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1.xml" ContentType="application/vnd.openxmlformats-officedocument.drawingml.chartshape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sldIdLst>
    <p:sldId id="256" r:id="rId2"/>
    <p:sldId id="320" r:id="rId3"/>
    <p:sldId id="312" r:id="rId4"/>
    <p:sldId id="265" r:id="rId5"/>
    <p:sldId id="270" r:id="rId6"/>
    <p:sldId id="324" r:id="rId7"/>
    <p:sldId id="264" r:id="rId8"/>
    <p:sldId id="293" r:id="rId9"/>
    <p:sldId id="322" r:id="rId10"/>
    <p:sldId id="266" r:id="rId11"/>
    <p:sldId id="278" r:id="rId12"/>
    <p:sldId id="290" r:id="rId13"/>
    <p:sldId id="263" r:id="rId14"/>
    <p:sldId id="374" r:id="rId15"/>
    <p:sldId id="376" r:id="rId16"/>
    <p:sldId id="377" r:id="rId17"/>
    <p:sldId id="352" r:id="rId18"/>
    <p:sldId id="353" r:id="rId19"/>
    <p:sldId id="318" r:id="rId20"/>
    <p:sldId id="291" r:id="rId21"/>
    <p:sldId id="349" r:id="rId22"/>
    <p:sldId id="316" r:id="rId23"/>
    <p:sldId id="295" r:id="rId24"/>
    <p:sldId id="382" r:id="rId25"/>
    <p:sldId id="343" r:id="rId26"/>
    <p:sldId id="344" r:id="rId27"/>
    <p:sldId id="345" r:id="rId28"/>
    <p:sldId id="339" r:id="rId29"/>
    <p:sldId id="302" r:id="rId30"/>
    <p:sldId id="304" r:id="rId31"/>
    <p:sldId id="305" r:id="rId32"/>
    <p:sldId id="379" r:id="rId33"/>
    <p:sldId id="335" r:id="rId34"/>
    <p:sldId id="358" r:id="rId35"/>
    <p:sldId id="380" r:id="rId36"/>
    <p:sldId id="282" r:id="rId37"/>
    <p:sldId id="283" r:id="rId38"/>
    <p:sldId id="307" r:id="rId39"/>
    <p:sldId id="281" r:id="rId40"/>
    <p:sldId id="308" r:id="rId41"/>
    <p:sldId id="348" r:id="rId42"/>
    <p:sldId id="258" r:id="rId43"/>
    <p:sldId id="346" r:id="rId44"/>
    <p:sldId id="347" r:id="rId45"/>
    <p:sldId id="383" r:id="rId46"/>
    <p:sldId id="286" r:id="rId47"/>
    <p:sldId id="384" r:id="rId48"/>
    <p:sldId id="284" r:id="rId49"/>
    <p:sldId id="280" r:id="rId50"/>
    <p:sldId id="285" r:id="rId51"/>
    <p:sldId id="385" r:id="rId52"/>
    <p:sldId id="388" r:id="rId53"/>
    <p:sldId id="381" r:id="rId54"/>
    <p:sldId id="311" r:id="rId55"/>
    <p:sldId id="313" r:id="rId56"/>
    <p:sldId id="314" r:id="rId57"/>
    <p:sldId id="328" r:id="rId58"/>
    <p:sldId id="329" r:id="rId59"/>
    <p:sldId id="375" r:id="rId60"/>
    <p:sldId id="332" r:id="rId61"/>
    <p:sldId id="331" r:id="rId62"/>
    <p:sldId id="333" r:id="rId63"/>
    <p:sldId id="296" r:id="rId64"/>
    <p:sldId id="298" r:id="rId65"/>
    <p:sldId id="321" r:id="rId66"/>
    <p:sldId id="387" r:id="rId67"/>
    <p:sldId id="297" r:id="rId68"/>
    <p:sldId id="277" r:id="rId6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9966"/>
    <a:srgbClr val="006633"/>
    <a:srgbClr val="4D4D4D"/>
    <a:srgbClr val="CC0066"/>
    <a:srgbClr val="808080"/>
    <a:srgbClr val="666666"/>
    <a:srgbClr val="3399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67185127578417E-2"/>
                  <c:y val="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227696922564159E-2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106673332592673E-2"/>
                  <c:y val="1.074327685170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67185127578417E-2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97441025071289E-3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8184646150427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227696922564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8184646150426659E-3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(прогноз)</c:v>
                </c:pt>
                <c:pt idx="7">
                  <c:v>2020 (план)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3473.7</c:v>
                </c:pt>
                <c:pt idx="1">
                  <c:v>3537.2</c:v>
                </c:pt>
                <c:pt idx="2">
                  <c:v>3481.2</c:v>
                </c:pt>
                <c:pt idx="3">
                  <c:v>3582.9</c:v>
                </c:pt>
                <c:pt idx="4">
                  <c:v>3655.6</c:v>
                </c:pt>
                <c:pt idx="5">
                  <c:v>3761.8</c:v>
                </c:pt>
                <c:pt idx="6">
                  <c:v>3922.5</c:v>
                </c:pt>
                <c:pt idx="7">
                  <c:v>4142.8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E4-4F1E-ADB9-8E5AD38591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227696922564159E-2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35E-3"/>
                  <c:y val="1.074327685170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046161537606933E-2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7441025071289E-2"/>
                  <c:y val="-3.5810922839022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106673332592673E-2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636929230085654E-2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(прогноз)</c:v>
                </c:pt>
                <c:pt idx="7">
                  <c:v>2020 (план)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3614.9</c:v>
                </c:pt>
                <c:pt idx="1">
                  <c:v>3581.2</c:v>
                </c:pt>
                <c:pt idx="2">
                  <c:v>3485.5</c:v>
                </c:pt>
                <c:pt idx="3">
                  <c:v>3519.7</c:v>
                </c:pt>
                <c:pt idx="4">
                  <c:v>3513.2</c:v>
                </c:pt>
                <c:pt idx="5">
                  <c:v>3678.6</c:v>
                </c:pt>
                <c:pt idx="6">
                  <c:v>4254</c:v>
                </c:pt>
                <c:pt idx="7">
                  <c:v>4142.8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9E4-4F1E-ADB9-8E5AD3859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01792"/>
        <c:axId val="116037120"/>
      </c:barChart>
      <c:catAx>
        <c:axId val="1160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16037120"/>
        <c:crosses val="autoZero"/>
        <c:auto val="1"/>
        <c:lblAlgn val="ctr"/>
        <c:lblOffset val="100"/>
        <c:noMultiLvlLbl val="0"/>
      </c:catAx>
      <c:valAx>
        <c:axId val="116037120"/>
        <c:scaling>
          <c:orientation val="minMax"/>
          <c:min val="2000"/>
        </c:scaling>
        <c:delete val="1"/>
        <c:axPos val="l"/>
        <c:numFmt formatCode="0.0" sourceLinked="1"/>
        <c:majorTickMark val="out"/>
        <c:minorTickMark val="none"/>
        <c:tickLblPos val="nextTo"/>
        <c:crossAx val="116001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122.1</c:v>
                </c:pt>
                <c:pt idx="1">
                  <c:v>122.3</c:v>
                </c:pt>
                <c:pt idx="2">
                  <c:v>122.2</c:v>
                </c:pt>
                <c:pt idx="3">
                  <c:v>122.9</c:v>
                </c:pt>
                <c:pt idx="4" formatCode="0.0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721408"/>
        <c:axId val="184722944"/>
      </c:barChart>
      <c:catAx>
        <c:axId val="18472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84722944"/>
        <c:crosses val="autoZero"/>
        <c:auto val="1"/>
        <c:lblAlgn val="ctr"/>
        <c:lblOffset val="100"/>
        <c:noMultiLvlLbl val="0"/>
      </c:catAx>
      <c:valAx>
        <c:axId val="184722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72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247.2</c:v>
                </c:pt>
                <c:pt idx="1">
                  <c:v>256.10000000000002</c:v>
                </c:pt>
                <c:pt idx="2">
                  <c:v>258.39999999999998</c:v>
                </c:pt>
                <c:pt idx="3" formatCode="0.0">
                  <c:v>264</c:v>
                </c:pt>
                <c:pt idx="4">
                  <c:v>269.39999999999998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390784"/>
        <c:axId val="184392320"/>
      </c:barChart>
      <c:catAx>
        <c:axId val="1843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84392320"/>
        <c:crosses val="autoZero"/>
        <c:auto val="1"/>
        <c:lblAlgn val="ctr"/>
        <c:lblOffset val="100"/>
        <c:noMultiLvlLbl val="0"/>
      </c:catAx>
      <c:valAx>
        <c:axId val="184392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39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804.1</c:v>
                </c:pt>
                <c:pt idx="1">
                  <c:v>813.6</c:v>
                </c:pt>
                <c:pt idx="2">
                  <c:v>833.3</c:v>
                </c:pt>
                <c:pt idx="3">
                  <c:v>854.9</c:v>
                </c:pt>
                <c:pt idx="4">
                  <c:v>875.6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408320"/>
        <c:axId val="184762368"/>
      </c:barChart>
      <c:catAx>
        <c:axId val="1844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84762368"/>
        <c:crosses val="autoZero"/>
        <c:auto val="1"/>
        <c:lblAlgn val="ctr"/>
        <c:lblOffset val="100"/>
        <c:noMultiLvlLbl val="0"/>
      </c:catAx>
      <c:valAx>
        <c:axId val="1847623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44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22</c:v>
                </c:pt>
                <c:pt idx="1">
                  <c:v>20.2</c:v>
                </c:pt>
                <c:pt idx="2">
                  <c:v>26.6</c:v>
                </c:pt>
                <c:pt idx="3">
                  <c:v>9.8000000000000007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778112"/>
        <c:axId val="184886400"/>
      </c:barChart>
      <c:catAx>
        <c:axId val="18477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84886400"/>
        <c:crosses val="autoZero"/>
        <c:auto val="1"/>
        <c:lblAlgn val="ctr"/>
        <c:lblOffset val="100"/>
        <c:noMultiLvlLbl val="0"/>
      </c:catAx>
      <c:valAx>
        <c:axId val="184886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477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111.7</c:v>
                </c:pt>
                <c:pt idx="1">
                  <c:v>114.5</c:v>
                </c:pt>
                <c:pt idx="2">
                  <c:v>107.8</c:v>
                </c:pt>
                <c:pt idx="3">
                  <c:v>106</c:v>
                </c:pt>
                <c:pt idx="4">
                  <c:v>107.3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902400"/>
        <c:axId val="184903936"/>
      </c:barChart>
      <c:catAx>
        <c:axId val="1849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84903936"/>
        <c:crosses val="autoZero"/>
        <c:auto val="1"/>
        <c:lblAlgn val="ctr"/>
        <c:lblOffset val="100"/>
        <c:noMultiLvlLbl val="0"/>
      </c:catAx>
      <c:valAx>
        <c:axId val="1849039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490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80.900000000000006</c:v>
                </c:pt>
                <c:pt idx="1">
                  <c:v>52.4</c:v>
                </c:pt>
                <c:pt idx="2">
                  <c:v>55.7</c:v>
                </c:pt>
                <c:pt idx="3">
                  <c:v>55.1</c:v>
                </c:pt>
                <c:pt idx="4">
                  <c:v>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960896"/>
        <c:axId val="184962432"/>
      </c:barChart>
      <c:catAx>
        <c:axId val="18496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84962432"/>
        <c:crosses val="autoZero"/>
        <c:auto val="1"/>
        <c:lblAlgn val="ctr"/>
        <c:lblOffset val="100"/>
        <c:noMultiLvlLbl val="0"/>
      </c:catAx>
      <c:valAx>
        <c:axId val="18496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496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08257678838304E-3"/>
                  <c:y val="-9.749228091044978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465481474872301E-3"/>
                  <c:y val="6.02521601428740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170685463183958E-2"/>
                  <c:y val="-3.20381924036050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196961923668891E-2"/>
                  <c:y val="-7.9750616324963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1458.3</c:v>
                </c:pt>
                <c:pt idx="1">
                  <c:v>1446.6</c:v>
                </c:pt>
                <c:pt idx="2">
                  <c:v>1388</c:v>
                </c:pt>
                <c:pt idx="3">
                  <c:v>1379.1</c:v>
                </c:pt>
                <c:pt idx="4">
                  <c:v>1404</c:v>
                </c:pt>
                <c:pt idx="5">
                  <c:v>1412.7</c:v>
                </c:pt>
                <c:pt idx="6">
                  <c:v>1444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4.1099446163112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748.7</c:v>
                </c:pt>
                <c:pt idx="1">
                  <c:v>783</c:v>
                </c:pt>
                <c:pt idx="2">
                  <c:v>804.1</c:v>
                </c:pt>
                <c:pt idx="3">
                  <c:v>813.6</c:v>
                </c:pt>
                <c:pt idx="4">
                  <c:v>833.3</c:v>
                </c:pt>
                <c:pt idx="5">
                  <c:v>854.9</c:v>
                </c:pt>
                <c:pt idx="6">
                  <c:v>875.6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1589859695300127E-2"/>
                  <c:y val="-3.47848246200740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2302424661506E-3"/>
                  <c:y val="-9.47280983283795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117.4</c:v>
                </c:pt>
                <c:pt idx="1">
                  <c:v>28.2</c:v>
                </c:pt>
                <c:pt idx="2">
                  <c:v>22</c:v>
                </c:pt>
                <c:pt idx="3">
                  <c:v>20.2</c:v>
                </c:pt>
                <c:pt idx="4">
                  <c:v>26.6</c:v>
                </c:pt>
                <c:pt idx="5">
                  <c:v>9.8000000000000007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525568"/>
        <c:axId val="184527104"/>
      </c:barChart>
      <c:catAx>
        <c:axId val="1845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84527104"/>
        <c:crosses val="autoZero"/>
        <c:auto val="1"/>
        <c:lblAlgn val="ctr"/>
        <c:lblOffset val="250"/>
        <c:noMultiLvlLbl val="0"/>
      </c:catAx>
      <c:valAx>
        <c:axId val="18452710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84525568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200" kern="100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9987903541988E-2"/>
                  <c:y val="-2.4651091484059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5.6846572271059957E-2"/>
                  <c:y val="-1.54799056584979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5.5491475884894566E-2"/>
                  <c:y val="-2.0066364725355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5.2292000469378881E-2"/>
                  <c:y val="-2.48671103107847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5.516175143938664E-2"/>
                  <c:y val="-1.8013406332798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5.521238574063711E-2"/>
                  <c:y val="-7.33823056848290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5.5110023524718235E-2"/>
                  <c:y val="4.6347904643365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758316902703076E-2"/>
                  <c:y val="2.2000313547775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 formatCode="m/d/yyyy">
                  <c:v>43770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14365</c:v>
                </c:pt>
                <c:pt idx="6">
                  <c:v>11281</c:v>
                </c:pt>
                <c:pt idx="7">
                  <c:v>7285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91535989888013E-2"/>
                  <c:y val="-1.174504927983619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643712340738445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5.6607289655215401E-2"/>
                  <c:y val="-4.83210036300517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5.6532267774744946E-2"/>
                  <c:y val="4.61296338160410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5.3772862398606999E-2"/>
                  <c:y val="8.80012541911030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5.3929577201397329E-2"/>
                  <c:y val="3.06686103164147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5.200219291362565E-2"/>
                  <c:y val="-6.4387988521726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444449304948522E-2"/>
                  <c:y val="4.4000627095551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 formatCode="m/d/yyyy">
                  <c:v>43770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17282</c:v>
                </c:pt>
                <c:pt idx="6">
                  <c:v>19655</c:v>
                </c:pt>
                <c:pt idx="7">
                  <c:v>18319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693137980439412E-2"/>
                  <c:y val="4.51751320235351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22704562850455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2167765985101269E-2"/>
                  <c:y val="2.5333274434856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3418750373879088E-2"/>
                  <c:y val="9.8568333926648874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4.9606195276268077E-2"/>
                  <c:y val="4.4000627095551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0697730828710721E-2"/>
                  <c:y val="2.65424255259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4.5760681245627474E-2"/>
                  <c:y val="-4.6348732608504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3055560264168881E-2"/>
                  <c:y val="-2.2000313547775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 formatCode="m/d/yyyy">
                  <c:v>43770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1168</c:v>
                </c:pt>
                <c:pt idx="6">
                  <c:v>1201</c:v>
                </c:pt>
                <c:pt idx="7">
                  <c:v>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694784"/>
        <c:axId val="200717056"/>
      </c:barChart>
      <c:catAx>
        <c:axId val="2006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200717056"/>
        <c:crosses val="autoZero"/>
        <c:auto val="1"/>
        <c:lblAlgn val="ctr"/>
        <c:lblOffset val="100"/>
        <c:noMultiLvlLbl val="0"/>
      </c:catAx>
      <c:valAx>
        <c:axId val="200717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200694784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9.8000000000000004E-2</c:v>
                </c:pt>
                <c:pt idx="1">
                  <c:v>0.90200000000000002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9.6000000000000002E-2</c:v>
                </c:pt>
                <c:pt idx="1">
                  <c:v>0.90400000000000003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24.6</c:v>
                </c:pt>
                <c:pt idx="1">
                  <c:v>23.8</c:v>
                </c:pt>
                <c:pt idx="2">
                  <c:v>35.4</c:v>
                </c:pt>
                <c:pt idx="3">
                  <c:v>43</c:v>
                </c:pt>
                <c:pt idx="4">
                  <c:v>46.9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2549632"/>
        <c:axId val="132469504"/>
      </c:bubbleChart>
      <c:valAx>
        <c:axId val="13254963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469504"/>
        <c:crosses val="autoZero"/>
        <c:crossBetween val="midCat"/>
        <c:majorUnit val="5"/>
        <c:minorUnit val="0.2"/>
      </c:valAx>
      <c:valAx>
        <c:axId val="13246950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254963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8.2000000000000003E-2</c:v>
                </c:pt>
                <c:pt idx="1">
                  <c:v>0.91800000000000004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8.2299999999999998E-2</c:v>
                </c:pt>
                <c:pt idx="1">
                  <c:v>0.91800000000000004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109145182363463"/>
                  <c:y val="-0.19615357297061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2"/>
              <c:layout>
                <c:manualLayout>
                  <c:x val="0.12807965562809928"/>
                  <c:y val="0.17974291732943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0.70799999999999996</c:v>
                </c:pt>
                <c:pt idx="1">
                  <c:v>0.14000000000000001</c:v>
                </c:pt>
                <c:pt idx="2">
                  <c:v>0.14699999999999999</c:v>
                </c:pt>
                <c:pt idx="3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900418003886583"/>
                  <c:y val="-0.18428448064777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0.69299999999999995</c:v>
                </c:pt>
                <c:pt idx="1">
                  <c:v>0.13600000000000001</c:v>
                </c:pt>
                <c:pt idx="2">
                  <c:v>0.17100000000000001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57870267395"/>
                  <c:y val="-0.24362994226200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layout>
                <c:manualLayout>
                  <c:x val="0.17791769391947335"/>
                  <c:y val="5.640575847238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276317453671599"/>
                  <c:y val="0.17979011332646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0.751</c:v>
                </c:pt>
                <c:pt idx="1">
                  <c:v>0.1</c:v>
                </c:pt>
                <c:pt idx="2">
                  <c:v>0.14899999999999999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7526599539317225"/>
                  <c:y val="-0.19021902680919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2-4EC7-BACC-47149B922B66}"/>
                </c:ext>
              </c:extLst>
            </c:dLbl>
            <c:dLbl>
              <c:idx val="2"/>
              <c:layout>
                <c:manualLayout>
                  <c:x val="0.15899692774308435"/>
                  <c:y val="0.18767558312757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</c:v>
                </c:pt>
                <c:pt idx="1">
                  <c:v>0.09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2-4EC7-BACC-47149B92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0.08</c:v>
                </c:pt>
                <c:pt idx="1">
                  <c:v>0.08</c:v>
                </c:pt>
                <c:pt idx="2">
                  <c:v>0.02</c:v>
                </c:pt>
                <c:pt idx="3">
                  <c:v>0.04</c:v>
                </c:pt>
                <c:pt idx="4">
                  <c:v>0.66</c:v>
                </c:pt>
                <c:pt idx="5">
                  <c:v>2E-3</c:v>
                </c:pt>
                <c:pt idx="6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37-47AE-9CF2-EE39717F614E}"/>
                </c:ext>
              </c:extLst>
            </c:dLbl>
            <c:dLbl>
              <c:idx val="1"/>
              <c:layout>
                <c:manualLayout>
                  <c:x val="-1.8321601583052616E-2"/>
                  <c:y val="-1.7132528103202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7-47AE-9CF2-EE39717F614E}"/>
                </c:ext>
              </c:extLst>
            </c:dLbl>
            <c:dLbl>
              <c:idx val="3"/>
              <c:layout>
                <c:manualLayout>
                  <c:x val="3.1510125709302741E-2"/>
                  <c:y val="1.18013601474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37-47AE-9CF2-EE39717F614E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7-47AE-9CF2-EE39717F614E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7-47AE-9CF2-EE39717F6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0.08</c:v>
                </c:pt>
                <c:pt idx="2">
                  <c:v>0.01</c:v>
                </c:pt>
                <c:pt idx="3">
                  <c:v>0.06</c:v>
                </c:pt>
                <c:pt idx="4">
                  <c:v>0.65</c:v>
                </c:pt>
                <c:pt idx="5">
                  <c:v>0.01</c:v>
                </c:pt>
                <c:pt idx="6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37-47AE-9CF2-EE39717F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8.3000000000000004E-2</c:v>
                </c:pt>
                <c:pt idx="1">
                  <c:v>0.91700000000000004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89228596680938E-2"/>
          <c:y val="0"/>
          <c:w val="0.93102154280663818"/>
          <c:h val="0.79820987499720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101.6</c:v>
                </c:pt>
                <c:pt idx="1">
                  <c:v>109.2</c:v>
                </c:pt>
                <c:pt idx="2">
                  <c:v>133.19999999999999</c:v>
                </c:pt>
                <c:pt idx="3">
                  <c:v>133.1</c:v>
                </c:pt>
                <c:pt idx="4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65920"/>
        <c:axId val="206867456"/>
      </c:barChart>
      <c:catAx>
        <c:axId val="2068659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6867456"/>
        <c:crosses val="autoZero"/>
        <c:auto val="1"/>
        <c:lblAlgn val="ctr"/>
        <c:lblOffset val="100"/>
        <c:noMultiLvlLbl val="0"/>
      </c:catAx>
      <c:valAx>
        <c:axId val="2068674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686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26</c:v>
                </c:pt>
                <c:pt idx="1">
                  <c:v>24.3</c:v>
                </c:pt>
                <c:pt idx="2">
                  <c:v>37.200000000000003</c:v>
                </c:pt>
                <c:pt idx="3">
                  <c:v>43.1</c:v>
                </c:pt>
                <c:pt idx="4">
                  <c:v>49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2556288"/>
        <c:axId val="132557824"/>
      </c:bubbleChart>
      <c:valAx>
        <c:axId val="13255628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557824"/>
        <c:crosses val="autoZero"/>
        <c:crossBetween val="midCat"/>
        <c:majorUnit val="5"/>
        <c:minorUnit val="0.2"/>
      </c:valAx>
      <c:valAx>
        <c:axId val="13255782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255628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1.6</c:v>
                </c:pt>
                <c:pt idx="1">
                  <c:v>1.7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96928"/>
        <c:axId val="207198464"/>
      </c:barChart>
      <c:catAx>
        <c:axId val="20719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7198464"/>
        <c:crosses val="autoZero"/>
        <c:auto val="1"/>
        <c:lblAlgn val="ctr"/>
        <c:lblOffset val="100"/>
        <c:noMultiLvlLbl val="0"/>
      </c:catAx>
      <c:valAx>
        <c:axId val="207198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719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45.8</c:v>
                </c:pt>
                <c:pt idx="1">
                  <c:v>38.799999999999997</c:v>
                </c:pt>
                <c:pt idx="2">
                  <c:v>46.8</c:v>
                </c:pt>
                <c:pt idx="3">
                  <c:v>46.8</c:v>
                </c:pt>
                <c:pt idx="4">
                  <c:v>46.8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95552"/>
        <c:axId val="207497088"/>
      </c:barChart>
      <c:catAx>
        <c:axId val="20749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7497088"/>
        <c:crosses val="autoZero"/>
        <c:auto val="1"/>
        <c:lblAlgn val="ctr"/>
        <c:lblOffset val="100"/>
        <c:noMultiLvlLbl val="0"/>
      </c:catAx>
      <c:valAx>
        <c:axId val="2074970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749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240.6</c:v>
                </c:pt>
                <c:pt idx="1">
                  <c:v>323.2</c:v>
                </c:pt>
                <c:pt idx="2">
                  <c:v>182.6</c:v>
                </c:pt>
                <c:pt idx="3">
                  <c:v>55.7</c:v>
                </c:pt>
                <c:pt idx="4">
                  <c:v>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84640"/>
        <c:axId val="207611008"/>
      </c:barChart>
      <c:catAx>
        <c:axId val="20758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7611008"/>
        <c:crosses val="autoZero"/>
        <c:auto val="1"/>
        <c:lblAlgn val="ctr"/>
        <c:lblOffset val="100"/>
        <c:noMultiLvlLbl val="0"/>
      </c:catAx>
      <c:valAx>
        <c:axId val="2076110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758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282.8</c:v>
                </c:pt>
                <c:pt idx="1">
                  <c:v>189.3</c:v>
                </c:pt>
                <c:pt idx="2">
                  <c:v>362</c:v>
                </c:pt>
                <c:pt idx="3">
                  <c:v>325.3</c:v>
                </c:pt>
                <c:pt idx="4">
                  <c:v>287.3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71264"/>
        <c:axId val="207377152"/>
      </c:barChart>
      <c:catAx>
        <c:axId val="2073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7377152"/>
        <c:crosses val="autoZero"/>
        <c:auto val="1"/>
        <c:lblAlgn val="ctr"/>
        <c:lblOffset val="100"/>
        <c:noMultiLvlLbl val="0"/>
      </c:catAx>
      <c:valAx>
        <c:axId val="2073771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737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2294.1999999999998</c:v>
                </c:pt>
                <c:pt idx="1">
                  <c:v>2472.3000000000002</c:v>
                </c:pt>
                <c:pt idx="2">
                  <c:v>2344.6999999999998</c:v>
                </c:pt>
                <c:pt idx="3">
                  <c:v>2385.4</c:v>
                </c:pt>
                <c:pt idx="4">
                  <c:v>2472.3000000000002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98752"/>
        <c:axId val="208300288"/>
      </c:barChart>
      <c:catAx>
        <c:axId val="20829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08300288"/>
        <c:crosses val="autoZero"/>
        <c:auto val="1"/>
        <c:lblAlgn val="ctr"/>
        <c:lblOffset val="100"/>
        <c:noMultiLvlLbl val="0"/>
      </c:catAx>
      <c:valAx>
        <c:axId val="208300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829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28301</c:v>
                </c:pt>
                <c:pt idx="1">
                  <c:v>31832</c:v>
                </c:pt>
                <c:pt idx="2">
                  <c:v>31832</c:v>
                </c:pt>
                <c:pt idx="3">
                  <c:v>36569</c:v>
                </c:pt>
                <c:pt idx="4">
                  <c:v>39611</c:v>
                </c:pt>
                <c:pt idx="5">
                  <c:v>41577</c:v>
                </c:pt>
                <c:pt idx="6">
                  <c:v>43230</c:v>
                </c:pt>
                <c:pt idx="7">
                  <c:v>44948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90400"/>
        <c:axId val="153191936"/>
      </c:barChart>
      <c:catAx>
        <c:axId val="15319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191936"/>
        <c:crosses val="autoZero"/>
        <c:auto val="1"/>
        <c:lblAlgn val="ctr"/>
        <c:lblOffset val="100"/>
        <c:noMultiLvlLbl val="0"/>
      </c:catAx>
      <c:valAx>
        <c:axId val="1531919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19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37838</c:v>
                </c:pt>
                <c:pt idx="1">
                  <c:v>37993</c:v>
                </c:pt>
                <c:pt idx="2">
                  <c:v>37993</c:v>
                </c:pt>
                <c:pt idx="3">
                  <c:v>41283</c:v>
                </c:pt>
                <c:pt idx="4">
                  <c:v>43605</c:v>
                </c:pt>
                <c:pt idx="5">
                  <c:v>45679</c:v>
                </c:pt>
                <c:pt idx="6">
                  <c:v>47491</c:v>
                </c:pt>
                <c:pt idx="7">
                  <c:v>49375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08224"/>
        <c:axId val="152709760"/>
      </c:barChart>
      <c:catAx>
        <c:axId val="15270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709760"/>
        <c:crosses val="autoZero"/>
        <c:auto val="1"/>
        <c:lblAlgn val="ctr"/>
        <c:lblOffset val="100"/>
        <c:noMultiLvlLbl val="0"/>
      </c:catAx>
      <c:valAx>
        <c:axId val="1527097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70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25549</c:v>
                </c:pt>
                <c:pt idx="1">
                  <c:v>27455</c:v>
                </c:pt>
                <c:pt idx="2">
                  <c:v>31483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49566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25760"/>
        <c:axId val="152727552"/>
      </c:barChart>
      <c:catAx>
        <c:axId val="1527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727552"/>
        <c:crosses val="autoZero"/>
        <c:auto val="1"/>
        <c:lblAlgn val="ctr"/>
        <c:lblOffset val="100"/>
        <c:noMultiLvlLbl val="0"/>
      </c:catAx>
      <c:valAx>
        <c:axId val="1527275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72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285.60000000000002</c:v>
                </c:pt>
                <c:pt idx="1">
                  <c:v>306.5</c:v>
                </c:pt>
                <c:pt idx="2">
                  <c:v>309.10000000000002</c:v>
                </c:pt>
                <c:pt idx="3">
                  <c:v>312.10000000000002</c:v>
                </c:pt>
                <c:pt idx="4">
                  <c:v>316.89999999999998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76096"/>
        <c:axId val="153077632"/>
      </c:barChart>
      <c:catAx>
        <c:axId val="15307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077632"/>
        <c:crosses val="autoZero"/>
        <c:auto val="1"/>
        <c:lblAlgn val="ctr"/>
        <c:lblOffset val="100"/>
        <c:noMultiLvlLbl val="0"/>
      </c:catAx>
      <c:valAx>
        <c:axId val="1530776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307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31706</c:v>
                </c:pt>
                <c:pt idx="1">
                  <c:v>34071</c:v>
                </c:pt>
                <c:pt idx="2">
                  <c:v>39238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49566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36832"/>
        <c:axId val="153350912"/>
      </c:barChart>
      <c:catAx>
        <c:axId val="15333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350912"/>
        <c:crosses val="autoZero"/>
        <c:auto val="1"/>
        <c:lblAlgn val="ctr"/>
        <c:lblOffset val="100"/>
        <c:noMultiLvlLbl val="0"/>
      </c:catAx>
      <c:valAx>
        <c:axId val="1533509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33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174023872251E-2"/>
          <c:y val="0.12938278819043725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42457834993316"/>
                  <c:y val="-7.42177357700417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531660308477868"/>
                  <c:y val="-8.23445770577379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 доходы - 1 224,8 млн. руб.</c:v>
                </c:pt>
                <c:pt idx="1">
                  <c:v>Неналоговые  доходы - 154,3 млн. руб.</c:v>
                </c:pt>
                <c:pt idx="2">
                  <c:v>Безвозмездные поступления -        2 543,5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0.312</c:v>
                </c:pt>
                <c:pt idx="1">
                  <c:v>0.04</c:v>
                </c:pt>
                <c:pt idx="2">
                  <c:v>0.64800000000000002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6E-2"/>
          <c:y val="0.66428079606932255"/>
          <c:w val="0.80368085052403315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21175</c:v>
                </c:pt>
                <c:pt idx="1">
                  <c:v>24782</c:v>
                </c:pt>
                <c:pt idx="2">
                  <c:v>32124</c:v>
                </c:pt>
                <c:pt idx="3">
                  <c:v>39711</c:v>
                </c:pt>
                <c:pt idx="4">
                  <c:v>41538</c:v>
                </c:pt>
                <c:pt idx="5">
                  <c:v>43532</c:v>
                </c:pt>
                <c:pt idx="6">
                  <c:v>45273</c:v>
                </c:pt>
                <c:pt idx="7">
                  <c:v>47084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89376"/>
        <c:axId val="152790912"/>
      </c:barChart>
      <c:catAx>
        <c:axId val="15278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790912"/>
        <c:crosses val="autoZero"/>
        <c:auto val="1"/>
        <c:lblAlgn val="ctr"/>
        <c:lblOffset val="100"/>
        <c:noMultiLvlLbl val="0"/>
      </c:catAx>
      <c:valAx>
        <c:axId val="1527909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78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2.2999999999999998</c:v>
                </c:pt>
                <c:pt idx="1">
                  <c:v>3.9</c:v>
                </c:pt>
                <c:pt idx="2">
                  <c:v>3.6</c:v>
                </c:pt>
                <c:pt idx="3">
                  <c:v>2.2000000000000002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79104"/>
        <c:axId val="152880640"/>
      </c:barChart>
      <c:catAx>
        <c:axId val="1528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880640"/>
        <c:crosses val="autoZero"/>
        <c:auto val="1"/>
        <c:lblAlgn val="ctr"/>
        <c:lblOffset val="100"/>
        <c:noMultiLvlLbl val="0"/>
      </c:catAx>
      <c:valAx>
        <c:axId val="1528806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287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32.4</c:v>
                </c:pt>
                <c:pt idx="1">
                  <c:v>280.5</c:v>
                </c:pt>
                <c:pt idx="2">
                  <c:v>257.10000000000002</c:v>
                </c:pt>
                <c:pt idx="3">
                  <c:v>255.8</c:v>
                </c:pt>
                <c:pt idx="4">
                  <c:v>255.6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48096"/>
        <c:axId val="153818240"/>
      </c:barChart>
      <c:catAx>
        <c:axId val="15294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818240"/>
        <c:crosses val="autoZero"/>
        <c:auto val="1"/>
        <c:lblAlgn val="ctr"/>
        <c:lblOffset val="100"/>
        <c:noMultiLvlLbl val="0"/>
      </c:catAx>
      <c:valAx>
        <c:axId val="1538182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294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153.6</c:v>
                </c:pt>
                <c:pt idx="1">
                  <c:v>160.69999999999999</c:v>
                </c:pt>
                <c:pt idx="2">
                  <c:v>158.30000000000001</c:v>
                </c:pt>
                <c:pt idx="3">
                  <c:v>159.4</c:v>
                </c:pt>
                <c:pt idx="4">
                  <c:v>410.5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75104"/>
        <c:axId val="153780992"/>
      </c:barChart>
      <c:catAx>
        <c:axId val="15377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780992"/>
        <c:crosses val="autoZero"/>
        <c:auto val="1"/>
        <c:lblAlgn val="ctr"/>
        <c:lblOffset val="100"/>
        <c:noMultiLvlLbl val="0"/>
      </c:catAx>
      <c:valAx>
        <c:axId val="153780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377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0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34640</c:v>
                </c:pt>
                <c:pt idx="1">
                  <c:v>37224</c:v>
                </c:pt>
                <c:pt idx="2">
                  <c:v>42689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49566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81824"/>
        <c:axId val="153591808"/>
      </c:barChart>
      <c:catAx>
        <c:axId val="1535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591808"/>
        <c:crosses val="autoZero"/>
        <c:auto val="1"/>
        <c:lblAlgn val="ctr"/>
        <c:lblOffset val="100"/>
        <c:noMultiLvlLbl val="0"/>
      </c:catAx>
      <c:valAx>
        <c:axId val="1535918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58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6374939821502"/>
          <c:y val="5.788530619105E-2"/>
          <c:w val="0.59455199422286409"/>
          <c:h val="0.87982379925497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6.4432655630855835E-3"/>
                  <c:y val="-0.3963967916195446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Учреждения образования; </a:t>
                    </a:r>
                  </a:p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249,5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656862200496246E-3"/>
                  <c:y val="3.046271212030576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Учреждения культуры; </a:t>
                    </a:r>
                  </a:p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26,1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103266303744025E-2"/>
                  <c:y val="-5.78853061910500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образования</c:v>
                </c:pt>
                <c:pt idx="1">
                  <c:v>Учреждения культуры</c:v>
                </c:pt>
                <c:pt idx="2">
                  <c:v>Учреждения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249.5</c:v>
                </c:pt>
                <c:pt idx="1">
                  <c:v>26.1</c:v>
                </c:pt>
                <c:pt idx="2">
                  <c:v>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-0.13894262816951963"/>
                  <c:y val="0.23708323312508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7089901335749019"/>
                  <c:y val="-0.180938463261360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6218149906420654"/>
                  <c:y val="2.30356582259192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1"/>
                  <c:y val="-0.23095066704053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Культура</c:v>
                </c:pt>
                <c:pt idx="1">
                  <c:v>Образование</c:v>
                </c:pt>
                <c:pt idx="2">
                  <c:v>ЖКХ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0.224</c:v>
                </c:pt>
                <c:pt idx="1">
                  <c:v>0.26300000000000001</c:v>
                </c:pt>
                <c:pt idx="2">
                  <c:v>0.51300000000000001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78977976805996"/>
          <c:y val="0.27444515227676203"/>
          <c:w val="0.29555102851819881"/>
          <c:h val="0.35784717798270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2176566503387"/>
          <c:y val="7.7586372994490949E-2"/>
          <c:w val="0.44339053317170074"/>
          <c:h val="0.868699984163169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4.2339329634076779E-2"/>
                  <c:y val="9.42042368456792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6324860414389011"/>
                  <c:y val="6.52270658487906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2.342145571997584E-2"/>
                  <c:y val="-0.198443479196654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0.15387541657412129"/>
                  <c:y val="0.119075110282144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Образование</c:v>
                </c:pt>
                <c:pt idx="2">
                  <c:v>Администрация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7.0000000000000007E-2</c:v>
                </c:pt>
                <c:pt idx="1">
                  <c:v>0.28199999999999997</c:v>
                </c:pt>
                <c:pt idx="2">
                  <c:v>0.31</c:v>
                </c:pt>
                <c:pt idx="3">
                  <c:v>0.33800000000000002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86382229752712"/>
          <c:y val="0.12396197092884186"/>
          <c:w val="0.30698112745932843"/>
          <c:h val="0.48947555653302161"/>
        </c:manualLayout>
      </c:layout>
      <c:overlay val="0"/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8032359779963473E-2"/>
                  <c:y val="0.159854244764094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5106379610498699"/>
                  <c:y val="9.50679785389795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-0.13193484677603892"/>
                  <c:y val="-0.198443479196654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0.16301402260329864"/>
                  <c:y val="-2.8854047861064471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Культура</c:v>
                </c:pt>
                <c:pt idx="2">
                  <c:v>Администрация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0.128</c:v>
                </c:pt>
                <c:pt idx="1">
                  <c:v>0.14099999999999999</c:v>
                </c:pt>
                <c:pt idx="2">
                  <c:v>0.218</c:v>
                </c:pt>
                <c:pt idx="3">
                  <c:v>0.51300000000000001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54040822944665"/>
          <c:y val="0.12396197092884186"/>
          <c:w val="0.30698112745932843"/>
          <c:h val="0.48947555653302161"/>
        </c:manualLayout>
      </c:layout>
      <c:overlay val="0"/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</c:v>
                </c:pt>
                <c:pt idx="12">
                  <c:v>417.5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76576"/>
        <c:axId val="2155781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868851067135268E-2"/>
                  <c:y val="-3.7177787946205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23229487599842E-2"/>
                  <c:y val="-4.8168631101714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07455359521932E-2"/>
                  <c:y val="-4.482882854452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942346965964939E-2"/>
                  <c:y val="-5.009703835776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255779168168306E-2"/>
                  <c:y val="-3.6236594768869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736757343131702E-2"/>
                  <c:y val="-3.9576397326054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678046612706884E-2"/>
                  <c:y val="-5.3436840914948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244149927334076E-2"/>
                  <c:y val="-4.007763068621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111830392829088E-2"/>
                  <c:y val="-5.67766434721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79623763574703E-2"/>
                  <c:y val="-3.67378281290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0.34</c:v>
                </c:pt>
                <c:pt idx="9">
                  <c:v>0.3</c:v>
                </c:pt>
                <c:pt idx="10">
                  <c:v>0.21</c:v>
                </c:pt>
                <c:pt idx="11">
                  <c:v>0.21</c:v>
                </c:pt>
                <c:pt idx="12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579648"/>
        <c:axId val="215606016"/>
      </c:lineChart>
      <c:catAx>
        <c:axId val="21557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15578112"/>
        <c:crosses val="autoZero"/>
        <c:auto val="1"/>
        <c:lblAlgn val="ctr"/>
        <c:lblOffset val="100"/>
        <c:noMultiLvlLbl val="0"/>
      </c:catAx>
      <c:valAx>
        <c:axId val="2155781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15576576"/>
        <c:crosses val="autoZero"/>
        <c:crossBetween val="between"/>
      </c:valAx>
      <c:catAx>
        <c:axId val="21557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5606016"/>
        <c:crosses val="autoZero"/>
        <c:auto val="1"/>
        <c:lblAlgn val="ctr"/>
        <c:lblOffset val="100"/>
        <c:noMultiLvlLbl val="0"/>
      </c:catAx>
      <c:valAx>
        <c:axId val="215606016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15579648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248567444935"/>
          <c:y val="0.16705252233343446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23456023984718"/>
                  <c:y val="-7.21899612186782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334939836716932"/>
                  <c:y val="-8.1106470967180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- 1 237,3 млн. руб.</c:v>
                </c:pt>
                <c:pt idx="1">
                  <c:v>Неналоговые доходы - 153,8 млн. руб.</c:v>
                </c:pt>
                <c:pt idx="2">
                  <c:v>Безвозмездные поступления -         2 543,5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0.314</c:v>
                </c:pt>
                <c:pt idx="1">
                  <c:v>0.04</c:v>
                </c:pt>
                <c:pt idx="2">
                  <c:v>0.64600000000000002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cat>
            <c:strRef>
              <c:f>Лист1!$A$2:$A$4</c:f>
              <c:strCache>
                <c:ptCount val="3"/>
                <c:pt idx="0">
                  <c:v>Жилье</c:v>
                </c:pt>
                <c:pt idx="1">
                  <c:v>Дороги</c:v>
                </c:pt>
                <c:pt idx="2">
                  <c:v>Экология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26.3</c:v>
                </c:pt>
                <c:pt idx="1">
                  <c:v>134.4</c:v>
                </c:pt>
                <c:pt idx="2">
                  <c:v>136.30000000000001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050477503031433"/>
                  <c:y val="-6.61298870507020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450130794964519"/>
                  <c:y val="-9.62313954446160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- 1 247,9 млн. руб.</c:v>
                </c:pt>
                <c:pt idx="1">
                  <c:v>Неналоговые доходы - 156,1 млн. руб.</c:v>
                </c:pt>
                <c:pt idx="2">
                  <c:v>Безвозмездные поступления -         2 738,8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0.30099999999999999</c:v>
                </c:pt>
                <c:pt idx="1">
                  <c:v>3.7999999999999999E-2</c:v>
                </c:pt>
                <c:pt idx="2">
                  <c:v>0.66100000000000003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4"/>
          <c:y val="0.65860437168162922"/>
          <c:w val="0.79808864690321168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3"/>
          <c:w val="0.96643360330290273"/>
          <c:h val="0.5057472149996374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606910382810632"/>
                  <c:y val="5.02130818905779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04600703245717"/>
                  <c:y val="-8.2268714133618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- 1 277,1 млн. руб.</c:v>
                </c:pt>
                <c:pt idx="1">
                  <c:v>Неналоговые доходы - 135,6 млн. руб.</c:v>
                </c:pt>
                <c:pt idx="2">
                  <c:v>Безвозмездные поступления -   2 596,9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0.318</c:v>
                </c:pt>
                <c:pt idx="1">
                  <c:v>3.4000000000000002E-2</c:v>
                </c:pt>
                <c:pt idx="2">
                  <c:v>0.64800000000000002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279E-3"/>
          <c:y val="0.6827416016337694"/>
          <c:w val="0.98199555097720348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38"/>
          <c:w val="0.83369028373537146"/>
          <c:h val="0.4980646095279158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568118921024823"/>
                  <c:y val="-7.37615969513690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937695833973652"/>
                  <c:y val="-9.86023371027502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- 1 305,3 млн. руб.</c:v>
                </c:pt>
                <c:pt idx="1">
                  <c:v>Неналоговые доходы - 138,7 млн. руб.</c:v>
                </c:pt>
                <c:pt idx="2">
                  <c:v>Безвозмездные поступления - 2 889,6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0.30099999999999999</c:v>
                </c:pt>
                <c:pt idx="1">
                  <c:v>3.2000000000000001E-2</c:v>
                </c:pt>
                <c:pt idx="2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73"/>
          <c:w val="0.98334401328936227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dLbls>
            <c:dLbl>
              <c:idx val="0"/>
              <c:layout>
                <c:manualLayout>
                  <c:x val="-8.9207586117235657E-2"/>
                  <c:y val="4.044198671879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064405406576648E-2"/>
                  <c:y val="-1.125205570623661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467209163905094E-3"/>
                  <c:y val="-6.13474106223269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1066121162433438E-2"/>
                  <c:y val="-9.87645567708575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5977954306060774"/>
                  <c:y val="-6.28991231035478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258.39999999999998</c:v>
                </c:pt>
                <c:pt idx="1">
                  <c:v>122.2</c:v>
                </c:pt>
                <c:pt idx="2">
                  <c:v>26.6</c:v>
                </c:pt>
                <c:pt idx="3">
                  <c:v>107.8</c:v>
                </c:pt>
                <c:pt idx="4">
                  <c:v>55.7</c:v>
                </c:pt>
                <c:pt idx="5">
                  <c:v>833.3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Транспортный налог</a:t>
          </a:r>
          <a:endParaRPr lang="ru-RU" dirty="0">
            <a:latin typeface="Verdana" pitchFamily="34" charset="0"/>
          </a:endParaRP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</a:rPr>
            <a:t>Налог на имущество</a:t>
          </a:r>
          <a:endParaRPr lang="ru-RU" dirty="0">
            <a:latin typeface="Verdana" pitchFamily="34" charset="0"/>
          </a:endParaRP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НДФЛ</a:t>
          </a:r>
          <a:endParaRPr lang="ru-RU" dirty="0">
            <a:latin typeface="Verdana" pitchFamily="34" charset="0"/>
          </a:endParaRP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F5C9AFD9-3D63-4C7D-BB00-7772F7B5D0F0}" type="presOf" srcId="{63A92BD9-5B67-4669-8452-E44616FB727F}" destId="{759D7A0E-EFB8-498E-9D45-78D037D63BF7}" srcOrd="0" destOrd="0" presId="urn:microsoft.com/office/officeart/2005/8/layout/funnel1"/>
    <dgm:cxn modelId="{B7465FAC-33D3-40C4-90B6-7FBB5C927116}" type="presOf" srcId="{2412ED8A-F4D3-4F98-A092-4DE5E20CA69D}" destId="{3E0630B7-D450-45F7-A542-1652D1649619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12CE785-FDB7-4393-BCEA-C9F9DF3E0110}" type="presOf" srcId="{FD85730C-6DE2-4DFB-9346-B859D175B24E}" destId="{168A4BC7-CEA9-4C60-BF73-CB52CFA08B3F}" srcOrd="0" destOrd="0" presId="urn:microsoft.com/office/officeart/2005/8/layout/funnel1"/>
    <dgm:cxn modelId="{BC36AFC1-2BC5-45CD-BC35-53CC881F58DF}" type="presOf" srcId="{8EA1656E-700A-4103-8D5D-DBBF0E756641}" destId="{6715D20F-0529-41ED-958B-410B005E2A02}" srcOrd="0" destOrd="0" presId="urn:microsoft.com/office/officeart/2005/8/layout/funnel1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A16B6AA8-4855-492C-925A-CB29D2121C17}" type="presOf" srcId="{2666E760-4F2B-4432-8536-D9E8AFA8D79F}" destId="{260A294C-398F-4857-9587-ECADCC49BD63}" srcOrd="0" destOrd="0" presId="urn:microsoft.com/office/officeart/2005/8/layout/funnel1"/>
    <dgm:cxn modelId="{D9F2EA74-455D-47BA-8050-2A97DF8A89D3}" type="presParOf" srcId="{3E0630B7-D450-45F7-A542-1652D1649619}" destId="{C56615C3-A207-48AD-A52B-F8BD52D23BC8}" srcOrd="0" destOrd="0" presId="urn:microsoft.com/office/officeart/2005/8/layout/funnel1"/>
    <dgm:cxn modelId="{DE12C3CD-6967-472F-9E53-43620AC9203F}" type="presParOf" srcId="{3E0630B7-D450-45F7-A542-1652D1649619}" destId="{61BDDC89-6C92-4B0D-B111-9692DE96C42E}" srcOrd="1" destOrd="0" presId="urn:microsoft.com/office/officeart/2005/8/layout/funnel1"/>
    <dgm:cxn modelId="{09D6802F-39AB-4DD8-ACDA-AAE311AE9B38}" type="presParOf" srcId="{3E0630B7-D450-45F7-A542-1652D1649619}" destId="{260A294C-398F-4857-9587-ECADCC49BD63}" srcOrd="2" destOrd="0" presId="urn:microsoft.com/office/officeart/2005/8/layout/funnel1"/>
    <dgm:cxn modelId="{841D3EF9-0E2D-4A80-848E-FD8FC340248C}" type="presParOf" srcId="{3E0630B7-D450-45F7-A542-1652D1649619}" destId="{6715D20F-0529-41ED-958B-410B005E2A02}" srcOrd="3" destOrd="0" presId="urn:microsoft.com/office/officeart/2005/8/layout/funnel1"/>
    <dgm:cxn modelId="{F68EE6B6-F8FE-49C1-99B9-B3AE7F3812F2}" type="presParOf" srcId="{3E0630B7-D450-45F7-A542-1652D1649619}" destId="{168A4BC7-CEA9-4C60-BF73-CB52CFA08B3F}" srcOrd="4" destOrd="0" presId="urn:microsoft.com/office/officeart/2005/8/layout/funnel1"/>
    <dgm:cxn modelId="{1389E3D3-6D66-4896-AE2A-F0597561EBA3}" type="presParOf" srcId="{3E0630B7-D450-45F7-A542-1652D1649619}" destId="{759D7A0E-EFB8-498E-9D45-78D037D63BF7}" srcOrd="5" destOrd="0" presId="urn:microsoft.com/office/officeart/2005/8/layout/funnel1"/>
    <dgm:cxn modelId="{EB25C073-5A07-4545-B634-3EC454B6D0D4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F61CA2D6-A4F4-43CF-BAB6-005723B3067D}" type="presOf" srcId="{2A9A4847-3BA1-4BA1-AC2F-31C06C0F3570}" destId="{C0FEDEF4-320D-4FFD-9A58-C78DE507E03C}" srcOrd="0" destOrd="0" presId="urn:microsoft.com/office/officeart/2005/8/layout/vList3"/>
    <dgm:cxn modelId="{4544BDDD-D1E3-46CD-A76A-61D8BFC31CF5}" type="presOf" srcId="{8EB40CAB-6CF8-4B41-A93E-BCD427C7FA54}" destId="{11FF78F1-9292-4A98-A799-4DD163EB3031}" srcOrd="0" destOrd="0" presId="urn:microsoft.com/office/officeart/2005/8/layout/vList3"/>
    <dgm:cxn modelId="{52DEEC75-891F-4D52-9F37-26B9387BB9C3}" type="presParOf" srcId="{11FF78F1-9292-4A98-A799-4DD163EB3031}" destId="{03B708F0-6BA0-4E90-BCF1-E61ED13B6541}" srcOrd="0" destOrd="0" presId="urn:microsoft.com/office/officeart/2005/8/layout/vList3"/>
    <dgm:cxn modelId="{996B7C88-20E5-40A6-B72E-97D293CE9AD7}" type="presParOf" srcId="{03B708F0-6BA0-4E90-BCF1-E61ED13B6541}" destId="{15B302CE-8C3B-4D59-B08D-822E2198B2FC}" srcOrd="0" destOrd="0" presId="urn:microsoft.com/office/officeart/2005/8/layout/vList3"/>
    <dgm:cxn modelId="{5B8DE0C9-F17F-4002-B22B-689245187592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AE31D-ED7F-4382-8C78-B346ABDEC824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6FACB083-9E59-44EF-AACF-21EFE0D2514E}" type="presOf" srcId="{8EB40CAB-6CF8-4B41-A93E-BCD427C7FA54}" destId="{11FF78F1-9292-4A98-A799-4DD163EB3031}" srcOrd="0" destOrd="0" presId="urn:microsoft.com/office/officeart/2005/8/layout/vList3"/>
    <dgm:cxn modelId="{6C7DBF28-F9DB-4266-BF82-DF4A4A1C826E}" type="presParOf" srcId="{11FF78F1-9292-4A98-A799-4DD163EB3031}" destId="{03B708F0-6BA0-4E90-BCF1-E61ED13B6541}" srcOrd="0" destOrd="0" presId="urn:microsoft.com/office/officeart/2005/8/layout/vList3"/>
    <dgm:cxn modelId="{3AB91156-714F-4B56-AA91-210CEB54E4FF}" type="presParOf" srcId="{03B708F0-6BA0-4E90-BCF1-E61ED13B6541}" destId="{15B302CE-8C3B-4D59-B08D-822E2198B2FC}" srcOrd="0" destOrd="0" presId="urn:microsoft.com/office/officeart/2005/8/layout/vList3"/>
    <dgm:cxn modelId="{C36A9C6F-B2B2-40FB-A8CE-ED1B581C5FCD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Налог на имущество</a:t>
          </a:r>
          <a:endParaRPr lang="ru-RU" sz="700" kern="1200" dirty="0">
            <a:latin typeface="Verdana" pitchFamily="34" charset="0"/>
          </a:endParaRP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Транспортный налог</a:t>
          </a:r>
          <a:endParaRPr lang="ru-RU" sz="700" kern="1200" dirty="0">
            <a:latin typeface="Verdana" pitchFamily="34" charset="0"/>
          </a:endParaRP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НДФЛ</a:t>
          </a:r>
          <a:endParaRPr lang="ru-RU" sz="700" kern="1200" dirty="0">
            <a:latin typeface="Verdana" pitchFamily="34" charset="0"/>
          </a:endParaRP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0.35416</cdr:x>
      <cdr:y>0.24786</cdr:y>
    </cdr:from>
    <cdr:to>
      <cdr:x>0.43601</cdr:x>
      <cdr:y>0.30631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0314" y="1305125"/>
          <a:ext cx="707245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16,6%</a:t>
          </a:r>
        </a:p>
      </cdr:txBody>
    </cdr:sp>
  </cdr:relSizeAnchor>
  <cdr:relSizeAnchor xmlns:cdr="http://schemas.openxmlformats.org/drawingml/2006/chartDrawing">
    <cdr:from>
      <cdr:x>0.57618</cdr:x>
      <cdr:y>0.4359</cdr:y>
    </cdr:from>
    <cdr:to>
      <cdr:x>0.65803</cdr:x>
      <cdr:y>0.49435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8754" y="2295257"/>
          <a:ext cx="707245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75,5%</a:t>
          </a:r>
        </a:p>
      </cdr:txBody>
    </cdr:sp>
  </cdr:relSizeAnchor>
  <cdr:relSizeAnchor xmlns:cdr="http://schemas.openxmlformats.org/drawingml/2006/chartDrawing">
    <cdr:from>
      <cdr:x>0.21874</cdr:x>
      <cdr:y>0.33333</cdr:y>
    </cdr:from>
    <cdr:to>
      <cdr:x>0.28928</cdr:x>
      <cdr:y>0.39178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0158" y="1755185"/>
          <a:ext cx="60946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7,9%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590B-5E69-4297-B8C4-FF2AC349D727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4D18-844B-49A8-9CA4-9BE8F8161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/>
              <a:t>23.12.2019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5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minfin.rkomi.ru/page/4731/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page/14972/" TargetMode="External"/><Relationship Id="rId2" Type="http://schemas.openxmlformats.org/officeDocument/2006/relationships/hyperlink" Target="http://sovet.mouhta.ru/news/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.mouhta.ru/byudzhet/grazhdan/2019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БЮДЖЕТУ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</a:t>
            </a:r>
            <a:endParaRPr lang="ru-RU" sz="3000" dirty="0" smtClean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НА 2020 ГОД И ПЛАНОВЫЙ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 2021 И 2022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2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196625" y="405125"/>
            <a:ext cx="69850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ФИНАНСОВОЕ УПРАВЛЕНИЕ АДМИНИСТРАЦИИ МОГО «УХТА»</a:t>
            </a:r>
            <a:endParaRPr lang="ru-RU" sz="18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98551"/>
              </p:ext>
            </p:extLst>
          </p:nvPr>
        </p:nvGraphicFramePr>
        <p:xfrm>
          <a:off x="323528" y="811004"/>
          <a:ext cx="8496944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2018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Динамика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2020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к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2022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3 761,8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3 934,6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3 922,5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105,3%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4 333,6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4 266,1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4 254,0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97,1%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4 332,3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ДЕФИЦИТ(-) </a:t>
                      </a:r>
                      <a:endParaRPr lang="ru-RU" sz="1000" b="0" dirty="0" smtClean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ПРОФИЦИТ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+83,2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-331,5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-331,5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31615416"/>
              </p:ext>
            </p:extLst>
          </p:nvPr>
        </p:nvGraphicFramePr>
        <p:xfrm>
          <a:off x="266171" y="2978940"/>
          <a:ext cx="8640960" cy="354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194" y="2842322"/>
            <a:ext cx="6021497" cy="32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996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8873443"/>
              </p:ext>
            </p:extLst>
          </p:nvPr>
        </p:nvGraphicFramePr>
        <p:xfrm>
          <a:off x="-108520" y="1552892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5114508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Информация на </a:t>
            </a:r>
            <a:r>
              <a:rPr lang="ru-RU" sz="1200" dirty="0" smtClean="0">
                <a:latin typeface="Verdana" pitchFamily="34" charset="0"/>
              </a:rPr>
              <a:t>01.10.2019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20111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5990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8455" y="4687276"/>
            <a:ext cx="9348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2%;0,5%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/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до 70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70 – 85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85 – 100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100 – 150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– 200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200 – 250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3210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97392"/>
              </p:ext>
            </p:extLst>
          </p:nvPr>
        </p:nvGraphicFramePr>
        <p:xfrm>
          <a:off x="161412" y="820528"/>
          <a:ext cx="8865045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580000"/>
                <a:gridCol w="936000"/>
                <a:gridCol w="936000"/>
                <a:gridCol w="1008000"/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прибыль организаций по ставке 3%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по ставке 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НДС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Акцизы,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табачную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спиртосодержащую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автомобильный бензин, дизельное топливо, моторные масла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(0,4072%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бюджет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за исключением пива, вин, фруктовых вин, игристых вин (шампанских), винных напитков, изготавливаемых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включающую пиво, вина, фруктовые вина, игристые вина (шампанские), винные напитки, изготавливаемые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до 9 процентов включительно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автомобили легковые и мотоциклы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 товарам и продукции, ввозимым на территорию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доходы физических лиц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(НДФЛ)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Налог на добычу полезных ископаемых,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51080"/>
              </p:ext>
            </p:extLst>
          </p:nvPr>
        </p:nvGraphicFramePr>
        <p:xfrm>
          <a:off x="161412" y="908664"/>
          <a:ext cx="8865145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760000"/>
                <a:gridCol w="900000"/>
                <a:gridCol w="900000"/>
                <a:gridCol w="900100"/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ископаемых в виде углеводородного сырья (за исключением газа горючего природного)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общераспространенных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полезных ископаемых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виде природных алмазов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(за исключением полезных ископаемых в виде углеводородного сырья, природных алмазов и общераспространенных полезных ископаемых)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Водный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Сборы,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сборы за пользование объектами животного мира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(исключая внутренние водные объекты)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(по внутренним водным объектам)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Бюджетного кодекса Российской Федерации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муниципальных услуг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Государственная пошлина по делам,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электронной форме и выдачи документов через многофункциональный центр предоставления государственных и муниципальных услуг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05304"/>
              </p:ext>
            </p:extLst>
          </p:nvPr>
        </p:nvGraphicFramePr>
        <p:xfrm>
          <a:off x="161510" y="1448780"/>
          <a:ext cx="8820980" cy="37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265585"/>
                <a:gridCol w="1125125"/>
                <a:gridCol w="1170130"/>
                <a:gridCol w="855095"/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0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организаций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Транспортный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Налоги, взимаемые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при применении специальных налоговых режимов: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упрощенной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налог на вмененный доход;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патентной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сельскохозяйственный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игорный бизнес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средние дистилляты, производимые на территории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физических лиц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Земельный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321379"/>
              </p:ext>
            </p:extLst>
          </p:nvPr>
        </p:nvGraphicFramePr>
        <p:xfrm>
          <a:off x="3174132" y="1082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653664"/>
              </p:ext>
            </p:extLst>
          </p:nvPr>
        </p:nvGraphicFramePr>
        <p:xfrm>
          <a:off x="114300" y="1082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25726"/>
              </p:ext>
            </p:extLst>
          </p:nvPr>
        </p:nvGraphicFramePr>
        <p:xfrm>
          <a:off x="6000750" y="1154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3977" y="5932158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3 934,6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9356" y="5930814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3 922,6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1684" y="593066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4 142,8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728" y="897842"/>
            <a:ext cx="5613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3323" y="889907"/>
            <a:ext cx="20790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7837" y="871841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2220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8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1572"/>
              </p:ext>
            </p:extLst>
          </p:nvPr>
        </p:nvGraphicFramePr>
        <p:xfrm>
          <a:off x="251520" y="9871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142981"/>
              </p:ext>
            </p:extLst>
          </p:nvPr>
        </p:nvGraphicFramePr>
        <p:xfrm>
          <a:off x="5076056" y="9216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6575" y="5894900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4 009,6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6596" y="589489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4 333,6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87825" y="844757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7804" y="843268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927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174208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2020 </a:t>
            </a:r>
            <a:r>
              <a:rPr lang="ru-RU" sz="1200" b="1" dirty="0">
                <a:latin typeface="Verdana" pitchFamily="34" charset="0"/>
                <a:cs typeface="Tahoma" pitchFamily="34" charset="0"/>
              </a:rPr>
              <a:t>год </a:t>
            </a: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(млн. руб.)</a:t>
            </a:r>
            <a:endParaRPr lang="ru-RU" sz="12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имущество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210470233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совокупный 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994294718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Налог на доходы </a:t>
            </a:r>
            <a:endParaRPr lang="ru-RU" sz="1000" b="1" dirty="0" smtClean="0">
              <a:latin typeface="Verdan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физических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82281898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36110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активов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23949675"/>
              </p:ext>
            </p:extLst>
          </p:nvPr>
        </p:nvGraphicFramePr>
        <p:xfrm>
          <a:off x="6057166" y="842381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latin typeface="Verdana" pitchFamily="34" charset="0"/>
                <a:cs typeface="Tahoma" pitchFamily="34" charset="0"/>
              </a:rPr>
              <a:t>м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униципального имущества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784793133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Прочие доходы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056640002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2" name="Прямая со стрелкой 41"/>
          <p:cNvCxnSpPr/>
          <p:nvPr/>
        </p:nvCxnSpPr>
        <p:spPr>
          <a:xfrm flipV="1">
            <a:off x="564803" y="627239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8265" y="6047848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0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2%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124613" y="6220049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03734" y="598421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0,1%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687118" y="62377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67941" y="599134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243645" y="621840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20263" y="596166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9%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247" y="390161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3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>
                <a:latin typeface="Verdana" pitchFamily="34" charset="0"/>
              </a:rPr>
              <a:t>6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157854" y="413651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6191" y="390569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698702" y="41356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69946" y="387017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276754" y="41073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6425" y="38775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3404" y="185242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1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2%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126589" y="20395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9632" y="1785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4%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91187" y="199458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73581" y="17490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6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257364" y="195528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28192" y="1704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4%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584225" y="20782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30301" y="201145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05272" y="1794992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8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9%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7212580" y="204171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46015" y="179592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31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7%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32340" y="181215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63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92058" y="183512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</a:t>
            </a:r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2%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02870" y="3936109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2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>
                <a:latin typeface="Verdana" pitchFamily="34" charset="0"/>
              </a:rPr>
              <a:t>5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54630" y="389074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5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9%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8921" y="394058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7%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78639" y="39392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2%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752640" y="416352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614064" y="613155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67001" y="5905751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35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2%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7196343" y="61618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73846" y="59044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3%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6103" y="59102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98971" y="590892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7749822" y="613316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8320814" y="61756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572115" y="418976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767117" y="204721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8327727" y="210880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6652032" y="413549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7196343" y="410625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8305010" y="417844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1590" y="1088740"/>
            <a:ext cx="77408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Уважаемые жители муниципального образования</a:t>
            </a:r>
          </a:p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городского округа «Ухта»!</a:t>
            </a:r>
          </a:p>
          <a:p>
            <a:pPr algn="just"/>
            <a:r>
              <a:rPr lang="ru-RU" sz="1400" dirty="0">
                <a:latin typeface="Verdana" pitchFamily="34" charset="0"/>
              </a:rPr>
              <a:t> 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целях повышения прозрачности бюджета и бюджетного процесса Финансовым управлением администрации МОГО «Ухта» разработана брошюра «Бюджет для граждан» к </a:t>
            </a:r>
            <a:r>
              <a:rPr lang="ru-RU" sz="1400" dirty="0" smtClean="0">
                <a:latin typeface="Verdana" pitchFamily="34" charset="0"/>
              </a:rPr>
              <a:t>бюджету </a:t>
            </a:r>
            <a:r>
              <a:rPr lang="ru-RU" sz="1400" dirty="0">
                <a:latin typeface="Verdana" pitchFamily="34" charset="0"/>
              </a:rPr>
              <a:t>решения Совета МОГО «Ухта» «О бюджете МОГО «Ухта» на </a:t>
            </a:r>
            <a:r>
              <a:rPr lang="ru-RU" sz="1400" dirty="0" smtClean="0">
                <a:latin typeface="Verdana" pitchFamily="34" charset="0"/>
              </a:rPr>
              <a:t>2020 </a:t>
            </a:r>
            <a:r>
              <a:rPr lang="ru-RU" sz="1400" dirty="0">
                <a:latin typeface="Verdana" pitchFamily="34" charset="0"/>
              </a:rPr>
              <a:t>год и плановый период </a:t>
            </a:r>
            <a:r>
              <a:rPr lang="ru-RU" sz="1400" dirty="0" smtClean="0">
                <a:latin typeface="Verdana" pitchFamily="34" charset="0"/>
              </a:rPr>
              <a:t>2021 </a:t>
            </a:r>
            <a:r>
              <a:rPr lang="ru-RU" sz="1400" dirty="0">
                <a:latin typeface="Verdana" pitchFamily="34" charset="0"/>
              </a:rPr>
              <a:t>и </a:t>
            </a:r>
            <a:r>
              <a:rPr lang="ru-RU" sz="1400" dirty="0" smtClean="0">
                <a:latin typeface="Verdana" pitchFamily="34" charset="0"/>
              </a:rPr>
              <a:t>2022 </a:t>
            </a:r>
            <a:r>
              <a:rPr lang="ru-RU" sz="1400" dirty="0">
                <a:latin typeface="Verdana" pitchFamily="34" charset="0"/>
              </a:rPr>
              <a:t>годов</a:t>
            </a:r>
            <a:r>
              <a:rPr lang="ru-RU" sz="1400" dirty="0" smtClean="0">
                <a:latin typeface="Verdana" pitchFamily="34" charset="0"/>
              </a:rPr>
              <a:t>».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Бюджет </a:t>
            </a:r>
            <a:r>
              <a:rPr lang="ru-RU" sz="1400" dirty="0">
                <a:latin typeface="Verdana" pitchFamily="34" charset="0"/>
              </a:rPr>
              <a:t>для граждан - это упрощённая версия главного финансового документа Ухты, в котором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виде схем и диаграмм представлены основные характеристики бюджета, объём и структура доходов и расходов, муниципального долга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Мы </a:t>
            </a:r>
            <a:r>
              <a:rPr lang="ru-RU" sz="1400" dirty="0">
                <a:latin typeface="Verdana" pitchFamily="34" charset="0"/>
              </a:rPr>
              <a:t>надеемся, что «Бюджет для граждан» будет способствовать повышению общественного участия граждан в бюджетном </a:t>
            </a:r>
            <a:r>
              <a:rPr lang="ru-RU" sz="1400" dirty="0" smtClean="0">
                <a:latin typeface="Verdana" pitchFamily="34" charset="0"/>
              </a:rPr>
              <a:t>процессе.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</a:rPr>
              <a:t>Мы </a:t>
            </a:r>
            <a:r>
              <a:rPr lang="ru-RU" sz="1400" dirty="0">
                <a:latin typeface="Verdana" pitchFamily="34" charset="0"/>
              </a:rPr>
              <a:t>открыты для ваших замечаний 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5922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ДИНАМИКА ИЗМЕНЕНИЯ НАЛОГОВЫХ И НЕНАЛОГОВЫХ ДОХОДОВ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8012" y="548616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15408"/>
              </p:ext>
            </p:extLst>
          </p:nvPr>
        </p:nvGraphicFramePr>
        <p:xfrm>
          <a:off x="30287" y="548616"/>
          <a:ext cx="8966200" cy="569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55724" y="5723284"/>
            <a:ext cx="86407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Потери бюджета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налоговым и неналоговым доходам связаны со снижением поступлений по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доходу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продажи материальных и нематериальных активов. </a:t>
            </a:r>
          </a:p>
        </p:txBody>
      </p:sp>
    </p:spTree>
    <p:extLst>
      <p:ext uri="{BB962C8B-B14F-4D97-AF65-F5344CB8AC3E}">
        <p14:creationId xmlns:p14="http://schemas.microsoft.com/office/powerpoint/2010/main" val="9285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</a:t>
            </a:r>
            <a:r>
              <a:rPr lang="ru-RU" dirty="0" smtClean="0"/>
              <a:t>БЮДЖЕТОВ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400" dirty="0" smtClean="0"/>
              <a:t>ПО ГЛАВНОМУ АДМИНИСТРАТОРУ </a:t>
            </a:r>
            <a:r>
              <a:rPr lang="ru-RU" dirty="0" smtClean="0"/>
              <a:t>– </a:t>
            </a:r>
            <a:r>
              <a:rPr lang="ru-RU" sz="1400" dirty="0" smtClean="0"/>
              <a:t>ФЕДЕРАЛЬНАЯ НАЛОГОВАЯ СЛУЖБА)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18798"/>
              </p:ext>
            </p:extLst>
          </p:nvPr>
        </p:nvGraphicFramePr>
        <p:xfrm>
          <a:off x="0" y="998676"/>
          <a:ext cx="9143999" cy="577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046" y="908664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7472" y="492971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43,8%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508" y="29425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52,7%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0068" y="1425125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6116" y="250372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23 841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3209" y="1225413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32 815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86" y="3911371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13 815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9387" y="366094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715" y="342767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1916" y="307177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19 825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830" y="528855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764" y="452571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32,6%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345" y="413555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10,3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6765" y="3618811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6907" y="425288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48,2%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7924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4767" y="3262913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5,3%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3891" y="415759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317" y="531483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36,8%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892" y="269109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284" y="37363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1420" y="520898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40,9%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6545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2600" y="43663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6546" y="391034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9317" y="522201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35,1%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4247" y="260769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61,2%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3090" y="1515184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982" y="133506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32 137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8412" y="210085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26 579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76910" y="546823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27,4%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8944" y="378405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68,9%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17787" y="229351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АДМИНИСТРИРУЕМЫХ МУНИЦИПАЛИТЕТОМ ДОХОДОВ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35867" y="916733"/>
            <a:ext cx="2175650" cy="2203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9134822"/>
              </p:ext>
            </p:extLst>
          </p:nvPr>
        </p:nvGraphicFramePr>
        <p:xfrm>
          <a:off x="2155021" y="435809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5121" y="1464989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9,8%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69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2019: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379,1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0842" y="1024871"/>
            <a:ext cx="2175650" cy="2084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59811351"/>
              </p:ext>
            </p:extLst>
          </p:nvPr>
        </p:nvGraphicFramePr>
        <p:xfrm>
          <a:off x="5783146" y="436658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3246" y="1465838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9,6%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771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404,0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29725" y="3879049"/>
            <a:ext cx="2175650" cy="22052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1269008"/>
              </p:ext>
            </p:extLst>
          </p:nvPr>
        </p:nvGraphicFramePr>
        <p:xfrm>
          <a:off x="2259708" y="3293984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59808" y="4323164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,2%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9755" y="4424518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2021: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1 412,7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2390" y="3879048"/>
            <a:ext cx="2175650" cy="220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8516187"/>
              </p:ext>
            </p:extLst>
          </p:nvPr>
        </p:nvGraphicFramePr>
        <p:xfrm>
          <a:off x="5692363" y="3293985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92463" y="4323165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8,2%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463" y="4424519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2022: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1 444,0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9892" y="6262151"/>
            <a:ext cx="144985" cy="135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5295" y="6206547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Налоговые и неналоговые доходы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0757" y="6274914"/>
            <a:ext cx="144985" cy="135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56160" y="6219310"/>
            <a:ext cx="3765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Доля доходов МОГО «Ухта» администрируемых КУМИ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74824"/>
              </p:ext>
            </p:extLst>
          </p:nvPr>
        </p:nvGraphicFramePr>
        <p:xfrm>
          <a:off x="149919" y="654150"/>
          <a:ext cx="8923063" cy="60075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961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9614"/>
                <a:gridCol w="720000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прогноз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Сумма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необлагаемых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доходов и вычетов по налогу на доходы физических лиц в соответствии с Налоговым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384,1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362,1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 smtClean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3. Сумма льготы по налогу на имущество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Федерации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342,8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429,5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407,5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80251" y="410809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050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41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560,0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 </a:t>
            </a:r>
            <a:r>
              <a:rPr lang="ru-RU" sz="1000" dirty="0"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65,1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65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738,8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66,1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235" y="72415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2019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0758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916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2021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201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2022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706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596,9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64,8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9992" y="1289383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889,6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latin typeface="Verdana" pitchFamily="34" charset="0"/>
              </a:rPr>
              <a:t>межбюджетных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  <a:endParaRPr lang="ru-RU" sz="1000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66,7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11975361"/>
              </p:ext>
            </p:extLst>
          </p:nvPr>
        </p:nvGraphicFramePr>
        <p:xfrm>
          <a:off x="-305928" y="256490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3235" y="479715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432" y="479715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234" y="478234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812,0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702" y="485620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235" y="533735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6432" y="533735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3234" y="532254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1792" y="539640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3235" y="589022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6432" y="589022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53234" y="587541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375,6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1792" y="594928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894225693"/>
              </p:ext>
            </p:extLst>
          </p:nvPr>
        </p:nvGraphicFramePr>
        <p:xfrm>
          <a:off x="1911847" y="2586819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671010" y="48190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94207" y="48190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71009" y="48042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898,0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1477" y="48781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71010" y="53592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94207" y="53592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71009" y="53444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373,7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9567" y="54183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71010" y="59121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94207" y="59121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671009" y="58973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467,1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9567" y="59711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547263485"/>
              </p:ext>
            </p:extLst>
          </p:nvPr>
        </p:nvGraphicFramePr>
        <p:xfrm>
          <a:off x="4063754" y="257524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4822917" y="480749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46114" y="480749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822916" y="479268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949,1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384" y="486654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22917" y="534769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46114" y="534769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822916" y="533288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260,6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1474" y="540674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822917" y="590056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746114" y="590056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822916" y="588575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387,2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1474" y="595962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069385180"/>
              </p:ext>
            </p:extLst>
          </p:nvPr>
        </p:nvGraphicFramePr>
        <p:xfrm>
          <a:off x="6254039" y="2575688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7013202" y="480793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36399" y="4807936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013201" y="479312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 024,1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3669" y="4866993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13202" y="534813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936399" y="5348135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013201" y="5333326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258,5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91759" y="5407192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013202" y="590100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936399" y="5901007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7013201" y="588619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607,0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91759" y="5960064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1397" y="6406184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74594" y="6406184"/>
            <a:ext cx="79824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451396" y="6391375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12,9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29954" y="6344054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 smtClean="0">
                <a:solidFill>
                  <a:srgbClr val="333333"/>
                </a:solidFill>
                <a:latin typeface="Verdana" pitchFamily="34" charset="0"/>
              </a:rPr>
              <a:t>Иные межбюджетные трансферты</a:t>
            </a:r>
            <a:endParaRPr lang="ru-RU" sz="800" b="1" dirty="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33995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56634"/>
              </p:ext>
            </p:extLst>
          </p:nvPr>
        </p:nvGraphicFramePr>
        <p:xfrm>
          <a:off x="161411" y="595496"/>
          <a:ext cx="8856000" cy="596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/>
                <a:gridCol w="3888000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2 289,6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2 560,0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2 738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2 596,9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2 889,6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301,0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260,6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выравнивание бюджетной обеспеченности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поддержку мер по обеспечению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сбалансированности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233,3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375,6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467,1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387,2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607,0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молодых семей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 за счет средств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республиканского бюджета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11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питания 1-4 классы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303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оздоровительной кампании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1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отрасли культуры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культуры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поддержание работоспособности инфраструктуры связи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6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44581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86057"/>
              </p:ext>
            </p:extLst>
          </p:nvPr>
        </p:nvGraphicFramePr>
        <p:xfrm>
          <a:off x="161411" y="685315"/>
          <a:ext cx="8856000" cy="584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возмещение выпадающих доходов (перевозки воздушным транспортом)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ледовых переправ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поддержку муниципальных программ формирования современной городской среды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02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ремонт улиц и проездов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и реконструкцию (модернизацию) объектов питьевого водоснабжения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129,5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системы по раздельному накоплению отходов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повышение оплаты труда (майские указы)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139,6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и реконструкцию спортивных объектов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социально-некоммерческих организаций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оплату расходов по коммунальным услугам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комплексных кадастровых работ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«Доступная среда»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42625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95665"/>
              </p:ext>
            </p:extLst>
          </p:nvPr>
        </p:nvGraphicFramePr>
        <p:xfrm>
          <a:off x="161411" y="726781"/>
          <a:ext cx="8856000" cy="5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по благоустройству улично-дорожной сети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1 755,3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1 812,0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1 898,0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1 949,1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2 024,1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составление (изменение)  списков кандидатов в присяжные заседатели федеральных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судов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выполнение передаваемых полномочий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компенсацию части платы, взимаемой с родителей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присмотр и уход за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детьми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жилых помещений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детям-сиротам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полномочий по обеспечению жильем отдельных категорий граждан,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(ветераны, инвалиды)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переписи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1 724,7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1 777,2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1 827,8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1 899,5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обращению с животными без владельцев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выплату денежной компенсации по оплате коммунальных услуг педагогическим работникам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межбюджетные</a:t>
                      </a: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трансферты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виртуальных концертных залов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модельных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библиотек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 межбюджетные трансферты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34226"/>
              </p:ext>
            </p:extLst>
          </p:nvPr>
        </p:nvGraphicFramePr>
        <p:xfrm>
          <a:off x="251520" y="634821"/>
          <a:ext cx="8640959" cy="59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(9,8%)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113,2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351,9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0318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49912"/>
              </p:ext>
            </p:extLst>
          </p:nvPr>
        </p:nvGraphicFramePr>
        <p:xfrm>
          <a:off x="207452" y="669546"/>
          <a:ext cx="8640959" cy="60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в области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ЭКОНОМИКА (5,8%)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293,6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399,1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238,2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Водное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58,9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ХОЗЯЙСТВО (12,6%)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271,0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447,7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1 443,7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155,2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118,9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(57,1%)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2 338,9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2 510,6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2 366,3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2 406,5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2 492,7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1 175,9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1 103,3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1 124,7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1 167,4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71635" y="4368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5730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 smtClean="0">
                <a:latin typeface="Verdana" pitchFamily="34" charset="0"/>
              </a:rPr>
              <a:t> – (от старонормандского </a:t>
            </a:r>
            <a:r>
              <a:rPr lang="en-US" sz="1000" dirty="0" err="1" smtClean="0">
                <a:latin typeface="Verdana" pitchFamily="34" charset="0"/>
              </a:rPr>
              <a:t>bougette</a:t>
            </a:r>
            <a:r>
              <a:rPr lang="en-US" sz="1000" dirty="0" smtClean="0">
                <a:latin typeface="Verdana" pitchFamily="34" charset="0"/>
              </a:rPr>
              <a:t> – </a:t>
            </a:r>
            <a:r>
              <a:rPr lang="ru-RU" sz="1000" dirty="0" smtClean="0"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 smtClean="0"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 smtClean="0"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 smtClean="0"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 smtClean="0"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 smtClean="0">
                <a:latin typeface="Verdana" pitchFamily="34" charset="0"/>
              </a:rPr>
              <a:t>ФБ </a:t>
            </a:r>
            <a:r>
              <a:rPr lang="ru-RU" sz="1000" dirty="0">
                <a:latin typeface="Verdana" pitchFamily="34" charset="0"/>
              </a:rPr>
              <a:t>– федеральный бюджет</a:t>
            </a:r>
          </a:p>
          <a:p>
            <a:r>
              <a:rPr lang="ru-RU" sz="1000" dirty="0"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latin typeface="Verdana" pitchFamily="34" charset="0"/>
              </a:rPr>
              <a:t>МБ – местный </a:t>
            </a:r>
            <a:r>
              <a:rPr lang="ru-RU" sz="1000" dirty="0" smtClean="0">
                <a:latin typeface="Verdana" pitchFamily="34" charset="0"/>
              </a:rPr>
              <a:t>бюджет</a:t>
            </a:r>
          </a:p>
          <a:p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 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Социальные льготы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8608042"/>
              </p:ext>
            </p:extLst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33902"/>
              </p:ext>
            </p:extLst>
          </p:nvPr>
        </p:nvGraphicFramePr>
        <p:xfrm>
          <a:off x="207452" y="692696"/>
          <a:ext cx="8640959" cy="60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к 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1 045,1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1 115,8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1 021,8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1 037,7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1 077,8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КИНЕМАТОГРАФИЯ (5,8%)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241,3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245,6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161,9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 (3,3%)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СПОРТ (3,8%)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162,2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158,2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159,3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410,5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142,3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753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29607"/>
              </p:ext>
            </p:extLst>
          </p:nvPr>
        </p:nvGraphicFramePr>
        <p:xfrm>
          <a:off x="251520" y="750571"/>
          <a:ext cx="8640959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ИНФОРМАЦИИ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ГОСУДАРСТВЕННОГО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(МУНИЦИПАЛЬНОГО) ВНУТРЕННЕГО ДОЛГА (0,9%)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(муниципального)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внутреннего долга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(УТВЕРЖДЕННЫЕ) РАСХОДЫ (0%)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4 266,1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4 332,3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5173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72086"/>
              </p:ext>
            </p:extLst>
          </p:nvPr>
        </p:nvGraphicFramePr>
        <p:xfrm>
          <a:off x="251520" y="646396"/>
          <a:ext cx="874835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4 266,1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4 332,3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349,1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419,8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450,2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2 820,6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2 682,6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2 728,5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2 822,5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376,5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52657365"/>
              </p:ext>
            </p:extLst>
          </p:nvPr>
        </p:nvGraphicFramePr>
        <p:xfrm>
          <a:off x="611561" y="4290831"/>
          <a:ext cx="3902798" cy="266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1834496" y="496141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2019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 266,1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40147622"/>
              </p:ext>
            </p:extLst>
          </p:nvPr>
        </p:nvGraphicFramePr>
        <p:xfrm>
          <a:off x="4427984" y="4383123"/>
          <a:ext cx="3879951" cy="265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5599504" y="4944659"/>
            <a:ext cx="1523192" cy="1523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2020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4 142,8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3689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96420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71709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742766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106836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79769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50826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</a:t>
            </a:r>
            <a:br>
              <a:rPr lang="ru-RU" dirty="0" smtClean="0"/>
            </a:br>
            <a:r>
              <a:rPr lang="ru-RU" dirty="0" smtClean="0"/>
              <a:t>НАСЕЛЕНИЯ В 2020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35 804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984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3 492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291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453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288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20 451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704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4 518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376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28633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ОДНОГО ВОСПИТАННИКА, </a:t>
            </a:r>
            <a:br>
              <a:rPr lang="ru-RU" dirty="0" smtClean="0"/>
            </a:br>
            <a:r>
              <a:rPr lang="ru-RU" dirty="0" smtClean="0"/>
              <a:t>ОБУЧАЮЩЕГОСЯ В 2020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138 525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7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801)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73 781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727)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41 431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спортивной 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1 916)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108 355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45 160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286)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6 148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453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9 030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4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3 763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5" name="Овал 54"/>
          <p:cNvSpPr/>
          <p:nvPr/>
        </p:nvSpPr>
        <p:spPr>
          <a:xfrm>
            <a:off x="1079499" y="1009201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11 544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  <p:extLst>
      <p:ext uri="{BB962C8B-B14F-4D97-AF65-F5344CB8AC3E}">
        <p14:creationId xmlns:p14="http://schemas.microsoft.com/office/powerpoint/2010/main" val="4206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11366"/>
              </p:ext>
            </p:extLst>
          </p:nvPr>
        </p:nvGraphicFramePr>
        <p:xfrm>
          <a:off x="4437317" y="1744637"/>
          <a:ext cx="4608000" cy="4900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3855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Контрольно-счетной палаты</a:t>
                      </a:r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8,3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2,4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04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143,5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41,7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20,4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5,9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Исполнение судебных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актов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12,1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3581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Исполнения исполнительных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листов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судебных актов (в пользу ООО «Лукойл-Коми»)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251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Осуществление государственных полномочий РК (опека)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12,1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27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Всероссийской переписи населения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39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Составление списков в присяжные заседатели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07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Выборы депутатов Совета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3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err="1" smtClean="0">
                          <a:latin typeface="Verdana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 мероприятий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045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Итого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343,9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591" y="629200"/>
            <a:ext cx="432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Основной составляющей бюджета </a:t>
            </a:r>
            <a:r>
              <a:rPr lang="ru-RU" sz="1000" dirty="0" smtClean="0">
                <a:latin typeface="Verdana" pitchFamily="34" charset="0"/>
              </a:rPr>
              <a:t>являются </a:t>
            </a:r>
            <a:r>
              <a:rPr lang="ru-RU" sz="1000" dirty="0">
                <a:latin typeface="Verdana" pitchFamily="34" charset="0"/>
              </a:rPr>
              <a:t>муниципальные программы.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92559771"/>
              </p:ext>
            </p:extLst>
          </p:nvPr>
        </p:nvGraphicFramePr>
        <p:xfrm>
          <a:off x="4841735" y="198045"/>
          <a:ext cx="2340613" cy="161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75151" y="418307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135" y="561945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</a:rPr>
              <a:t>91,7%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1680025"/>
            <a:ext cx="360041" cy="4715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42387" y="3882500"/>
            <a:ext cx="4254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НА МУНИЦИПАЛЬНЫЕ ПРОГРАММЫ </a:t>
            </a:r>
            <a:r>
              <a:rPr lang="ru-RU" sz="1000" b="1" dirty="0" smtClean="0">
                <a:latin typeface="Verdana" pitchFamily="34" charset="0"/>
              </a:rPr>
              <a:t> </a:t>
            </a:r>
            <a:r>
              <a:rPr lang="ru-RU" sz="1000" b="1" dirty="0">
                <a:latin typeface="Verdana" pitchFamily="34" charset="0"/>
              </a:rPr>
              <a:t>3 </a:t>
            </a:r>
            <a:r>
              <a:rPr lang="ru-RU" sz="1000" b="1" dirty="0" smtClean="0">
                <a:latin typeface="Verdana" pitchFamily="34" charset="0"/>
              </a:rPr>
              <a:t>798,9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29305" y="1679230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133,2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32869" y="2113535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1,0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832075" y="2540724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46,8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24605" y="2995475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182,6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847809" y="3440427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362,0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822692" y="3905306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344,7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23689" y="4358100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309,1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832082" y="4788397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3,6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233372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257,1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833574" y="5696228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158,3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7417" y="1623191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системы муниципального </a:t>
            </a:r>
          </a:p>
          <a:p>
            <a:r>
              <a:rPr lang="ru-RU" sz="1000" dirty="0">
                <a:latin typeface="Verdana" pitchFamily="34" charset="0"/>
              </a:rPr>
              <a:t>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7417" y="2134440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экономики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9765" y="2484685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Безопасность жизнедеятельности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7426" y="3016380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транспортной системы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7426" y="3379842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Жилье и жилищно-коммунальное</a:t>
            </a:r>
          </a:p>
          <a:p>
            <a:r>
              <a:rPr lang="ru-RU" sz="1000" dirty="0">
                <a:latin typeface="Verdana" pitchFamily="34" charset="0"/>
              </a:rPr>
              <a:t>хозяйство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2309" y="3912920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4144" y="4388270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0951" y="4721382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Социальная поддержка 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417" y="5166356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Формирование современной</a:t>
            </a:r>
          </a:p>
          <a:p>
            <a:r>
              <a:rPr lang="ru-RU" sz="1000" dirty="0">
                <a:latin typeface="Verdana" pitchFamily="34" charset="0"/>
              </a:rPr>
              <a:t>городской среды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721" y="5616356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физической </a:t>
            </a:r>
          </a:p>
          <a:p>
            <a:r>
              <a:rPr lang="ru-RU" sz="1000" dirty="0"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7869178" y="14524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837978" y="6131948"/>
            <a:ext cx="936104" cy="288032"/>
          </a:xfrm>
          <a:prstGeom prst="homePlate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0,5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2132" y="599883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граждан,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проживающих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"Ухта" из аварийного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на 2019-2025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СИСТЕМЫ </a:t>
            </a:r>
            <a:br>
              <a:rPr lang="ru-RU" dirty="0"/>
            </a:br>
            <a:r>
              <a:rPr lang="ru-RU" dirty="0"/>
              <a:t>МУНИЦИПАЛЬНОГО УПРАВЛЕНИЯ»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27260"/>
              </p:ext>
            </p:extLst>
          </p:nvPr>
        </p:nvGraphicFramePr>
        <p:xfrm>
          <a:off x="154605" y="2417383"/>
          <a:ext cx="8856000" cy="4114800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Развитие единой муниципальной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мультисервисной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межведомственного электронного взаимодействия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технической защиты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текущий ремонт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комплексных  кадастровых работ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Описание границ территориальных зон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6505" y="852985"/>
            <a:ext cx="495299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муниципального управления в городском округе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Отделы администрации:  муниципальных информационных систем и технической информации, муниципальных услуг, кадров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муниципальным имуществом</a:t>
            </a:r>
            <a:endParaRPr lang="en-U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189119"/>
              </p:ext>
            </p:extLst>
          </p:nvPr>
        </p:nvGraphicFramePr>
        <p:xfrm>
          <a:off x="4932048" y="852986"/>
          <a:ext cx="4050540" cy="14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11964" y="606764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ЭКОНОМИКИ»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950783"/>
              </p:ext>
            </p:extLst>
          </p:nvPr>
        </p:nvGraphicFramePr>
        <p:xfrm>
          <a:off x="4932048" y="1068081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87314"/>
              </p:ext>
            </p:extLst>
          </p:nvPr>
        </p:nvGraphicFramePr>
        <p:xfrm>
          <a:off x="101599" y="3252462"/>
          <a:ext cx="8856000" cy="1143000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деятельности информационно - маркетингового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1238156"/>
            <a:ext cx="431881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благоприятных условий для устойчивого экономического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экономического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культуры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управлению муниципальным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имуществом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«БЕЗОПАСНОСТЬ</a:t>
            </a:r>
            <a:br>
              <a:rPr lang="ru-RU" dirty="0"/>
            </a:br>
            <a:r>
              <a:rPr lang="ru-RU" dirty="0"/>
              <a:t> ЖИЗНЕДЕЯТЕЛЬНОСТИ НАСЕЛЕНИЯ»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303108"/>
              </p:ext>
            </p:extLst>
          </p:nvPr>
        </p:nvGraphicFramePr>
        <p:xfrm>
          <a:off x="4932048" y="1210577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77884"/>
              </p:ext>
            </p:extLst>
          </p:nvPr>
        </p:nvGraphicFramePr>
        <p:xfrm>
          <a:off x="101599" y="3252462"/>
          <a:ext cx="8928000" cy="2651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48000"/>
                <a:gridCol w="576000"/>
                <a:gridCol w="576000"/>
                <a:gridCol w="576000"/>
                <a:gridCol w="576000"/>
                <a:gridCol w="576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"Защита населения и территории городского округа"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по делам ГО и ЧС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правонарушений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"Экологическая безопасность"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системы по раздельному сбору отходов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</a:tr>
              <a:tr h="13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Предупреждение и минимизация антропогенного воздействия на окружающую среду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"Обеспечение безопасности участников дорожного движения на территории городского округа"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Обустройство и содержание технических средств организации безопасного дорожного движения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4447" y="1238156"/>
            <a:ext cx="4213013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Содействие повышению уровня безопасности жизнедеятельности 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делам ГО и ЧС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физической культуры и спорта</a:t>
            </a:r>
          </a:p>
          <a:p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ТРАНСПОРТНОЙ </a:t>
            </a:r>
            <a:br>
              <a:rPr lang="ru-RU" dirty="0"/>
            </a:br>
            <a:r>
              <a:rPr lang="ru-RU" dirty="0"/>
              <a:t>СИСТЕМЫ»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graphicFrame>
        <p:nvGraphicFramePr>
          <p:cNvPr id="1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040513"/>
              </p:ext>
            </p:extLst>
          </p:nvPr>
        </p:nvGraphicFramePr>
        <p:xfrm>
          <a:off x="4932048" y="1068081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10589"/>
              </p:ext>
            </p:extLst>
          </p:nvPr>
        </p:nvGraphicFramePr>
        <p:xfrm>
          <a:off x="101599" y="3252462"/>
          <a:ext cx="8928000" cy="1341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48000"/>
                <a:gridCol w="576000"/>
                <a:gridCol w="576000"/>
                <a:gridCol w="576000"/>
                <a:gridCol w="576000"/>
                <a:gridCol w="576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дорожной сети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134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транспортного обслуживания населения в границах городского округа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дорог общего пользования местного значения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4447" y="1238156"/>
            <a:ext cx="342593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потребности населения в качественных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доступных транспортных услугах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044449" y="4234779"/>
            <a:ext cx="2259896" cy="87410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98408" y="5421427"/>
            <a:ext cx="3017230" cy="86409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22467" y="3096623"/>
            <a:ext cx="3102889" cy="83495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93003" y="2017317"/>
            <a:ext cx="3102889" cy="85109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22904" y="849775"/>
            <a:ext cx="2151009" cy="86342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2447621" y="2699079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3566492" y="493525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1975284" y="160208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3" name="Полилиния 12"/>
          <p:cNvSpPr/>
          <p:nvPr/>
        </p:nvSpPr>
        <p:spPr>
          <a:xfrm rot="10800000">
            <a:off x="2891822" y="3788572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632862"/>
              </p:ext>
            </p:extLst>
          </p:nvPr>
        </p:nvGraphicFramePr>
        <p:xfrm>
          <a:off x="2205524" y="712232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8" y="846520"/>
            <a:ext cx="2259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Arial" charset="0"/>
              </a:rPr>
              <a:t>Рассмотрение и утверждение годового отчета 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(передается администрацией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в Совет не позднее 1 мая)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443"/>
              </p:ext>
            </p:extLst>
          </p:nvPr>
        </p:nvGraphicFramePr>
        <p:xfrm>
          <a:off x="4572000" y="651621"/>
          <a:ext cx="4320480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слушания;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председательствует на заседании Совета.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0762" y="2232355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335" y="3302501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449" y="4321734"/>
            <a:ext cx="225989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Рассмотрение и утверждение проекта бюджета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(15 ноября – 15 декабря)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95637238"/>
              </p:ext>
            </p:extLst>
          </p:nvPr>
        </p:nvGraphicFramePr>
        <p:xfrm>
          <a:off x="-158979" y="4147563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12039" y="5572629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(июль – 15 ноября)</a:t>
            </a:r>
          </a:p>
        </p:txBody>
      </p:sp>
    </p:spTree>
    <p:extLst>
      <p:ext uri="{BB962C8B-B14F-4D97-AF65-F5344CB8AC3E}">
        <p14:creationId xmlns:p14="http://schemas.microsoft.com/office/powerpoint/2010/main" val="6191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44667"/>
              </p:ext>
            </p:extLst>
          </p:nvPr>
        </p:nvGraphicFramePr>
        <p:xfrm>
          <a:off x="4932048" y="841319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857156"/>
            <a:ext cx="4081567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удовлетворения потребностей населения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качественном жилье и жилищно-коммунальных услугах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имуществом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2456" y="614566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86699"/>
              </p:ext>
            </p:extLst>
          </p:nvPr>
        </p:nvGraphicFramePr>
        <p:xfrm>
          <a:off x="99520" y="2544848"/>
          <a:ext cx="8964000" cy="4023360"/>
        </p:xfrm>
        <a:graphic>
          <a:graphicData uri="http://schemas.openxmlformats.org/drawingml/2006/table">
            <a:tbl>
              <a:tblPr/>
              <a:tblGrid>
                <a:gridCol w="6048000"/>
                <a:gridCol w="576000"/>
                <a:gridCol w="576000"/>
                <a:gridCol w="612000"/>
                <a:gridCol w="576000"/>
                <a:gridCol w="576000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«Доступное 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комфортное </a:t>
                      </a: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жилье»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Снос аварийных жилых домов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многоквартирных жилых домов и (или) долевое участие в их строительстве, и (или) на приобретение жилых помещений во вновь построенных многоквартирных жилых домах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ветеранов и инвалидов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детей-сирот и детей, оставшихся без попечения родителейпредоставляемыми по договорам найма специализированных жилых помещений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«Жилищное хозяйство»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Реконструкция, капитальный ремонт (ремонт) муниципального жилого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содержания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Межевание и кадастр земельных участков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62492" y="659229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49498"/>
              </p:ext>
            </p:extLst>
          </p:nvPr>
        </p:nvGraphicFramePr>
        <p:xfrm>
          <a:off x="88503" y="1077151"/>
          <a:ext cx="8964000" cy="4892040"/>
        </p:xfrm>
        <a:graphic>
          <a:graphicData uri="http://schemas.openxmlformats.org/drawingml/2006/table">
            <a:tbl>
              <a:tblPr/>
              <a:tblGrid>
                <a:gridCol w="6048000"/>
                <a:gridCol w="576000"/>
                <a:gridCol w="576000"/>
                <a:gridCol w="612000"/>
                <a:gridCol w="576000"/>
                <a:gridCol w="576000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Реконструкция и модернизация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«Коммунальное хозяйство»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Строительство, реконструкция и модернизация объектов коммунальной инфраструктуры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ремонт (ремонт) и содержание объектов коммунальной инфраструктуры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населения коммунальными и бытовыми услугами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оказывающим коммунальные услуги населению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станций водоочистки с созданием системы управления комплексом водоснабжения в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«Пожня-Ель»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г. Ухта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«Благоустройство»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ремонт (ремонт) и содержание объектов внешнего благоустройства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Обустройство и приобретение объектов для создания привлекательной среды городского округа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«Энергосбережение 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повышение энергетической </a:t>
                      </a: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эффективности» 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Оснащение многоквартирных домов приборами учета энергетических ресурсов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«Обеспечение 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44,8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«УЖКХ»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государственного полномочия Республики Коми по организации проведения на территории соответствующего муниципального образования 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452" y="6299948"/>
            <a:ext cx="272222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Подпрограммы исключены с 01.01.2020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7183"/>
              </p:ext>
            </p:extLst>
          </p:nvPr>
        </p:nvGraphicFramePr>
        <p:xfrm>
          <a:off x="4752024" y="638570"/>
          <a:ext cx="3960440" cy="135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77485"/>
              </p:ext>
            </p:extLst>
          </p:nvPr>
        </p:nvGraphicFramePr>
        <p:xfrm>
          <a:off x="142783" y="2066356"/>
          <a:ext cx="8892000" cy="4480560"/>
        </p:xfrm>
        <a:graphic>
          <a:graphicData uri="http://schemas.openxmlformats.org/drawingml/2006/table">
            <a:tbl>
              <a:tblPr/>
              <a:tblGrid>
                <a:gridCol w="5472000"/>
                <a:gridCol w="684000"/>
                <a:gridCol w="684000"/>
                <a:gridCol w="684000"/>
                <a:gridCol w="684000"/>
                <a:gridCol w="684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1 097,6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1 198,0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1 144,8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1 168,5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1 213,3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Формирование доступной среды в дошкольных образовательных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условий для обучения детей-инвалидов в дошкольных образовательных организациях, в том числе создание архитектурной доступности и оснащение оборудованием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дошкольных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материально-технической базы дошкольных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народных проектов дошкольными образовательными учреждениями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дошкольными образовательными учреждениями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1 120,9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1 080,6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1 148,1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квалифицированными кадрами дошкольных образовательных учреждений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бесплатного двухразового питания обучающимся с ограниченными возможностями здоровья в дошкольных образовательных организациях и МОУ «НШДС №1»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воспитанников и педагогов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8435" y="625928"/>
            <a:ext cx="3945311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доступности, качества и эффективности системы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учетом потребностей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МОГО «Ухта»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культуры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15179"/>
              </p:ext>
            </p:extLst>
          </p:nvPr>
        </p:nvGraphicFramePr>
        <p:xfrm>
          <a:off x="142783" y="707456"/>
          <a:ext cx="8892000" cy="5715000"/>
        </p:xfrm>
        <a:graphic>
          <a:graphicData uri="http://schemas.openxmlformats.org/drawingml/2006/table">
            <a:tbl>
              <a:tblPr/>
              <a:tblGrid>
                <a:gridCol w="5472000"/>
                <a:gridCol w="684000"/>
                <a:gridCol w="684000"/>
                <a:gridCol w="684000"/>
                <a:gridCol w="684000"/>
                <a:gridCol w="684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118,3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1 034,5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1 050,5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1 090,8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Формирование доступной среды в общеобразовательных учреждениях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 - технической базы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общеобразовательными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и проведение ЕГЭ и ГИА - 9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воспитанников и педагогов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питания обучающихся 1-4 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предоставлению бесплатного двухразового питания обучающимся с ограниченными возможностями здоровья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дополнительного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учреждений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 - технической базы учреждений дополнительного образования детей и учреждений, работающих с молодежью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учреждениями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воспитанников и педагогов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 dirty="0"/>
          </a:p>
        </p:txBody>
      </p:sp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14799"/>
              </p:ext>
            </p:extLst>
          </p:nvPr>
        </p:nvGraphicFramePr>
        <p:xfrm>
          <a:off x="142783" y="872556"/>
          <a:ext cx="8892000" cy="2423160"/>
        </p:xfrm>
        <a:graphic>
          <a:graphicData uri="http://schemas.openxmlformats.org/drawingml/2006/table">
            <a:tbl>
              <a:tblPr/>
              <a:tblGrid>
                <a:gridCol w="5472000"/>
                <a:gridCol w="684000"/>
                <a:gridCol w="684000"/>
                <a:gridCol w="684000"/>
                <a:gridCol w="684000"/>
                <a:gridCol w="684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мероприятий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гражданско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патриотической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мероприятий направленных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пропаганду здорового образа жизни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«Оздоровление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отдых детей и трудоустройство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подростков»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оздоровительной кампании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временной занятости подростков в летний период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98152" y="534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2511919"/>
              </p:ext>
            </p:extLst>
          </p:nvPr>
        </p:nvGraphicFramePr>
        <p:xfrm>
          <a:off x="161412" y="998676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20" y="555416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дошкольных </a:t>
            </a:r>
          </a:p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520" y="1147525"/>
            <a:ext cx="0" cy="45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520" y="1147525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21940" y="1147525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5843" y="935969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1,6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46752085"/>
              </p:ext>
            </p:extLst>
          </p:nvPr>
        </p:nvGraphicFramePr>
        <p:xfrm>
          <a:off x="4572000" y="1029351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62445" y="583251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бщеобразовательных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82108" y="1178200"/>
            <a:ext cx="0" cy="45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82108" y="1178200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532528" y="1178200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99400" y="966644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1,3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65443147"/>
              </p:ext>
            </p:extLst>
          </p:nvPr>
        </p:nvGraphicFramePr>
        <p:xfrm>
          <a:off x="170591" y="4004479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3561219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4153328"/>
            <a:ext cx="0" cy="89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4153328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4153328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7991" y="3941772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1,9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4617" y="3947302"/>
            <a:ext cx="3725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образования: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 дополнительного образования;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едагог-организатор;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методист.</a:t>
            </a:r>
          </a:p>
        </p:txBody>
      </p:sp>
    </p:spTree>
    <p:extLst>
      <p:ext uri="{BB962C8B-B14F-4D97-AF65-F5344CB8AC3E}">
        <p14:creationId xmlns:p14="http://schemas.microsoft.com/office/powerpoint/2010/main" val="20483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423" y="818652"/>
            <a:ext cx="41188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900" b="1" dirty="0" smtClean="0">
                <a:latin typeface="Verdana" pitchFamily="34" charset="0"/>
              </a:rPr>
              <a:t>Цель: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00" dirty="0">
                <a:latin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образования, а также развитие туризма </a:t>
            </a:r>
            <a:endParaRPr lang="ru-RU" sz="9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00" b="1" dirty="0" smtClean="0">
                <a:latin typeface="Verdana" pitchFamily="34" charset="0"/>
              </a:rPr>
              <a:t>Ответственный исполнитель: 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00" dirty="0">
                <a:latin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623289"/>
              </p:ext>
            </p:extLst>
          </p:nvPr>
        </p:nvGraphicFramePr>
        <p:xfrm>
          <a:off x="4900002" y="573238"/>
          <a:ext cx="3960440" cy="143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36116" y="35789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03336"/>
              </p:ext>
            </p:extLst>
          </p:nvPr>
        </p:nvGraphicFramePr>
        <p:xfrm>
          <a:off x="176992" y="2076128"/>
          <a:ext cx="8856000" cy="4343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3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учреждений культурно-досуговой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сферы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104,8</a:t>
                      </a:r>
                    </a:p>
                  </a:txBody>
                  <a:tcPr anchor="ctr"/>
                </a:tc>
              </a:tr>
              <a:tr h="177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учреждений дополнительного образования детей в области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искусств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70,3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центра обслуживания объектов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51,7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централизованной библиотекой и филиалами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40,3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музеями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городских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народных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и модернизация материально-технической базы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и текущий ремонт объектов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 коммунальными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Поддержание работоспособности инфраструктуры связи на территории д. Поромес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регионального проекта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«Культурная среда»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регионального проекта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«Цифровая культура»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КУЛЬТУРЫ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58965496"/>
              </p:ext>
            </p:extLst>
          </p:nvPr>
        </p:nvGraphicFramePr>
        <p:xfrm>
          <a:off x="161412" y="1663486"/>
          <a:ext cx="4308168" cy="353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1159513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1817724"/>
            <a:ext cx="0" cy="121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1817724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1817724"/>
            <a:ext cx="0" cy="35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06620" y="1603873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1,6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91257659"/>
              </p:ext>
            </p:extLst>
          </p:nvPr>
        </p:nvGraphicFramePr>
        <p:xfrm>
          <a:off x="4610442" y="1668874"/>
          <a:ext cx="4308168" cy="35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38557" y="1159513"/>
            <a:ext cx="2778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учреждений культуры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20550" y="1663486"/>
            <a:ext cx="0" cy="173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20550" y="1663486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70970" y="1663486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1192" y="1436512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2,2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10477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999" y="5375974"/>
            <a:ext cx="5830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культуры: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концертмейстер;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преподаватель.</a:t>
            </a:r>
          </a:p>
        </p:txBody>
      </p:sp>
    </p:spTree>
    <p:extLst>
      <p:ext uri="{BB962C8B-B14F-4D97-AF65-F5344CB8AC3E}">
        <p14:creationId xmlns:p14="http://schemas.microsoft.com/office/powerpoint/2010/main" val="9775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СОЦИАЛЬНАЯ ПОДДЕРЖКА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НАСЕЛЕНИЯ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355384"/>
              </p:ext>
            </p:extLst>
          </p:nvPr>
        </p:nvGraphicFramePr>
        <p:xfrm>
          <a:off x="4779984" y="728640"/>
          <a:ext cx="3960440" cy="183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93928"/>
              </p:ext>
            </p:extLst>
          </p:nvPr>
        </p:nvGraphicFramePr>
        <p:xfrm>
          <a:off x="176992" y="2888928"/>
          <a:ext cx="8856000" cy="1548518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412" y="1129096"/>
            <a:ext cx="3223959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социальной поддержки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гражданам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опеки, попечительства и социальной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администрации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«ФОРМИРОВАНИЕ СОВРЕМЕННОЙ</a:t>
            </a:r>
            <a:br>
              <a:rPr lang="ru-RU" dirty="0"/>
            </a:br>
            <a:r>
              <a:rPr lang="ru-RU" dirty="0"/>
              <a:t>ГОРОДСКОЙ СРЕДЫ»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1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995468"/>
              </p:ext>
            </p:extLst>
          </p:nvPr>
        </p:nvGraphicFramePr>
        <p:xfrm>
          <a:off x="4752024" y="847377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84583"/>
              </p:ext>
            </p:extLst>
          </p:nvPr>
        </p:nvGraphicFramePr>
        <p:xfrm>
          <a:off x="101599" y="3088890"/>
          <a:ext cx="8928000" cy="32679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48000"/>
                <a:gridCol w="576000"/>
                <a:gridCol w="576000"/>
                <a:gridCol w="576000"/>
                <a:gridCol w="576000"/>
                <a:gridCol w="576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дворовых территорий 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</a:t>
                      </a:r>
                    </a:p>
                  </a:txBody>
                  <a:tcPr anchor="ctr"/>
                </a:tc>
              </a:tr>
              <a:tr h="359166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 территорий 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20,2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проекта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«Благоустройство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общественной территории г. Ухты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«набережная Газовиков»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победителя Всероссийского конкурса лучших проектов создания комфортной городской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Информирование населения о реализации мероприятий по благоустройству территории 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возможности их участия в данных мероприятиях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дворовых территорий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общественных территорий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том числе субвенции на осуществление государственного полномочия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Республики Коми по организации проведения на территории соответствующего муниципального образования 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24" y="1178700"/>
            <a:ext cx="3940502" cy="1215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благоустройства территории МОГО «Ухта»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БЮДЖЕТА </a:t>
            </a:r>
            <a:r>
              <a:rPr lang="ru-RU" dirty="0" smtClean="0"/>
              <a:t>ОСНОВЫВАЕТСЯ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6524" y="213226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17334" y="3578829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298449" y="75314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0823" y="977556"/>
            <a:ext cx="3632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Бюджетный кодекс Российской </a:t>
            </a:r>
            <a:r>
              <a:rPr lang="ru-RU" sz="1200" dirty="0" smtClean="0">
                <a:latin typeface="Verdana" pitchFamily="34" charset="0"/>
              </a:rPr>
              <a:t>Федерации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822" y="2264343"/>
            <a:ext cx="805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Основные направления </a:t>
            </a:r>
            <a:r>
              <a:rPr lang="ru-RU" sz="1200" dirty="0">
                <a:latin typeface="Verdana" pitchFamily="34" charset="0"/>
              </a:rPr>
              <a:t>бюджетной и налоговой </a:t>
            </a:r>
            <a:r>
              <a:rPr lang="ru-RU" sz="1200" dirty="0" smtClean="0">
                <a:latin typeface="Verdana" pitchFamily="34" charset="0"/>
              </a:rPr>
              <a:t>политики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2020 </a:t>
            </a:r>
            <a:r>
              <a:rPr lang="ru-RU" sz="1200" dirty="0">
                <a:latin typeface="Verdana" pitchFamily="34" charset="0"/>
              </a:rPr>
              <a:t>год и плановый период </a:t>
            </a:r>
            <a:r>
              <a:rPr lang="ru-RU" sz="1200" dirty="0" smtClean="0">
                <a:latin typeface="Verdana" pitchFamily="34" charset="0"/>
              </a:rPr>
              <a:t>2021 </a:t>
            </a:r>
            <a:r>
              <a:rPr lang="ru-RU" sz="1200" dirty="0">
                <a:latin typeface="Verdana" pitchFamily="34" charset="0"/>
              </a:rPr>
              <a:t>и </a:t>
            </a:r>
            <a:r>
              <a:rPr lang="ru-RU" sz="1200" dirty="0" smtClean="0">
                <a:latin typeface="Verdana" pitchFamily="34" charset="0"/>
              </a:rPr>
              <a:t>2022 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22" y="3803241"/>
            <a:ext cx="805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Прогноз </a:t>
            </a:r>
            <a:r>
              <a:rPr lang="ru-RU" sz="1200" dirty="0">
                <a:latin typeface="Verdana" pitchFamily="34" charset="0"/>
              </a:rPr>
              <a:t>социально-экономического </a:t>
            </a:r>
            <a:r>
              <a:rPr lang="ru-RU" sz="1200" dirty="0" smtClean="0">
                <a:latin typeface="Verdana" pitchFamily="34" charset="0"/>
              </a:rPr>
              <a:t>развития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2020 </a:t>
            </a:r>
            <a:r>
              <a:rPr lang="ru-RU" sz="1200" dirty="0">
                <a:latin typeface="Verdana" pitchFamily="34" charset="0"/>
              </a:rPr>
              <a:t>год </a:t>
            </a:r>
            <a:r>
              <a:rPr lang="ru-RU" sz="1200" dirty="0" smtClean="0">
                <a:latin typeface="Verdana" pitchFamily="34" charset="0"/>
              </a:rPr>
              <a:t>и на период до 2022 года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17334" y="5066747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823" y="5291159"/>
            <a:ext cx="8342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Муниципальные </a:t>
            </a:r>
            <a:r>
              <a:rPr lang="ru-RU" sz="1200" dirty="0">
                <a:latin typeface="Verdana" pitchFamily="34" charset="0"/>
              </a:rPr>
              <a:t>программы МОГО «Ухта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ФИЗИЧЕСКОЙ КУЛЬТУРЫ </a:t>
            </a:r>
            <a:br>
              <a:rPr lang="ru-RU" dirty="0"/>
            </a:br>
            <a:r>
              <a:rPr lang="ru-RU" dirty="0"/>
              <a:t>И СПОРТА»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 dirty="0"/>
          </a:p>
        </p:txBody>
      </p:sp>
      <p:graphicFrame>
        <p:nvGraphicFramePr>
          <p:cNvPr id="20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459482"/>
              </p:ext>
            </p:extLst>
          </p:nvPr>
        </p:nvGraphicFramePr>
        <p:xfrm>
          <a:off x="4788024" y="730469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27094"/>
              </p:ext>
            </p:extLst>
          </p:nvPr>
        </p:nvGraphicFramePr>
        <p:xfrm>
          <a:off x="101599" y="2945669"/>
          <a:ext cx="8856000" cy="3032280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я мероприятий «Готов к труду и обороне» (ГТО)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спортивных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мероприятий профессионального уровня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и текущий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ремонт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календарного плана 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модернизация материально-технической базы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Управления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физкультурных и спортивных учреждений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Строительство, реконструкция, модернизация 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я народных проектов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проекта «Новая физическая культура населения (Спорт-норма жизни)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1424" y="993279"/>
            <a:ext cx="4302781" cy="1492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физической культуры и спорта,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направленной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укрепление здоровья, улучшение качества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жизни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развитие массового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жилищно-коммунального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ФИЗКУЛЬТУРЫ И </a:t>
            </a:r>
            <a:br>
              <a:rPr lang="ru-RU" dirty="0" smtClean="0"/>
            </a:br>
            <a:r>
              <a:rPr lang="ru-RU" dirty="0" smtClean="0"/>
              <a:t>СПОРТА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922462054"/>
              </p:ext>
            </p:extLst>
          </p:nvPr>
        </p:nvGraphicFramePr>
        <p:xfrm>
          <a:off x="251424" y="891824"/>
          <a:ext cx="8371116" cy="461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1273679" y="1088688"/>
            <a:ext cx="0" cy="138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73679" y="1088688"/>
            <a:ext cx="6718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92456" y="1088688"/>
            <a:ext cx="0" cy="39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3686" y="751065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в 1,4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8999" y="5690889"/>
            <a:ext cx="7293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физической культуры и спорта: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тренер;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и</a:t>
            </a:r>
            <a:r>
              <a:rPr lang="ru-RU" sz="1000" dirty="0" smtClean="0">
                <a:latin typeface="Verdana" pitchFamily="34" charset="0"/>
              </a:rPr>
              <a:t>нструктор-методист;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с</a:t>
            </a:r>
            <a:r>
              <a:rPr lang="ru-RU" sz="1000" dirty="0" smtClean="0">
                <a:latin typeface="Verdana" pitchFamily="34" charset="0"/>
              </a:rPr>
              <a:t>тарший инструктор-методист.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МУНИЦИПАЛЬНАЯ ПРОГРАММА </a:t>
            </a:r>
            <a:br>
              <a:rPr lang="ru-RU" sz="1400" dirty="0" smtClean="0"/>
            </a:br>
            <a:r>
              <a:rPr lang="ru-RU" sz="1400" dirty="0" smtClean="0"/>
              <a:t>«ПЕРЕСЕЛЕНИЕ ГРАЖДАН, ПРОЖИВАЮЩИХ НА ТЕРРИТОРИИ МОГО «УХТА», ИЗ АВАРИЙНОГО ЖИЛИЩНОГО ФОНДА НА 2019 -2025 ГОДЫ»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483" y="1570622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«Жилье и городская среда»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1482" y="1938810"/>
            <a:ext cx="7921055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«Обеспечение устойчивого сокращения непригодного для проживания жилищного фонда»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1484" y="1075795"/>
            <a:ext cx="7921055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1485" y="2316269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проект «Обеспечение устойчивого сокращения непригодного для проживания жилищного фонда»,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1485" y="2723927"/>
            <a:ext cx="7921054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на 2019-2025 годы»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12" y="3225864"/>
            <a:ext cx="2383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ПЛАНИРУЕМЫЕ ПОКАЗАТЕЛИ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31301"/>
              </p:ext>
            </p:extLst>
          </p:nvPr>
        </p:nvGraphicFramePr>
        <p:xfrm>
          <a:off x="161412" y="3699036"/>
          <a:ext cx="8821176" cy="2635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60"/>
                <a:gridCol w="1755234"/>
                <a:gridCol w="1102647"/>
                <a:gridCol w="1192659"/>
                <a:gridCol w="1012635"/>
                <a:gridCol w="1102647"/>
                <a:gridCol w="1102647"/>
                <a:gridCol w="11026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Этап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Стоимость переселения граждан, 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Расселяемая площадь,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</a:t>
                      </a:r>
                      <a:r>
                        <a:rPr lang="ru-RU" sz="900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переселяемых жителей, чел.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Фонда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бюджета субъекта Российской Федерации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местного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605,8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38,8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10,1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27,9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297,0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22,3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1482,2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99,1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94,1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2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ДОХОДЫ УЧРЕЖДЕНИЙ ОТ ПРЕДПРИНИМАТЕЛЬСКОЙ И ИНОЙ</a:t>
            </a:r>
            <a:br>
              <a:rPr lang="ru-RU" dirty="0" smtClean="0"/>
            </a:br>
            <a:r>
              <a:rPr lang="ru-RU" dirty="0" smtClean="0"/>
              <a:t>ПРИНОСЯЩЕЙ ДОХОД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47186494"/>
              </p:ext>
            </p:extLst>
          </p:nvPr>
        </p:nvGraphicFramePr>
        <p:xfrm>
          <a:off x="341530" y="1223755"/>
          <a:ext cx="8640960" cy="526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86384" y="6219310"/>
            <a:ext cx="18339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330,3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2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КАПИТАЛЬНЫЙ И ТЕКУЩИЙ РЕМОНТ,</a:t>
            </a:r>
            <a:br>
              <a:rPr lang="ru-RU" dirty="0"/>
            </a:br>
            <a:r>
              <a:rPr lang="ru-RU" dirty="0"/>
              <a:t>АНТИТЕРРОРИСТИЧЕСКИЕ И ПРОТИВОПОЖАРНЫЕ МЕРОПРИЯТИЯ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5A342-E81F-4604-A677-38EAFFCAA24C}"/>
              </a:ext>
            </a:extLst>
          </p:cNvPr>
          <p:cNvSpPr txBox="1"/>
          <p:nvPr/>
        </p:nvSpPr>
        <p:spPr>
          <a:xfrm>
            <a:off x="341530" y="1178910"/>
            <a:ext cx="256031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8,8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РЕМОНТ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МДОУ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«Д/с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№40» - 3,3 млн. руб.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Взносы на МКД – 5,5 млн. руб.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D5B71B-9F5C-44A9-BC35-6C69EC906658}"/>
              </a:ext>
            </a:extLst>
          </p:cNvPr>
          <p:cNvSpPr txBox="1"/>
          <p:nvPr/>
        </p:nvSpPr>
        <p:spPr>
          <a:xfrm>
            <a:off x="4430670" y="9173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33,1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ТЕКУЩИЙ РЕМОНТ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44085"/>
              </p:ext>
            </p:extLst>
          </p:nvPr>
        </p:nvGraphicFramePr>
        <p:xfrm>
          <a:off x="4662012" y="1470881"/>
          <a:ext cx="3744416" cy="21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D5B71B-9F5C-44A9-BC35-6C69EC906658}"/>
              </a:ext>
            </a:extLst>
          </p:cNvPr>
          <p:cNvSpPr txBox="1"/>
          <p:nvPr/>
        </p:nvSpPr>
        <p:spPr>
          <a:xfrm>
            <a:off x="336740" y="3625829"/>
            <a:ext cx="39084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7,8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АНТИТЕРРОРИСТИЧЕСКИЕ МЕРОПРИЯТИЯ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(охрана учреждений, видеонаблюдение,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граждение и т.д.)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D5B71B-9F5C-44A9-BC35-6C69EC906658}"/>
              </a:ext>
            </a:extLst>
          </p:cNvPr>
          <p:cNvSpPr txBox="1"/>
          <p:nvPr/>
        </p:nvSpPr>
        <p:spPr>
          <a:xfrm>
            <a:off x="4480804" y="3629835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7,1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ПРОТИВОПОЖАРНЫЕ МЕРОПРИЯТИЯ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103459"/>
              </p:ext>
            </p:extLst>
          </p:nvPr>
        </p:nvGraphicFramePr>
        <p:xfrm>
          <a:off x="4514837" y="4518381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811606"/>
              </p:ext>
            </p:extLst>
          </p:nvPr>
        </p:nvGraphicFramePr>
        <p:xfrm>
          <a:off x="431448" y="4518381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47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61766"/>
              </p:ext>
            </p:extLst>
          </p:nvPr>
        </p:nvGraphicFramePr>
        <p:xfrm>
          <a:off x="206515" y="731669"/>
          <a:ext cx="8730971" cy="5737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30 350,0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132 получателя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000 билетов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134 помывки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48 957,0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 квартир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3 338,0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сертификатов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38 165,5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4 732 ребенка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61 382,4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5 401 учащийся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9 478,0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1 005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оздоровительной кампании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13 000,0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6 565 детей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временной занятости подростков в летний период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15 000,0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1 120 детей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7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22997"/>
              </p:ext>
            </p:extLst>
          </p:nvPr>
        </p:nvGraphicFramePr>
        <p:xfrm>
          <a:off x="206515" y="608095"/>
          <a:ext cx="8730971" cy="5804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18 000,0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37 свидетельств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Родителям проходивших военную службу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по погибших (умерших) в период прохождения военной службы или умерших вследствие военной травмы после увольнения с военной службы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29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Родителю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(усыновителю), награжденному орденом «Родительская слава» и (или) медалью ордена «Родительская слава», премией Правительства Республики Коми лучшим многодетным семьям в Республике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 –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Адресные поздравления праздничными наборами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1 720,0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651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3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</a:rPr>
                        <a:t>11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240 109,9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114" y="6457890"/>
            <a:ext cx="772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r>
              <a:rPr lang="en-US" sz="1000" dirty="0">
                <a:latin typeface="Verdana" pitchFamily="34" charset="0"/>
                <a:hlinkClick r:id="rId2"/>
              </a:rPr>
              <a:t>https://mouhta.ru/docs/post</a:t>
            </a:r>
            <a:r>
              <a:rPr lang="en-US" sz="1000" dirty="0" smtClean="0">
                <a:latin typeface="Verdan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</a:rPr>
              <a:t>; </a:t>
            </a:r>
            <a:r>
              <a:rPr lang="en-US" sz="1000" dirty="0">
                <a:latin typeface="Verdana" pitchFamily="34" charset="0"/>
                <a:hlinkClick r:id="rId3"/>
              </a:rPr>
              <a:t>http://sovet.mouhta.ru/docs/resheniya/5-sozyv</a:t>
            </a:r>
            <a:r>
              <a:rPr lang="en-US" sz="1000" dirty="0" smtClean="0">
                <a:latin typeface="Verdan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</a:rPr>
              <a:t>.  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05118"/>
              </p:ext>
            </p:extLst>
          </p:nvPr>
        </p:nvGraphicFramePr>
        <p:xfrm>
          <a:off x="71108" y="689428"/>
          <a:ext cx="9000060" cy="580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000"/>
                <a:gridCol w="3168000"/>
                <a:gridCol w="540000"/>
                <a:gridCol w="576000"/>
                <a:gridCol w="576000"/>
                <a:gridCol w="540060"/>
                <a:gridCol w="576000"/>
                <a:gridCol w="576000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транспортной системы»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транспортной системы»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капитального ремонта и содержание дорог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«Жилье и жилищно - коммунальное хозяйство»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140,8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24,84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ветеранов и инвалидов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0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2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станций водоочистки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6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отлову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содержанию безнадзорных животных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22324"/>
              </p:ext>
            </p:extLst>
          </p:nvPr>
        </p:nvGraphicFramePr>
        <p:xfrm>
          <a:off x="81355" y="636225"/>
          <a:ext cx="9000000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/>
                <a:gridCol w="3348000"/>
                <a:gridCol w="540000"/>
                <a:gridCol w="684000"/>
                <a:gridCol w="540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образования»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1 907,5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4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организации питания обучающихся 1 - 4 классов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оздоровительной кампании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777,2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8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«Культура»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81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«Информационное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общество»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поддержка работоспособности инфраструктуры связи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0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 в Республике Коми»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музеями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5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культурно-досуговой сферы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учреждениями дополнительного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образования в области искусств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585"/>
              </p:ext>
            </p:extLst>
          </p:nvPr>
        </p:nvGraphicFramePr>
        <p:xfrm>
          <a:off x="79651" y="572004"/>
          <a:ext cx="9000000" cy="626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000"/>
                <a:gridCol w="2412000"/>
                <a:gridCol w="540000"/>
                <a:gridCol w="684000"/>
                <a:gridCol w="612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24624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3609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25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«Социальная поддержка населения»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46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социально ориентированным некоммерческим организациям (софинансирование)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7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«Формирование современной городской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среды»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27,3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общественных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территорий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9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дворовых территорий и проездов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территорий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23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физической культуры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спорта»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"Развитие образования"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физкультурно-спортивными учреждениями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 «Переселение граждан, проживающих на территории МОГО «Ухта», из аварийного жилищного фонда на 2019-2025 годы»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0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2 305,0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43,38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4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МУНИЦИПАЛЬНЫХ УЧРЕЖДЕНИЙ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101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110 учреждений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5205" y="591338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6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12 727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1 916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бразования детей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2 907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1326" y="2582222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ошкольных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801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286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497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4766" y="521164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 и ЧС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1415" y="590109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 И ИСТОЧНИКИ ФИНАНСИРОВАНИЯ </a:t>
            </a:r>
            <a:br>
              <a:rPr lang="ru-RU" dirty="0" smtClean="0"/>
            </a:br>
            <a:r>
              <a:rPr lang="ru-RU" dirty="0" smtClean="0"/>
              <a:t>ДЕФИЦИТА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80537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30974"/>
              </p:ext>
            </p:extLst>
          </p:nvPr>
        </p:nvGraphicFramePr>
        <p:xfrm>
          <a:off x="183446" y="1180576"/>
          <a:ext cx="8772457" cy="50797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96944"/>
                <a:gridCol w="1361595"/>
                <a:gridCol w="1155365"/>
                <a:gridCol w="1052851"/>
                <a:gridCol w="1052851"/>
                <a:gridCol w="1052851"/>
              </a:tblGrid>
              <a:tr h="5534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Источники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кредитных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организаций 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кредитных организаций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Изменение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остатков средств на счетах по учету средств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источников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финансирования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дефицита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61</a:t>
            </a:fld>
            <a:endParaRPr lang="ru-RU"/>
          </a:p>
        </p:txBody>
      </p:sp>
      <p:graphicFrame>
        <p:nvGraphicFramePr>
          <p:cNvPr id="1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775773"/>
              </p:ext>
            </p:extLst>
          </p:nvPr>
        </p:nvGraphicFramePr>
        <p:xfrm>
          <a:off x="175297" y="770751"/>
          <a:ext cx="8856984" cy="38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151" y="478013"/>
            <a:ext cx="68480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667" y="4608297"/>
            <a:ext cx="519565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по оптимизации муниципального долга и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сокращения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обслуживание: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331" y="5125343"/>
            <a:ext cx="72009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Проведение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по снижению процентных ставок в рамках уже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заключённых муниципальных контрактов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банками;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331" y="5635232"/>
            <a:ext cx="44662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Мероприятия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перекредитованию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коммерческих кредитов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замещение «дорогих» кредитов на «дешёвые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»);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302" y="6177409"/>
            <a:ext cx="608852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Использование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временно свободных средств бюджетных и автономных учреждений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последующим восстановлением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их до конца очередного финансового года.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98820652"/>
              </p:ext>
            </p:extLst>
          </p:nvPr>
        </p:nvGraphicFramePr>
        <p:xfrm>
          <a:off x="485428" y="574505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8050" y="1242944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Бюджетные кредиты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2255" y="989604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Кредиты кредитных </a:t>
            </a:r>
          </a:p>
          <a:p>
            <a:r>
              <a:rPr lang="ru-RU" sz="800" dirty="0" smtClean="0">
                <a:latin typeface="Verdana" pitchFamily="34" charset="0"/>
              </a:rPr>
              <a:t>организаций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354" y="527133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Структура муниципального долга на 01.01.2020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4822" y="1310507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83301" y="1106175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186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ОГРАНИЧЕНИЯ, УСТАНОВЛЕННЫЕ БЮДЖЕТНЫМ КОДЕКСОМ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540968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0415"/>
              </p:ext>
            </p:extLst>
          </p:nvPr>
        </p:nvGraphicFramePr>
        <p:xfrm>
          <a:off x="107504" y="895863"/>
          <a:ext cx="8928991" cy="55321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34052"/>
                <a:gridCol w="990132"/>
                <a:gridCol w="1890252"/>
                <a:gridCol w="990132"/>
                <a:gridCol w="720096"/>
                <a:gridCol w="1044088"/>
                <a:gridCol w="576128"/>
                <a:gridCol w="990132"/>
                <a:gridCol w="593979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Бюджетного Кодекса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Ограничения,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установленные Бюджетным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</a:t>
                      </a:r>
                      <a:r>
                        <a:rPr lang="ru-RU" sz="900" b="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муниципального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1 404,0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1 412,7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1 444,0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предел муниципального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п.2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п.3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 муниципального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должен превышать ограничения, установленные для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муниципального долга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1 404,0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1 412,7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1 444,0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416,2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111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15 %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336,7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309,1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34,9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4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1147" y="6389540"/>
            <a:ext cx="87778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До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марта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2020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года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Администрацией Главы Республики Коми будет проведен отбор народных проектов.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882" y="592426"/>
            <a:ext cx="8638378" cy="586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и переданы в Администрацию Главы Республики Коми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22 проекта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Перечень проектов утвержден постановлением администрации МОГО «Ухта» от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07.05.2019 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№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1173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(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http://mouhta.ru/adm/post/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).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клуба с.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Кедвавом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Благоустройство детской площадки с.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Кедвавом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специализированного транспортного средства для перевозки хлеба и хлебобулочных изделий на территории МОГО «Ухта» ООО «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Лесторг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детской площадки по ул. Школьная в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Боровой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Модернизация уличного освещения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Лайково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остановочных комплексов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Лайково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кровли клуба-филиала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Кэмдин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территории кладбища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Кэмдин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оборудования для организации консультационных услуг по психолого-педагогическому сопровождению детей с ограниченными возможностями здоровья, инвалидов в МДОУ «Детский сад №103 компенсирующего вида»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и оборудование спортивной площадки для подготовки и выполнения нормативов испытаний (тестов) комплекса ГТО на базе МОУ «СОШ № 18»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и оборудование спортивной площадки для подготовки и выполнения нормативов испытаний (тестов) комплекса ГТО на базе МОУ «СОШ №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20»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Приобретение оборудования для проведения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профориентационного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тестирования обучающихся на базе муниципального центра профориентации (МОУ «СОШ № 3»)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Благоустройство территории МДОУ «Детский сад № 4 общеразвивающего вида»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спортивного инвентаря для воспитанников МДОУ «Детский сад № 31 общеразвивающего вида»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входной группы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Седью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детской спортивной площадки в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Седью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Ремонт входной группы и замена окон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мкр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Дальний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и оборудование спортивной площадки для подготовки и выполнения нормативов испытаний (тестов) комплекса ГТО на базе МОУ «СОШ №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13»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и оборудование спортивной площадки для подготовки и выполнения нормативов испытаний (тестов) комплекса ГТО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по месту жительства (МУ «Спорткомплекс «Шахтер» МОГО «Ухта»,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Ярега, ул. Советская, д. 29а)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входной группы и замена окон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мкр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Подгорный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тротуара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Поромес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Подсыпка и выравнивание дорожного покрытия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Поромес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Цель </a:t>
            </a:r>
            <a:r>
              <a:rPr lang="ru-RU" sz="1200" dirty="0"/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/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2216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7289" y="2135529"/>
            <a:ext cx="3384000" cy="338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-280991" y="1338748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105" y="2950366"/>
            <a:ext cx="329691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Указ Президента </a:t>
            </a:r>
            <a:endParaRPr lang="ru-RU" sz="12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07.05.2018 № 204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86013" y="130756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05517" y="16622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23857" y="198752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41192" y="2381548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21616" y="297214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3697" y="336849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Демография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7555" y="3988321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Здравоохранение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667" y="182001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2331" y="2225585"/>
            <a:ext cx="382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Жилье и городская среда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3434" y="2809580"/>
            <a:ext cx="115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Экология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4107" y="1045956"/>
            <a:ext cx="507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Безопасные и качественные автомобильные дороги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7682" y="1502887"/>
            <a:ext cx="527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Производительность труда и поддержка занятости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6823" y="4611209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Наука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8679" y="5115705"/>
            <a:ext cx="247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Цифровая экономика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7793" y="558543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7682" y="5862434"/>
            <a:ext cx="436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Малое и среднее предпринимательство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6766" y="6205549"/>
            <a:ext cx="461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Международная кооперация и экспорт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004506" y="3539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23697" y="412436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10419" y="474970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98427" y="525420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38427" y="570916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55840" y="601596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093413" y="635608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703819" y="1280236"/>
            <a:ext cx="294649" cy="29464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288831" y="1515873"/>
            <a:ext cx="294649" cy="2946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63128" y="1840198"/>
            <a:ext cx="294649" cy="29464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142746" y="2249649"/>
            <a:ext cx="294649" cy="2946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429964" y="2837516"/>
            <a:ext cx="294649" cy="2946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582611" y="3392560"/>
            <a:ext cx="294649" cy="2946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581009" y="3977041"/>
            <a:ext cx="294649" cy="29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428516" y="4548206"/>
            <a:ext cx="294649" cy="294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165517" y="5085251"/>
            <a:ext cx="294649" cy="2946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775159" y="5522607"/>
            <a:ext cx="294649" cy="29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306089" y="5864139"/>
            <a:ext cx="294649" cy="2946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03819" y="6119071"/>
            <a:ext cx="294649" cy="2946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1900" y="512656"/>
            <a:ext cx="8873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осуществления масштабных целей в развитии экономики, социальной сферы, науки, культуры и спорта были подготовлены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национальных проектов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9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068138" y="689573"/>
            <a:ext cx="2467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409657"/>
              </p:ext>
            </p:extLst>
          </p:nvPr>
        </p:nvGraphicFramePr>
        <p:xfrm>
          <a:off x="0" y="2013558"/>
          <a:ext cx="302157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71356" y="3503624"/>
            <a:ext cx="1865692" cy="65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2021– 209,6 млн. руб.</a:t>
            </a:r>
          </a:p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2022– 427,2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235" y="27982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297,0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7074" y="314567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61493" y="2986060"/>
            <a:ext cx="2467492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Безопасные и качественные автомобильные дороги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61493" y="1521966"/>
            <a:ext cx="2467492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и городская среда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5493" y="5656851"/>
            <a:ext cx="2467492" cy="276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1493" y="4299029"/>
            <a:ext cx="2467492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881144" y="1803660"/>
            <a:ext cx="3780503" cy="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871641" y="1811827"/>
            <a:ext cx="9503" cy="50258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60768" y="1758654"/>
            <a:ext cx="90012" cy="90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681748" y="3635365"/>
            <a:ext cx="2990593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659052" y="3588574"/>
            <a:ext cx="90012" cy="900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61493" y="3646681"/>
            <a:ext cx="1865692" cy="29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134,4 млн. руб.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771760" y="4579660"/>
            <a:ext cx="28874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56917" y="4532869"/>
            <a:ext cx="90012" cy="90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87344" y="4499818"/>
            <a:ext cx="0" cy="64403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71762" y="4579661"/>
            <a:ext cx="0" cy="5641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76119" y="5139086"/>
            <a:ext cx="210040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065493" y="5936123"/>
            <a:ext cx="26133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676599" y="5889332"/>
            <a:ext cx="90012" cy="900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071930" y="1811827"/>
            <a:ext cx="18656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26,3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25,8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26,0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65493" y="4626061"/>
            <a:ext cx="1865692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136,3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183,8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152,6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68138" y="6063094"/>
            <a:ext cx="186569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248,6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67106" y="612629"/>
            <a:ext cx="254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ПРОЕКТЫ/</a:t>
            </a: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17373" y="3169044"/>
            <a:ext cx="2970396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сеть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Приведение в нормативное состояние автомобильных дорог и улиц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15654" y="1095774"/>
            <a:ext cx="29703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комфортной городской среды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дворовых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территорий, проездов, общественных территорий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22180" y="1984307"/>
            <a:ext cx="2970396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фонда 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926671" y="4089484"/>
            <a:ext cx="296387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Чистая вода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станций водоочистки с созданием системы управления комплексом водоснабжения в «Пожня-Ель»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г.Ухта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30903" y="5459069"/>
            <a:ext cx="296387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– норма жизни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объекта «Физкультурно-оздоровительный комплекс единоборств, 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г.Ухта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544" y="17816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638690"/>
            <a:ext cx="8640960" cy="637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Публичные слушания носят открытый характер.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http://sovet.mouhta.ru/news/info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». Общественный совет является постоянно действующим, коллегиальным, совещательным и консультативным органом, который обеспечивает взаимодействие граждан, проживающих на территории МОГО «Ухта», общественных объединений, осуществляющих свою деятельность на территории МОГО «Ухта», с органами местного самоуправления в целях учета потребностей и интересов граждан, защиты их прав и свобод, а также осуществления общественного контроля за деятельностью органов местного самоуправления МОГО «Ухта». Информация о деятельности Общественного совета размещена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latin typeface="Verdana" pitchFamily="34" charset="0"/>
              </a:rPr>
              <a:t>опросе или </a:t>
            </a:r>
            <a:r>
              <a:rPr lang="ru-RU" sz="1000" dirty="0"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latin typeface="Verdana" pitchFamily="34" charset="0"/>
              </a:rPr>
              <a:t>грамотности в </a:t>
            </a:r>
            <a:r>
              <a:rPr lang="ru-RU" sz="1000" dirty="0">
                <a:latin typeface="Verdana" pitchFamily="34" charset="0"/>
              </a:rPr>
              <a:t>учебных заведениях». </a:t>
            </a:r>
            <a:r>
              <a:rPr lang="ru-RU" sz="1000" dirty="0" smtClean="0">
                <a:latin typeface="Verdana" pitchFamily="34" charset="0"/>
              </a:rPr>
              <a:t>Информация о планах и проведенных мероприятиях размещена по адресу </a:t>
            </a:r>
            <a:r>
              <a:rPr lang="en-US" sz="1000" dirty="0"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itchFamily="34" charset="0"/>
                <a:hlinkClick r:id="rId6"/>
              </a:rPr>
              <a:t>http://</a:t>
            </a:r>
            <a:r>
              <a:rPr lang="en-US" sz="1000" dirty="0" smtClean="0">
                <a:latin typeface="Verdana" pitchFamily="34" charset="0"/>
                <a:hlinkClick r:id="rId6"/>
              </a:rPr>
              <a:t>fin.mouhta.ru/byudzhet/grazhdan/201</a:t>
            </a:r>
            <a:r>
              <a:rPr lang="ru-RU" sz="1000" dirty="0" smtClean="0">
                <a:latin typeface="Verdana" pitchFamily="34" charset="0"/>
                <a:hlinkClick r:id="rId6"/>
              </a:rPr>
              <a:t>9</a:t>
            </a:r>
            <a:r>
              <a:rPr lang="en-US" sz="1000" dirty="0" smtClean="0">
                <a:latin typeface="Verdana" pitchFamily="34" charset="0"/>
                <a:hlinkClick r:id="rId6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7"/>
              </a:rPr>
              <a:t>https://minfin.rkomi.ru/page/14972/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городских округов 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муниципальных районов республики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Коми требований бюджетного законодательства Российской Федерации и оценки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качества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управления бюджетным процессом можно посмотреть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8"/>
              </a:rPr>
              <a:t>http://minfin.rkomi.ru/page/4731/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47080"/>
              </p:ext>
            </p:extLst>
          </p:nvPr>
        </p:nvGraphicFramePr>
        <p:xfrm>
          <a:off x="350435" y="4293096"/>
          <a:ext cx="854115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Игнатова Елена Васильевна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Заместитель руководителя администрации МОГО «Ухта» -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начальник 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1-й вторник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555776" y="950701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87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97,8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587432"/>
            <a:ext cx="2745538" cy="20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59595"/>
              </p:ext>
            </p:extLst>
          </p:nvPr>
        </p:nvGraphicFramePr>
        <p:xfrm>
          <a:off x="251521" y="2639510"/>
          <a:ext cx="8640959" cy="36417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78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680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117,0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115,7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114,0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113,5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Естественный прирост, убыль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Миграционный прирост, убыль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189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19 138,1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19 224,4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19 301,3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19 610,1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19 943,5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105,1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105,7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416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в среднем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 душу населения, южная природно-климатическая зона Республики Коми</a:t>
                      </a:r>
                      <a:r>
                        <a:rPr lang="ru-RU" sz="1000" dirty="0">
                          <a:latin typeface="Verdana" pitchFamily="34" charset="0"/>
                        </a:rPr>
                        <a:t> (тыс.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руб. в месяц)*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12,4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62,7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64,3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67,3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73,9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540" y="6326885"/>
            <a:ext cx="68210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*Величина прожиточного минимума на душу населения и по основным социально-демографическим группам населения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субъектах РФ устанавливается в порядке, определенном законами субъектов РФ. В Республике Коми порядок установлен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законом Республики Коми от 17.03.1997 № 17-РЗ «О прожиточном минимуме в Республике Коми».</a:t>
            </a:r>
          </a:p>
        </p:txBody>
      </p:sp>
    </p:spTree>
    <p:extLst>
      <p:ext uri="{BB962C8B-B14F-4D97-AF65-F5344CB8AC3E}">
        <p14:creationId xmlns:p14="http://schemas.microsoft.com/office/powerpoint/2010/main" val="6191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832" y="998730"/>
            <a:ext cx="8640960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ЗАДАЧИ И ОСНОВНЫЕ НАПРАВЛЕНИЯ БЮДЖЕТНОЙ ПОЛИТИКИ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Обеспечение </a:t>
            </a:r>
            <a:r>
              <a:rPr lang="ru-RU" sz="1200" dirty="0">
                <a:latin typeface="Verdana" pitchFamily="34" charset="0"/>
              </a:rPr>
              <a:t>роста налоговых и неналоговых доходов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Сдерживание </a:t>
            </a:r>
            <a:r>
              <a:rPr lang="ru-RU" sz="1200" dirty="0">
                <a:latin typeface="Verdana" pitchFamily="34" charset="0"/>
              </a:rPr>
              <a:t>роста расходов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Совершенствование </a:t>
            </a:r>
            <a:r>
              <a:rPr lang="ru-RU" sz="1200" dirty="0">
                <a:latin typeface="Verdana" pitchFamily="34" charset="0"/>
              </a:rPr>
              <a:t>системы управления муниципальными финансами;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Сокращение </a:t>
            </a:r>
            <a:r>
              <a:rPr lang="ru-RU" sz="1200" dirty="0">
                <a:latin typeface="Verdana" pitchFamily="34" charset="0"/>
              </a:rPr>
              <a:t>долговой нагрузки и обеспечение ликвидности бюджета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СОКРАЩЕНИЮ РАСХОДОВ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Оптимизация расходов бюджета, в том числе расходов на содержание органов местного самоуправления;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Повышение </a:t>
            </a:r>
            <a:r>
              <a:rPr lang="ru-RU" sz="1200" dirty="0">
                <a:latin typeface="Verdana" pitchFamily="34" charset="0"/>
              </a:rPr>
              <a:t>эффективности расходов в сфере муниципальных закупок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УВЕЛИЧЕНИЮ ДОХОДОВ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Сотрудничество с Федеральной </a:t>
            </a:r>
            <a:r>
              <a:rPr lang="ru-RU" sz="1200" dirty="0">
                <a:latin typeface="Verdana" pitchFamily="34" charset="0"/>
              </a:rPr>
              <a:t>налоговой </a:t>
            </a:r>
            <a:r>
              <a:rPr lang="ru-RU" sz="1200" dirty="0" smtClean="0">
                <a:latin typeface="Verdana" pitchFamily="34" charset="0"/>
              </a:rPr>
              <a:t>службой по </a:t>
            </a:r>
            <a:r>
              <a:rPr lang="ru-RU" sz="1200" dirty="0">
                <a:latin typeface="Verdana" pitchFamily="34" charset="0"/>
              </a:rPr>
              <a:t>легализации объектов налогообложения, трудовой деятельности;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Работа по </a:t>
            </a:r>
            <a:r>
              <a:rPr lang="ru-RU" sz="1200" dirty="0">
                <a:latin typeface="Verdana" pitchFamily="34" charset="0"/>
              </a:rPr>
              <a:t>погашению задолженности по неналоговым </a:t>
            </a:r>
            <a:r>
              <a:rPr lang="ru-RU" sz="1200" dirty="0" smtClean="0">
                <a:latin typeface="Verdana" pitchFamily="34" charset="0"/>
              </a:rPr>
              <a:t>доходам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(справочно</a:t>
            </a:r>
            <a:r>
              <a:rPr lang="ru-RU" sz="1200" dirty="0">
                <a:latin typeface="Verdana" pitchFamily="34" charset="0"/>
              </a:rPr>
              <a:t>: на </a:t>
            </a:r>
            <a:r>
              <a:rPr lang="ru-RU" sz="1200" dirty="0" smtClean="0">
                <a:latin typeface="Verdana" pitchFamily="34" charset="0"/>
              </a:rPr>
              <a:t>01.01.2019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164,4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 на 01.11.2019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155,9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.);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Межведомственная комиссия при администрации МОГО «Ухта» по ликвидации задолженности по выплате заработной платы.</a:t>
            </a:r>
            <a:endParaRPr lang="ru-RU" sz="12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РЕЗЕРВЫ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62813"/>
            <a:ext cx="8640960" cy="58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РИСКИ И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ПРОБЛЕМЫ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Выпадающие </a:t>
            </a:r>
            <a:r>
              <a:rPr lang="ru-RU" sz="1200" dirty="0">
                <a:latin typeface="Verdana" pitchFamily="34" charset="0"/>
              </a:rPr>
              <a:t>доходы при предоставлении льгот, установленных федеральным </a:t>
            </a:r>
            <a:r>
              <a:rPr lang="ru-RU" sz="1200" dirty="0" smtClean="0">
                <a:latin typeface="Verdana" pitchFamily="34" charset="0"/>
              </a:rPr>
              <a:t>законодательством по </a:t>
            </a:r>
            <a:r>
              <a:rPr lang="ru-RU" sz="1200" dirty="0">
                <a:latin typeface="Verdana" pitchFamily="34" charset="0"/>
              </a:rPr>
              <a:t>налогам – </a:t>
            </a:r>
            <a:r>
              <a:rPr lang="ru-RU" sz="1200" dirty="0" smtClean="0">
                <a:latin typeface="Verdana" pitchFamily="34" charset="0"/>
              </a:rPr>
              <a:t>397,3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- Перерасчет по арендной плате за земельные участки (требование ООО «ЛУКОЙЛ-КОМИ» </a:t>
            </a:r>
            <a:r>
              <a:rPr lang="ru-RU" sz="1200" dirty="0" smtClean="0">
                <a:latin typeface="Verdana" pitchFamily="34" charset="0"/>
              </a:rPr>
              <a:t>к КУМИ о </a:t>
            </a:r>
            <a:r>
              <a:rPr lang="ru-RU" sz="1200" dirty="0">
                <a:latin typeface="Verdana" pitchFamily="34" charset="0"/>
              </a:rPr>
              <a:t>возврате неосновательного обогащения в сумме 193 млн. руб., перерасчет арендной платы по 80 договорам за период с 01.03.2015 по 31.12.2017);</a:t>
            </a:r>
          </a:p>
          <a:p>
            <a:pPr indent="-171450">
              <a:lnSpc>
                <a:spcPct val="120000"/>
              </a:lnSpc>
              <a:buFontTx/>
              <a:buChar char="-"/>
            </a:pPr>
            <a:r>
              <a:rPr lang="ru-RU" sz="1200" dirty="0" smtClean="0">
                <a:latin typeface="Verdana" pitchFamily="34" charset="0"/>
              </a:rPr>
              <a:t>Предусмотрены </a:t>
            </a:r>
            <a:r>
              <a:rPr lang="ru-RU" sz="1200" dirty="0">
                <a:latin typeface="Verdana" pitchFamily="34" charset="0"/>
              </a:rPr>
              <a:t>ассигнования  главному распорядителю бюджетных средств Администрации МОГО «Ухта» на предполагаемый возврат средств Фонду содействия реформирования жилищно-коммунального хозяйства и республиканскому бюджету Республики Коми в объеме 68,9 млн. руб. по мероприятиям, связанным с переселением граждан из аварийного жилищного фонда.</a:t>
            </a:r>
          </a:p>
          <a:p>
            <a:pPr>
              <a:lnSpc>
                <a:spcPct val="120000"/>
              </a:lnSpc>
            </a:pPr>
            <a:endParaRPr lang="ru-RU" dirty="0" smtClean="0"/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РЕЗЕРВЫ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Резервный </a:t>
            </a:r>
            <a:r>
              <a:rPr lang="ru-RU" sz="1200" dirty="0">
                <a:latin typeface="Verdana" pitchFamily="34" charset="0"/>
              </a:rPr>
              <a:t>фонд на </a:t>
            </a:r>
            <a:r>
              <a:rPr lang="ru-RU" sz="1200" dirty="0" smtClean="0">
                <a:latin typeface="Verdana" pitchFamily="34" charset="0"/>
              </a:rPr>
              <a:t>2020-2022 </a:t>
            </a:r>
            <a:r>
              <a:rPr lang="ru-RU" sz="1200" dirty="0">
                <a:latin typeface="Verdana" pitchFamily="34" charset="0"/>
              </a:rPr>
              <a:t>годы по </a:t>
            </a:r>
            <a:r>
              <a:rPr lang="ru-RU" sz="1200" dirty="0" smtClean="0">
                <a:latin typeface="Verdana" pitchFamily="34" charset="0"/>
              </a:rPr>
              <a:t>10 </a:t>
            </a:r>
            <a:r>
              <a:rPr lang="ru-RU" sz="1200" dirty="0">
                <a:latin typeface="Verdana" pitchFamily="34" charset="0"/>
              </a:rPr>
              <a:t>млн. рублей</a:t>
            </a:r>
            <a:r>
              <a:rPr lang="ru-RU" sz="1200" dirty="0" smtClean="0">
                <a:latin typeface="Verdana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оплату исполнительных листов судебных органов по искам к МОГО «Ухта» (казне) на 2020-2022 годы по 13,6 млн. руб.;</a:t>
            </a:r>
          </a:p>
          <a:p>
            <a:pPr indent="-171450">
              <a:lnSpc>
                <a:spcPct val="120000"/>
              </a:lnSpc>
              <a:buFontTx/>
              <a:buChar char="-"/>
            </a:pPr>
            <a:r>
              <a:rPr lang="ru-RU" sz="1200" dirty="0">
                <a:latin typeface="Verdana" pitchFamily="34" charset="0"/>
              </a:rPr>
              <a:t>На исполнение судебных актов по обращению взыскания на средства бюджета на 2020 год – 41,6 млн. руб.;</a:t>
            </a:r>
          </a:p>
          <a:p>
            <a:pPr indent="-171450">
              <a:lnSpc>
                <a:spcPct val="120000"/>
              </a:lnSpc>
              <a:buFontTx/>
              <a:buChar char="-"/>
            </a:pPr>
            <a:r>
              <a:rPr lang="ru-RU" sz="1200" dirty="0">
                <a:latin typeface="Verdana" pitchFamily="34" charset="0"/>
              </a:rPr>
              <a:t>На исполнение судебных актов по обращению взыскания на средства бюджета, связанных с взысканием неосновательного обогащения в пользу ООО «Лукойл-Коми» на 2020 год – 52,8 млн. руб.; на 2020 год – 53,0 млн. руб.; на 2021 год – 21,8 млн. руб.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- На финансовое обеспечение </a:t>
            </a:r>
            <a:r>
              <a:rPr lang="ru-RU" sz="1200" dirty="0" err="1">
                <a:latin typeface="Verdana" pitchFamily="34" charset="0"/>
              </a:rPr>
              <a:t>софинансирования</a:t>
            </a:r>
            <a:r>
              <a:rPr lang="ru-RU" sz="1200" dirty="0">
                <a:latin typeface="Verdana" pitchFamily="34" charset="0"/>
              </a:rPr>
              <a:t> мероприятий, осуществляемых за счет безвозмездных поступлений (резерв) на 2020-2022 годы по 4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853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6421</TotalTime>
  <Words>10310</Words>
  <Application>Microsoft Office PowerPoint</Application>
  <PresentationFormat>Экран (4:3)</PresentationFormat>
  <Paragraphs>3689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БЮДЖЕТ ДЛЯ ГРАЖДАН</vt:lpstr>
      <vt:lpstr>Презентация PowerPoint</vt:lpstr>
      <vt:lpstr>ЧТО ТАКОЕ БЮДЖЕТ?</vt:lpstr>
      <vt:lpstr>ЭТАПЫ И УЧАСТНИКИ БЮДЖЕТНОГО ПРОЦЕССА</vt:lpstr>
      <vt:lpstr>СОСТАВЛЕНИЕ ПРОЕКТА БЮДЖЕТА ОСНОВЫВАЕТСЯ</vt:lpstr>
      <vt:lpstr>СЕТЬ МУНИЦИПАЛЬНЫХ УЧРЕЖДЕНИЙ</vt:lpstr>
      <vt:lpstr>СОЦИАЛЬНО-ЭКОНОМИЧЕСКАЯ ХАРАКТЕРИСТИКА</vt:lpstr>
      <vt:lpstr>БЮДЖЕТНАЯ ПОЛИТИКА</vt:lpstr>
      <vt:lpstr>РИСКИ И РЕЗЕРВЫ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СТРУКТУРА ДОХОДОВ БЮДЖЕТА</vt:lpstr>
      <vt:lpstr>СТРУКТУРА ДОХОДОВ БЮДЖЕТА</vt:lpstr>
      <vt:lpstr>СТРУКТУРА НАЛОГОВЫХ И НЕНАЛОГОВЫХ ДОХОДОВ</vt:lpstr>
      <vt:lpstr>ДИНАМИКА ИЗМЕНЕНИЯ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ДОЛЯ АДМИНИСТРИРУЕМЫХ МУНИЦИПАЛИТЕТОМ ДОХОДОВ</vt:lpstr>
      <vt:lpstr>ВЫПАДАЮЩИЕ ДОХОДЫ ПРИ ПРЕДОСТАВЛЕНИИ ЛЬГОТ ПО НАЛОГАМ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ПО ВИДАМ РАСХОДОВ</vt:lpstr>
      <vt:lpstr>РАСХОДЫ В РАСЧЕТЕ НА ДУШУ  НАСЕЛЕНИЯ В 2020 ГОДУ</vt:lpstr>
      <vt:lpstr>РАСХОДЫ В РАСЧЕТЕ НА ОДНОГО ВОСПИТАННИКА,  ОБУЧАЮЩЕГОСЯ В 2020 ГОДУ</vt:lpstr>
      <vt:lpstr>ПРОГРАММНЫЙ БЮДЖЕТ</vt:lpstr>
      <vt:lpstr>МУНИЦИПАЛЬНАЯ ПРОГРАММА «РАЗВИТИЕ СИСТЕМЫ  МУНИЦИПАЛЬНОГО УПРАВЛЕНИЯ»</vt:lpstr>
      <vt:lpstr>МУНИЦИПАЛЬНАЯ ПРОГРАММА «РАЗВИТИЕ ЭКОНОМИКИ»</vt:lpstr>
      <vt:lpstr>МУНИЦИПАЛЬНАЯ ПРОГРАММА  «БЕЗОПАСНОСТЬ  ЖИЗНЕДЕЯТЕЛЬНОСТИ НАСЕЛЕНИЯ»</vt:lpstr>
      <vt:lpstr>МУНИЦИПАЛЬНАЯ ПРОГРАММА «РАЗВИТИЕ ТРАНСПОРТНОЙ  СИСТЕМЫ»</vt:lpstr>
      <vt:lpstr>МУНИЦИПАЛЬНАЯ ПРОГРАММА «ЖИЛЬЕ И ЖИЛИЩНО- КОММУНАЛЬНОЕ ХОЗЯЙСТВО»</vt:lpstr>
      <vt:lpstr>МУНИЦИПАЛЬНАЯ ПРОГРАММА «ЖИЛЬЕ И ЖИЛИЩНО- КОММУНАЛЬНОЕ ХОЗЯЙСТВО»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«РАЗВИТИЕ ОБРАЗОВАНИЯ»</vt:lpstr>
      <vt:lpstr>СРЕДНЯЯ ЗАРАБОТНАЯ ПЛАТА РАБОТНИКА СФЕРЫ ОБРАЗОВАНИЯ</vt:lpstr>
      <vt:lpstr>МУНИЦИПАЛЬНАЯ ПРОГРАММА  «КУЛЬТУРА»</vt:lpstr>
      <vt:lpstr>СРЕДНЯЯ ЗАРАБОТНАЯ ПЛАТА РАБОТНИКА СФЕРЫ КУЛЬТУРЫ</vt:lpstr>
      <vt:lpstr>МУНИЦИПАЛЬНАЯ ПРОГРАММА «СОЦИАЛЬНАЯ ПОДДЕРЖКА  НАСЕЛЕНИЯ»</vt:lpstr>
      <vt:lpstr>МУНИЦИПАЛЬНАЯ ПРОГРАММА  «ФОРМИРОВАНИЕ СОВРЕМЕННОЙ ГОРОДСКОЙ СРЕДЫ»</vt:lpstr>
      <vt:lpstr>МУНИЦИПАЛЬНАЯ ПРОГРАММА «РАЗВИТИЕ ФИЗИЧЕСКОЙ КУЛЬТУРЫ  И СПОРТА»</vt:lpstr>
      <vt:lpstr>СРЕДНЯЯ ЗАРАБОТНАЯ ПЛАТА РАБОТНИКА СФЕРЫ ФИЗКУЛЬТУРЫ И  СПОРТА</vt:lpstr>
      <vt:lpstr>МУНИЦИПАЛЬНАЯ ПРОГРАММА  «ПЕРЕСЕЛЕНИЕ ГРАЖДАН, ПРОЖИВАЮЩИХ НА ТЕРРИТОРИИ МОГО «УХТА», ИЗ АВАРИЙНОГО ЖИЛИЩНОГО ФОНДА НА 2019 -2025 ГОДЫ»</vt:lpstr>
      <vt:lpstr>ДОХОДЫ УЧРЕЖДЕНИЙ ОТ ПРЕДПРИНИМАТЕЛЬСКОЙ И ИНОЙ ПРИНОСЯЩЕЙ ДОХОД ДЕЯТЕЛЬНОСТИ</vt:lpstr>
      <vt:lpstr>РАСХОДЫ НА КАПИТАЛЬНЫЙ И ТЕКУЩИЙ РЕМОНТ, АНТИТЕРРОРИСТИЧЕСКИЕ И ПРОТИВОПОЖАРНЫЕ МЕРОПРИЯТИЯ</vt:lpstr>
      <vt:lpstr>РАСХОДЫ НА ПОДДЕРЖКУ ОТДЕЛЬНЫХ КАТЕГОРИЙ ГРАЖДАН</vt:lpstr>
      <vt:lpstr>РАСХОДЫ НА ПОДДЕРЖКУ ОТДЕЛЬНЫХ КАТЕГОРИЙ ГРАЖДАН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ДЕФИЦИТ И ИСТОЧНИКИ ФИНАНСИРОВАНИЯ  ДЕФИЦИТА БЮДЖЕТА</vt:lpstr>
      <vt:lpstr>МУНИЦИПАЛЬНЫЙ ДОЛГ</vt:lpstr>
      <vt:lpstr>ОГРАНИЧЕНИЯ, УСТАНОВЛЕННЫЕ БЮДЖЕТНЫМ КОДЕКСОМ РОССИЙСКОЙ ФЕДЕРАЦИИ</vt:lpstr>
      <vt:lpstr>НАРОДНЫЙ БЮДЖЕТ</vt:lpstr>
      <vt:lpstr>НАРОДНЫЙ БЮДЖЕТ</vt:lpstr>
      <vt:lpstr>НАЦИОНАЛЬНЫЕ ПРОЕКТЫ</vt:lpstr>
      <vt:lpstr>НАЦИОНАЛЬНЫЕ ПРОЕКТЫ</vt:lpstr>
      <vt:lpstr>ОТКРЫТОСТЬ БЮДЖЕТНЫХ ДАННЫХ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Starceva</cp:lastModifiedBy>
  <cp:revision>976</cp:revision>
  <cp:lastPrinted>2019-11-29T12:21:36Z</cp:lastPrinted>
  <dcterms:modified xsi:type="dcterms:W3CDTF">2019-12-23T13:31:57Z</dcterms:modified>
</cp:coreProperties>
</file>