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345" r:id="rId2"/>
    <p:sldId id="392" r:id="rId3"/>
    <p:sldId id="428" r:id="rId4"/>
    <p:sldId id="546" r:id="rId5"/>
    <p:sldId id="552" r:id="rId6"/>
    <p:sldId id="555" r:id="rId7"/>
    <p:sldId id="556" r:id="rId8"/>
    <p:sldId id="557" r:id="rId9"/>
    <p:sldId id="559" r:id="rId10"/>
    <p:sldId id="560" r:id="rId11"/>
    <p:sldId id="561" r:id="rId12"/>
    <p:sldId id="549" r:id="rId13"/>
    <p:sldId id="550" r:id="rId14"/>
    <p:sldId id="553" r:id="rId15"/>
    <p:sldId id="547" r:id="rId16"/>
    <p:sldId id="554" r:id="rId17"/>
    <p:sldId id="551" r:id="rId18"/>
    <p:sldId id="516" r:id="rId1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336600"/>
    <a:srgbClr val="8180B6"/>
    <a:srgbClr val="CCFFCC"/>
    <a:srgbClr val="99CC99"/>
    <a:srgbClr val="CC99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5" autoAdjust="0"/>
    <p:restoredTop sz="98553" autoAdjust="0"/>
  </p:normalViewPr>
  <p:slideViewPr>
    <p:cSldViewPr>
      <p:cViewPr varScale="1">
        <p:scale>
          <a:sx n="90" d="100"/>
          <a:sy n="90" d="100"/>
        </p:scale>
        <p:origin x="-10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10" y="-108"/>
      </p:cViewPr>
      <p:guideLst>
        <p:guide orient="horz" pos="3127"/>
        <p:guide pos="214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DB30E0-016F-4E11-9243-195179A953A9}" type="datetimeFigureOut">
              <a:rPr lang="ru-RU"/>
              <a:pPr>
                <a:defRPr/>
              </a:pPr>
              <a:t>28.12.2018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7F2A96-1062-465F-88F5-1C6F2EA300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7020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7CA662-74B2-4B28-ABB3-F37BEE4D05C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493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/>
          <p:nvPr/>
        </p:nvSpPr>
        <p:spPr>
          <a:xfrm>
            <a:off x="1258888" y="115888"/>
            <a:ext cx="7329487" cy="954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cs typeface="Tahoma" pitchFamily="34" charset="0"/>
              </a:rPr>
              <a:t>Финансовое управление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cs typeface="Tahoma" pitchFamily="34" charset="0"/>
              </a:rPr>
              <a:t>администрации МОГО «Ухта»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EA53F-FEF5-4344-B6E3-9122770A5D7F}" type="datetime1">
              <a:rPr lang="ru-RU"/>
              <a:pPr>
                <a:defRPr/>
              </a:pPr>
              <a:t>28.12.2018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E2C37-A17C-4FB7-A6A2-B294920286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7F5CB-92F1-4B94-8B0F-CB3950C7C808}" type="datetime1">
              <a:rPr lang="ru-RU"/>
              <a:pPr>
                <a:defRPr/>
              </a:pPr>
              <a:t>28.12.2018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99C4F-7198-4635-B0BE-CB5C4A6EE2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326CA-64BD-44EC-B4C8-E2EED5E5794A}" type="datetime1">
              <a:rPr lang="ru-RU"/>
              <a:pPr>
                <a:defRPr/>
              </a:pPr>
              <a:t>28.12.2018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D749E-8338-4C8A-AEA2-30F1858682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E82B4-491C-4247-B1FB-1E009F4A178B}" type="datetime1">
              <a:rPr lang="ru-RU"/>
              <a:pPr>
                <a:defRPr/>
              </a:pPr>
              <a:t>28.12.2018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56A53-AB54-44CF-B331-B277966D84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1274763" y="360409"/>
            <a:ext cx="1917513" cy="331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cs typeface="Tahoma" pitchFamily="34" charset="0"/>
              </a:rPr>
              <a:t>Финансовое управление</a:t>
            </a:r>
          </a:p>
        </p:txBody>
      </p:sp>
      <p:cxnSp>
        <p:nvCxnSpPr>
          <p:cNvPr id="5" name="Прямая соединительная линия 8"/>
          <p:cNvCxnSpPr/>
          <p:nvPr/>
        </p:nvCxnSpPr>
        <p:spPr>
          <a:xfrm>
            <a:off x="3503613" y="0"/>
            <a:ext cx="0" cy="105251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 sz="2000">
                <a:latin typeface="Tahoma" pitchFamily="34" charset="0"/>
                <a:cs typeface="Tahoma" pitchFamily="34" charset="0"/>
              </a:defRPr>
            </a:lvl1pPr>
            <a:lvl2pPr>
              <a:defRPr sz="2000">
                <a:latin typeface="Tahoma" pitchFamily="34" charset="0"/>
                <a:cs typeface="Tahoma" pitchFamily="34" charset="0"/>
              </a:defRPr>
            </a:lvl2pPr>
            <a:lvl3pPr>
              <a:defRPr sz="2000">
                <a:latin typeface="Tahoma" pitchFamily="34" charset="0"/>
                <a:cs typeface="Tahoma" pitchFamily="34" charset="0"/>
              </a:defRPr>
            </a:lvl3pPr>
            <a:lvl4pPr>
              <a:defRPr sz="2000">
                <a:latin typeface="Tahoma" pitchFamily="34" charset="0"/>
                <a:cs typeface="Tahoma" pitchFamily="34" charset="0"/>
              </a:defRPr>
            </a:lvl4pPr>
            <a:lvl5pPr>
              <a:defRPr sz="200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80868-FF31-4865-ABFB-85964F888626}" type="datetime1">
              <a:rPr lang="ru-RU"/>
              <a:pPr>
                <a:defRPr/>
              </a:pPr>
              <a:t>28.12.2018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1988" y="64928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41E5C4E-6DA8-4A4B-8387-6EA77005CA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7"/>
          <p:cNvSpPr txBox="1"/>
          <p:nvPr/>
        </p:nvSpPr>
        <p:spPr>
          <a:xfrm>
            <a:off x="1274763" y="271463"/>
            <a:ext cx="2282825" cy="608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cs typeface="Tahoma" pitchFamily="34" charset="0"/>
              </a:rPr>
              <a:t>Финансовое управление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cs typeface="Tahoma" pitchFamily="34" charset="0"/>
              </a:rPr>
              <a:t>администрации МОГО «Ухта»</a:t>
            </a:r>
          </a:p>
        </p:txBody>
      </p:sp>
      <p:cxnSp>
        <p:nvCxnSpPr>
          <p:cNvPr id="4" name="Прямая соединительная линия 8"/>
          <p:cNvCxnSpPr/>
          <p:nvPr/>
        </p:nvCxnSpPr>
        <p:spPr>
          <a:xfrm>
            <a:off x="3503613" y="0"/>
            <a:ext cx="0" cy="105251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C93F5-31FD-4BB2-AAD7-745F711DF621}" type="datetime1">
              <a:rPr lang="ru-RU"/>
              <a:pPr>
                <a:defRPr/>
              </a:pPr>
              <a:t>28.12.2018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1988" y="6492875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0F04D73-3766-4848-A523-DA36DACA25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DD55A-F56F-46B1-8C65-779DA43B0B24}" type="datetime1">
              <a:rPr lang="ru-RU"/>
              <a:pPr>
                <a:defRPr/>
              </a:pPr>
              <a:t>28.12.2018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6811F-EBD1-4F94-B8FD-50FE6BFF11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8BBDA-CFE1-4ACC-8DFD-21CB3F1EDA49}" type="datetime1">
              <a:rPr lang="ru-RU"/>
              <a:pPr>
                <a:defRPr/>
              </a:pPr>
              <a:t>28.12.2018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61BB0-6B8A-40E0-865E-05C3E138EB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32E0D-94F0-43EE-920A-82EF28C722BA}" type="datetime1">
              <a:rPr lang="ru-RU"/>
              <a:pPr>
                <a:defRPr/>
              </a:pPr>
              <a:t>28.12.2018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FD4C-90A2-48AC-92A1-FB1972403D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48166-5833-48AF-925E-93AEE4DA3690}" type="datetime1">
              <a:rPr lang="ru-RU"/>
              <a:pPr>
                <a:defRPr/>
              </a:pPr>
              <a:t>28.12.2018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E99D2-3126-4559-8CAC-1871133A59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52E83-0E57-4608-B0CC-452EEF9D6930}" type="datetime1">
              <a:rPr lang="ru-RU"/>
              <a:pPr>
                <a:defRPr/>
              </a:pPr>
              <a:t>28.12.2018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2DFC9-2344-4AB8-83C5-340B761B59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529BF-33E0-47D5-851B-94AC2CBEE347}" type="datetime1">
              <a:rPr lang="ru-RU"/>
              <a:pPr>
                <a:defRPr/>
              </a:pPr>
              <a:t>28.12.2018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92E7C-2E70-471F-8910-7C3DF8728E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635375" y="0"/>
            <a:ext cx="5508625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5A6C58-3691-4751-8C04-E9892F1B59AC}" type="datetime1">
              <a:rPr lang="ru-RU"/>
              <a:pPr>
                <a:defRPr/>
              </a:pPr>
              <a:t>28.12.2018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F40D1E9-1303-420A-8512-4F19FCB44E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031" name="Picture 2" descr="C:\Documents and Settings\ahmedova\Рабочий стол\Логотип_новый_без_текста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12700" y="0"/>
            <a:ext cx="22923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008000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8000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8000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8000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8000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8000"/>
          </a:solidFill>
          <a:latin typeface="Tahom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8000"/>
          </a:solidFill>
          <a:latin typeface="Tahom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8000"/>
          </a:solidFill>
          <a:latin typeface="Tahom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8000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ctrTitle"/>
          </p:nvPr>
        </p:nvSpPr>
        <p:spPr>
          <a:xfrm>
            <a:off x="827584" y="1412776"/>
            <a:ext cx="7772400" cy="1470025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r>
              <a:rPr lang="ru-RU" sz="3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ГРАЖДАН</a:t>
            </a:r>
          </a:p>
        </p:txBody>
      </p:sp>
      <p:pic>
        <p:nvPicPr>
          <p:cNvPr id="15363" name="Picture 2" descr="E:\18 Бюджет для граждан\Ухта_большая коп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75288"/>
            <a:ext cx="9144000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6545" y="2933945"/>
            <a:ext cx="7830869" cy="1752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>
                <a:solidFill>
                  <a:schemeClr val="tx1"/>
                </a:solidFill>
                <a:ea typeface="+mj-ea"/>
                <a:cs typeface="Tahoma" pitchFamily="34" charset="0"/>
              </a:rPr>
              <a:t>С УЧЕТОМ ВНЕСЕННЫХ ИЗМЕНЕНИЙ И ДОПОЛНЕНИЙ В БЮДЖЕТ МОГО «УХТА» НА 2018 ГОД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>
                <a:solidFill>
                  <a:schemeClr val="tx1"/>
                </a:solidFill>
                <a:ea typeface="+mj-ea"/>
                <a:cs typeface="Tahoma" pitchFamily="34" charset="0"/>
              </a:rPr>
              <a:t>И ПЛАНОВЫЙ ПЕРИОД 2019 И 2020 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6565" y="5125324"/>
            <a:ext cx="8217314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по решению Совета МОГО «Ухта» от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14.12.2018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№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302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«О внесении изменений и дополнений в</a:t>
            </a:r>
          </a:p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решение Совета МОГО «Ухта» от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14.12.2017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№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234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«О бюджете МОГО «Ухта» на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2018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год и </a:t>
            </a:r>
          </a:p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плановый период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2019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и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2020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годов»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Жилье и жилищно-коммунальное хозяйство на 2014-2020 годы</a:t>
            </a:r>
          </a:p>
        </p:txBody>
      </p:sp>
      <p:sp>
        <p:nvSpPr>
          <p:cNvPr id="6144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19A723-C26E-4E0B-95E2-FC6335F7E3E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72400" y="1107377"/>
            <a:ext cx="73129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000" dirty="0">
                <a:solidFill>
                  <a:schemeClr val="tx1"/>
                </a:solidFill>
              </a:rPr>
              <a:t>млн. руб.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215" y="1186490"/>
            <a:ext cx="3430747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>
                <a:latin typeface="Tahoma" pitchFamily="34" charset="0"/>
                <a:cs typeface="Tahoma" pitchFamily="34" charset="0"/>
              </a:rPr>
              <a:t>Основные изменения по расходам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5240" y="2516203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На </a:t>
            </a:r>
            <a:r>
              <a:rPr lang="ru-RU" sz="1200" dirty="0" smtClean="0"/>
              <a:t>межевание и кадастр земельных участков (отсутствие потребности)</a:t>
            </a:r>
            <a:endParaRPr lang="ru-RU" sz="12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1853" y="2516203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 smtClean="0">
                <a:solidFill>
                  <a:schemeClr val="tx1"/>
                </a:solidFill>
              </a:rPr>
              <a:t>-0,8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4377" y="3264378"/>
            <a:ext cx="428322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1,0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9169" y="5466733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 smtClean="0">
                <a:solidFill>
                  <a:schemeClr val="tx1"/>
                </a:solidFill>
              </a:rPr>
              <a:t>-1,8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2310" y="3986350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 smtClean="0">
                <a:solidFill>
                  <a:schemeClr val="tx1"/>
                </a:solidFill>
              </a:rPr>
              <a:t>-3,0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2310" y="4713435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-</a:t>
            </a:r>
            <a:r>
              <a:rPr lang="ru-RU" sz="1200" b="1" dirty="0" smtClean="0">
                <a:solidFill>
                  <a:schemeClr val="tx1"/>
                </a:solidFill>
              </a:rPr>
              <a:t>1,8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104630" y="3147337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Оплата за потребленную электроэнергию, необходимую для работоспособности светофоров и наружного освещения (рост тарифов)</a:t>
            </a:r>
            <a:endParaRPr lang="ru-RU" sz="1200" dirty="0">
              <a:latin typeface="+mn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136690" y="3899130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техническое обслуживание, санитарное содержание мест погребений и текущий ремонт элементов благоустройства мест погребений</a:t>
            </a:r>
            <a:endParaRPr lang="ru-RU" sz="1200" dirty="0">
              <a:latin typeface="+mn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15240" y="4625469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Техническое обслуживание, санитарное содержание, текущий ремонт лестниц, пешеходных мостов (в связи с передачей объектов в оперативное управление МКП «</a:t>
            </a:r>
            <a:r>
              <a:rPr lang="ru-RU" sz="1200" dirty="0" err="1" smtClean="0"/>
              <a:t>Ухтаспецавтодор</a:t>
            </a:r>
            <a:r>
              <a:rPr lang="ru-RU" sz="1200" dirty="0" smtClean="0"/>
              <a:t>»)</a:t>
            </a:r>
            <a:endParaRPr lang="ru-RU" sz="1200" dirty="0">
              <a:latin typeface="+mn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136690" y="5354431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содержание детских игровых и спортивных площадок (передача объектов в оперативное управление МКП «</a:t>
            </a:r>
            <a:r>
              <a:rPr lang="ru-RU" sz="1200" dirty="0" err="1" smtClean="0"/>
              <a:t>Ухтаспецавтодор</a:t>
            </a:r>
            <a:r>
              <a:rPr lang="ru-RU" sz="1200" dirty="0" smtClean="0"/>
              <a:t>» и </a:t>
            </a:r>
            <a:r>
              <a:rPr lang="ru-RU" sz="1200" dirty="0" smtClean="0"/>
              <a:t>собственникам </a:t>
            </a:r>
            <a:r>
              <a:rPr lang="ru-RU" sz="1200" dirty="0" smtClean="0"/>
              <a:t>МКД)</a:t>
            </a:r>
            <a:endParaRPr lang="ru-RU" sz="1200" dirty="0">
              <a:latin typeface="+mn-lt"/>
            </a:endParaRPr>
          </a:p>
        </p:txBody>
      </p:sp>
      <p:sp>
        <p:nvSpPr>
          <p:cNvPr id="27" name="Шестиугольник 26">
            <a:extLst>
              <a:ext uri="{FF2B5EF4-FFF2-40B4-BE49-F238E27FC236}">
                <a16:creationId xmlns:a16="http://schemas.microsoft.com/office/drawing/2014/main" xmlns="" id="{81C8C289-4D65-4AC8-9DB2-785AD986A181}"/>
              </a:ext>
            </a:extLst>
          </p:cNvPr>
          <p:cNvSpPr/>
          <p:nvPr/>
        </p:nvSpPr>
        <p:spPr>
          <a:xfrm>
            <a:off x="365944" y="2406136"/>
            <a:ext cx="626470" cy="540060"/>
          </a:xfrm>
          <a:prstGeom prst="hexagon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Шестиугольник 27">
            <a:extLst>
              <a:ext uri="{FF2B5EF4-FFF2-40B4-BE49-F238E27FC236}">
                <a16:creationId xmlns:a16="http://schemas.microsoft.com/office/drawing/2014/main" xmlns="" id="{8B9E3F03-B6A5-4ADF-9A9B-00C226DB9D33}"/>
              </a:ext>
            </a:extLst>
          </p:cNvPr>
          <p:cNvSpPr/>
          <p:nvPr/>
        </p:nvSpPr>
        <p:spPr>
          <a:xfrm>
            <a:off x="362380" y="3132848"/>
            <a:ext cx="626470" cy="540060"/>
          </a:xfrm>
          <a:prstGeom prst="hexagon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Шестиугольник 28">
            <a:extLst>
              <a:ext uri="{FF2B5EF4-FFF2-40B4-BE49-F238E27FC236}">
                <a16:creationId xmlns:a16="http://schemas.microsoft.com/office/drawing/2014/main" xmlns="" id="{43067A43-7F72-4E52-AB5D-EED883D17E7A}"/>
              </a:ext>
            </a:extLst>
          </p:cNvPr>
          <p:cNvSpPr/>
          <p:nvPr/>
        </p:nvSpPr>
        <p:spPr>
          <a:xfrm>
            <a:off x="362380" y="3859933"/>
            <a:ext cx="626470" cy="540060"/>
          </a:xfrm>
          <a:prstGeom prst="hexagon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Шестиугольник 29">
            <a:extLst>
              <a:ext uri="{FF2B5EF4-FFF2-40B4-BE49-F238E27FC236}">
                <a16:creationId xmlns:a16="http://schemas.microsoft.com/office/drawing/2014/main" xmlns="" id="{F898B8C0-4646-4EFD-A9D2-91E37D1F9D4C}"/>
              </a:ext>
            </a:extLst>
          </p:cNvPr>
          <p:cNvSpPr/>
          <p:nvPr/>
        </p:nvSpPr>
        <p:spPr>
          <a:xfrm>
            <a:off x="362380" y="4586272"/>
            <a:ext cx="626470" cy="540060"/>
          </a:xfrm>
          <a:prstGeom prst="hexagon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Шестиугольник 30">
            <a:extLst>
              <a:ext uri="{FF2B5EF4-FFF2-40B4-BE49-F238E27FC236}">
                <a16:creationId xmlns:a16="http://schemas.microsoft.com/office/drawing/2014/main" xmlns="" id="{68D4B919-18BD-46B0-919A-1B8F3AFE67C0}"/>
              </a:ext>
            </a:extLst>
          </p:cNvPr>
          <p:cNvSpPr/>
          <p:nvPr/>
        </p:nvSpPr>
        <p:spPr>
          <a:xfrm>
            <a:off x="369235" y="5315234"/>
            <a:ext cx="626470" cy="540060"/>
          </a:xfrm>
          <a:prstGeom prst="hexagon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76168DB-1DE5-469A-AAA6-82FBE54EFFE1}"/>
              </a:ext>
            </a:extLst>
          </p:cNvPr>
          <p:cNvSpPr txBox="1"/>
          <p:nvPr/>
        </p:nvSpPr>
        <p:spPr>
          <a:xfrm>
            <a:off x="398135" y="6166120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 smtClean="0">
                <a:solidFill>
                  <a:schemeClr val="tx1"/>
                </a:solidFill>
              </a:rPr>
              <a:t>-1,0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936A4D46-B1B5-465A-A249-CFE93E996DB5}"/>
              </a:ext>
            </a:extLst>
          </p:cNvPr>
          <p:cNvSpPr/>
          <p:nvPr/>
        </p:nvSpPr>
        <p:spPr>
          <a:xfrm>
            <a:off x="1115240" y="6161745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ликвидацию несанкционированных свалок (реализация </a:t>
            </a:r>
            <a:r>
              <a:rPr lang="ru-RU" sz="1200" dirty="0" smtClean="0"/>
              <a:t>мероприятий в 2019 году)</a:t>
            </a:r>
            <a:endParaRPr lang="ru-RU" sz="1200" dirty="0">
              <a:latin typeface="+mn-lt"/>
            </a:endParaRPr>
          </a:p>
        </p:txBody>
      </p:sp>
      <p:sp>
        <p:nvSpPr>
          <p:cNvPr id="34" name="Шестиугольник 33">
            <a:extLst>
              <a:ext uri="{FF2B5EF4-FFF2-40B4-BE49-F238E27FC236}">
                <a16:creationId xmlns:a16="http://schemas.microsoft.com/office/drawing/2014/main" xmlns="" id="{ADC58693-7786-48F5-B517-DB8FDF81403A}"/>
              </a:ext>
            </a:extLst>
          </p:cNvPr>
          <p:cNvSpPr/>
          <p:nvPr/>
        </p:nvSpPr>
        <p:spPr>
          <a:xfrm>
            <a:off x="369235" y="6030215"/>
            <a:ext cx="626470" cy="540060"/>
          </a:xfrm>
          <a:prstGeom prst="hexagon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DDDB81C0-3FC4-4DDE-AD35-EFA5463045F4}"/>
              </a:ext>
            </a:extLst>
          </p:cNvPr>
          <p:cNvSpPr txBox="1"/>
          <p:nvPr/>
        </p:nvSpPr>
        <p:spPr>
          <a:xfrm>
            <a:off x="398135" y="1790986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 smtClean="0">
                <a:solidFill>
                  <a:schemeClr val="tx1"/>
                </a:solidFill>
              </a:rPr>
              <a:t>-5,2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1669FEA4-D2D1-47D5-9100-4248D056BD55}"/>
              </a:ext>
            </a:extLst>
          </p:cNvPr>
          <p:cNvSpPr/>
          <p:nvPr/>
        </p:nvSpPr>
        <p:spPr>
          <a:xfrm>
            <a:off x="1115240" y="1718621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предоставление субсидий организациям для улучшения состояния и содержания муниципального жилищного фонда</a:t>
            </a:r>
            <a:endParaRPr lang="ru-RU" sz="1200" dirty="0">
              <a:latin typeface="+mn-lt"/>
            </a:endParaRPr>
          </a:p>
        </p:txBody>
      </p:sp>
      <p:sp>
        <p:nvSpPr>
          <p:cNvPr id="37" name="Шестиугольник 36">
            <a:extLst>
              <a:ext uri="{FF2B5EF4-FFF2-40B4-BE49-F238E27FC236}">
                <a16:creationId xmlns:a16="http://schemas.microsoft.com/office/drawing/2014/main" xmlns="" id="{B7C73DC0-225B-41C4-8C75-7943BDDC3079}"/>
              </a:ext>
            </a:extLst>
          </p:cNvPr>
          <p:cNvSpPr/>
          <p:nvPr/>
        </p:nvSpPr>
        <p:spPr>
          <a:xfrm>
            <a:off x="362380" y="1679424"/>
            <a:ext cx="626470" cy="540060"/>
          </a:xfrm>
          <a:prstGeom prst="hexagon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457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Жилье и жилищно-коммунальное хозяйство на 2014-2020 годы</a:t>
            </a:r>
          </a:p>
        </p:txBody>
      </p:sp>
      <p:sp>
        <p:nvSpPr>
          <p:cNvPr id="6144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19A723-C26E-4E0B-95E2-FC6335F7E3E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72400" y="1107377"/>
            <a:ext cx="73129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000" dirty="0">
                <a:solidFill>
                  <a:schemeClr val="tx1"/>
                </a:solidFill>
              </a:rPr>
              <a:t>млн. руб.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215" y="1186490"/>
            <a:ext cx="3430747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>
                <a:latin typeface="Tahoma" pitchFamily="34" charset="0"/>
                <a:cs typeface="Tahoma" pitchFamily="34" charset="0"/>
              </a:rPr>
              <a:t>Основные изменения по расходам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5240" y="2445333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На </a:t>
            </a:r>
            <a:r>
              <a:rPr lang="ru-RU" sz="1200" dirty="0" smtClean="0"/>
              <a:t>капитальный ремонт регулирующей плотины, входящей в состав ГТС «Плотина на </a:t>
            </a:r>
            <a:r>
              <a:rPr lang="ru-RU" sz="1200" dirty="0" err="1" smtClean="0"/>
              <a:t>р.Лунь-Вож</a:t>
            </a:r>
            <a:r>
              <a:rPr lang="ru-RU" sz="1200" dirty="0" smtClean="0"/>
              <a:t>»,</a:t>
            </a:r>
          </a:p>
          <a:p>
            <a:r>
              <a:rPr lang="ru-RU" sz="1200" dirty="0">
                <a:latin typeface="+mn-lt"/>
              </a:rPr>
              <a:t>з</a:t>
            </a:r>
            <a:r>
              <a:rPr lang="ru-RU" sz="1200" dirty="0" smtClean="0">
                <a:latin typeface="+mn-lt"/>
              </a:rPr>
              <a:t>а счет средств республиканского бюджета</a:t>
            </a:r>
            <a:endParaRPr lang="ru-RU" sz="12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1853" y="2516203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 smtClean="0">
                <a:solidFill>
                  <a:schemeClr val="tx1"/>
                </a:solidFill>
              </a:rPr>
              <a:t>+3,1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8135" y="3264378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+9,2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9169" y="5466733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 smtClean="0">
                <a:solidFill>
                  <a:schemeClr val="tx1"/>
                </a:solidFill>
              </a:rPr>
              <a:t>-1,5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2310" y="3986350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 smtClean="0">
                <a:solidFill>
                  <a:schemeClr val="tx1"/>
                </a:solidFill>
              </a:rPr>
              <a:t>+2,0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2310" y="4713435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</a:t>
            </a:r>
            <a:r>
              <a:rPr lang="ru-RU" sz="1200" b="1" dirty="0" smtClean="0">
                <a:solidFill>
                  <a:schemeClr val="tx1"/>
                </a:solidFill>
              </a:rPr>
              <a:t>1,2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116465" y="3264378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ремонт улиц в </a:t>
            </a:r>
            <a:r>
              <a:rPr lang="ru-RU" sz="1200" dirty="0" err="1" smtClean="0"/>
              <a:t>пгт</a:t>
            </a:r>
            <a:r>
              <a:rPr lang="ru-RU" sz="1200" dirty="0" smtClean="0"/>
              <a:t>. Ярега за счет средств республиканского бюджета</a:t>
            </a:r>
            <a:endParaRPr lang="ru-RU" sz="1200" dirty="0">
              <a:latin typeface="+mn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136690" y="3899130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выполнение работ по подготовке проведения городских уличных праздников: обустройство ледового городка</a:t>
            </a:r>
            <a:endParaRPr lang="ru-RU" sz="1200" dirty="0">
              <a:latin typeface="+mn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42485" y="4713435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обустройство мест погребений</a:t>
            </a:r>
            <a:endParaRPr lang="ru-RU" sz="1200" dirty="0">
              <a:latin typeface="+mn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136690" y="5446764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содержание и обеспечение деятельности МУ «УЖКХ»</a:t>
            </a:r>
            <a:endParaRPr lang="ru-RU" sz="1200" dirty="0">
              <a:latin typeface="+mn-lt"/>
            </a:endParaRPr>
          </a:p>
        </p:txBody>
      </p:sp>
      <p:sp>
        <p:nvSpPr>
          <p:cNvPr id="27" name="Шестиугольник 26">
            <a:extLst>
              <a:ext uri="{FF2B5EF4-FFF2-40B4-BE49-F238E27FC236}">
                <a16:creationId xmlns:a16="http://schemas.microsoft.com/office/drawing/2014/main" xmlns="" id="{81C8C289-4D65-4AC8-9DB2-785AD986A181}"/>
              </a:ext>
            </a:extLst>
          </p:cNvPr>
          <p:cNvSpPr/>
          <p:nvPr/>
        </p:nvSpPr>
        <p:spPr>
          <a:xfrm>
            <a:off x="365944" y="2406136"/>
            <a:ext cx="626470" cy="540060"/>
          </a:xfrm>
          <a:prstGeom prst="hexagon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Шестиугольник 27">
            <a:extLst>
              <a:ext uri="{FF2B5EF4-FFF2-40B4-BE49-F238E27FC236}">
                <a16:creationId xmlns:a16="http://schemas.microsoft.com/office/drawing/2014/main" xmlns="" id="{8B9E3F03-B6A5-4ADF-9A9B-00C226DB9D33}"/>
              </a:ext>
            </a:extLst>
          </p:cNvPr>
          <p:cNvSpPr/>
          <p:nvPr/>
        </p:nvSpPr>
        <p:spPr>
          <a:xfrm>
            <a:off x="362380" y="3132848"/>
            <a:ext cx="626470" cy="540060"/>
          </a:xfrm>
          <a:prstGeom prst="hexagon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Шестиугольник 28">
            <a:extLst>
              <a:ext uri="{FF2B5EF4-FFF2-40B4-BE49-F238E27FC236}">
                <a16:creationId xmlns:a16="http://schemas.microsoft.com/office/drawing/2014/main" xmlns="" id="{43067A43-7F72-4E52-AB5D-EED883D17E7A}"/>
              </a:ext>
            </a:extLst>
          </p:cNvPr>
          <p:cNvSpPr/>
          <p:nvPr/>
        </p:nvSpPr>
        <p:spPr>
          <a:xfrm>
            <a:off x="362380" y="3859933"/>
            <a:ext cx="626470" cy="540060"/>
          </a:xfrm>
          <a:prstGeom prst="hexagon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Шестиугольник 29">
            <a:extLst>
              <a:ext uri="{FF2B5EF4-FFF2-40B4-BE49-F238E27FC236}">
                <a16:creationId xmlns:a16="http://schemas.microsoft.com/office/drawing/2014/main" xmlns="" id="{F898B8C0-4646-4EFD-A9D2-91E37D1F9D4C}"/>
              </a:ext>
            </a:extLst>
          </p:cNvPr>
          <p:cNvSpPr/>
          <p:nvPr/>
        </p:nvSpPr>
        <p:spPr>
          <a:xfrm>
            <a:off x="362380" y="4586272"/>
            <a:ext cx="626470" cy="540060"/>
          </a:xfrm>
          <a:prstGeom prst="hexagon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Шестиугольник 30">
            <a:extLst>
              <a:ext uri="{FF2B5EF4-FFF2-40B4-BE49-F238E27FC236}">
                <a16:creationId xmlns:a16="http://schemas.microsoft.com/office/drawing/2014/main" xmlns="" id="{68D4B919-18BD-46B0-919A-1B8F3AFE67C0}"/>
              </a:ext>
            </a:extLst>
          </p:cNvPr>
          <p:cNvSpPr/>
          <p:nvPr/>
        </p:nvSpPr>
        <p:spPr>
          <a:xfrm>
            <a:off x="369235" y="5315234"/>
            <a:ext cx="626470" cy="540060"/>
          </a:xfrm>
          <a:prstGeom prst="hexagon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76168DB-1DE5-469A-AAA6-82FBE54EFFE1}"/>
              </a:ext>
            </a:extLst>
          </p:cNvPr>
          <p:cNvSpPr txBox="1"/>
          <p:nvPr/>
        </p:nvSpPr>
        <p:spPr>
          <a:xfrm>
            <a:off x="398135" y="6166120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 smtClean="0">
                <a:solidFill>
                  <a:schemeClr val="tx1"/>
                </a:solidFill>
              </a:rPr>
              <a:t>+0,4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936A4D46-B1B5-465A-A249-CFE93E996DB5}"/>
              </a:ext>
            </a:extLst>
          </p:cNvPr>
          <p:cNvSpPr/>
          <p:nvPr/>
        </p:nvSpPr>
        <p:spPr>
          <a:xfrm>
            <a:off x="1115240" y="6161745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прочие мероприятия, в том числе проведение обследования МКД; техническое обслуживание, санитарное содержание, текущий ремонт ливневой канализации, подпорных стен и др.</a:t>
            </a:r>
            <a:endParaRPr lang="ru-RU" sz="1200" dirty="0">
              <a:latin typeface="+mn-lt"/>
            </a:endParaRPr>
          </a:p>
        </p:txBody>
      </p:sp>
      <p:sp>
        <p:nvSpPr>
          <p:cNvPr id="34" name="Шестиугольник 33">
            <a:extLst>
              <a:ext uri="{FF2B5EF4-FFF2-40B4-BE49-F238E27FC236}">
                <a16:creationId xmlns:a16="http://schemas.microsoft.com/office/drawing/2014/main" xmlns="" id="{ADC58693-7786-48F5-B517-DB8FDF81403A}"/>
              </a:ext>
            </a:extLst>
          </p:cNvPr>
          <p:cNvSpPr/>
          <p:nvPr/>
        </p:nvSpPr>
        <p:spPr>
          <a:xfrm>
            <a:off x="369235" y="6030215"/>
            <a:ext cx="626470" cy="540060"/>
          </a:xfrm>
          <a:prstGeom prst="hexagon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DDDB81C0-3FC4-4DDE-AD35-EFA5463045F4}"/>
              </a:ext>
            </a:extLst>
          </p:cNvPr>
          <p:cNvSpPr txBox="1"/>
          <p:nvPr/>
        </p:nvSpPr>
        <p:spPr>
          <a:xfrm>
            <a:off x="334016" y="1790986"/>
            <a:ext cx="652743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 smtClean="0">
                <a:solidFill>
                  <a:schemeClr val="tx1"/>
                </a:solidFill>
              </a:rPr>
              <a:t>+20,7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1669FEA4-D2D1-47D5-9100-4248D056BD55}"/>
              </a:ext>
            </a:extLst>
          </p:cNvPr>
          <p:cNvSpPr/>
          <p:nvPr/>
        </p:nvSpPr>
        <p:spPr>
          <a:xfrm>
            <a:off x="1115240" y="1718621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Субсидии организациям, осуществляющим капитальный ремонт (ремонт) и содержание объектов внешнего благоустройства</a:t>
            </a:r>
            <a:endParaRPr lang="ru-RU" sz="1200" dirty="0">
              <a:latin typeface="+mn-lt"/>
            </a:endParaRPr>
          </a:p>
        </p:txBody>
      </p:sp>
      <p:sp>
        <p:nvSpPr>
          <p:cNvPr id="37" name="Шестиугольник 36">
            <a:extLst>
              <a:ext uri="{FF2B5EF4-FFF2-40B4-BE49-F238E27FC236}">
                <a16:creationId xmlns:a16="http://schemas.microsoft.com/office/drawing/2014/main" xmlns="" id="{B7C73DC0-225B-41C4-8C75-7943BDDC3079}"/>
              </a:ext>
            </a:extLst>
          </p:cNvPr>
          <p:cNvSpPr/>
          <p:nvPr/>
        </p:nvSpPr>
        <p:spPr>
          <a:xfrm>
            <a:off x="362380" y="1679424"/>
            <a:ext cx="626470" cy="540060"/>
          </a:xfrm>
          <a:prstGeom prst="hexagon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734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Развитие образования на 2014-2020 годы</a:t>
            </a:r>
          </a:p>
        </p:txBody>
      </p:sp>
      <p:sp>
        <p:nvSpPr>
          <p:cNvPr id="6144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19A723-C26E-4E0B-95E2-FC6335F7E3E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72400" y="1107377"/>
            <a:ext cx="73129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000" dirty="0">
                <a:solidFill>
                  <a:schemeClr val="tx1"/>
                </a:solidFill>
              </a:rPr>
              <a:t>млн. руб.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196843"/>
              </p:ext>
            </p:extLst>
          </p:nvPr>
        </p:nvGraphicFramePr>
        <p:xfrm>
          <a:off x="295725" y="1171113"/>
          <a:ext cx="3735414" cy="8177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51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51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51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594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Редакция решения от 14.12.2017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Проект решения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Изменение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08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1 962,8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2 303,1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340,3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5725" y="2099035"/>
            <a:ext cx="3430747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>
                <a:latin typeface="Tahoma" pitchFamily="34" charset="0"/>
                <a:cs typeface="Tahoma" pitchFamily="34" charset="0"/>
              </a:rPr>
              <a:t>Основные изменения по расходам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81140" y="2644693"/>
            <a:ext cx="74708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На обеспечение достижения установленного уровня средней заработной платы педагогическим работникам дошкольных и муниципальных общеобразовательных учреждений в рамках реализации Указа Президента Российской Федерации № 597 и доведения размера заработной платы до МРОТ</a:t>
            </a:r>
            <a:endParaRPr lang="ru-RU" sz="12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3472" y="2793843"/>
            <a:ext cx="75052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+317,7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2820" y="3640836"/>
            <a:ext cx="591829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-16,4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254" y="4487592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+0,2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1711" y="5335564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-0,5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8164" y="6181817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+9,1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81140" y="3548502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</a:t>
            </a:r>
            <a:r>
              <a:rPr lang="ru-RU" sz="1200" dirty="0"/>
              <a:t>предоставление компенсации родителям платы за присмотр и уход за </a:t>
            </a:r>
            <a:r>
              <a:rPr lang="ru-RU" sz="1200" dirty="0" smtClean="0"/>
              <a:t>детьми за счет средств республиканского бюджета</a:t>
            </a:r>
            <a:endParaRPr lang="ru-RU" sz="1200" dirty="0">
              <a:latin typeface="+mn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81140" y="4396475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выплату </a:t>
            </a:r>
            <a:r>
              <a:rPr lang="ru-RU" sz="1200" dirty="0"/>
              <a:t>ежемесячной денежной компенсации на оплату коммунальных услуг педагогическим </a:t>
            </a:r>
            <a:r>
              <a:rPr lang="ru-RU" sz="1200" dirty="0"/>
              <a:t>работникам за счет средств республиканского </a:t>
            </a:r>
            <a:r>
              <a:rPr lang="ru-RU" sz="1200" dirty="0" smtClean="0"/>
              <a:t>бюджета</a:t>
            </a:r>
            <a:endParaRPr lang="ru-RU" sz="1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81140" y="5282039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Мероприятия </a:t>
            </a:r>
            <a:r>
              <a:rPr lang="ru-RU" sz="1200" dirty="0"/>
              <a:t>по проведению оздоровительной кампании детей</a:t>
            </a:r>
            <a:endParaRPr lang="ru-RU" sz="1200" dirty="0">
              <a:latin typeface="+mn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081140" y="6182320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Н</a:t>
            </a:r>
            <a:r>
              <a:rPr lang="ru-RU" sz="1200" dirty="0" smtClean="0"/>
              <a:t>а </a:t>
            </a:r>
            <a:r>
              <a:rPr lang="ru-RU" sz="1200" dirty="0"/>
              <a:t>организацию питания обучающихся 1 - 4 </a:t>
            </a:r>
            <a:r>
              <a:rPr lang="ru-RU" sz="1200" dirty="0"/>
              <a:t>классов за счет средств республиканского </a:t>
            </a:r>
            <a:r>
              <a:rPr lang="ru-RU" sz="1200" dirty="0" smtClean="0"/>
              <a:t>бюджета</a:t>
            </a:r>
            <a:r>
              <a:rPr lang="ru-RU" sz="1200" dirty="0" smtClean="0"/>
              <a:t> </a:t>
            </a:r>
            <a:endParaRPr lang="ru-RU" sz="1200" dirty="0">
              <a:latin typeface="+mn-lt"/>
            </a:endParaRPr>
          </a:p>
        </p:txBody>
      </p:sp>
      <p:sp>
        <p:nvSpPr>
          <p:cNvPr id="30" name="Шестиугольник 29">
            <a:extLst>
              <a:ext uri="{FF2B5EF4-FFF2-40B4-BE49-F238E27FC236}">
                <a16:creationId xmlns:a16="http://schemas.microsoft.com/office/drawing/2014/main" xmlns="" id="{4DF5B129-7507-4142-8511-B2ECB275B594}"/>
              </a:ext>
            </a:extLst>
          </p:cNvPr>
          <p:cNvSpPr/>
          <p:nvPr/>
        </p:nvSpPr>
        <p:spPr>
          <a:xfrm>
            <a:off x="345500" y="2664515"/>
            <a:ext cx="626470" cy="540060"/>
          </a:xfrm>
          <a:prstGeom prst="hexagon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Шестиугольник 30">
            <a:extLst>
              <a:ext uri="{FF2B5EF4-FFF2-40B4-BE49-F238E27FC236}">
                <a16:creationId xmlns:a16="http://schemas.microsoft.com/office/drawing/2014/main" xmlns="" id="{060F61EE-FCDE-44E0-AA3A-8AA4823AFCED}"/>
              </a:ext>
            </a:extLst>
          </p:cNvPr>
          <p:cNvSpPr/>
          <p:nvPr/>
        </p:nvSpPr>
        <p:spPr>
          <a:xfrm>
            <a:off x="345500" y="3509306"/>
            <a:ext cx="626470" cy="540060"/>
          </a:xfrm>
          <a:prstGeom prst="hexagon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Шестиугольник 31">
            <a:extLst>
              <a:ext uri="{FF2B5EF4-FFF2-40B4-BE49-F238E27FC236}">
                <a16:creationId xmlns:a16="http://schemas.microsoft.com/office/drawing/2014/main" xmlns="" id="{E4AA586F-2B81-4BB0-91B6-392749FC765F}"/>
              </a:ext>
            </a:extLst>
          </p:cNvPr>
          <p:cNvSpPr/>
          <p:nvPr/>
        </p:nvSpPr>
        <p:spPr>
          <a:xfrm>
            <a:off x="345500" y="4357278"/>
            <a:ext cx="626470" cy="540060"/>
          </a:xfrm>
          <a:prstGeom prst="hexagon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Шестиугольник 32">
            <a:extLst>
              <a:ext uri="{FF2B5EF4-FFF2-40B4-BE49-F238E27FC236}">
                <a16:creationId xmlns:a16="http://schemas.microsoft.com/office/drawing/2014/main" xmlns="" id="{77E6EA39-9AA5-45EF-88F1-2C94E281D74C}"/>
              </a:ext>
            </a:extLst>
          </p:cNvPr>
          <p:cNvSpPr/>
          <p:nvPr/>
        </p:nvSpPr>
        <p:spPr>
          <a:xfrm>
            <a:off x="346055" y="5203293"/>
            <a:ext cx="626470" cy="540060"/>
          </a:xfrm>
          <a:prstGeom prst="hexagon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Шестиугольник 33">
            <a:extLst>
              <a:ext uri="{FF2B5EF4-FFF2-40B4-BE49-F238E27FC236}">
                <a16:creationId xmlns:a16="http://schemas.microsoft.com/office/drawing/2014/main" xmlns="" id="{1B396CED-DA4A-4041-930E-5DB96CFFCB9B}"/>
              </a:ext>
            </a:extLst>
          </p:cNvPr>
          <p:cNvSpPr/>
          <p:nvPr/>
        </p:nvSpPr>
        <p:spPr>
          <a:xfrm>
            <a:off x="345500" y="6050790"/>
            <a:ext cx="626470" cy="540060"/>
          </a:xfrm>
          <a:prstGeom prst="hexagon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016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Развитие образования на 2014-2020 годы</a:t>
            </a:r>
          </a:p>
        </p:txBody>
      </p:sp>
      <p:sp>
        <p:nvSpPr>
          <p:cNvPr id="6144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19A723-C26E-4E0B-95E2-FC6335F7E3E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72400" y="1107377"/>
            <a:ext cx="73129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000" dirty="0">
                <a:solidFill>
                  <a:schemeClr val="tx1"/>
                </a:solidFill>
              </a:rPr>
              <a:t>млн. руб.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715" y="1308823"/>
            <a:ext cx="3430747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>
                <a:latin typeface="Tahoma" pitchFamily="34" charset="0"/>
                <a:cs typeface="Tahoma" pitchFamily="34" charset="0"/>
              </a:rPr>
              <a:t>Основные изменения по расходам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67215" y="1810954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</a:t>
            </a:r>
            <a:r>
              <a:rPr lang="ru-RU" sz="1200" dirty="0"/>
              <a:t>укрепление материально-технической базы  в организациях </a:t>
            </a:r>
            <a:r>
              <a:rPr lang="ru-RU" sz="1200" dirty="0" smtClean="0"/>
              <a:t> образования</a:t>
            </a:r>
            <a:endParaRPr lang="ru-RU" sz="12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5289" y="1791521"/>
            <a:ext cx="652743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+10,7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4990" y="2529964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+1,0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5447" y="3258926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-6,2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7610" y="3991463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+8,2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4180" y="4712350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+6,1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67215" y="2431092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Безвозмездные поступления от ООО </a:t>
            </a:r>
            <a:r>
              <a:rPr lang="ru-RU" sz="1200" dirty="0" smtClean="0"/>
              <a:t>«Лукойл-УНП</a:t>
            </a:r>
            <a:r>
              <a:rPr lang="ru-RU" sz="1200" dirty="0"/>
              <a:t>» на укрепление материально-технической базы дошкольных и общеобразовательных учреждений</a:t>
            </a:r>
            <a:endParaRPr lang="ru-RU" sz="1200" dirty="0">
              <a:latin typeface="+mn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70660" y="3258925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проведение </a:t>
            </a:r>
            <a:r>
              <a:rPr lang="ru-RU" sz="1200" dirty="0"/>
              <a:t>капитального и текущего ремонт общеобразовательных учреждений</a:t>
            </a:r>
            <a:endParaRPr lang="ru-RU" sz="1200" dirty="0">
              <a:latin typeface="+mn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67215" y="3887883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Обеспечение квалифицированными кадрами дошкольных образовательных учреждений, профессиональная подготовка, переподготовка и повышение квалификации</a:t>
            </a:r>
            <a:endParaRPr lang="ru-RU" sz="1200" dirty="0">
              <a:latin typeface="+mn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067215" y="4720200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Обеспечение персонифицированного финансирования дополнительного образования детей</a:t>
            </a:r>
            <a:endParaRPr lang="ru-RU" sz="12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3325" y="5446764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+8,9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67215" y="5428670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</a:t>
            </a:r>
            <a:r>
              <a:rPr lang="ru-RU" sz="1200" dirty="0"/>
              <a:t>компенсацию льготного проезда</a:t>
            </a:r>
            <a:endParaRPr lang="ru-RU" sz="1200" dirty="0">
              <a:latin typeface="+mn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DBF18B49-94F4-4AC4-9096-99F9C3242884}"/>
              </a:ext>
            </a:extLst>
          </p:cNvPr>
          <p:cNvSpPr txBox="1"/>
          <p:nvPr/>
        </p:nvSpPr>
        <p:spPr>
          <a:xfrm>
            <a:off x="397610" y="6155584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+1,5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5C04192F-652D-453A-8587-CA3577CA4001}"/>
              </a:ext>
            </a:extLst>
          </p:cNvPr>
          <p:cNvSpPr/>
          <p:nvPr/>
        </p:nvSpPr>
        <p:spPr>
          <a:xfrm>
            <a:off x="1077565" y="6155583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Реализация </a:t>
            </a:r>
            <a:r>
              <a:rPr lang="ru-RU" sz="1200" dirty="0"/>
              <a:t>мероприятий программы «Доступная среда» на 2011 - 2020 годы</a:t>
            </a:r>
            <a:endParaRPr lang="ru-RU" sz="1200" dirty="0">
              <a:latin typeface="+mn-lt"/>
            </a:endParaRPr>
          </a:p>
        </p:txBody>
      </p:sp>
      <p:sp>
        <p:nvSpPr>
          <p:cNvPr id="32" name="Шестиугольник 31">
            <a:extLst>
              <a:ext uri="{FF2B5EF4-FFF2-40B4-BE49-F238E27FC236}">
                <a16:creationId xmlns:a16="http://schemas.microsoft.com/office/drawing/2014/main" xmlns="" id="{CB0D7477-F43B-4E9F-9A43-A668A98BF436}"/>
              </a:ext>
            </a:extLst>
          </p:cNvPr>
          <p:cNvSpPr/>
          <p:nvPr/>
        </p:nvSpPr>
        <p:spPr>
          <a:xfrm>
            <a:off x="365944" y="2406136"/>
            <a:ext cx="626470" cy="540060"/>
          </a:xfrm>
          <a:prstGeom prst="hexagon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Шестиугольник 32">
            <a:extLst>
              <a:ext uri="{FF2B5EF4-FFF2-40B4-BE49-F238E27FC236}">
                <a16:creationId xmlns:a16="http://schemas.microsoft.com/office/drawing/2014/main" xmlns="" id="{B1543061-4E5C-4C84-89A1-F89EF75BA198}"/>
              </a:ext>
            </a:extLst>
          </p:cNvPr>
          <p:cNvSpPr/>
          <p:nvPr/>
        </p:nvSpPr>
        <p:spPr>
          <a:xfrm>
            <a:off x="362380" y="3132848"/>
            <a:ext cx="626470" cy="540060"/>
          </a:xfrm>
          <a:prstGeom prst="hexagon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Шестиугольник 33">
            <a:extLst>
              <a:ext uri="{FF2B5EF4-FFF2-40B4-BE49-F238E27FC236}">
                <a16:creationId xmlns:a16="http://schemas.microsoft.com/office/drawing/2014/main" xmlns="" id="{3DDE76F2-1F97-464F-A144-8E236C4EA665}"/>
              </a:ext>
            </a:extLst>
          </p:cNvPr>
          <p:cNvSpPr/>
          <p:nvPr/>
        </p:nvSpPr>
        <p:spPr>
          <a:xfrm>
            <a:off x="362380" y="3859933"/>
            <a:ext cx="626470" cy="540060"/>
          </a:xfrm>
          <a:prstGeom prst="hexagon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Шестиугольник 34">
            <a:extLst>
              <a:ext uri="{FF2B5EF4-FFF2-40B4-BE49-F238E27FC236}">
                <a16:creationId xmlns:a16="http://schemas.microsoft.com/office/drawing/2014/main" xmlns="" id="{38BE9272-88C7-45EC-96DA-F693B9E9B143}"/>
              </a:ext>
            </a:extLst>
          </p:cNvPr>
          <p:cNvSpPr/>
          <p:nvPr/>
        </p:nvSpPr>
        <p:spPr>
          <a:xfrm>
            <a:off x="362380" y="4586272"/>
            <a:ext cx="626470" cy="540060"/>
          </a:xfrm>
          <a:prstGeom prst="hexagon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Шестиугольник 35">
            <a:extLst>
              <a:ext uri="{FF2B5EF4-FFF2-40B4-BE49-F238E27FC236}">
                <a16:creationId xmlns:a16="http://schemas.microsoft.com/office/drawing/2014/main" xmlns="" id="{5715E613-78EC-4CA3-AD90-FE8A16E7C347}"/>
              </a:ext>
            </a:extLst>
          </p:cNvPr>
          <p:cNvSpPr/>
          <p:nvPr/>
        </p:nvSpPr>
        <p:spPr>
          <a:xfrm>
            <a:off x="369235" y="5315234"/>
            <a:ext cx="626470" cy="540060"/>
          </a:xfrm>
          <a:prstGeom prst="hexagon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Шестиугольник 36">
            <a:extLst>
              <a:ext uri="{FF2B5EF4-FFF2-40B4-BE49-F238E27FC236}">
                <a16:creationId xmlns:a16="http://schemas.microsoft.com/office/drawing/2014/main" xmlns="" id="{99FF37CC-FF31-4567-B7DE-5DEDBD50465F}"/>
              </a:ext>
            </a:extLst>
          </p:cNvPr>
          <p:cNvSpPr/>
          <p:nvPr/>
        </p:nvSpPr>
        <p:spPr>
          <a:xfrm>
            <a:off x="369235" y="6030215"/>
            <a:ext cx="626470" cy="540060"/>
          </a:xfrm>
          <a:prstGeom prst="hexagon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Шестиугольник 37">
            <a:extLst>
              <a:ext uri="{FF2B5EF4-FFF2-40B4-BE49-F238E27FC236}">
                <a16:creationId xmlns:a16="http://schemas.microsoft.com/office/drawing/2014/main" xmlns="" id="{782CC90D-CC6A-4AD4-8A6B-F1E05DA835ED}"/>
              </a:ext>
            </a:extLst>
          </p:cNvPr>
          <p:cNvSpPr/>
          <p:nvPr/>
        </p:nvSpPr>
        <p:spPr>
          <a:xfrm>
            <a:off x="362380" y="1679424"/>
            <a:ext cx="626470" cy="540060"/>
          </a:xfrm>
          <a:prstGeom prst="hexagon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625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Культура на 2014-2020 годы</a:t>
            </a:r>
          </a:p>
        </p:txBody>
      </p:sp>
      <p:sp>
        <p:nvSpPr>
          <p:cNvPr id="6144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19A723-C26E-4E0B-95E2-FC6335F7E3E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72400" y="1107377"/>
            <a:ext cx="73129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000" dirty="0">
                <a:solidFill>
                  <a:schemeClr val="tx1"/>
                </a:solidFill>
              </a:rPr>
              <a:t>млн. руб.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035346"/>
              </p:ext>
            </p:extLst>
          </p:nvPr>
        </p:nvGraphicFramePr>
        <p:xfrm>
          <a:off x="278715" y="1170405"/>
          <a:ext cx="3735414" cy="8114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51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51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51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594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Редакция решения от 14.12.2017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Проект решения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Изменение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280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232,2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285,8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53,6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8715" y="2096510"/>
            <a:ext cx="3430747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>
                <a:latin typeface="Tahoma" pitchFamily="34" charset="0"/>
                <a:cs typeface="Tahoma" pitchFamily="34" charset="0"/>
              </a:rPr>
              <a:t>Основные изменения по расходам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44525" y="2796045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+mn-lt"/>
              </a:rPr>
              <a:t>На обеспечение достижения установленного уровня средней заработной платы </a:t>
            </a:r>
            <a:r>
              <a:rPr lang="ru-RU" sz="1200" dirty="0" smtClean="0">
                <a:latin typeface="+mn-lt"/>
              </a:rPr>
              <a:t>(Указ Президента РФ)</a:t>
            </a:r>
            <a:endParaRPr lang="ru-RU" sz="12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2363" y="2793843"/>
            <a:ext cx="652743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+54,5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4581" y="3641815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+0,9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4581" y="4482645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+1,3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4581" y="5334823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+0,5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1711" y="6194326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-3,6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79165" y="3617791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+mn-lt"/>
              </a:rPr>
              <a:t>На укрепление материально-технической </a:t>
            </a:r>
            <a:r>
              <a:rPr lang="ru-RU" sz="1200" dirty="0" smtClean="0">
                <a:latin typeface="+mn-lt"/>
              </a:rPr>
              <a:t>базы</a:t>
            </a:r>
            <a:endParaRPr lang="ru-RU" sz="1200" dirty="0">
              <a:latin typeface="+mn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70170" y="4390313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+mn-lt"/>
              </a:rPr>
              <a:t>На приобретение автобуса </a:t>
            </a:r>
            <a:r>
              <a:rPr lang="ru-RU" sz="1200" dirty="0" smtClean="0">
                <a:latin typeface="+mn-lt"/>
              </a:rPr>
              <a:t>МАУ «Городской ДК» </a:t>
            </a:r>
            <a:r>
              <a:rPr lang="ru-RU" sz="1200" dirty="0">
                <a:latin typeface="+mn-lt"/>
              </a:rPr>
              <a:t>МОГО </a:t>
            </a:r>
            <a:r>
              <a:rPr lang="ru-RU" sz="1200" dirty="0" smtClean="0">
                <a:latin typeface="+mn-lt"/>
              </a:rPr>
              <a:t>«Ухта</a:t>
            </a:r>
            <a:r>
              <a:rPr lang="ru-RU" sz="1200" dirty="0" smtClean="0">
                <a:latin typeface="+mn-lt"/>
              </a:rPr>
              <a:t>»</a:t>
            </a:r>
            <a:r>
              <a:rPr lang="ru-RU" sz="1200" dirty="0" smtClean="0">
                <a:latin typeface="+mn-lt"/>
              </a:rPr>
              <a:t> </a:t>
            </a:r>
            <a:r>
              <a:rPr lang="ru-RU" sz="1200" dirty="0">
                <a:latin typeface="+mn-lt"/>
              </a:rPr>
              <a:t>за счет средств республиканского и местного бюджетов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048345" y="5299008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+mn-lt"/>
              </a:rPr>
              <a:t>Безвозмездные поступления от ООО «Лукойл-УНП» на проведение общегородских мероприятий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090510" y="6182320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+mn-lt"/>
              </a:rPr>
              <a:t>На </a:t>
            </a:r>
            <a:r>
              <a:rPr lang="ru-RU" sz="1200" dirty="0">
                <a:latin typeface="+mn-lt"/>
              </a:rPr>
              <a:t>оказание муниципальных услуг </a:t>
            </a:r>
            <a:r>
              <a:rPr lang="ru-RU" sz="1200" dirty="0" smtClean="0">
                <a:latin typeface="+mn-lt"/>
              </a:rPr>
              <a:t>(оптимизация </a:t>
            </a:r>
            <a:r>
              <a:rPr lang="ru-RU" sz="1200" dirty="0" smtClean="0">
                <a:latin typeface="+mn-lt"/>
              </a:rPr>
              <a:t>численности)</a:t>
            </a:r>
            <a:endParaRPr lang="ru-RU" sz="1200" dirty="0">
              <a:latin typeface="+mn-lt"/>
            </a:endParaRPr>
          </a:p>
        </p:txBody>
      </p:sp>
      <p:sp>
        <p:nvSpPr>
          <p:cNvPr id="27" name="Шестиугольник 26">
            <a:extLst>
              <a:ext uri="{FF2B5EF4-FFF2-40B4-BE49-F238E27FC236}">
                <a16:creationId xmlns:a16="http://schemas.microsoft.com/office/drawing/2014/main" xmlns="" id="{93BEA07C-5A4D-4B53-A780-38AF14C75760}"/>
              </a:ext>
            </a:extLst>
          </p:cNvPr>
          <p:cNvSpPr/>
          <p:nvPr/>
        </p:nvSpPr>
        <p:spPr>
          <a:xfrm>
            <a:off x="345500" y="2664515"/>
            <a:ext cx="626470" cy="540060"/>
          </a:xfrm>
          <a:prstGeom prst="hexagon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Шестиугольник 27">
            <a:extLst>
              <a:ext uri="{FF2B5EF4-FFF2-40B4-BE49-F238E27FC236}">
                <a16:creationId xmlns:a16="http://schemas.microsoft.com/office/drawing/2014/main" xmlns="" id="{D6DC89D2-0C80-432F-A285-5CC4CFCCF996}"/>
              </a:ext>
            </a:extLst>
          </p:cNvPr>
          <p:cNvSpPr/>
          <p:nvPr/>
        </p:nvSpPr>
        <p:spPr>
          <a:xfrm>
            <a:off x="345500" y="3509306"/>
            <a:ext cx="626470" cy="540060"/>
          </a:xfrm>
          <a:prstGeom prst="hexagon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Шестиугольник 28">
            <a:extLst>
              <a:ext uri="{FF2B5EF4-FFF2-40B4-BE49-F238E27FC236}">
                <a16:creationId xmlns:a16="http://schemas.microsoft.com/office/drawing/2014/main" xmlns="" id="{1F39AD3A-16C0-4B7F-8BF6-53F4AF22B740}"/>
              </a:ext>
            </a:extLst>
          </p:cNvPr>
          <p:cNvSpPr/>
          <p:nvPr/>
        </p:nvSpPr>
        <p:spPr>
          <a:xfrm>
            <a:off x="345500" y="4357278"/>
            <a:ext cx="626470" cy="540060"/>
          </a:xfrm>
          <a:prstGeom prst="hexagon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Шестиугольник 29">
            <a:extLst>
              <a:ext uri="{FF2B5EF4-FFF2-40B4-BE49-F238E27FC236}">
                <a16:creationId xmlns:a16="http://schemas.microsoft.com/office/drawing/2014/main" xmlns="" id="{0A145497-D984-4D99-B360-DA885579E807}"/>
              </a:ext>
            </a:extLst>
          </p:cNvPr>
          <p:cNvSpPr/>
          <p:nvPr/>
        </p:nvSpPr>
        <p:spPr>
          <a:xfrm>
            <a:off x="346055" y="5203293"/>
            <a:ext cx="626470" cy="540060"/>
          </a:xfrm>
          <a:prstGeom prst="hexagon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Шестиугольник 30">
            <a:extLst>
              <a:ext uri="{FF2B5EF4-FFF2-40B4-BE49-F238E27FC236}">
                <a16:creationId xmlns:a16="http://schemas.microsoft.com/office/drawing/2014/main" xmlns="" id="{BF3104EC-8975-434F-A4F6-9CF4F82D253A}"/>
              </a:ext>
            </a:extLst>
          </p:cNvPr>
          <p:cNvSpPr/>
          <p:nvPr/>
        </p:nvSpPr>
        <p:spPr>
          <a:xfrm>
            <a:off x="345500" y="6050790"/>
            <a:ext cx="626470" cy="540060"/>
          </a:xfrm>
          <a:prstGeom prst="hexagon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90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Социальная поддержка населения на 2016-2020 годы</a:t>
            </a:r>
          </a:p>
        </p:txBody>
      </p:sp>
      <p:sp>
        <p:nvSpPr>
          <p:cNvPr id="6144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19A723-C26E-4E0B-95E2-FC6335F7E3E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72400" y="1107377"/>
            <a:ext cx="73129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000" dirty="0">
                <a:solidFill>
                  <a:schemeClr val="tx1"/>
                </a:solidFill>
              </a:rPr>
              <a:t>млн. руб.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665972"/>
              </p:ext>
            </p:extLst>
          </p:nvPr>
        </p:nvGraphicFramePr>
        <p:xfrm>
          <a:off x="296525" y="1349627"/>
          <a:ext cx="3735414" cy="11160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51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51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51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59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Редакция решения от 14.12.2017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Проект решения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Изменение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59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-0,5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8715" y="2619846"/>
            <a:ext cx="3430747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>
                <a:latin typeface="Tahoma" pitchFamily="34" charset="0"/>
                <a:cs typeface="Tahoma" pitchFamily="34" charset="0"/>
              </a:rPr>
              <a:t>Основные изменения по расходам</a:t>
            </a:r>
          </a:p>
        </p:txBody>
      </p:sp>
      <p:sp>
        <p:nvSpPr>
          <p:cNvPr id="7" name="Шестиугольник 6"/>
          <p:cNvSpPr/>
          <p:nvPr/>
        </p:nvSpPr>
        <p:spPr>
          <a:xfrm>
            <a:off x="386535" y="3024892"/>
            <a:ext cx="626470" cy="540060"/>
          </a:xfrm>
          <a:prstGeom prst="hexagon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естиугольник 12"/>
          <p:cNvSpPr/>
          <p:nvPr/>
        </p:nvSpPr>
        <p:spPr>
          <a:xfrm>
            <a:off x="386535" y="3834982"/>
            <a:ext cx="626470" cy="540060"/>
          </a:xfrm>
          <a:prstGeom prst="hexagon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67215" y="3023018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+mn-lt"/>
              </a:rPr>
              <a:t>На поддержку социально ориентированных некоммерческих организаций за счёт </a:t>
            </a:r>
            <a:r>
              <a:rPr lang="ru-RU" sz="1200" dirty="0"/>
              <a:t>за счет средств республиканского бюджета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90483" y="3156422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+0,2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4809" y="3966512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-0,7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71279" y="3834982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+mn-lt"/>
              </a:rPr>
              <a:t>На </a:t>
            </a:r>
            <a:r>
              <a:rPr lang="ru-RU" sz="1200" dirty="0">
                <a:latin typeface="+mn-lt"/>
              </a:rPr>
              <a:t>предоставление дополнительных мер социальной поддержки отдельным категориям граждан (выплаты носят заявительный характер)</a:t>
            </a:r>
          </a:p>
        </p:txBody>
      </p:sp>
    </p:spTree>
    <p:extLst>
      <p:ext uri="{BB962C8B-B14F-4D97-AF65-F5344CB8AC3E}">
        <p14:creationId xmlns:p14="http://schemas.microsoft.com/office/powerpoint/2010/main" val="496216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Развитие физической культуры и спорта на 2014-2020 годы</a:t>
            </a:r>
          </a:p>
        </p:txBody>
      </p:sp>
      <p:sp>
        <p:nvSpPr>
          <p:cNvPr id="6144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19A723-C26E-4E0B-95E2-FC6335F7E3E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72400" y="1107377"/>
            <a:ext cx="73129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000" dirty="0">
                <a:solidFill>
                  <a:schemeClr val="tx1"/>
                </a:solidFill>
              </a:rPr>
              <a:t>млн. руб.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653020"/>
              </p:ext>
            </p:extLst>
          </p:nvPr>
        </p:nvGraphicFramePr>
        <p:xfrm>
          <a:off x="300525" y="1226020"/>
          <a:ext cx="3735414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51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51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51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594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Редакция решения от 14.12.2017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Проект решения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Изменение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558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141,0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159,3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18,3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0525" y="2164427"/>
            <a:ext cx="3430747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>
                <a:latin typeface="Tahoma" pitchFamily="34" charset="0"/>
                <a:cs typeface="Tahoma" pitchFamily="34" charset="0"/>
              </a:rPr>
              <a:t>Основные изменения по расходам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67215" y="2703712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+mn-lt"/>
              </a:rPr>
              <a:t>На обеспечение достижения установленного уровня средней заработной платы педагогических </a:t>
            </a:r>
            <a:r>
              <a:rPr lang="ru-RU" sz="1200" dirty="0" smtClean="0">
                <a:latin typeface="+mn-lt"/>
              </a:rPr>
              <a:t>работников (Указ Президента РФ)</a:t>
            </a:r>
            <a:endParaRPr lang="ru-RU" sz="12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255" y="2797733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+4,4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712" y="3638747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-1,5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2363" y="4487592"/>
            <a:ext cx="652743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+10,5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6747" y="5332383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+1,5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8891" y="6180355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+3,4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60180" y="3530019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+mn-lt"/>
              </a:rPr>
              <a:t>Подготовка </a:t>
            </a:r>
            <a:r>
              <a:rPr lang="ru-RU" sz="1200" dirty="0">
                <a:latin typeface="+mn-lt"/>
              </a:rPr>
              <a:t>проектной документации Физкультурно-оздоровительного комплекса </a:t>
            </a:r>
            <a:r>
              <a:rPr lang="ru-RU" sz="1200" dirty="0" smtClean="0">
                <a:latin typeface="+mn-lt"/>
              </a:rPr>
              <a:t>единоборств (экономия по итогам конкурсных процедур)</a:t>
            </a:r>
            <a:endParaRPr lang="ru-RU" sz="1200" dirty="0">
              <a:latin typeface="+mn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60180" y="4405943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+mn-lt"/>
              </a:rPr>
              <a:t>Безвозмездные поступления </a:t>
            </a:r>
            <a:r>
              <a:rPr lang="ru-RU" sz="1200" dirty="0">
                <a:latin typeface="+mn-lt"/>
              </a:rPr>
              <a:t>от АО «</a:t>
            </a:r>
            <a:r>
              <a:rPr lang="ru-RU" sz="1200" dirty="0" err="1">
                <a:latin typeface="+mn-lt"/>
              </a:rPr>
              <a:t>Транснефть</a:t>
            </a:r>
            <a:r>
              <a:rPr lang="ru-RU" sz="1200" dirty="0">
                <a:latin typeface="+mn-lt"/>
              </a:rPr>
              <a:t>-Север» на замену витражей большой ванны плавательного бассейна «Юность» в г. Ухта»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067215" y="5281688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+mn-lt"/>
              </a:rPr>
              <a:t>На организацию и проведение Чемпионата СЗФО, спартакиаду народов Севера России </a:t>
            </a:r>
            <a:r>
              <a:rPr lang="ru-RU" sz="1200" dirty="0" smtClean="0">
                <a:latin typeface="+mn-lt"/>
              </a:rPr>
              <a:t>«Заполярные игры</a:t>
            </a:r>
            <a:r>
              <a:rPr lang="ru-RU" sz="1200" dirty="0" smtClean="0">
                <a:latin typeface="+mn-lt"/>
              </a:rPr>
              <a:t>»</a:t>
            </a:r>
            <a:endParaRPr lang="ru-RU" sz="1200" dirty="0">
              <a:latin typeface="+mn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067215" y="6182320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+mn-lt"/>
              </a:rPr>
              <a:t>На </a:t>
            </a:r>
            <a:r>
              <a:rPr lang="ru-RU" sz="1200" dirty="0">
                <a:latin typeface="+mn-lt"/>
              </a:rPr>
              <a:t>оказание муниципальных услуг в </a:t>
            </a:r>
            <a:r>
              <a:rPr lang="ru-RU" sz="1200" dirty="0" smtClean="0">
                <a:latin typeface="+mn-lt"/>
              </a:rPr>
              <a:t>связи с доведением размера заработной платы до МРОТ</a:t>
            </a:r>
            <a:endParaRPr lang="ru-RU" sz="1200" dirty="0">
              <a:latin typeface="+mn-lt"/>
            </a:endParaRPr>
          </a:p>
        </p:txBody>
      </p:sp>
      <p:sp>
        <p:nvSpPr>
          <p:cNvPr id="27" name="Шестиугольник 26">
            <a:extLst>
              <a:ext uri="{FF2B5EF4-FFF2-40B4-BE49-F238E27FC236}">
                <a16:creationId xmlns:a16="http://schemas.microsoft.com/office/drawing/2014/main" xmlns="" id="{71CDB3A2-D504-43F3-AFAA-D0FEEC3613C5}"/>
              </a:ext>
            </a:extLst>
          </p:cNvPr>
          <p:cNvSpPr/>
          <p:nvPr/>
        </p:nvSpPr>
        <p:spPr>
          <a:xfrm>
            <a:off x="345500" y="2664515"/>
            <a:ext cx="626470" cy="540060"/>
          </a:xfrm>
          <a:prstGeom prst="hexagon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Шестиугольник 27">
            <a:extLst>
              <a:ext uri="{FF2B5EF4-FFF2-40B4-BE49-F238E27FC236}">
                <a16:creationId xmlns:a16="http://schemas.microsoft.com/office/drawing/2014/main" xmlns="" id="{E041CD69-4A74-45DC-8B78-9E2EBEC08E65}"/>
              </a:ext>
            </a:extLst>
          </p:cNvPr>
          <p:cNvSpPr/>
          <p:nvPr/>
        </p:nvSpPr>
        <p:spPr>
          <a:xfrm>
            <a:off x="345500" y="3509306"/>
            <a:ext cx="626470" cy="540060"/>
          </a:xfrm>
          <a:prstGeom prst="hexagon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Шестиугольник 28">
            <a:extLst>
              <a:ext uri="{FF2B5EF4-FFF2-40B4-BE49-F238E27FC236}">
                <a16:creationId xmlns:a16="http://schemas.microsoft.com/office/drawing/2014/main" xmlns="" id="{04301490-FB5D-4C4F-94F3-F7C5D08B327A}"/>
              </a:ext>
            </a:extLst>
          </p:cNvPr>
          <p:cNvSpPr/>
          <p:nvPr/>
        </p:nvSpPr>
        <p:spPr>
          <a:xfrm>
            <a:off x="345500" y="4357278"/>
            <a:ext cx="626470" cy="540060"/>
          </a:xfrm>
          <a:prstGeom prst="hexagon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Шестиугольник 29">
            <a:extLst>
              <a:ext uri="{FF2B5EF4-FFF2-40B4-BE49-F238E27FC236}">
                <a16:creationId xmlns:a16="http://schemas.microsoft.com/office/drawing/2014/main" xmlns="" id="{F91F0154-6AD6-408B-81E4-88933695BC60}"/>
              </a:ext>
            </a:extLst>
          </p:cNvPr>
          <p:cNvSpPr/>
          <p:nvPr/>
        </p:nvSpPr>
        <p:spPr>
          <a:xfrm>
            <a:off x="346055" y="5203293"/>
            <a:ext cx="626470" cy="540060"/>
          </a:xfrm>
          <a:prstGeom prst="hexagon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Шестиугольник 30">
            <a:extLst>
              <a:ext uri="{FF2B5EF4-FFF2-40B4-BE49-F238E27FC236}">
                <a16:creationId xmlns:a16="http://schemas.microsoft.com/office/drawing/2014/main" xmlns="" id="{6CE1CA3E-3B38-4EF4-919B-C3FF10ED11F0}"/>
              </a:ext>
            </a:extLst>
          </p:cNvPr>
          <p:cNvSpPr/>
          <p:nvPr/>
        </p:nvSpPr>
        <p:spPr>
          <a:xfrm>
            <a:off x="345500" y="6050790"/>
            <a:ext cx="626470" cy="540060"/>
          </a:xfrm>
          <a:prstGeom prst="hexagon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865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Формирование современной</a:t>
            </a:r>
            <a:br>
              <a:rPr lang="ru-RU" dirty="0"/>
            </a:br>
            <a:r>
              <a:rPr lang="ru-RU" dirty="0"/>
              <a:t>городской среды на 2014-2020 годы</a:t>
            </a:r>
          </a:p>
        </p:txBody>
      </p:sp>
      <p:sp>
        <p:nvSpPr>
          <p:cNvPr id="6144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19A723-C26E-4E0B-95E2-FC6335F7E3E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72400" y="1107377"/>
            <a:ext cx="73129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000" dirty="0">
                <a:solidFill>
                  <a:schemeClr val="tx1"/>
                </a:solidFill>
              </a:rPr>
              <a:t>млн. руб.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888134"/>
              </p:ext>
            </p:extLst>
          </p:nvPr>
        </p:nvGraphicFramePr>
        <p:xfrm>
          <a:off x="278715" y="1157288"/>
          <a:ext cx="3735414" cy="8642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51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51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51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594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Редакция решения от 14.12.2017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Проект решения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Изменение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59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35,2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35,2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5213" y="2113316"/>
            <a:ext cx="3430747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>
                <a:latin typeface="Tahoma" pitchFamily="34" charset="0"/>
                <a:cs typeface="Tahoma" pitchFamily="34" charset="0"/>
              </a:rPr>
              <a:t>Основные изменения по расходам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33727" y="2466033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Реконструкция и ремонт дворовых территорий и проездов за счет средств муниципального дорожного фонда</a:t>
            </a:r>
            <a:endParaRPr lang="ru-RU" sz="12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3839" y="2558365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+4,2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2924" y="3324646"/>
            <a:ext cx="652743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+29,6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7764" y="4068811"/>
            <a:ext cx="652743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+16,3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3839" y="4807936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+3,9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1815" y="5589834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+9,4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133727" y="3232312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Субсидия </a:t>
            </a:r>
            <a:r>
              <a:rPr lang="ru-RU" sz="1200" b="1" dirty="0" smtClean="0"/>
              <a:t>на </a:t>
            </a:r>
            <a:r>
              <a:rPr lang="ru-RU" sz="1200" b="1" dirty="0"/>
              <a:t>поддержку муниципальных программ формирования современной городской среды, в том числе:</a:t>
            </a:r>
            <a:endParaRPr lang="ru-RU" sz="1200" dirty="0">
              <a:latin typeface="+mn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133727" y="4068811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Реконструкция и ремонт дворовых территорий и проездов</a:t>
            </a:r>
            <a:endParaRPr lang="ru-RU" sz="1200" dirty="0">
              <a:latin typeface="+mn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33849" y="4715604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Обустройство детских и спортивных площадок, площадок для отдыха и выгула животных на дворовых территориях</a:t>
            </a:r>
            <a:endParaRPr lang="ru-RU" sz="1200" dirty="0">
              <a:latin typeface="+mn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133727" y="5589834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Реконструкция и ремонт общественных территорий</a:t>
            </a:r>
            <a:endParaRPr lang="ru-RU" sz="12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9750" y="6340515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+1,4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146297" y="6197135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Проведение голосования по отбору территорий и (или) благоустройство территорий, прилегающих к точкам голосования</a:t>
            </a:r>
            <a:endParaRPr lang="ru-RU" sz="1200" dirty="0">
              <a:latin typeface="+mn-lt"/>
            </a:endParaRPr>
          </a:p>
        </p:txBody>
      </p:sp>
      <p:sp>
        <p:nvSpPr>
          <p:cNvPr id="30" name="Шестиугольник 29">
            <a:extLst>
              <a:ext uri="{FF2B5EF4-FFF2-40B4-BE49-F238E27FC236}">
                <a16:creationId xmlns:a16="http://schemas.microsoft.com/office/drawing/2014/main" xmlns="" id="{A91FB64C-A06E-4613-9863-A0A401B1CAA4}"/>
              </a:ext>
            </a:extLst>
          </p:cNvPr>
          <p:cNvSpPr/>
          <p:nvPr/>
        </p:nvSpPr>
        <p:spPr>
          <a:xfrm>
            <a:off x="397924" y="2426836"/>
            <a:ext cx="626470" cy="540060"/>
          </a:xfrm>
          <a:prstGeom prst="hexagon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Шестиугольник 30">
            <a:extLst>
              <a:ext uri="{FF2B5EF4-FFF2-40B4-BE49-F238E27FC236}">
                <a16:creationId xmlns:a16="http://schemas.microsoft.com/office/drawing/2014/main" xmlns="" id="{7BC7D714-B76B-4E53-8EFE-97EF36BBBE66}"/>
              </a:ext>
            </a:extLst>
          </p:cNvPr>
          <p:cNvSpPr/>
          <p:nvPr/>
        </p:nvSpPr>
        <p:spPr>
          <a:xfrm>
            <a:off x="397924" y="3193115"/>
            <a:ext cx="626470" cy="540060"/>
          </a:xfrm>
          <a:prstGeom prst="hexagon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Шестиугольник 31">
            <a:extLst>
              <a:ext uri="{FF2B5EF4-FFF2-40B4-BE49-F238E27FC236}">
                <a16:creationId xmlns:a16="http://schemas.microsoft.com/office/drawing/2014/main" xmlns="" id="{894C3AF3-3E72-428D-A9BA-091CF7A0F583}"/>
              </a:ext>
            </a:extLst>
          </p:cNvPr>
          <p:cNvSpPr/>
          <p:nvPr/>
        </p:nvSpPr>
        <p:spPr>
          <a:xfrm>
            <a:off x="388084" y="3943796"/>
            <a:ext cx="626470" cy="540060"/>
          </a:xfrm>
          <a:prstGeom prst="hexagon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Шестиугольник 32">
            <a:extLst>
              <a:ext uri="{FF2B5EF4-FFF2-40B4-BE49-F238E27FC236}">
                <a16:creationId xmlns:a16="http://schemas.microsoft.com/office/drawing/2014/main" xmlns="" id="{8D0EB337-82E7-4A60-B0F1-BD06A8FE6E15}"/>
              </a:ext>
            </a:extLst>
          </p:cNvPr>
          <p:cNvSpPr/>
          <p:nvPr/>
        </p:nvSpPr>
        <p:spPr>
          <a:xfrm>
            <a:off x="389281" y="4694477"/>
            <a:ext cx="626470" cy="540060"/>
          </a:xfrm>
          <a:prstGeom prst="hexagon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Шестиугольник 33">
            <a:extLst>
              <a:ext uri="{FF2B5EF4-FFF2-40B4-BE49-F238E27FC236}">
                <a16:creationId xmlns:a16="http://schemas.microsoft.com/office/drawing/2014/main" xmlns="" id="{40DC4D28-ED32-4305-B942-5B9800C3738B}"/>
              </a:ext>
            </a:extLst>
          </p:cNvPr>
          <p:cNvSpPr/>
          <p:nvPr/>
        </p:nvSpPr>
        <p:spPr>
          <a:xfrm>
            <a:off x="389281" y="5458304"/>
            <a:ext cx="626470" cy="540060"/>
          </a:xfrm>
          <a:prstGeom prst="hexagon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Шестиугольник 34">
            <a:extLst>
              <a:ext uri="{FF2B5EF4-FFF2-40B4-BE49-F238E27FC236}">
                <a16:creationId xmlns:a16="http://schemas.microsoft.com/office/drawing/2014/main" xmlns="" id="{8CA97965-BAD7-452A-B086-3A1FB2359CF7}"/>
              </a:ext>
            </a:extLst>
          </p:cNvPr>
          <p:cNvSpPr/>
          <p:nvPr/>
        </p:nvSpPr>
        <p:spPr>
          <a:xfrm>
            <a:off x="389281" y="6208985"/>
            <a:ext cx="626470" cy="540060"/>
          </a:xfrm>
          <a:prstGeom prst="hexagon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955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52413" y="1220007"/>
            <a:ext cx="8639175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ahoma" pitchFamily="34" charset="0"/>
                <a:cs typeface="Tahoma" pitchFamily="34" charset="0"/>
              </a:rPr>
              <a:t>Финансовое управление администрации МОГО «Ухта»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ahoma" pitchFamily="34" charset="0"/>
                <a:cs typeface="Tahoma" pitchFamily="34" charset="0"/>
              </a:rPr>
              <a:t>http://fin.mouhta.ru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ahoma" pitchFamily="34" charset="0"/>
                <a:cs typeface="Tahoma" pitchFamily="34" charset="0"/>
              </a:rPr>
              <a:t>Адрес: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169300, Республика Коми, </a:t>
            </a:r>
            <a:r>
              <a:rPr lang="ru-RU" sz="1400" dirty="0" err="1">
                <a:latin typeface="Tahoma" pitchFamily="34" charset="0"/>
                <a:cs typeface="Tahoma" pitchFamily="34" charset="0"/>
              </a:rPr>
              <a:t>г.Ухта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, ул. Бушуева, д.11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ahoma" pitchFamily="34" charset="0"/>
                <a:cs typeface="Tahoma" pitchFamily="34" charset="0"/>
              </a:rPr>
              <a:t>Телефон: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8(8216)700-130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ahoma" pitchFamily="34" charset="0"/>
                <a:cs typeface="Tahoma" pitchFamily="34" charset="0"/>
              </a:rPr>
              <a:t>Факс: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8(8216)700-129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ahoma" pitchFamily="34" charset="0"/>
                <a:cs typeface="Tahoma" pitchFamily="34" charset="0"/>
              </a:rPr>
              <a:t>Электронная почта: 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fu02uxta@mail.ru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en-US" sz="1000" dirty="0">
              <a:latin typeface="Tahom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b="1" dirty="0">
                <a:latin typeface="Tahoma" pitchFamily="34" charset="0"/>
                <a:cs typeface="Tahoma" pitchFamily="34" charset="0"/>
              </a:rPr>
              <a:t>Время работы: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Tahoma" pitchFamily="34" charset="0"/>
                <a:cs typeface="Tahoma" pitchFamily="34" charset="0"/>
              </a:rPr>
              <a:t>Понедельник - четверг с 08:45 до 17:15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Tahoma" pitchFamily="34" charset="0"/>
                <a:cs typeface="Tahoma" pitchFamily="34" charset="0"/>
              </a:rPr>
              <a:t>Пятница с 08:45 до 15:45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Tahoma" pitchFamily="34" charset="0"/>
                <a:cs typeface="Tahoma" pitchFamily="34" charset="0"/>
              </a:rPr>
              <a:t>Обед с 13:00 до 14:00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Tahoma" pitchFamily="34" charset="0"/>
                <a:cs typeface="Tahoma" pitchFamily="34" charset="0"/>
              </a:rPr>
              <a:t>Суббота, воскресенье – выходные дни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ru-RU" sz="1000" dirty="0">
              <a:latin typeface="Tahom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b="1" dirty="0">
                <a:latin typeface="Tahoma" pitchFamily="34" charset="0"/>
                <a:cs typeface="Tahoma" pitchFamily="34" charset="0"/>
              </a:rPr>
              <a:t>График личного приема граждан руководством Финансового управления администрации МОГО «Ухта»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68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74AFB7-B8E6-46A9-BDDA-B22F155CF21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635375" y="0"/>
            <a:ext cx="5508625" cy="1052513"/>
          </a:xfrm>
        </p:spPr>
        <p:txBody>
          <a:bodyPr/>
          <a:lstStyle/>
          <a:p>
            <a:r>
              <a:rPr lang="ru-RU" dirty="0"/>
              <a:t>Контактная информация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341531" y="4659837"/>
          <a:ext cx="8541152" cy="176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78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254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478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Игнатова Елена Васильевна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Заместитель руководителя администрации МОГО «Ухта» -</a:t>
                      </a:r>
                      <a:r>
                        <a:rPr lang="ru-RU" sz="1400" baseline="0" dirty="0"/>
                        <a:t> начальник Финансового управления администрации МОГО «Ухта»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1-й вторник</a:t>
                      </a:r>
                      <a:r>
                        <a:rPr lang="ru-RU" sz="1400" baseline="0" dirty="0"/>
                        <a:t> каждого месяца с 11:00 до 13:00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0845">
                <a:tc>
                  <a:txBody>
                    <a:bodyPr/>
                    <a:lstStyle/>
                    <a:p>
                      <a:r>
                        <a:rPr lang="ru-RU" sz="1400" dirty="0" err="1"/>
                        <a:t>Брюшкова</a:t>
                      </a:r>
                      <a:r>
                        <a:rPr lang="ru-RU" sz="1400" dirty="0"/>
                        <a:t>  Елена Александровна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Заместитель начальника  </a:t>
                      </a:r>
                      <a:r>
                        <a:rPr lang="ru-RU" sz="1400" baseline="0" dirty="0"/>
                        <a:t>Финансового управления администрации МОГО «Ухта»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2-й четверг</a:t>
                      </a:r>
                      <a:r>
                        <a:rPr lang="ru-RU" sz="1400" baseline="0" dirty="0"/>
                        <a:t> каждого месяца с 11:00 до13:00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err="1"/>
                        <a:t>Крайн</a:t>
                      </a:r>
                      <a:r>
                        <a:rPr lang="ru-RU" sz="1400" dirty="0"/>
                        <a:t> Галина Владимировна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Заместитель начальника  </a:t>
                      </a:r>
                      <a:r>
                        <a:rPr lang="ru-RU" sz="1400" baseline="0" dirty="0"/>
                        <a:t>Финансового управления администрации МОГО «Ухта»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3-я среда</a:t>
                      </a:r>
                      <a:r>
                        <a:rPr lang="ru-RU" sz="1400" baseline="0" dirty="0"/>
                        <a:t> каждого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/>
                        <a:t>месяца с 11:00 до13:00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558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0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/>
              <a:t>Основные характеристики бюджета</a:t>
            </a:r>
          </a:p>
        </p:txBody>
      </p:sp>
      <p:sp>
        <p:nvSpPr>
          <p:cNvPr id="2870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18C1DE-AD17-42EB-8B48-B38965B1487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037385" y="843149"/>
            <a:ext cx="73129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cs typeface="Tahoma" pitchFamily="34" charset="0"/>
              </a:rPr>
              <a:t>млн. руб.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450816"/>
              </p:ext>
            </p:extLst>
          </p:nvPr>
        </p:nvGraphicFramePr>
        <p:xfrm>
          <a:off x="251521" y="1126211"/>
          <a:ext cx="8640958" cy="201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50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0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374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97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36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483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п/п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Показатель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Решение о бюджете МОГО «Ухта» на 2018 год и плановый период 2019 и 2020 годов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Изменение к редакции от 14.12.2017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5330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14.12.2017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Проект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млн. руб.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(+/-)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152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1.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ДОХОДЫ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3 194,0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3 656,3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462,3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14,5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270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1.1.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Налоговые</a:t>
                      </a:r>
                      <a:r>
                        <a:rPr lang="ru-RU" sz="1000" baseline="0" dirty="0"/>
                        <a:t> и неналоговые </a:t>
                      </a:r>
                      <a:endParaRPr lang="ru-RU" sz="10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1 401,3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1 381,9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-19,4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-1,4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889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1.2.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Безвозмездные</a:t>
                      </a:r>
                      <a:r>
                        <a:rPr lang="ru-RU" sz="1000" baseline="0" dirty="0"/>
                        <a:t> поступления</a:t>
                      </a:r>
                      <a:endParaRPr lang="ru-RU" sz="10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1 792,7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2 274,4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481,7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26,9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508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2.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РАСХОДЫ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3 136,0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3 785,1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649,1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20,7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184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3.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ДЕФИЦИТ (-)</a:t>
                      </a:r>
                    </a:p>
                    <a:p>
                      <a:pPr algn="ctr"/>
                      <a:r>
                        <a:rPr lang="ru-RU" sz="1000" b="1" dirty="0"/>
                        <a:t>ПРОФИЦИТ (+)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58,0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-128,8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-186,8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5A09492-28BA-45DA-AAA4-B0654009F17E}"/>
              </a:ext>
            </a:extLst>
          </p:cNvPr>
          <p:cNvSpPr txBox="1"/>
          <p:nvPr/>
        </p:nvSpPr>
        <p:spPr>
          <a:xfrm>
            <a:off x="251521" y="3193231"/>
            <a:ext cx="3034805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>
                <a:latin typeface="Tahoma" pitchFamily="34" charset="0"/>
                <a:cs typeface="Tahoma" pitchFamily="34" charset="0"/>
              </a:rPr>
              <a:t>СТРУКТУРА ДОПОЛНИТЕЛЬНЫХ ДОХОДОВ</a:t>
            </a:r>
          </a:p>
        </p:txBody>
      </p:sp>
      <p:sp>
        <p:nvSpPr>
          <p:cNvPr id="8" name="Шестиугольник 7">
            <a:extLst>
              <a:ext uri="{FF2B5EF4-FFF2-40B4-BE49-F238E27FC236}">
                <a16:creationId xmlns:a16="http://schemas.microsoft.com/office/drawing/2014/main" xmlns="" id="{E77C69B2-2FA1-4E1D-A1AA-6C9F6E3C0E7D}"/>
              </a:ext>
            </a:extLst>
          </p:cNvPr>
          <p:cNvSpPr/>
          <p:nvPr/>
        </p:nvSpPr>
        <p:spPr>
          <a:xfrm>
            <a:off x="339462" y="3488195"/>
            <a:ext cx="2621791" cy="343572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A18E872-F701-45A7-8263-3B8077FB0308}"/>
              </a:ext>
            </a:extLst>
          </p:cNvPr>
          <p:cNvSpPr txBox="1"/>
          <p:nvPr/>
        </p:nvSpPr>
        <p:spPr>
          <a:xfrm>
            <a:off x="566036" y="3512755"/>
            <a:ext cx="2053767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ahoma" pitchFamily="34" charset="0"/>
                <a:cs typeface="Tahoma" pitchFamily="34" charset="0"/>
              </a:rPr>
              <a:t>+ 462,3 млн. руб.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8D94763-D287-4C05-B188-650D4520544A}"/>
              </a:ext>
            </a:extLst>
          </p:cNvPr>
          <p:cNvSpPr txBox="1"/>
          <p:nvPr/>
        </p:nvSpPr>
        <p:spPr>
          <a:xfrm>
            <a:off x="3353718" y="3495134"/>
            <a:ext cx="4046301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>
                <a:latin typeface="Tahoma" pitchFamily="34" charset="0"/>
                <a:cs typeface="Tahoma" pitchFamily="34" charset="0"/>
              </a:rPr>
              <a:t>Структура дополнительных доходов</a:t>
            </a:r>
          </a:p>
        </p:txBody>
      </p:sp>
      <p:sp>
        <p:nvSpPr>
          <p:cNvPr id="11" name="Шестиугольник 10">
            <a:extLst>
              <a:ext uri="{FF2B5EF4-FFF2-40B4-BE49-F238E27FC236}">
                <a16:creationId xmlns:a16="http://schemas.microsoft.com/office/drawing/2014/main" xmlns="" id="{2EED5B1B-6F87-4AAB-A6DD-C19446092B89}"/>
              </a:ext>
            </a:extLst>
          </p:cNvPr>
          <p:cNvSpPr/>
          <p:nvPr/>
        </p:nvSpPr>
        <p:spPr>
          <a:xfrm>
            <a:off x="883106" y="3953671"/>
            <a:ext cx="2812069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D4A481A-7279-4BF1-9FB1-41A03CEABB7F}"/>
              </a:ext>
            </a:extLst>
          </p:cNvPr>
          <p:cNvSpPr txBox="1"/>
          <p:nvPr/>
        </p:nvSpPr>
        <p:spPr>
          <a:xfrm>
            <a:off x="1408371" y="3997608"/>
            <a:ext cx="1915321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Tahoma" pitchFamily="34" charset="0"/>
                <a:cs typeface="Tahoma" pitchFamily="34" charset="0"/>
              </a:rPr>
              <a:t>- 19,4 млн. руб.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FFF5F7B-B021-4626-A307-8A12D32D6E4C}"/>
              </a:ext>
            </a:extLst>
          </p:cNvPr>
          <p:cNvSpPr txBox="1"/>
          <p:nvPr/>
        </p:nvSpPr>
        <p:spPr>
          <a:xfrm>
            <a:off x="3858061" y="3974944"/>
            <a:ext cx="4258091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НАЛОГОВЫЕ И НЕНАЛОГОВЫЕ ДОХОДЫ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687B5FF-AA3B-4F79-A18D-F640F4E63CF2}"/>
              </a:ext>
            </a:extLst>
          </p:cNvPr>
          <p:cNvSpPr txBox="1"/>
          <p:nvPr/>
        </p:nvSpPr>
        <p:spPr>
          <a:xfrm>
            <a:off x="3820206" y="6469843"/>
            <a:ext cx="4258091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БЕЗВОЗМЕЗДНЫЕ ПОСТУПЛЕНИЯ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Шестиугольник 16">
            <a:extLst>
              <a:ext uri="{FF2B5EF4-FFF2-40B4-BE49-F238E27FC236}">
                <a16:creationId xmlns:a16="http://schemas.microsoft.com/office/drawing/2014/main" xmlns="" id="{B6C4B109-CF6F-40C7-AA41-E31EDC541FF5}"/>
              </a:ext>
            </a:extLst>
          </p:cNvPr>
          <p:cNvSpPr/>
          <p:nvPr/>
        </p:nvSpPr>
        <p:spPr>
          <a:xfrm>
            <a:off x="1504849" y="4438186"/>
            <a:ext cx="2174633" cy="333456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796BD47-E68E-4D32-A27F-26C02B13858E}"/>
              </a:ext>
            </a:extLst>
          </p:cNvPr>
          <p:cNvSpPr txBox="1"/>
          <p:nvPr/>
        </p:nvSpPr>
        <p:spPr>
          <a:xfrm>
            <a:off x="1858251" y="4484195"/>
            <a:ext cx="1523104" cy="2462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Tahoma" pitchFamily="34" charset="0"/>
                <a:cs typeface="Tahoma" pitchFamily="34" charset="0"/>
              </a:rPr>
              <a:t>+ 30,2 млн. руб.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E24E2FB-ED45-43BF-8347-D714977AC5D2}"/>
              </a:ext>
            </a:extLst>
          </p:cNvPr>
          <p:cNvSpPr txBox="1"/>
          <p:nvPr/>
        </p:nvSpPr>
        <p:spPr>
          <a:xfrm>
            <a:off x="3848956" y="4461346"/>
            <a:ext cx="4258091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cs typeface="Tahoma" pitchFamily="34" charset="0"/>
              </a:rPr>
              <a:t>Налог на доходы физических лиц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6977C871-F763-4716-A02E-7946DA3D5106}"/>
              </a:ext>
            </a:extLst>
          </p:cNvPr>
          <p:cNvSpPr txBox="1"/>
          <p:nvPr/>
        </p:nvSpPr>
        <p:spPr>
          <a:xfrm>
            <a:off x="3873369" y="4940058"/>
            <a:ext cx="4258091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cs typeface="Tahoma" pitchFamily="34" charset="0"/>
              </a:rPr>
              <a:t>Налоги на имущество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035BB868-6B9C-441A-A09C-51936A209944}"/>
              </a:ext>
            </a:extLst>
          </p:cNvPr>
          <p:cNvSpPr txBox="1"/>
          <p:nvPr/>
        </p:nvSpPr>
        <p:spPr>
          <a:xfrm>
            <a:off x="3848956" y="5437988"/>
            <a:ext cx="4258091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cs typeface="Tahoma" pitchFamily="34" charset="0"/>
              </a:rPr>
              <a:t>Доходы от использования имущества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E8F70BC9-F66F-4648-B769-0614ED109996}"/>
              </a:ext>
            </a:extLst>
          </p:cNvPr>
          <p:cNvSpPr txBox="1"/>
          <p:nvPr/>
        </p:nvSpPr>
        <p:spPr>
          <a:xfrm>
            <a:off x="3848957" y="5969385"/>
            <a:ext cx="4258091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>
                <a:latin typeface="Tahoma" pitchFamily="34" charset="0"/>
                <a:cs typeface="Tahoma" pitchFamily="34" charset="0"/>
              </a:rPr>
              <a:t>По другим налоговым и неналоговым доходам</a:t>
            </a: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xmlns="" id="{836BFD89-4B73-40D9-9179-94CF18234DE3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425355" y="3831767"/>
            <a:ext cx="12295" cy="2765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09ED6F38-D836-4B77-BAF7-0149F3F51819}"/>
              </a:ext>
            </a:extLst>
          </p:cNvPr>
          <p:cNvCxnSpPr>
            <a:cxnSpLocks/>
          </p:cNvCxnSpPr>
          <p:nvPr/>
        </p:nvCxnSpPr>
        <p:spPr>
          <a:xfrm>
            <a:off x="971249" y="5082496"/>
            <a:ext cx="5303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25355" y="4122131"/>
            <a:ext cx="4577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xmlns="" id="{00FEEC3E-06B8-4028-9177-ED2A8BB4A219}"/>
              </a:ext>
            </a:extLst>
          </p:cNvPr>
          <p:cNvCxnSpPr>
            <a:cxnSpLocks/>
          </p:cNvCxnSpPr>
          <p:nvPr/>
        </p:nvCxnSpPr>
        <p:spPr>
          <a:xfrm flipV="1">
            <a:off x="971249" y="4287128"/>
            <a:ext cx="0" cy="1831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xmlns="" id="{6AB5871B-6099-4D9E-9BA1-B34D6C36F83B}"/>
              </a:ext>
            </a:extLst>
          </p:cNvPr>
          <p:cNvCxnSpPr>
            <a:cxnSpLocks/>
          </p:cNvCxnSpPr>
          <p:nvPr/>
        </p:nvCxnSpPr>
        <p:spPr>
          <a:xfrm>
            <a:off x="971249" y="5594547"/>
            <a:ext cx="5004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xmlns="" id="{8E8F3064-15B6-477C-A2F1-8A94EFF5C3E5}"/>
              </a:ext>
            </a:extLst>
          </p:cNvPr>
          <p:cNvCxnSpPr>
            <a:cxnSpLocks/>
          </p:cNvCxnSpPr>
          <p:nvPr/>
        </p:nvCxnSpPr>
        <p:spPr>
          <a:xfrm flipV="1">
            <a:off x="971249" y="4601510"/>
            <a:ext cx="500497" cy="3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xmlns="" id="{4A8F430C-2E14-4894-9826-4B651E90CE16}"/>
              </a:ext>
            </a:extLst>
          </p:cNvPr>
          <p:cNvCxnSpPr>
            <a:cxnSpLocks/>
          </p:cNvCxnSpPr>
          <p:nvPr/>
        </p:nvCxnSpPr>
        <p:spPr>
          <a:xfrm flipV="1">
            <a:off x="437540" y="6595467"/>
            <a:ext cx="429162" cy="1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xmlns="" id="{4B1FF811-D5B2-40D0-9688-32F25C342C1C}"/>
              </a:ext>
            </a:extLst>
          </p:cNvPr>
          <p:cNvCxnSpPr>
            <a:cxnSpLocks/>
          </p:cNvCxnSpPr>
          <p:nvPr/>
        </p:nvCxnSpPr>
        <p:spPr>
          <a:xfrm>
            <a:off x="971249" y="6118807"/>
            <a:ext cx="5303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Шестиугольник 48">
            <a:extLst>
              <a:ext uri="{FF2B5EF4-FFF2-40B4-BE49-F238E27FC236}">
                <a16:creationId xmlns:a16="http://schemas.microsoft.com/office/drawing/2014/main" xmlns="" id="{EA6E9969-8118-4A31-86CE-59F55918EA1D}"/>
              </a:ext>
            </a:extLst>
          </p:cNvPr>
          <p:cNvSpPr/>
          <p:nvPr/>
        </p:nvSpPr>
        <p:spPr>
          <a:xfrm>
            <a:off x="1518090" y="4930446"/>
            <a:ext cx="2174633" cy="333456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C374B940-8042-45E5-8881-AC844119825E}"/>
              </a:ext>
            </a:extLst>
          </p:cNvPr>
          <p:cNvSpPr txBox="1"/>
          <p:nvPr/>
        </p:nvSpPr>
        <p:spPr>
          <a:xfrm>
            <a:off x="1871492" y="4976455"/>
            <a:ext cx="1523104" cy="2462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Tahoma" pitchFamily="34" charset="0"/>
                <a:cs typeface="Tahoma" pitchFamily="34" charset="0"/>
              </a:rPr>
              <a:t>+ 40,6 млн. руб.</a:t>
            </a:r>
          </a:p>
        </p:txBody>
      </p:sp>
      <p:sp>
        <p:nvSpPr>
          <p:cNvPr id="51" name="Шестиугольник 50">
            <a:extLst>
              <a:ext uri="{FF2B5EF4-FFF2-40B4-BE49-F238E27FC236}">
                <a16:creationId xmlns:a16="http://schemas.microsoft.com/office/drawing/2014/main" xmlns="" id="{C0EE8DA0-5745-4E3A-B3AC-9A1B6004794F}"/>
              </a:ext>
            </a:extLst>
          </p:cNvPr>
          <p:cNvSpPr/>
          <p:nvPr/>
        </p:nvSpPr>
        <p:spPr>
          <a:xfrm>
            <a:off x="1504849" y="5427819"/>
            <a:ext cx="2174633" cy="333456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C683DA3C-5C6A-4C70-A047-F628753D421E}"/>
              </a:ext>
            </a:extLst>
          </p:cNvPr>
          <p:cNvSpPr txBox="1"/>
          <p:nvPr/>
        </p:nvSpPr>
        <p:spPr>
          <a:xfrm>
            <a:off x="1858251" y="5473828"/>
            <a:ext cx="1523104" cy="2462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Tahoma" pitchFamily="34" charset="0"/>
                <a:cs typeface="Tahoma" pitchFamily="34" charset="0"/>
              </a:rPr>
              <a:t>- 81,4 млн. руб.</a:t>
            </a:r>
          </a:p>
        </p:txBody>
      </p:sp>
      <p:sp>
        <p:nvSpPr>
          <p:cNvPr id="53" name="Шестиугольник 52">
            <a:extLst>
              <a:ext uri="{FF2B5EF4-FFF2-40B4-BE49-F238E27FC236}">
                <a16:creationId xmlns:a16="http://schemas.microsoft.com/office/drawing/2014/main" xmlns="" id="{37977D6A-7BC4-4968-9B06-E6ADABE5739D}"/>
              </a:ext>
            </a:extLst>
          </p:cNvPr>
          <p:cNvSpPr/>
          <p:nvPr/>
        </p:nvSpPr>
        <p:spPr>
          <a:xfrm>
            <a:off x="1518090" y="5938212"/>
            <a:ext cx="2174633" cy="333456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635F9F36-3DDC-4E3B-BCAB-1297F3D2B8B1}"/>
              </a:ext>
            </a:extLst>
          </p:cNvPr>
          <p:cNvSpPr txBox="1"/>
          <p:nvPr/>
        </p:nvSpPr>
        <p:spPr>
          <a:xfrm>
            <a:off x="1871492" y="5984221"/>
            <a:ext cx="1523104" cy="2462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Tahoma" pitchFamily="34" charset="0"/>
                <a:cs typeface="Tahoma" pitchFamily="34" charset="0"/>
              </a:rPr>
              <a:t>- 8,82 млн. руб.</a:t>
            </a:r>
          </a:p>
        </p:txBody>
      </p:sp>
      <p:sp>
        <p:nvSpPr>
          <p:cNvPr id="62" name="Шестиугольник 61">
            <a:extLst>
              <a:ext uri="{FF2B5EF4-FFF2-40B4-BE49-F238E27FC236}">
                <a16:creationId xmlns:a16="http://schemas.microsoft.com/office/drawing/2014/main" xmlns="" id="{A2F5C02E-0500-4048-8EC7-33E4AA0FDDEF}"/>
              </a:ext>
            </a:extLst>
          </p:cNvPr>
          <p:cNvSpPr/>
          <p:nvPr/>
        </p:nvSpPr>
        <p:spPr>
          <a:xfrm>
            <a:off x="866702" y="6435934"/>
            <a:ext cx="2812069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0BE3A255-F9A7-48E9-B69D-5F6B18A2706A}"/>
              </a:ext>
            </a:extLst>
          </p:cNvPr>
          <p:cNvSpPr txBox="1"/>
          <p:nvPr/>
        </p:nvSpPr>
        <p:spPr>
          <a:xfrm>
            <a:off x="1391967" y="6479871"/>
            <a:ext cx="1915321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Tahoma" pitchFamily="34" charset="0"/>
                <a:cs typeface="Tahoma" pitchFamily="34" charset="0"/>
              </a:rPr>
              <a:t>+ 481,7 млн. руб.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Развитие системы муниципального управления на 2014-2020 годы</a:t>
            </a:r>
          </a:p>
        </p:txBody>
      </p:sp>
      <p:sp>
        <p:nvSpPr>
          <p:cNvPr id="6144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19A723-C26E-4E0B-95E2-FC6335F7E3E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72400" y="1107377"/>
            <a:ext cx="73129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000" dirty="0">
                <a:solidFill>
                  <a:schemeClr val="tx1"/>
                </a:solidFill>
              </a:rPr>
              <a:t>млн. руб.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876130"/>
              </p:ext>
            </p:extLst>
          </p:nvPr>
        </p:nvGraphicFramePr>
        <p:xfrm>
          <a:off x="278715" y="1233750"/>
          <a:ext cx="3735414" cy="8192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51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51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51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148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Редакция решения от 14.12.2017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Проект решения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Изменение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059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126,2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106,0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-20,2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8715" y="2165640"/>
            <a:ext cx="3430747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>
                <a:latin typeface="Tahoma" pitchFamily="34" charset="0"/>
                <a:cs typeface="Tahoma" pitchFamily="34" charset="0"/>
              </a:rPr>
              <a:t>Основные изменения по расходам</a:t>
            </a:r>
          </a:p>
        </p:txBody>
      </p:sp>
      <p:sp>
        <p:nvSpPr>
          <p:cNvPr id="7" name="Шестиугольник 6"/>
          <p:cNvSpPr/>
          <p:nvPr/>
        </p:nvSpPr>
        <p:spPr>
          <a:xfrm>
            <a:off x="345500" y="2664515"/>
            <a:ext cx="626470" cy="540060"/>
          </a:xfrm>
          <a:prstGeom prst="hexagon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естиугольник 12"/>
          <p:cNvSpPr/>
          <p:nvPr/>
        </p:nvSpPr>
        <p:spPr>
          <a:xfrm>
            <a:off x="345500" y="3509306"/>
            <a:ext cx="626470" cy="540060"/>
          </a:xfrm>
          <a:prstGeom prst="hexagon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Шестиугольник 13"/>
          <p:cNvSpPr/>
          <p:nvPr/>
        </p:nvSpPr>
        <p:spPr>
          <a:xfrm>
            <a:off x="345500" y="4357278"/>
            <a:ext cx="626470" cy="540060"/>
          </a:xfrm>
          <a:prstGeom prst="hexagon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Шестиугольник 14"/>
          <p:cNvSpPr/>
          <p:nvPr/>
        </p:nvSpPr>
        <p:spPr>
          <a:xfrm>
            <a:off x="346055" y="5203293"/>
            <a:ext cx="626470" cy="540060"/>
          </a:xfrm>
          <a:prstGeom prst="hexagon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Шестиугольник 15"/>
          <p:cNvSpPr/>
          <p:nvPr/>
        </p:nvSpPr>
        <p:spPr>
          <a:xfrm>
            <a:off x="345500" y="6050790"/>
            <a:ext cx="626470" cy="540060"/>
          </a:xfrm>
          <a:prstGeom prst="hexagon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77977" y="2796045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+mn-lt"/>
              </a:rPr>
              <a:t>Обслуживание </a:t>
            </a:r>
            <a:r>
              <a:rPr lang="ru-RU" sz="1200" dirty="0">
                <a:latin typeface="+mn-lt"/>
              </a:rPr>
              <a:t>муниципального долга </a:t>
            </a:r>
            <a:r>
              <a:rPr lang="ru-RU" sz="1200" dirty="0" smtClean="0">
                <a:latin typeface="+mn-lt"/>
              </a:rPr>
              <a:t>(экономия)</a:t>
            </a:r>
            <a:endParaRPr lang="ru-RU" sz="12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2820" y="2797889"/>
            <a:ext cx="591829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-24,5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711" y="3643790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-3,3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4600" y="4485157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+3,0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4600" y="5322640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+6,9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1711" y="6182320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-2,3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65104" y="3635821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+mn-lt"/>
              </a:rPr>
              <a:t>Ликвидация МУ </a:t>
            </a:r>
            <a:r>
              <a:rPr lang="ru-RU" sz="1200" dirty="0" smtClean="0">
                <a:latin typeface="+mn-lt"/>
              </a:rPr>
              <a:t>«</a:t>
            </a:r>
            <a:r>
              <a:rPr lang="ru-RU" sz="1200" dirty="0" smtClean="0">
                <a:latin typeface="+mn-lt"/>
              </a:rPr>
              <a:t>ИРЦ» </a:t>
            </a:r>
            <a:endParaRPr lang="ru-RU" sz="1200" dirty="0">
              <a:latin typeface="+mn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48994" y="4488808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+mn-lt"/>
              </a:rPr>
              <a:t>На проведение комплексных кадастровых работ за счёт межбюджетных трансфертов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071692" y="5230308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+mn-lt"/>
              </a:rPr>
              <a:t>Содержание </a:t>
            </a:r>
            <a:r>
              <a:rPr lang="ru-RU" sz="1200" dirty="0">
                <a:latin typeface="+mn-lt"/>
              </a:rPr>
              <a:t>КУМИ </a:t>
            </a:r>
            <a:r>
              <a:rPr lang="ru-RU" sz="1200" dirty="0" smtClean="0">
                <a:latin typeface="+mn-lt"/>
              </a:rPr>
              <a:t>и </a:t>
            </a:r>
            <a:r>
              <a:rPr lang="ru-RU" sz="1200" dirty="0">
                <a:latin typeface="+mn-lt"/>
              </a:rPr>
              <a:t>Финансового управления </a:t>
            </a:r>
            <a:r>
              <a:rPr lang="ru-RU" sz="1200" dirty="0" smtClean="0">
                <a:latin typeface="+mn-lt"/>
              </a:rPr>
              <a:t>(</a:t>
            </a:r>
            <a:r>
              <a:rPr lang="ru-RU" sz="1200" dirty="0">
                <a:latin typeface="+mn-lt"/>
              </a:rPr>
              <a:t>повышение заработной платы с 01.04.2018 на 4%; передача функций от МУ </a:t>
            </a:r>
            <a:r>
              <a:rPr lang="ru-RU" sz="1200" dirty="0" smtClean="0">
                <a:latin typeface="+mn-lt"/>
              </a:rPr>
              <a:t>«ИРЦ»)</a:t>
            </a:r>
            <a:endParaRPr lang="ru-RU" sz="1200" dirty="0">
              <a:latin typeface="+mn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057796" y="6073127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+mn-lt"/>
              </a:rPr>
              <a:t>На </a:t>
            </a:r>
            <a:r>
              <a:rPr lang="ru-RU" sz="1200" dirty="0">
                <a:latin typeface="+mn-lt"/>
              </a:rPr>
              <a:t>обеспечение проведения землеустроительных работ по описанию местоположения границ МОГО </a:t>
            </a:r>
            <a:r>
              <a:rPr lang="ru-RU" sz="1200" dirty="0" smtClean="0">
                <a:latin typeface="+mn-lt"/>
              </a:rPr>
              <a:t>«Ухта» </a:t>
            </a:r>
            <a:r>
              <a:rPr lang="ru-RU" sz="1200" dirty="0" smtClean="0">
                <a:latin typeface="+mn-lt"/>
              </a:rPr>
              <a:t>(экономия по итогам конкурсных </a:t>
            </a:r>
            <a:r>
              <a:rPr lang="ru-RU" sz="1200" dirty="0" smtClean="0">
                <a:latin typeface="+mn-lt"/>
              </a:rPr>
              <a:t>процедур)</a:t>
            </a:r>
            <a:endParaRPr lang="ru-RU" sz="1200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Развитие экономики</a:t>
            </a:r>
            <a:br>
              <a:rPr lang="ru-RU" dirty="0"/>
            </a:br>
            <a:r>
              <a:rPr lang="ru-RU" dirty="0"/>
              <a:t>на 2014-2020 годы</a:t>
            </a:r>
          </a:p>
        </p:txBody>
      </p:sp>
      <p:sp>
        <p:nvSpPr>
          <p:cNvPr id="6144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19A723-C26E-4E0B-95E2-FC6335F7E3E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72400" y="1107377"/>
            <a:ext cx="73129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000" dirty="0">
                <a:solidFill>
                  <a:schemeClr val="tx1"/>
                </a:solidFill>
              </a:rPr>
              <a:t>млн. руб.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003932"/>
              </p:ext>
            </p:extLst>
          </p:nvPr>
        </p:nvGraphicFramePr>
        <p:xfrm>
          <a:off x="296525" y="1349627"/>
          <a:ext cx="3735414" cy="11160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51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51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51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59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Редакция решения от 14.12.2017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Проект решения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Изменение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59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+0,1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8715" y="2619846"/>
            <a:ext cx="3430747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>
                <a:latin typeface="Tahoma" pitchFamily="34" charset="0"/>
                <a:cs typeface="Tahoma" pitchFamily="34" charset="0"/>
              </a:rPr>
              <a:t>Основные изменения по расходам</a:t>
            </a:r>
          </a:p>
        </p:txBody>
      </p:sp>
      <p:sp>
        <p:nvSpPr>
          <p:cNvPr id="7" name="Шестиугольник 6"/>
          <p:cNvSpPr/>
          <p:nvPr/>
        </p:nvSpPr>
        <p:spPr>
          <a:xfrm>
            <a:off x="296525" y="3018811"/>
            <a:ext cx="626470" cy="540060"/>
          </a:xfrm>
          <a:prstGeom prst="hexagon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61610" y="3051928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+mn-lt"/>
              </a:rPr>
              <a:t>На обеспечение деятельности информационно - маркетингового центра малого и среднего предпринимательства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2280" y="3150339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+0,1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922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Безопасность жизнедеятельности населения на 2014-2020 годы</a:t>
            </a:r>
          </a:p>
        </p:txBody>
      </p:sp>
      <p:sp>
        <p:nvSpPr>
          <p:cNvPr id="6144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19A723-C26E-4E0B-95E2-FC6335F7E3E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72400" y="1107377"/>
            <a:ext cx="73129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000" dirty="0">
                <a:solidFill>
                  <a:schemeClr val="tx1"/>
                </a:solidFill>
              </a:rPr>
              <a:t>млн. руб.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807571"/>
              </p:ext>
            </p:extLst>
          </p:nvPr>
        </p:nvGraphicFramePr>
        <p:xfrm>
          <a:off x="281560" y="1199777"/>
          <a:ext cx="3735414" cy="8340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51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51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51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7036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Редакция решения от 14.12.2017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Проект решения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Изменение</a:t>
                      </a: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54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126,2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106,0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-20,2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67215" y="2779020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+mn-lt"/>
              </a:rPr>
              <a:t>Содержание </a:t>
            </a:r>
            <a:r>
              <a:rPr lang="ru-RU" sz="1200" dirty="0">
                <a:latin typeface="+mn-lt"/>
              </a:rPr>
              <a:t>комплексной системы </a:t>
            </a:r>
            <a:r>
              <a:rPr lang="ru-RU" sz="1200" dirty="0" smtClean="0">
                <a:latin typeface="+mn-lt"/>
              </a:rPr>
              <a:t>«Безопасный город» </a:t>
            </a:r>
            <a:r>
              <a:rPr lang="ru-RU" sz="1200" dirty="0" smtClean="0">
                <a:latin typeface="+mn-lt"/>
              </a:rPr>
              <a:t>(экономия по итогам конкурсных процедур)</a:t>
            </a:r>
            <a:endParaRPr lang="ru-RU" sz="12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712" y="2787089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-0,7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712" y="3654159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-0,3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4537" y="4488808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+5,8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4633" y="5335564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+0,2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255" y="6182320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+1,9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67215" y="3640836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+mn-lt"/>
              </a:rPr>
              <a:t>Обслуживание </a:t>
            </a:r>
            <a:r>
              <a:rPr lang="ru-RU" sz="1200" dirty="0">
                <a:latin typeface="+mn-lt"/>
              </a:rPr>
              <a:t>пожарных водоёмов </a:t>
            </a:r>
            <a:r>
              <a:rPr lang="ru-RU" sz="1200" dirty="0" smtClean="0">
                <a:latin typeface="+mn-lt"/>
              </a:rPr>
              <a:t>(оплата в 2019 году)</a:t>
            </a:r>
            <a:endParaRPr lang="ru-RU" sz="1200" dirty="0">
              <a:latin typeface="+mn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67215" y="4396474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+mn-lt"/>
              </a:rPr>
              <a:t>На содержание  Управления </a:t>
            </a:r>
            <a:r>
              <a:rPr lang="ru-RU" sz="1200" dirty="0">
                <a:latin typeface="+mn-lt"/>
              </a:rPr>
              <a:t>по делам ГО и </a:t>
            </a:r>
            <a:r>
              <a:rPr lang="ru-RU" sz="1200" dirty="0" smtClean="0">
                <a:latin typeface="+mn-lt"/>
              </a:rPr>
              <a:t>ЧС (</a:t>
            </a:r>
            <a:r>
              <a:rPr lang="ru-RU" sz="1200" dirty="0">
                <a:latin typeface="+mn-lt"/>
              </a:rPr>
              <a:t>увеличение окладов на 4%, доведение размера заработной платы до МРОТ)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067215" y="5242490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+mn-lt"/>
              </a:rPr>
              <a:t>На обустройство </a:t>
            </a:r>
            <a:r>
              <a:rPr lang="ru-RU" sz="1200" dirty="0" smtClean="0">
                <a:latin typeface="+mn-lt"/>
              </a:rPr>
              <a:t>контейнерами </a:t>
            </a:r>
            <a:r>
              <a:rPr lang="ru-RU" sz="1200" dirty="0">
                <a:latin typeface="+mn-lt"/>
              </a:rPr>
              <a:t>для раздельного сбора отходов за счет средств республиканского и местного бюджетов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067215" y="6086696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+mn-lt"/>
              </a:rPr>
              <a:t>На обеспечение обустройства и содержания технических средств организации безопасного дорожного движения на автомобильных дорогах общего пользования местного значения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8BA075A6-1AA1-4BFA-A181-BA18824C17E9}"/>
              </a:ext>
            </a:extLst>
          </p:cNvPr>
          <p:cNvSpPr txBox="1"/>
          <p:nvPr/>
        </p:nvSpPr>
        <p:spPr>
          <a:xfrm>
            <a:off x="278715" y="2165640"/>
            <a:ext cx="3430747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>
                <a:latin typeface="Tahoma" pitchFamily="34" charset="0"/>
                <a:cs typeface="Tahoma" pitchFamily="34" charset="0"/>
              </a:rPr>
              <a:t>Основные изменения по расходам</a:t>
            </a:r>
          </a:p>
        </p:txBody>
      </p:sp>
      <p:sp>
        <p:nvSpPr>
          <p:cNvPr id="31" name="Шестиугольник 30">
            <a:extLst>
              <a:ext uri="{FF2B5EF4-FFF2-40B4-BE49-F238E27FC236}">
                <a16:creationId xmlns:a16="http://schemas.microsoft.com/office/drawing/2014/main" xmlns="" id="{5BEDE806-A259-4BDD-9230-0D9CD5835CF7}"/>
              </a:ext>
            </a:extLst>
          </p:cNvPr>
          <p:cNvSpPr/>
          <p:nvPr/>
        </p:nvSpPr>
        <p:spPr>
          <a:xfrm>
            <a:off x="345500" y="2664515"/>
            <a:ext cx="626470" cy="540060"/>
          </a:xfrm>
          <a:prstGeom prst="hexagon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Шестиугольник 31">
            <a:extLst>
              <a:ext uri="{FF2B5EF4-FFF2-40B4-BE49-F238E27FC236}">
                <a16:creationId xmlns:a16="http://schemas.microsoft.com/office/drawing/2014/main" xmlns="" id="{9938FC9D-5A34-4F04-94B8-8C027B6D007B}"/>
              </a:ext>
            </a:extLst>
          </p:cNvPr>
          <p:cNvSpPr/>
          <p:nvPr/>
        </p:nvSpPr>
        <p:spPr>
          <a:xfrm>
            <a:off x="345500" y="3509306"/>
            <a:ext cx="626470" cy="540060"/>
          </a:xfrm>
          <a:prstGeom prst="hexagon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Шестиугольник 32">
            <a:extLst>
              <a:ext uri="{FF2B5EF4-FFF2-40B4-BE49-F238E27FC236}">
                <a16:creationId xmlns:a16="http://schemas.microsoft.com/office/drawing/2014/main" xmlns="" id="{C08340CE-BDB9-498B-9626-79DC913E88FC}"/>
              </a:ext>
            </a:extLst>
          </p:cNvPr>
          <p:cNvSpPr/>
          <p:nvPr/>
        </p:nvSpPr>
        <p:spPr>
          <a:xfrm>
            <a:off x="345500" y="4357278"/>
            <a:ext cx="626470" cy="540060"/>
          </a:xfrm>
          <a:prstGeom prst="hexagon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Шестиугольник 33">
            <a:extLst>
              <a:ext uri="{FF2B5EF4-FFF2-40B4-BE49-F238E27FC236}">
                <a16:creationId xmlns:a16="http://schemas.microsoft.com/office/drawing/2014/main" xmlns="" id="{B44B8623-F559-44E6-8CC2-F7D8E139F320}"/>
              </a:ext>
            </a:extLst>
          </p:cNvPr>
          <p:cNvSpPr/>
          <p:nvPr/>
        </p:nvSpPr>
        <p:spPr>
          <a:xfrm>
            <a:off x="346055" y="5203293"/>
            <a:ext cx="626470" cy="540060"/>
          </a:xfrm>
          <a:prstGeom prst="hexagon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Шестиугольник 34">
            <a:extLst>
              <a:ext uri="{FF2B5EF4-FFF2-40B4-BE49-F238E27FC236}">
                <a16:creationId xmlns:a16="http://schemas.microsoft.com/office/drawing/2014/main" xmlns="" id="{60021094-16A4-4E42-BCB8-54E59B9D8399}"/>
              </a:ext>
            </a:extLst>
          </p:cNvPr>
          <p:cNvSpPr/>
          <p:nvPr/>
        </p:nvSpPr>
        <p:spPr>
          <a:xfrm>
            <a:off x="345500" y="6050790"/>
            <a:ext cx="626470" cy="540060"/>
          </a:xfrm>
          <a:prstGeom prst="hexagon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560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Развитие транспортной системы на 2014-2020 годы</a:t>
            </a:r>
          </a:p>
        </p:txBody>
      </p:sp>
      <p:sp>
        <p:nvSpPr>
          <p:cNvPr id="6144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19A723-C26E-4E0B-95E2-FC6335F7E3E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72400" y="1107377"/>
            <a:ext cx="73129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000" dirty="0">
                <a:solidFill>
                  <a:schemeClr val="tx1"/>
                </a:solidFill>
              </a:rPr>
              <a:t>млн. руб.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916014"/>
              </p:ext>
            </p:extLst>
          </p:nvPr>
        </p:nvGraphicFramePr>
        <p:xfrm>
          <a:off x="305455" y="1283909"/>
          <a:ext cx="3735414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51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51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51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594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Редакция решения от 14.12.2017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Проект решения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Изменение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558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152 071,5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235 699,0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83 627,5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87685" y="2703712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На </a:t>
            </a:r>
            <a:r>
              <a:rPr lang="ru-RU" sz="1200" dirty="0" smtClean="0"/>
              <a:t>возмещение выпадающих доходов организаций воздушного транспорта за счет средств республиканского бюджета</a:t>
            </a:r>
            <a:endParaRPr lang="ru-RU" sz="12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255" y="2793843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+2,5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712" y="3640530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-6,0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1700" y="4488808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-7,7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1712" y="5335564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-1,1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2363" y="6182320"/>
            <a:ext cx="652743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+93,2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87685" y="3363530"/>
            <a:ext cx="74708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капитальный ремонт (ремонт) автомобильных дорог  общего пользования местного значения (перераспределение на мероприятие «Оборудование и содержание ледовых переправ и зимних автомобильных дорог, а также на субсидии юридическим лицам на капитальный ремонт (ремонт) объектов внешнего </a:t>
            </a:r>
            <a:r>
              <a:rPr lang="ru-RU" sz="1200" dirty="0" smtClean="0"/>
              <a:t>благоустройства)</a:t>
            </a:r>
            <a:endParaRPr lang="ru-RU" sz="1200" dirty="0">
              <a:latin typeface="+mn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91880" y="4187630"/>
            <a:ext cx="74708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капитальный ремонт (ремонт) автомобильных дорог за счет средств муниципального дорожного фонда (перераспределение на мероприятия муниципальной программы МОГО «Ухта» «Формирование современной городской среды на 2018-2022 годы», а также на мероприятие «Ремонт дворовых территорий многоквартирных домов, проездов к дворовым территориям многоквартирных домов за счет средств муниципального дорожного </a:t>
            </a:r>
            <a:r>
              <a:rPr lang="ru-RU" sz="1200" dirty="0" smtClean="0"/>
              <a:t>фонда)</a:t>
            </a:r>
            <a:endParaRPr lang="ru-RU" sz="1200" dirty="0">
              <a:latin typeface="+mn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91880" y="5334823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ремонт деревянных мостов (перераспределение на ремонт дворовых территорий)</a:t>
            </a:r>
            <a:endParaRPr lang="ru-RU" sz="1200" dirty="0">
              <a:latin typeface="+mn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105820" y="5997654"/>
            <a:ext cx="74708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техническое обслуживание, санитарное содержание и текущий ремонт объектов внешнего благоустройства МОГО «Ухта» (увеличение субсидии юридическим лицам на капитальный ремонт (ремонт) объектов внешнего благоустройства)</a:t>
            </a:r>
            <a:endParaRPr lang="ru-RU" sz="1200" dirty="0">
              <a:latin typeface="+mn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413402BD-1D0A-4028-95C6-D15CECE71F3E}"/>
              </a:ext>
            </a:extLst>
          </p:cNvPr>
          <p:cNvSpPr txBox="1"/>
          <p:nvPr/>
        </p:nvSpPr>
        <p:spPr>
          <a:xfrm>
            <a:off x="300900" y="2208813"/>
            <a:ext cx="3430747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>
                <a:latin typeface="Tahoma" pitchFamily="34" charset="0"/>
                <a:cs typeface="Tahoma" pitchFamily="34" charset="0"/>
              </a:rPr>
              <a:t>Основные изменения по расходам</a:t>
            </a:r>
          </a:p>
        </p:txBody>
      </p:sp>
      <p:sp>
        <p:nvSpPr>
          <p:cNvPr id="37" name="Шестиугольник 36">
            <a:extLst>
              <a:ext uri="{FF2B5EF4-FFF2-40B4-BE49-F238E27FC236}">
                <a16:creationId xmlns:a16="http://schemas.microsoft.com/office/drawing/2014/main" xmlns="" id="{8BE5410F-EA32-4610-AD66-5CC2880BFD1B}"/>
              </a:ext>
            </a:extLst>
          </p:cNvPr>
          <p:cNvSpPr/>
          <p:nvPr/>
        </p:nvSpPr>
        <p:spPr>
          <a:xfrm>
            <a:off x="345500" y="2664515"/>
            <a:ext cx="626470" cy="540060"/>
          </a:xfrm>
          <a:prstGeom prst="hexagon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Шестиугольник 37">
            <a:extLst>
              <a:ext uri="{FF2B5EF4-FFF2-40B4-BE49-F238E27FC236}">
                <a16:creationId xmlns:a16="http://schemas.microsoft.com/office/drawing/2014/main" xmlns="" id="{C295E535-47E6-4CDD-B48F-85B511DC4C1C}"/>
              </a:ext>
            </a:extLst>
          </p:cNvPr>
          <p:cNvSpPr/>
          <p:nvPr/>
        </p:nvSpPr>
        <p:spPr>
          <a:xfrm>
            <a:off x="345500" y="3509306"/>
            <a:ext cx="626470" cy="540060"/>
          </a:xfrm>
          <a:prstGeom prst="hexagon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Шестиугольник 38">
            <a:extLst>
              <a:ext uri="{FF2B5EF4-FFF2-40B4-BE49-F238E27FC236}">
                <a16:creationId xmlns:a16="http://schemas.microsoft.com/office/drawing/2014/main" xmlns="" id="{C575B450-74F1-48FA-9F75-F207BEBF3FF6}"/>
              </a:ext>
            </a:extLst>
          </p:cNvPr>
          <p:cNvSpPr/>
          <p:nvPr/>
        </p:nvSpPr>
        <p:spPr>
          <a:xfrm>
            <a:off x="345500" y="4357278"/>
            <a:ext cx="626470" cy="540060"/>
          </a:xfrm>
          <a:prstGeom prst="hexagon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Шестиугольник 39">
            <a:extLst>
              <a:ext uri="{FF2B5EF4-FFF2-40B4-BE49-F238E27FC236}">
                <a16:creationId xmlns:a16="http://schemas.microsoft.com/office/drawing/2014/main" xmlns="" id="{0C2807E1-9E5A-4AAA-B466-EACF6293C7F4}"/>
              </a:ext>
            </a:extLst>
          </p:cNvPr>
          <p:cNvSpPr/>
          <p:nvPr/>
        </p:nvSpPr>
        <p:spPr>
          <a:xfrm>
            <a:off x="346055" y="5203293"/>
            <a:ext cx="626470" cy="540060"/>
          </a:xfrm>
          <a:prstGeom prst="hexagon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Шестиугольник 40">
            <a:extLst>
              <a:ext uri="{FF2B5EF4-FFF2-40B4-BE49-F238E27FC236}">
                <a16:creationId xmlns:a16="http://schemas.microsoft.com/office/drawing/2014/main" xmlns="" id="{004647BE-1A39-44CC-80D6-FDF2D75C69E7}"/>
              </a:ext>
            </a:extLst>
          </p:cNvPr>
          <p:cNvSpPr/>
          <p:nvPr/>
        </p:nvSpPr>
        <p:spPr>
          <a:xfrm>
            <a:off x="345500" y="6050790"/>
            <a:ext cx="626470" cy="540060"/>
          </a:xfrm>
          <a:prstGeom prst="hexagon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326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Развитие транспортной системы на 2014-2020 годы</a:t>
            </a:r>
          </a:p>
        </p:txBody>
      </p:sp>
      <p:sp>
        <p:nvSpPr>
          <p:cNvPr id="6144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19A723-C26E-4E0B-95E2-FC6335F7E3E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33995" y="1245313"/>
            <a:ext cx="73129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000" dirty="0">
                <a:solidFill>
                  <a:schemeClr val="tx1"/>
                </a:solidFill>
              </a:rPr>
              <a:t>млн. руб.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715" y="1308823"/>
            <a:ext cx="3430747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>
                <a:latin typeface="Tahoma" pitchFamily="34" charset="0"/>
                <a:cs typeface="Tahoma" pitchFamily="34" charset="0"/>
              </a:rPr>
              <a:t>Основные изменения по расходам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08893" y="1974703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оборудование и содержание ледовых переправ и зимних автомобильных дорог </a:t>
            </a:r>
            <a:endParaRPr lang="ru-RU" sz="12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8046" y="1974704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+1,0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938" y="2823540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-1,0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8046" y="3671405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+3,0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6308" y="4517527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-0,3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108893" y="2692010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разработку </a:t>
            </a:r>
            <a:r>
              <a:rPr lang="ru-RU" sz="1200" dirty="0" err="1" smtClean="0"/>
              <a:t>проекто</a:t>
            </a:r>
            <a:r>
              <a:rPr lang="ru-RU" sz="1200" dirty="0" smtClean="0"/>
              <a:t>-сметной документации на объекты дорожного хозяйства в связи с направлением бюджетных ассигнований на субсидии юридическим лицам</a:t>
            </a:r>
            <a:endParaRPr lang="ru-RU" sz="1200" dirty="0">
              <a:latin typeface="+mn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92488" y="3671404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содержание автомобильных дорог</a:t>
            </a:r>
            <a:endParaRPr lang="ru-RU" sz="1200" dirty="0">
              <a:latin typeface="+mn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08893" y="4148195"/>
            <a:ext cx="74708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технический надзор, техническое обследование, контроль, лабораторные исследования, расчет и проверка сметной стоимости объектов дорожного хозяйства, 0,1 млн. руб.; уменьшение расходов на содержание, устройство и текущий ремонт поселковых дорог (подъездные дороги и дороги (улицы) внутри поселков), 0,1 млн. руб.; а также на изготовление документов бланков строгой отчетности,</a:t>
            </a:r>
          </a:p>
          <a:p>
            <a:r>
              <a:rPr lang="ru-RU" sz="1200" dirty="0" smtClean="0"/>
              <a:t> 0,1 млн. руб.</a:t>
            </a:r>
            <a:endParaRPr lang="ru-RU" sz="1200" dirty="0">
              <a:latin typeface="+mn-lt"/>
            </a:endParaRPr>
          </a:p>
        </p:txBody>
      </p:sp>
      <p:sp>
        <p:nvSpPr>
          <p:cNvPr id="30" name="Шестиугольник 29">
            <a:extLst>
              <a:ext uri="{FF2B5EF4-FFF2-40B4-BE49-F238E27FC236}">
                <a16:creationId xmlns:a16="http://schemas.microsoft.com/office/drawing/2014/main" xmlns="" id="{6049888A-34C2-494F-88D0-DE605EDCC106}"/>
              </a:ext>
            </a:extLst>
          </p:cNvPr>
          <p:cNvSpPr/>
          <p:nvPr/>
        </p:nvSpPr>
        <p:spPr>
          <a:xfrm>
            <a:off x="358171" y="1847219"/>
            <a:ext cx="626470" cy="540060"/>
          </a:xfrm>
          <a:prstGeom prst="hexagon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Шестиугольник 30">
            <a:extLst>
              <a:ext uri="{FF2B5EF4-FFF2-40B4-BE49-F238E27FC236}">
                <a16:creationId xmlns:a16="http://schemas.microsoft.com/office/drawing/2014/main" xmlns="" id="{E5622C36-6BD7-4FFA-BD32-F7B363B69044}"/>
              </a:ext>
            </a:extLst>
          </p:cNvPr>
          <p:cNvSpPr/>
          <p:nvPr/>
        </p:nvSpPr>
        <p:spPr>
          <a:xfrm>
            <a:off x="358171" y="2692010"/>
            <a:ext cx="626470" cy="540060"/>
          </a:xfrm>
          <a:prstGeom prst="hexagon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Шестиугольник 31">
            <a:extLst>
              <a:ext uri="{FF2B5EF4-FFF2-40B4-BE49-F238E27FC236}">
                <a16:creationId xmlns:a16="http://schemas.microsoft.com/office/drawing/2014/main" xmlns="" id="{5425977B-29A4-4FD0-A61A-C852ECC8B500}"/>
              </a:ext>
            </a:extLst>
          </p:cNvPr>
          <p:cNvSpPr/>
          <p:nvPr/>
        </p:nvSpPr>
        <p:spPr>
          <a:xfrm>
            <a:off x="358171" y="3539982"/>
            <a:ext cx="626470" cy="540060"/>
          </a:xfrm>
          <a:prstGeom prst="hexagon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Шестиугольник 32">
            <a:extLst>
              <a:ext uri="{FF2B5EF4-FFF2-40B4-BE49-F238E27FC236}">
                <a16:creationId xmlns:a16="http://schemas.microsoft.com/office/drawing/2014/main" xmlns="" id="{459176DD-F72C-4CD6-89A5-E9700DFCD3D0}"/>
              </a:ext>
            </a:extLst>
          </p:cNvPr>
          <p:cNvSpPr/>
          <p:nvPr/>
        </p:nvSpPr>
        <p:spPr>
          <a:xfrm>
            <a:off x="358726" y="4385997"/>
            <a:ext cx="626470" cy="540060"/>
          </a:xfrm>
          <a:prstGeom prst="hexagon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039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Жилье и жилищно-коммунальное хозяйство на 2014-2020 годы</a:t>
            </a:r>
          </a:p>
        </p:txBody>
      </p:sp>
      <p:sp>
        <p:nvSpPr>
          <p:cNvPr id="6144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19A723-C26E-4E0B-95E2-FC6335F7E3E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72400" y="1107377"/>
            <a:ext cx="73129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000" dirty="0">
                <a:solidFill>
                  <a:schemeClr val="tx1"/>
                </a:solidFill>
              </a:rPr>
              <a:t>млн. руб.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687181"/>
              </p:ext>
            </p:extLst>
          </p:nvPr>
        </p:nvGraphicFramePr>
        <p:xfrm>
          <a:off x="345500" y="1200619"/>
          <a:ext cx="3735414" cy="8182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51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51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51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594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Редакция решения от 14.12.2017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Проект решения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Изменение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59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187 279,0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301 219,5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113 940,5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8318" y="2176025"/>
            <a:ext cx="3430747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>
                <a:latin typeface="Tahoma" pitchFamily="34" charset="0"/>
                <a:cs typeface="Tahoma" pitchFamily="34" charset="0"/>
              </a:rPr>
              <a:t>Основные изменения по расходам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80676" y="2796044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Снос аварийных жилых домов (в связи с экономией по итогам конкурсных  процедур)</a:t>
            </a:r>
            <a:endParaRPr lang="ru-RU" sz="12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712" y="2796045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-5,7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9227" y="3632199"/>
            <a:ext cx="652743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+26,6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2363" y="4488808"/>
            <a:ext cx="652743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+50,5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5414" y="5345417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-2,1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1712" y="6182319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+0,8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64891" y="3539865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Обеспечение мероприятий по переселению граждан из аварийного жилищного фонда (резерв на исполнение судебных актов)</a:t>
            </a:r>
            <a:endParaRPr lang="ru-RU" sz="1200" dirty="0">
              <a:latin typeface="+mn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118210" y="4396474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Приобретение жилых помещений во вновь построенных многоквартирных жилых домах в г. Ухте,</a:t>
            </a:r>
          </a:p>
          <a:p>
            <a:r>
              <a:rPr lang="ru-RU" sz="1200" dirty="0" err="1" smtClean="0"/>
              <a:t>пгт</a:t>
            </a:r>
            <a:r>
              <a:rPr lang="ru-RU" sz="1200" dirty="0" smtClean="0"/>
              <a:t>. Ярега</a:t>
            </a:r>
            <a:endParaRPr lang="ru-RU" sz="1200" dirty="0">
              <a:latin typeface="+mn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37815" y="5253083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Обеспечение жильем отдельных категорий граждан (Федеральный закон от 12 января 1995 года </a:t>
            </a:r>
          </a:p>
          <a:p>
            <a:r>
              <a:rPr lang="ru-RU" sz="1200" dirty="0" smtClean="0"/>
              <a:t>№ 5 – ФЗ «О ветеранах»)</a:t>
            </a:r>
            <a:endParaRPr lang="ru-RU" sz="1200" dirty="0">
              <a:latin typeface="+mn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121915" y="6089985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обеспечение жильем отдельных категорий граждан (Федеральный </a:t>
            </a:r>
            <a:r>
              <a:rPr lang="ru-RU" sz="1200" dirty="0"/>
              <a:t>з</a:t>
            </a:r>
            <a:r>
              <a:rPr lang="ru-RU" sz="1200" dirty="0" smtClean="0"/>
              <a:t>акон от 24 ноября 1995 года № 181-ФЗ «О социальной защите инвалидов»)</a:t>
            </a:r>
            <a:endParaRPr lang="ru-RU" sz="1200" dirty="0">
              <a:latin typeface="+mn-lt"/>
            </a:endParaRPr>
          </a:p>
        </p:txBody>
      </p:sp>
      <p:sp>
        <p:nvSpPr>
          <p:cNvPr id="27" name="Шестиугольник 26">
            <a:extLst>
              <a:ext uri="{FF2B5EF4-FFF2-40B4-BE49-F238E27FC236}">
                <a16:creationId xmlns:a16="http://schemas.microsoft.com/office/drawing/2014/main" xmlns="" id="{81C8C289-4D65-4AC8-9DB2-785AD986A181}"/>
              </a:ext>
            </a:extLst>
          </p:cNvPr>
          <p:cNvSpPr/>
          <p:nvPr/>
        </p:nvSpPr>
        <p:spPr>
          <a:xfrm>
            <a:off x="345500" y="2664515"/>
            <a:ext cx="626470" cy="540060"/>
          </a:xfrm>
          <a:prstGeom prst="hexagon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Шестиугольник 27">
            <a:extLst>
              <a:ext uri="{FF2B5EF4-FFF2-40B4-BE49-F238E27FC236}">
                <a16:creationId xmlns:a16="http://schemas.microsoft.com/office/drawing/2014/main" xmlns="" id="{8B9E3F03-B6A5-4ADF-9A9B-00C226DB9D33}"/>
              </a:ext>
            </a:extLst>
          </p:cNvPr>
          <p:cNvSpPr/>
          <p:nvPr/>
        </p:nvSpPr>
        <p:spPr>
          <a:xfrm>
            <a:off x="345500" y="3509306"/>
            <a:ext cx="626470" cy="540060"/>
          </a:xfrm>
          <a:prstGeom prst="hexagon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Шестиугольник 28">
            <a:extLst>
              <a:ext uri="{FF2B5EF4-FFF2-40B4-BE49-F238E27FC236}">
                <a16:creationId xmlns:a16="http://schemas.microsoft.com/office/drawing/2014/main" xmlns="" id="{43067A43-7F72-4E52-AB5D-EED883D17E7A}"/>
              </a:ext>
            </a:extLst>
          </p:cNvPr>
          <p:cNvSpPr/>
          <p:nvPr/>
        </p:nvSpPr>
        <p:spPr>
          <a:xfrm>
            <a:off x="345500" y="4357278"/>
            <a:ext cx="626470" cy="540060"/>
          </a:xfrm>
          <a:prstGeom prst="hexagon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Шестиугольник 29">
            <a:extLst>
              <a:ext uri="{FF2B5EF4-FFF2-40B4-BE49-F238E27FC236}">
                <a16:creationId xmlns:a16="http://schemas.microsoft.com/office/drawing/2014/main" xmlns="" id="{F898B8C0-4646-4EFD-A9D2-91E37D1F9D4C}"/>
              </a:ext>
            </a:extLst>
          </p:cNvPr>
          <p:cNvSpPr/>
          <p:nvPr/>
        </p:nvSpPr>
        <p:spPr>
          <a:xfrm>
            <a:off x="346055" y="5203293"/>
            <a:ext cx="626470" cy="540060"/>
          </a:xfrm>
          <a:prstGeom prst="hexagon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Шестиугольник 30">
            <a:extLst>
              <a:ext uri="{FF2B5EF4-FFF2-40B4-BE49-F238E27FC236}">
                <a16:creationId xmlns:a16="http://schemas.microsoft.com/office/drawing/2014/main" xmlns="" id="{68D4B919-18BD-46B0-919A-1B8F3AFE67C0}"/>
              </a:ext>
            </a:extLst>
          </p:cNvPr>
          <p:cNvSpPr/>
          <p:nvPr/>
        </p:nvSpPr>
        <p:spPr>
          <a:xfrm>
            <a:off x="345500" y="6050790"/>
            <a:ext cx="626470" cy="540060"/>
          </a:xfrm>
          <a:prstGeom prst="hexagon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351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Жилье и жилищно-коммунальное хозяйство на 2014-2020 годы</a:t>
            </a:r>
          </a:p>
        </p:txBody>
      </p:sp>
      <p:sp>
        <p:nvSpPr>
          <p:cNvPr id="6144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19A723-C26E-4E0B-95E2-FC6335F7E3E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72400" y="1107377"/>
            <a:ext cx="73129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000" dirty="0">
                <a:solidFill>
                  <a:schemeClr val="tx1"/>
                </a:solidFill>
              </a:rPr>
              <a:t>млн. руб.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215" y="1186490"/>
            <a:ext cx="3430747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>
                <a:latin typeface="Tahoma" pitchFamily="34" charset="0"/>
                <a:cs typeface="Tahoma" pitchFamily="34" charset="0"/>
              </a:rPr>
              <a:t>Основные изменения по расходам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5240" y="2516203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На </a:t>
            </a:r>
            <a:r>
              <a:rPr lang="ru-RU" sz="1200" dirty="0" smtClean="0"/>
              <a:t>оплату ежемесячных взносов на капитальный ремонт общего имущества МКД</a:t>
            </a:r>
            <a:endParaRPr lang="ru-RU" sz="12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1853" y="2516203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+1,9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2310" y="3264378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-0,5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9169" y="5466733"/>
            <a:ext cx="5549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+4,5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2310" y="3986350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-1,1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2310" y="4713435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-1,9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115240" y="3264377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</a:t>
            </a:r>
            <a:r>
              <a:rPr lang="ru-RU" sz="1200" dirty="0" smtClean="0"/>
              <a:t>капитальный ремонт лоджий МКД (экономия)</a:t>
            </a:r>
            <a:endParaRPr lang="ru-RU" sz="1200" dirty="0">
              <a:latin typeface="+mn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136690" y="3986349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реконструкцию системы водоснабжения в связи со сносом МКД</a:t>
            </a:r>
            <a:endParaRPr lang="ru-RU" sz="1200" dirty="0">
              <a:latin typeface="+mn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15240" y="4436435"/>
            <a:ext cx="74708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Ремонт дворовых территорий многоквартирных домов, проездов к дворовым территориям многоквартирных домов (перераспределение бюджетных ассигнований на реализацию мероприятий муниципальной программы МОГО «Ухта» «Формирование современной городской среды </a:t>
            </a:r>
          </a:p>
          <a:p>
            <a:r>
              <a:rPr lang="ru-RU" sz="1200" dirty="0" smtClean="0"/>
              <a:t>на 2018-2022 годы»)</a:t>
            </a:r>
            <a:endParaRPr lang="ru-RU" sz="1200" dirty="0">
              <a:latin typeface="+mn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136690" y="5354431"/>
            <a:ext cx="7470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ремонт дворовых территорий многоквартирных домов, проездов к дворовым территориям многоквартирных домов за счет средств муниципального дорожного фонда</a:t>
            </a:r>
            <a:endParaRPr lang="ru-RU" sz="1200" dirty="0">
              <a:latin typeface="+mn-lt"/>
            </a:endParaRPr>
          </a:p>
        </p:txBody>
      </p:sp>
      <p:sp>
        <p:nvSpPr>
          <p:cNvPr id="27" name="Шестиугольник 26">
            <a:extLst>
              <a:ext uri="{FF2B5EF4-FFF2-40B4-BE49-F238E27FC236}">
                <a16:creationId xmlns:a16="http://schemas.microsoft.com/office/drawing/2014/main" xmlns="" id="{81C8C289-4D65-4AC8-9DB2-785AD986A181}"/>
              </a:ext>
            </a:extLst>
          </p:cNvPr>
          <p:cNvSpPr/>
          <p:nvPr/>
        </p:nvSpPr>
        <p:spPr>
          <a:xfrm>
            <a:off x="365944" y="2406136"/>
            <a:ext cx="626470" cy="540060"/>
          </a:xfrm>
          <a:prstGeom prst="hexagon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Шестиугольник 27">
            <a:extLst>
              <a:ext uri="{FF2B5EF4-FFF2-40B4-BE49-F238E27FC236}">
                <a16:creationId xmlns:a16="http://schemas.microsoft.com/office/drawing/2014/main" xmlns="" id="{8B9E3F03-B6A5-4ADF-9A9B-00C226DB9D33}"/>
              </a:ext>
            </a:extLst>
          </p:cNvPr>
          <p:cNvSpPr/>
          <p:nvPr/>
        </p:nvSpPr>
        <p:spPr>
          <a:xfrm>
            <a:off x="362380" y="3132848"/>
            <a:ext cx="626470" cy="540060"/>
          </a:xfrm>
          <a:prstGeom prst="hexagon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Шестиугольник 28">
            <a:extLst>
              <a:ext uri="{FF2B5EF4-FFF2-40B4-BE49-F238E27FC236}">
                <a16:creationId xmlns:a16="http://schemas.microsoft.com/office/drawing/2014/main" xmlns="" id="{43067A43-7F72-4E52-AB5D-EED883D17E7A}"/>
              </a:ext>
            </a:extLst>
          </p:cNvPr>
          <p:cNvSpPr/>
          <p:nvPr/>
        </p:nvSpPr>
        <p:spPr>
          <a:xfrm>
            <a:off x="362380" y="3859933"/>
            <a:ext cx="626470" cy="540060"/>
          </a:xfrm>
          <a:prstGeom prst="hexagon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Шестиугольник 29">
            <a:extLst>
              <a:ext uri="{FF2B5EF4-FFF2-40B4-BE49-F238E27FC236}">
                <a16:creationId xmlns:a16="http://schemas.microsoft.com/office/drawing/2014/main" xmlns="" id="{F898B8C0-4646-4EFD-A9D2-91E37D1F9D4C}"/>
              </a:ext>
            </a:extLst>
          </p:cNvPr>
          <p:cNvSpPr/>
          <p:nvPr/>
        </p:nvSpPr>
        <p:spPr>
          <a:xfrm>
            <a:off x="362380" y="4586272"/>
            <a:ext cx="626470" cy="540060"/>
          </a:xfrm>
          <a:prstGeom prst="hexagon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Шестиугольник 30">
            <a:extLst>
              <a:ext uri="{FF2B5EF4-FFF2-40B4-BE49-F238E27FC236}">
                <a16:creationId xmlns:a16="http://schemas.microsoft.com/office/drawing/2014/main" xmlns="" id="{68D4B919-18BD-46B0-919A-1B8F3AFE67C0}"/>
              </a:ext>
            </a:extLst>
          </p:cNvPr>
          <p:cNvSpPr/>
          <p:nvPr/>
        </p:nvSpPr>
        <p:spPr>
          <a:xfrm>
            <a:off x="369235" y="5315234"/>
            <a:ext cx="626470" cy="540060"/>
          </a:xfrm>
          <a:prstGeom prst="hexagon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D76168DB-1DE5-469A-AAA6-82FBE54EFFE1}"/>
              </a:ext>
            </a:extLst>
          </p:cNvPr>
          <p:cNvSpPr txBox="1"/>
          <p:nvPr/>
        </p:nvSpPr>
        <p:spPr>
          <a:xfrm>
            <a:off x="398135" y="6166120"/>
            <a:ext cx="49404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-2,3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936A4D46-B1B5-465A-A249-CFE93E996DB5}"/>
              </a:ext>
            </a:extLst>
          </p:cNvPr>
          <p:cNvSpPr/>
          <p:nvPr/>
        </p:nvSpPr>
        <p:spPr>
          <a:xfrm>
            <a:off x="1115240" y="6161745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ремонт муниципальных помещений (экономия по итогам конкурсных процедур)</a:t>
            </a:r>
            <a:endParaRPr lang="ru-RU" sz="1200" dirty="0">
              <a:latin typeface="+mn-lt"/>
            </a:endParaRPr>
          </a:p>
        </p:txBody>
      </p:sp>
      <p:sp>
        <p:nvSpPr>
          <p:cNvPr id="34" name="Шестиугольник 33">
            <a:extLst>
              <a:ext uri="{FF2B5EF4-FFF2-40B4-BE49-F238E27FC236}">
                <a16:creationId xmlns:a16="http://schemas.microsoft.com/office/drawing/2014/main" xmlns="" id="{ADC58693-7786-48F5-B517-DB8FDF81403A}"/>
              </a:ext>
            </a:extLst>
          </p:cNvPr>
          <p:cNvSpPr/>
          <p:nvPr/>
        </p:nvSpPr>
        <p:spPr>
          <a:xfrm>
            <a:off x="369235" y="6030215"/>
            <a:ext cx="626470" cy="540060"/>
          </a:xfrm>
          <a:prstGeom prst="hexagon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DDDB81C0-3FC4-4DDE-AD35-EFA5463045F4}"/>
              </a:ext>
            </a:extLst>
          </p:cNvPr>
          <p:cNvSpPr txBox="1"/>
          <p:nvPr/>
        </p:nvSpPr>
        <p:spPr>
          <a:xfrm>
            <a:off x="342962" y="1790986"/>
            <a:ext cx="652743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ru-RU" sz="1200" b="1" dirty="0">
                <a:solidFill>
                  <a:schemeClr val="tx1"/>
                </a:solidFill>
              </a:rPr>
              <a:t>+20,8</a:t>
            </a:r>
            <a:endParaRPr lang="ru-RU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1669FEA4-D2D1-47D5-9100-4248D056BD55}"/>
              </a:ext>
            </a:extLst>
          </p:cNvPr>
          <p:cNvSpPr/>
          <p:nvPr/>
        </p:nvSpPr>
        <p:spPr>
          <a:xfrm>
            <a:off x="1115240" y="1790986"/>
            <a:ext cx="7470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На предоставление социальных выплат молодым семьям на приобретение жилого помещения</a:t>
            </a:r>
            <a:endParaRPr lang="ru-RU" sz="1200" dirty="0">
              <a:latin typeface="+mn-lt"/>
            </a:endParaRPr>
          </a:p>
        </p:txBody>
      </p:sp>
      <p:sp>
        <p:nvSpPr>
          <p:cNvPr id="37" name="Шестиугольник 36">
            <a:extLst>
              <a:ext uri="{FF2B5EF4-FFF2-40B4-BE49-F238E27FC236}">
                <a16:creationId xmlns:a16="http://schemas.microsoft.com/office/drawing/2014/main" xmlns="" id="{B7C73DC0-225B-41C4-8C75-7943BDDC3079}"/>
              </a:ext>
            </a:extLst>
          </p:cNvPr>
          <p:cNvSpPr/>
          <p:nvPr/>
        </p:nvSpPr>
        <p:spPr>
          <a:xfrm>
            <a:off x="362380" y="1679424"/>
            <a:ext cx="626470" cy="540060"/>
          </a:xfrm>
          <a:prstGeom prst="hexagon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675456"/>
      </p:ext>
    </p:extLst>
  </p:cSld>
  <p:clrMapOvr>
    <a:masterClrMapping/>
  </p:clrMapOvr>
</p:sld>
</file>

<file path=ppt/theme/theme1.xml><?xml version="1.0" encoding="utf-8"?>
<a:theme xmlns:a="http://schemas.openxmlformats.org/drawingml/2006/main" name="Бюджет_для_граждан 2015-201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Шрифты Мо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rtlCol="0">
        <a:spAutoFit/>
      </a:bodyPr>
      <a:lstStyle>
        <a:defPPr>
          <a:defRPr sz="1400" dirty="0" smtClean="0">
            <a:latin typeface="Tahoma" pitchFamily="34" charset="0"/>
            <a:cs typeface="Tahoma" pitchFamily="34" charset="0"/>
          </a:defRPr>
        </a:defPPr>
      </a:lstStyle>
      <a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Бюджет_для_граждан 2015-2017</Template>
  <TotalTime>14366</TotalTime>
  <Words>2041</Words>
  <Application>Microsoft Office PowerPoint</Application>
  <PresentationFormat>Экран (4:3)</PresentationFormat>
  <Paragraphs>368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Бюджет_для_граждан 2015-2017</vt:lpstr>
      <vt:lpstr>БЮДЖЕТ ДЛЯ ГРАЖДАН</vt:lpstr>
      <vt:lpstr>Основные характеристики бюджета</vt:lpstr>
      <vt:lpstr>Развитие системы муниципального управления на 2014-2020 годы</vt:lpstr>
      <vt:lpstr>Развитие экономики на 2014-2020 годы</vt:lpstr>
      <vt:lpstr>Безопасность жизнедеятельности населения на 2014-2020 годы</vt:lpstr>
      <vt:lpstr>Развитие транспортной системы на 2014-2020 годы</vt:lpstr>
      <vt:lpstr>Развитие транспортной системы на 2014-2020 годы</vt:lpstr>
      <vt:lpstr>Жилье и жилищно-коммунальное хозяйство на 2014-2020 годы</vt:lpstr>
      <vt:lpstr>Жилье и жилищно-коммунальное хозяйство на 2014-2020 годы</vt:lpstr>
      <vt:lpstr>Жилье и жилищно-коммунальное хозяйство на 2014-2020 годы</vt:lpstr>
      <vt:lpstr>Жилье и жилищно-коммунальное хозяйство на 2014-2020 годы</vt:lpstr>
      <vt:lpstr>Развитие образования на 2014-2020 годы</vt:lpstr>
      <vt:lpstr>Развитие образования на 2014-2020 годы</vt:lpstr>
      <vt:lpstr>Культура на 2014-2020 годы</vt:lpstr>
      <vt:lpstr>Социальная поддержка населения на 2016-2020 годы</vt:lpstr>
      <vt:lpstr>Развитие физической культуры и спорта на 2014-2020 годы</vt:lpstr>
      <vt:lpstr>Формирование современной городской среды на 2014-2020 годы</vt:lpstr>
      <vt:lpstr>Контактная информация</vt:lpstr>
    </vt:vector>
  </TitlesOfParts>
  <Company>Финансовое управление администрации МОГО "Ухта"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привет</dc:title>
  <dc:creator>Броткина О.В.</dc:creator>
  <cp:lastModifiedBy>Starceva</cp:lastModifiedBy>
  <cp:revision>1825</cp:revision>
  <cp:lastPrinted>2018-12-28T11:28:48Z</cp:lastPrinted>
  <dcterms:created xsi:type="dcterms:W3CDTF">2013-11-20T11:05:04Z</dcterms:created>
  <dcterms:modified xsi:type="dcterms:W3CDTF">2018-12-28T11:31:04Z</dcterms:modified>
</cp:coreProperties>
</file>