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7"/>
  </p:notesMasterIdLst>
  <p:sldIdLst>
    <p:sldId id="345" r:id="rId2"/>
    <p:sldId id="262" r:id="rId3"/>
    <p:sldId id="455" r:id="rId4"/>
    <p:sldId id="499" r:id="rId5"/>
    <p:sldId id="456" r:id="rId6"/>
    <p:sldId id="442" r:id="rId7"/>
    <p:sldId id="443" r:id="rId8"/>
    <p:sldId id="490" r:id="rId9"/>
    <p:sldId id="394" r:id="rId10"/>
    <p:sldId id="395" r:id="rId11"/>
    <p:sldId id="457" r:id="rId12"/>
    <p:sldId id="458" r:id="rId13"/>
    <p:sldId id="494" r:id="rId14"/>
    <p:sldId id="497" r:id="rId15"/>
    <p:sldId id="392" r:id="rId16"/>
    <p:sldId id="459" r:id="rId17"/>
    <p:sldId id="377" r:id="rId18"/>
    <p:sldId id="495" r:id="rId19"/>
    <p:sldId id="379" r:id="rId20"/>
    <p:sldId id="461" r:id="rId21"/>
    <p:sldId id="482" r:id="rId22"/>
    <p:sldId id="483" r:id="rId23"/>
    <p:sldId id="434" r:id="rId24"/>
    <p:sldId id="431" r:id="rId25"/>
    <p:sldId id="416" r:id="rId26"/>
    <p:sldId id="510" r:id="rId27"/>
    <p:sldId id="509" r:id="rId28"/>
    <p:sldId id="511" r:id="rId29"/>
    <p:sldId id="512" r:id="rId30"/>
    <p:sldId id="506" r:id="rId31"/>
    <p:sldId id="384" r:id="rId32"/>
    <p:sldId id="463" r:id="rId33"/>
    <p:sldId id="481" r:id="rId34"/>
    <p:sldId id="319" r:id="rId35"/>
    <p:sldId id="385" r:id="rId36"/>
    <p:sldId id="465" r:id="rId37"/>
    <p:sldId id="466" r:id="rId38"/>
    <p:sldId id="484" r:id="rId39"/>
    <p:sldId id="428" r:id="rId40"/>
    <p:sldId id="473" r:id="rId41"/>
    <p:sldId id="474" r:id="rId42"/>
    <p:sldId id="491" r:id="rId43"/>
    <p:sldId id="492" r:id="rId44"/>
    <p:sldId id="493" r:id="rId45"/>
    <p:sldId id="472" r:id="rId46"/>
    <p:sldId id="479" r:id="rId47"/>
    <p:sldId id="480" r:id="rId48"/>
    <p:sldId id="478" r:id="rId49"/>
    <p:sldId id="477" r:id="rId50"/>
    <p:sldId id="476" r:id="rId51"/>
    <p:sldId id="475" r:id="rId52"/>
    <p:sldId id="467" r:id="rId53"/>
    <p:sldId id="500" r:id="rId54"/>
    <p:sldId id="503" r:id="rId55"/>
    <p:sldId id="504" r:id="rId56"/>
    <p:sldId id="487" r:id="rId57"/>
    <p:sldId id="488" r:id="rId58"/>
    <p:sldId id="468" r:id="rId59"/>
    <p:sldId id="417" r:id="rId60"/>
    <p:sldId id="469" r:id="rId61"/>
    <p:sldId id="410" r:id="rId62"/>
    <p:sldId id="505" r:id="rId63"/>
    <p:sldId id="508" r:id="rId64"/>
    <p:sldId id="498" r:id="rId65"/>
    <p:sldId id="507" r:id="rId6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00"/>
    <a:srgbClr val="0000FF"/>
    <a:srgbClr val="8180B6"/>
    <a:srgbClr val="CCFFCC"/>
    <a:srgbClr val="99CC99"/>
    <a:srgbClr val="CC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 autoAdjust="0"/>
    <p:restoredTop sz="98553" autoAdjust="0"/>
  </p:normalViewPr>
  <p:slideViewPr>
    <p:cSldViewPr>
      <p:cViewPr>
        <p:scale>
          <a:sx n="50" d="100"/>
          <a:sy n="50" d="100"/>
        </p:scale>
        <p:origin x="-1272" y="-4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9.pn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9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 2017 год</c:v>
                </c:pt>
              </c:strCache>
            </c:strRef>
          </c:tx>
          <c:invertIfNegative val="0"/>
          <c:dLbls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31044</c:v>
                </c:pt>
                <c:pt idx="1">
                  <c:v>37993</c:v>
                </c:pt>
                <c:pt idx="2">
                  <c:v>31832</c:v>
                </c:pt>
                <c:pt idx="3">
                  <c:v>24782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837056"/>
        <c:axId val="9783859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Целевой показатель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31044</c:v>
                </c:pt>
                <c:pt idx="1">
                  <c:v>37993</c:v>
                </c:pt>
                <c:pt idx="2">
                  <c:v>31832</c:v>
                </c:pt>
                <c:pt idx="3">
                  <c:v>24782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Ожидаемые данные за 2016 год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31044</c:v>
                </c:pt>
                <c:pt idx="1">
                  <c:v>37993</c:v>
                </c:pt>
                <c:pt idx="2">
                  <c:v>31832</c:v>
                </c:pt>
                <c:pt idx="3">
                  <c:v>24782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837056"/>
        <c:axId val="97838592"/>
      </c:lineChart>
      <c:catAx>
        <c:axId val="9783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7838592"/>
        <c:crosses val="autoZero"/>
        <c:auto val="1"/>
        <c:lblAlgn val="ctr"/>
        <c:lblOffset val="100"/>
        <c:noMultiLvlLbl val="0"/>
      </c:catAx>
      <c:valAx>
        <c:axId val="97838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78370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3836077707253"/>
          <c:y val="5.2025355859864106E-2"/>
          <c:w val="0.87245523572031169"/>
          <c:h val="0.61911398626107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4558124827166858E-2"/>
                  <c:y val="1.01695695649606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798437355972397E-2"/>
                  <c:y val="2.5423923912401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18984281382061E-2"/>
                  <c:y val="7.6271771737204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79453074590313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079453074590313E-2"/>
                  <c:y val="1.2711961956200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918593620375189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7279062413583429E-2"/>
                  <c:y val="7.62717717372047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 (факт)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Лист1!$B$2:$B$8</c:f>
              <c:numCache>
                <c:formatCode>#,##0.0_р_.</c:formatCode>
                <c:ptCount val="7"/>
                <c:pt idx="0">
                  <c:v>1973.2</c:v>
                </c:pt>
                <c:pt idx="1">
                  <c:v>1440.2</c:v>
                </c:pt>
                <c:pt idx="2">
                  <c:v>1376.1</c:v>
                </c:pt>
                <c:pt idx="3">
                  <c:v>1458.2</c:v>
                </c:pt>
                <c:pt idx="4">
                  <c:v>1351.6</c:v>
                </c:pt>
                <c:pt idx="5">
                  <c:v>1338.2</c:v>
                </c:pt>
                <c:pt idx="6">
                  <c:v>1343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169280185585867E-2"/>
                  <c:y val="1.01692036048637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40161941513684E-2"/>
                  <c:y val="1.5254347094573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30427605897703E-2"/>
                  <c:y val="1.27118836871742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467042894425681E-2"/>
                  <c:y val="4.188326032472202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242131560750373E-2"/>
                  <c:y val="2.0443277866722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384889919921482E-2"/>
                  <c:y val="7.417865583118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801320514822333E-2"/>
                  <c:y val="1.01694202797749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4705226294202E-2"/>
                  <c:y val="1.495273561825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747875354107648E-2"/>
                  <c:y val="-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395E-2"/>
                  <c:y val="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 (факт)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Лист1!$C$2:$C$8</c:f>
              <c:numCache>
                <c:formatCode>#,##0.0_р_.</c:formatCode>
                <c:ptCount val="7"/>
                <c:pt idx="0">
                  <c:v>1259.9000000000001</c:v>
                </c:pt>
                <c:pt idx="1">
                  <c:v>784.6</c:v>
                </c:pt>
                <c:pt idx="2">
                  <c:v>732.4</c:v>
                </c:pt>
                <c:pt idx="3">
                  <c:v>748.7</c:v>
                </c:pt>
                <c:pt idx="4">
                  <c:v>744.3</c:v>
                </c:pt>
                <c:pt idx="5">
                  <c:v>755.4</c:v>
                </c:pt>
                <c:pt idx="6">
                  <c:v>763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5839140545784811E-2"/>
                  <c:y val="1.5254354347440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30833574981598E-2"/>
                  <c:y val="5.08471013988748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83767928442373E-2"/>
                  <c:y val="1.0169636954686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170685463183906E-2"/>
                  <c:y val="-8.374485315833943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562690995070272E-2"/>
                  <c:y val="7.03911783843365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636813811871146E-2"/>
                  <c:y val="1.50450391304054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37824273382154E-2"/>
                  <c:y val="4.87540217571945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8626843032722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331444759206799E-2"/>
                  <c:y val="-5.5035427431347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291E-2"/>
                  <c:y val="4.1276570573509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410764872521245E-2"/>
                      <c:h val="4.972450868422210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 (факт)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Лист1!$D$2:$D$8</c:f>
              <c:numCache>
                <c:formatCode>#,##0.0_р_.</c:formatCode>
                <c:ptCount val="7"/>
                <c:pt idx="0">
                  <c:v>196.9</c:v>
                </c:pt>
                <c:pt idx="1">
                  <c:v>128.1</c:v>
                </c:pt>
                <c:pt idx="2">
                  <c:v>91</c:v>
                </c:pt>
                <c:pt idx="3">
                  <c:v>117.4</c:v>
                </c:pt>
                <c:pt idx="4">
                  <c:v>39.799999999999997</c:v>
                </c:pt>
                <c:pt idx="5">
                  <c:v>16.899999999999999</c:v>
                </c:pt>
                <c:pt idx="6">
                  <c:v>16.5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556992"/>
        <c:axId val="105456384"/>
      </c:barChart>
      <c:catAx>
        <c:axId val="10555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ahoma" panose="020B0604030504040204" pitchFamily="34" charset="0"/>
              </a:defRPr>
            </a:pPr>
            <a:endParaRPr lang="ru-RU"/>
          </a:p>
        </c:txPr>
        <c:crossAx val="105456384"/>
        <c:crosses val="autoZero"/>
        <c:auto val="1"/>
        <c:lblAlgn val="ctr"/>
        <c:lblOffset val="250"/>
        <c:noMultiLvlLbl val="0"/>
      </c:catAx>
      <c:valAx>
        <c:axId val="105456384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aseline="0">
                <a:latin typeface="Tahoma" panose="020B0604030504040204" pitchFamily="34" charset="0"/>
              </a:defRPr>
            </a:pPr>
            <a:endParaRPr lang="ru-RU"/>
          </a:p>
        </c:txPr>
        <c:crossAx val="105556992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10498683840776275"/>
          <c:y val="0.73392862598421871"/>
          <c:w val="0.89501312335958005"/>
          <c:h val="0.26607142857142857"/>
        </c:manualLayout>
      </c:layout>
      <c:overlay val="0"/>
      <c:txPr>
        <a:bodyPr/>
        <a:lstStyle/>
        <a:p>
          <a:pPr>
            <a:defRPr sz="1400" kern="1000" baseline="0">
              <a:latin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8748055674208"/>
          <c:y val="5.1147022020259454E-2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3096656162606074"/>
                  <c:y val="5.84507351031572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0941658137154556E-3"/>
                  <c:y val="-1.12850134505535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824192651455927"/>
                  <c:y val="-0.166775952207729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636642784032754"/>
                  <c:y val="4.65030643930247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Дотации - 262,78 млн. руб.</c:v>
                </c:pt>
                <c:pt idx="1">
                  <c:v>Субсидии - 100,52 млн. руб.</c:v>
                </c:pt>
                <c:pt idx="2">
                  <c:v>Субвенции - 1 515,97 млн. руб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0.14000000000000001</c:v>
                </c:pt>
                <c:pt idx="1">
                  <c:v>5.2999999999999999E-2</c:v>
                </c:pt>
                <c:pt idx="2">
                  <c:v>0.80700000000000005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10164459739359602"/>
          <c:y val="0.4988152521480313"/>
          <c:w val="0.86022936999814636"/>
          <c:h val="0.2474834400165227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8748055674208"/>
          <c:y val="5.1147022020259454E-2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1868406418491445"/>
                  <c:y val="5.95399531735429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3627769404975862E-2"/>
                  <c:y val="6.781721690696589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59594290734129"/>
                  <c:y val="-0.1390594195241446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636642784032754"/>
                  <c:y val="4.65030643930247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Дотации - 176,61 млн. руб.</c:v>
                </c:pt>
                <c:pt idx="1">
                  <c:v>Субсидии - 48,67 млн. руб.</c:v>
                </c:pt>
                <c:pt idx="2">
                  <c:v>Субвенции - 1 516,15 млн. руб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0.10100000000000001</c:v>
                </c:pt>
                <c:pt idx="1">
                  <c:v>2.8000000000000001E-2</c:v>
                </c:pt>
                <c:pt idx="2">
                  <c:v>0.871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10164459739359602"/>
          <c:y val="0.4988152521480313"/>
          <c:w val="0.8561352041844309"/>
          <c:h val="0.2626015487530238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8748055674208"/>
          <c:y val="5.1147022020259454E-2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2687239581234536"/>
                  <c:y val="5.60899690158131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7856688077756917E-3"/>
                  <c:y val="3.969594745405691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32777504654293"/>
                  <c:y val="-0.1617365826288963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636642784032754"/>
                  <c:y val="4.65030643930247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Дотации - 174,82 млн. руб.</c:v>
                </c:pt>
                <c:pt idx="1">
                  <c:v>Субсидии - 50,27 млн. руб.</c:v>
                </c:pt>
                <c:pt idx="2">
                  <c:v>Субвенции - 1 516,58 млн. руб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0.1</c:v>
                </c:pt>
                <c:pt idx="1">
                  <c:v>2.9000000000000001E-2</c:v>
                </c:pt>
                <c:pt idx="2">
                  <c:v>0.871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10164459739359602"/>
          <c:y val="0.4988152521480313"/>
          <c:w val="0.81519354604727634"/>
          <c:h val="0.2651212335424407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74497142593906E-2"/>
          <c:y val="0.12931176368025349"/>
          <c:w val="0.84345438582704901"/>
          <c:h val="0.822505042822658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3196806045940696"/>
                  <c:y val="3.76877718690158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вопросы; </a:t>
                    </a:r>
                    <a:endParaRPr lang="ru-RU" dirty="0" smtClean="0"/>
                  </a:p>
                  <a:p>
                    <a:r>
                      <a:rPr lang="ru-RU" dirty="0" smtClean="0"/>
                      <a:t>276,5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441414820214195"/>
                  <c:y val="-9.483287289080736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безопасность; </a:t>
                    </a:r>
                    <a:endParaRPr lang="ru-RU" dirty="0" smtClean="0"/>
                  </a:p>
                  <a:p>
                    <a:r>
                      <a:rPr lang="ru-RU" dirty="0" smtClean="0"/>
                      <a:t>33,1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788283686636551E-2"/>
                  <c:y val="2.9844529251377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12464468717568E-3"/>
                  <c:y val="0.2453365163489663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</a:t>
                    </a:r>
                    <a:r>
                      <a:rPr lang="ru-RU" dirty="0"/>
                      <a:t>хозяйство; </a:t>
                    </a:r>
                    <a:endParaRPr lang="ru-RU" dirty="0" smtClean="0"/>
                  </a:p>
                  <a:p>
                    <a:r>
                      <a:rPr lang="ru-RU" dirty="0" smtClean="0"/>
                      <a:t>352,8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4710099961792865E-2"/>
                  <c:y val="4.27599045245617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Образование; </a:t>
                    </a:r>
                    <a:endParaRPr lang="ru-RU" dirty="0" smtClean="0"/>
                  </a:p>
                  <a:p>
                    <a:r>
                      <a:rPr lang="ru-RU" dirty="0" smtClean="0"/>
                      <a:t>1956,8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8174267899772653"/>
                  <c:y val="0.13411428193512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166,1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8177892158323872"/>
                  <c:y val="7.63904963460202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</a:t>
                    </a:r>
                    <a:r>
                      <a:rPr lang="ru-RU" dirty="0"/>
                      <a:t>политика;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102,2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2449323607223407"/>
                  <c:y val="-2.00927548692172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спорт; </a:t>
                    </a:r>
                    <a:endParaRPr lang="ru-RU" dirty="0" smtClean="0"/>
                  </a:p>
                  <a:p>
                    <a:r>
                      <a:rPr lang="ru-RU" dirty="0" smtClean="0"/>
                      <a:t>130,5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6976898682440865E-2"/>
                  <c:y val="-7.88923676766340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7578308823861538E-2"/>
                  <c:y val="-7.889236767663407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 информации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10,1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945282954107177"/>
                  <c:y val="-7.90593970858347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Обслуживание </a:t>
                    </a:r>
                    <a:r>
                      <a:rPr lang="ru-RU" dirty="0"/>
                      <a:t>муниципального долга; </a:t>
                    </a:r>
                    <a:endParaRPr lang="ru-RU" dirty="0" smtClean="0"/>
                  </a:p>
                  <a:p>
                    <a:r>
                      <a:rPr lang="ru-RU" dirty="0" smtClean="0"/>
                      <a:t>47,8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Охрана окружающей среды</c:v>
                </c:pt>
                <c:pt idx="9">
                  <c:v>Средства массовой информации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276.5</c:v>
                </c:pt>
                <c:pt idx="1">
                  <c:v>33.1</c:v>
                </c:pt>
                <c:pt idx="2">
                  <c:v>181.9</c:v>
                </c:pt>
                <c:pt idx="3">
                  <c:v>352.8</c:v>
                </c:pt>
                <c:pt idx="4">
                  <c:v>1956.8</c:v>
                </c:pt>
                <c:pt idx="5">
                  <c:v>166.1</c:v>
                </c:pt>
                <c:pt idx="6">
                  <c:v>102.2</c:v>
                </c:pt>
                <c:pt idx="7">
                  <c:v>130.5</c:v>
                </c:pt>
                <c:pt idx="8">
                  <c:v>0.5</c:v>
                </c:pt>
                <c:pt idx="9">
                  <c:v>10.1</c:v>
                </c:pt>
                <c:pt idx="10">
                  <c:v>47.8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634066007371213E-2"/>
          <c:y val="9.5385692586314672E-2"/>
          <c:w val="0.79808923836365764"/>
          <c:h val="0.809228614827370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2291913346563714"/>
                  <c:y val="-0.14247080032461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674899521371513"/>
                  <c:y val="-7.03873627668339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безопасность; 30,3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621839745760038E-2"/>
                  <c:y val="-1.4293637932829225E-4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Национальная </a:t>
                    </a:r>
                    <a:r>
                      <a:rPr lang="ru-RU" sz="1000" dirty="0"/>
                      <a:t>экономика; </a:t>
                    </a:r>
                    <a:endParaRPr lang="ru-RU" sz="1000" dirty="0" smtClean="0"/>
                  </a:p>
                  <a:p>
                    <a:r>
                      <a:rPr lang="ru-RU" sz="1000" dirty="0" smtClean="0"/>
                      <a:t>226,1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0468538932341609E-2"/>
                  <c:y val="0.153960261269748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2838664584402679"/>
                  <c:y val="8.13382228623286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1283213384734678E-2"/>
                  <c:y val="2.49116703238009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7043343395093639E-2"/>
                  <c:y val="-3.31612400041637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3157071860980937"/>
                  <c:y val="-0.1196042595731553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спорт; </a:t>
                    </a:r>
                    <a:endParaRPr lang="ru-RU" dirty="0" smtClean="0"/>
                  </a:p>
                  <a:p>
                    <a:r>
                      <a:rPr lang="ru-RU" dirty="0" smtClean="0"/>
                      <a:t>126,0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3189591915014259E-2"/>
                  <c:y val="-0.172160136390307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4924703567199774"/>
                  <c:y val="-0.16696453710450601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Обслуживание </a:t>
                    </a:r>
                    <a:r>
                      <a:rPr lang="ru-RU" sz="1000" dirty="0" err="1" smtClean="0"/>
                      <a:t>муниципа-льного</a:t>
                    </a:r>
                    <a:r>
                      <a:rPr lang="ru-RU" sz="1000" dirty="0" smtClean="0"/>
                      <a:t> долга</a:t>
                    </a:r>
                    <a:r>
                      <a:rPr lang="ru-RU" sz="1000" dirty="0"/>
                      <a:t>; </a:t>
                    </a:r>
                    <a:endParaRPr lang="ru-RU" sz="1000" dirty="0" smtClean="0"/>
                  </a:p>
                  <a:p>
                    <a:r>
                      <a:rPr lang="ru-RU" sz="1000" dirty="0" smtClean="0"/>
                      <a:t>53,5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252.8</c:v>
                </c:pt>
                <c:pt idx="1">
                  <c:v>30.3</c:v>
                </c:pt>
                <c:pt idx="2">
                  <c:v>226.1</c:v>
                </c:pt>
                <c:pt idx="3">
                  <c:v>146.5</c:v>
                </c:pt>
                <c:pt idx="4">
                  <c:v>1959.9</c:v>
                </c:pt>
                <c:pt idx="5">
                  <c:v>167.6</c:v>
                </c:pt>
                <c:pt idx="6">
                  <c:v>103.3</c:v>
                </c:pt>
                <c:pt idx="7">
                  <c:v>126</c:v>
                </c:pt>
                <c:pt idx="8">
                  <c:v>5.7</c:v>
                </c:pt>
                <c:pt idx="9">
                  <c:v>53.5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059923334808E-2"/>
          <c:y val="0.14479317123174043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9665481726891103E-2"/>
                  <c:y val="-0.138245448183822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936467679095671E-2"/>
                  <c:y val="-7.36482044806411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624348368864372E-3"/>
                  <c:y val="-1.030687008384357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772707630257634E-3"/>
                  <c:y val="0.162728155147210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0029910726534422E-2"/>
                  <c:y val="7.96363472192485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3810447361922789E-2"/>
                  <c:y val="1.8937997344531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3590303214256316"/>
                  <c:y val="-3.67488571293716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7533818369824677"/>
                  <c:y val="-0.1230425155398255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Физическая культура и спорт; </a:t>
                    </a:r>
                    <a:endParaRPr lang="ru-RU" smtClean="0"/>
                  </a:p>
                  <a:p>
                    <a:r>
                      <a:rPr lang="ru-RU" smtClean="0"/>
                      <a:t>127,3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7495369989299532E-2"/>
                  <c:y val="-0.168145461112300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3560529673224134"/>
                  <c:y val="-0.16760249923215784"/>
                </c:manualLayout>
              </c:layout>
              <c:tx>
                <c:rich>
                  <a:bodyPr/>
                  <a:lstStyle/>
                  <a:p>
                    <a:r>
                      <a:rPr lang="ru-RU" sz="990" dirty="0"/>
                      <a:t>Обслуживание</a:t>
                    </a:r>
                    <a:r>
                      <a:rPr lang="ru-RU" sz="1000" dirty="0"/>
                      <a:t> </a:t>
                    </a:r>
                    <a:r>
                      <a:rPr lang="ru-RU" sz="1000" dirty="0" err="1" smtClean="0"/>
                      <a:t>муниципа-льного</a:t>
                    </a:r>
                    <a:r>
                      <a:rPr lang="ru-RU" sz="1000" dirty="0" smtClean="0"/>
                      <a:t> </a:t>
                    </a:r>
                    <a:r>
                      <a:rPr lang="ru-RU" sz="1000" dirty="0"/>
                      <a:t>долга; 55,8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261</c:v>
                </c:pt>
                <c:pt idx="1">
                  <c:v>30.3</c:v>
                </c:pt>
                <c:pt idx="2">
                  <c:v>186.8</c:v>
                </c:pt>
                <c:pt idx="3">
                  <c:v>146.5</c:v>
                </c:pt>
                <c:pt idx="4">
                  <c:v>1952.7</c:v>
                </c:pt>
                <c:pt idx="5">
                  <c:v>152.6</c:v>
                </c:pt>
                <c:pt idx="6">
                  <c:v>102.9</c:v>
                </c:pt>
                <c:pt idx="7">
                  <c:v>127.3</c:v>
                </c:pt>
                <c:pt idx="8">
                  <c:v>5.7</c:v>
                </c:pt>
                <c:pt idx="9">
                  <c:v>55.8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09583028529633E-2"/>
          <c:y val="0.22687619748911814"/>
          <c:w val="0.7984299420599047"/>
          <c:h val="0.769178834106127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4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6.6378586363610187E-2"/>
                  <c:y val="-0.131606930479625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физической культуры и спорта;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130,6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035637553352661"/>
                  <c:y val="-0.113613205665753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Социальная </a:t>
                    </a:r>
                    <a:r>
                      <a:rPr lang="ru-RU" dirty="0"/>
                      <a:t>поддержка; </a:t>
                    </a:r>
                    <a:endParaRPr lang="ru-RU" dirty="0" smtClean="0"/>
                  </a:p>
                  <a:p>
                    <a:r>
                      <a:rPr lang="ru-RU" dirty="0" smtClean="0"/>
                      <a:t>2,0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990749327511823"/>
                  <c:y val="-1.11091464148195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219,4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223876642339971"/>
                  <c:y val="2.67976403939606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132100294339579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образования; </a:t>
                    </a:r>
                    <a:endParaRPr lang="ru-RU" dirty="0" smtClean="0"/>
                  </a:p>
                  <a:p>
                    <a:r>
                      <a:rPr lang="ru-RU" dirty="0" smtClean="0"/>
                      <a:t>1 </a:t>
                    </a:r>
                    <a:r>
                      <a:rPr lang="ru-RU" dirty="0"/>
                      <a:t>953,2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1144986723038548E-2"/>
                  <c:y val="6.43971598565717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экономики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1,4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265164824404265"/>
                  <c:y val="-2.06912797358802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транспортной системы; </a:t>
                    </a:r>
                    <a:endParaRPr lang="ru-RU" dirty="0" smtClean="0"/>
                  </a:p>
                  <a:p>
                    <a:r>
                      <a:rPr lang="ru-RU" dirty="0" smtClean="0"/>
                      <a:t>144,7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6608067554101458"/>
                  <c:y val="-8.13634561645306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системы муниципального управления; </a:t>
                    </a:r>
                    <a:endParaRPr lang="ru-RU" dirty="0" smtClean="0"/>
                  </a:p>
                  <a:p>
                    <a:r>
                      <a:rPr lang="ru-RU" dirty="0" smtClean="0"/>
                      <a:t>150,6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4454089361726641E-2"/>
                  <c:y val="-0.114303137027877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Безопасность </a:t>
                    </a:r>
                    <a:r>
                      <a:rPr lang="ru-RU" dirty="0"/>
                      <a:t>жизнедеятельности населения; </a:t>
                    </a:r>
                    <a:endParaRPr lang="ru-RU" dirty="0" smtClean="0"/>
                  </a:p>
                  <a:p>
                    <a:r>
                      <a:rPr lang="ru-RU" dirty="0" smtClean="0"/>
                      <a:t>48,8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7333145171045282E-2"/>
                  <c:y val="-0.159805704993585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Переселение </a:t>
                    </a:r>
                    <a:r>
                      <a:rPr lang="ru-RU" dirty="0"/>
                      <a:t>граждан; </a:t>
                    </a:r>
                    <a:endParaRPr lang="ru-RU" dirty="0" smtClean="0"/>
                  </a:p>
                  <a:p>
                    <a:r>
                      <a:rPr lang="ru-RU" dirty="0" smtClean="0"/>
                      <a:t>73,6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  <c:pt idx="9">
                  <c:v>Переселение граждан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130.6</c:v>
                </c:pt>
                <c:pt idx="1">
                  <c:v>2</c:v>
                </c:pt>
                <c:pt idx="2">
                  <c:v>219.4</c:v>
                </c:pt>
                <c:pt idx="3">
                  <c:v>319.89999999999998</c:v>
                </c:pt>
                <c:pt idx="4">
                  <c:v>1953.2</c:v>
                </c:pt>
                <c:pt idx="5">
                  <c:v>1.4</c:v>
                </c:pt>
                <c:pt idx="6">
                  <c:v>144.69999999999999</c:v>
                </c:pt>
                <c:pt idx="7">
                  <c:v>150.6</c:v>
                </c:pt>
                <c:pt idx="8">
                  <c:v>48.8</c:v>
                </c:pt>
                <c:pt idx="9">
                  <c:v>73.599999999999994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183199234504904E-2"/>
          <c:y val="0.17737085373786926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8.9796914012127194E-2"/>
                  <c:y val="-0.13612593021768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физической культуры и спорта;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127,4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097410280681536E-2"/>
                  <c:y val="-0.170297813308671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555856792054216"/>
                  <c:y val="-0.169255497510412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9385854802864438E-4"/>
                  <c:y val="-7.82817642105522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6149884592696243"/>
                  <c:y val="3.0969006538800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3003547960051585E-2"/>
                  <c:y val="0.11635613237393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0753422778280797E-2"/>
                  <c:y val="-1.314429481308084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6895873631574615"/>
                  <c:y val="-0.1152873097752291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0553573510851373"/>
                  <c:y val="-0.13787076173362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127.4</c:v>
                </c:pt>
                <c:pt idx="1">
                  <c:v>2.9</c:v>
                </c:pt>
                <c:pt idx="2">
                  <c:v>200.4</c:v>
                </c:pt>
                <c:pt idx="3">
                  <c:v>185.9</c:v>
                </c:pt>
                <c:pt idx="4">
                  <c:v>1956.9</c:v>
                </c:pt>
                <c:pt idx="5">
                  <c:v>1.4</c:v>
                </c:pt>
                <c:pt idx="6">
                  <c:v>151.6</c:v>
                </c:pt>
                <c:pt idx="7">
                  <c:v>147.4</c:v>
                </c:pt>
                <c:pt idx="8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122904491459E-2"/>
          <c:y val="0.16868346365558531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3.2307400128954375E-2"/>
                  <c:y val="-0.1382825577044495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физической культуры и спорта;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126,0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555675021263752"/>
                  <c:y val="-0.172060943067496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699319388427032"/>
                  <c:y val="-0.125365024293910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728821988092299E-2"/>
                  <c:y val="-5.21479400966831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0704089585562599"/>
                  <c:y val="2.58831210851165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6383918772464124E-2"/>
                  <c:y val="0.114025073039061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1383618679177986E-3"/>
                  <c:y val="-2.41203333495224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6753110681263207E-2"/>
                  <c:y val="-0.118937723725946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2270111394627818E-3"/>
                  <c:y val="-0.140302375898580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126</c:v>
                </c:pt>
                <c:pt idx="1">
                  <c:v>2.9</c:v>
                </c:pt>
                <c:pt idx="2">
                  <c:v>215.4</c:v>
                </c:pt>
                <c:pt idx="3">
                  <c:v>186.7</c:v>
                </c:pt>
                <c:pt idx="4">
                  <c:v>1964.6</c:v>
                </c:pt>
                <c:pt idx="5">
                  <c:v>1.4</c:v>
                </c:pt>
                <c:pt idx="6">
                  <c:v>190.9</c:v>
                </c:pt>
                <c:pt idx="7">
                  <c:v>143.69999999999999</c:v>
                </c:pt>
                <c:pt idx="8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15698526721968E-2"/>
          <c:y val="4.7982322951770788E-2"/>
          <c:w val="0.81911777191874802"/>
          <c:h val="0.81901640558456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7.1694834268640432E-3"/>
                  <c:y val="2.0833680167332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905070168355251E-2"/>
                  <c:y val="1.17579528200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206760224473705E-2"/>
                  <c:y val="1.825692207038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07455359521932E-2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772863539100894E-2"/>
                  <c:y val="1.8356602352824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471173482982574E-2"/>
                  <c:y val="1.79633315167041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03727679760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План 2016 года</c:v>
                </c:pt>
                <c:pt idx="2">
                  <c:v>Факт 2016 года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3481.2</c:v>
                </c:pt>
                <c:pt idx="1">
                  <c:v>3706.9</c:v>
                </c:pt>
                <c:pt idx="2">
                  <c:v>3582.9</c:v>
                </c:pt>
                <c:pt idx="3">
                  <c:v>3246.8</c:v>
                </c:pt>
                <c:pt idx="4">
                  <c:v>3079.6</c:v>
                </c:pt>
                <c:pt idx="5">
                  <c:v>3084.7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007455359521932E-2"/>
                  <c:y val="5.4658818562422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05070168355277E-2"/>
                  <c:y val="5.159303287289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772863539100894E-2"/>
                  <c:y val="6.2977570393413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338966853728086E-2"/>
                  <c:y val="-6.0061227764816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508450280592128E-2"/>
                  <c:y val="-7.5265752534329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640656909846513E-2"/>
                  <c:y val="1.0517894499720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294223406071412E-2"/>
                  <c:y val="1.433729585601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План 2016 года</c:v>
                </c:pt>
                <c:pt idx="2">
                  <c:v>Факт 2016 года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3485.5</c:v>
                </c:pt>
                <c:pt idx="1">
                  <c:v>3807</c:v>
                </c:pt>
                <c:pt idx="2">
                  <c:v>3519.7</c:v>
                </c:pt>
                <c:pt idx="3">
                  <c:v>3258.3</c:v>
                </c:pt>
                <c:pt idx="4">
                  <c:v>3021.6</c:v>
                </c:pt>
                <c:pt idx="5">
                  <c:v>3071.7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2049699988167529E-2"/>
                  <c:y val="0.103049352541075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290754505145318E-2"/>
                  <c:y val="0.1364484193114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254968960088444E-2"/>
                  <c:y val="-1.73776987742102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856857819772509E-2"/>
                  <c:y val="-1.1394104358774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628117201069799E-2"/>
                  <c:y val="6.93256304855016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03727679760966E-2"/>
                  <c:y val="1.0517894499720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03727679760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План 2016 года</c:v>
                </c:pt>
                <c:pt idx="2">
                  <c:v>Факт 2016 года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-4.3</c:v>
                </c:pt>
                <c:pt idx="1">
                  <c:v>-100.1</c:v>
                </c:pt>
                <c:pt idx="2">
                  <c:v>63.2</c:v>
                </c:pt>
                <c:pt idx="3">
                  <c:v>11.5</c:v>
                </c:pt>
                <c:pt idx="4">
                  <c:v>58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82496"/>
        <c:axId val="99884032"/>
      </c:barChart>
      <c:catAx>
        <c:axId val="9988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9884032"/>
        <c:crosses val="autoZero"/>
        <c:auto val="1"/>
        <c:lblAlgn val="ctr"/>
        <c:lblOffset val="100"/>
        <c:noMultiLvlLbl val="0"/>
      </c:catAx>
      <c:valAx>
        <c:axId val="9988403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9882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120011507303166"/>
          <c:y val="0.34926470588235298"/>
          <c:w val="8.9497621312175812E-2"/>
          <c:h val="0.3786764705882352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151.30000000000001</c:v>
                </c:pt>
                <c:pt idx="1">
                  <c:v>150.69999999999999</c:v>
                </c:pt>
                <c:pt idx="2">
                  <c:v>147.4</c:v>
                </c:pt>
                <c:pt idx="3">
                  <c:v>143.69999999999999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57472"/>
        <c:axId val="107659264"/>
      </c:barChart>
      <c:catAx>
        <c:axId val="10765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7659264"/>
        <c:crosses val="autoZero"/>
        <c:auto val="1"/>
        <c:lblAlgn val="ctr"/>
        <c:lblOffset val="100"/>
        <c:noMultiLvlLbl val="0"/>
      </c:catAx>
      <c:valAx>
        <c:axId val="1076592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7657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468096"/>
        <c:axId val="108469632"/>
      </c:barChart>
      <c:catAx>
        <c:axId val="10846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8469632"/>
        <c:crosses val="autoZero"/>
        <c:auto val="1"/>
        <c:lblAlgn val="ctr"/>
        <c:lblOffset val="100"/>
        <c:noMultiLvlLbl val="0"/>
      </c:catAx>
      <c:valAx>
        <c:axId val="1084696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846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44.6</c:v>
                </c:pt>
                <c:pt idx="1">
                  <c:v>48.8</c:v>
                </c:pt>
                <c:pt idx="2">
                  <c:v>45.5</c:v>
                </c:pt>
                <c:pt idx="3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447232"/>
        <c:axId val="108448768"/>
      </c:barChart>
      <c:catAx>
        <c:axId val="10844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8448768"/>
        <c:crosses val="autoZero"/>
        <c:auto val="1"/>
        <c:lblAlgn val="ctr"/>
        <c:lblOffset val="100"/>
        <c:noMultiLvlLbl val="0"/>
      </c:catAx>
      <c:valAx>
        <c:axId val="10844876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8447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165.8</c:v>
                </c:pt>
                <c:pt idx="1">
                  <c:v>144.69999999999999</c:v>
                </c:pt>
                <c:pt idx="2">
                  <c:v>151.6</c:v>
                </c:pt>
                <c:pt idx="3">
                  <c:v>190.9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80736"/>
        <c:axId val="109382272"/>
      </c:barChart>
      <c:catAx>
        <c:axId val="10938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9382272"/>
        <c:crosses val="autoZero"/>
        <c:auto val="1"/>
        <c:lblAlgn val="ctr"/>
        <c:lblOffset val="100"/>
        <c:noMultiLvlLbl val="0"/>
      </c:catAx>
      <c:valAx>
        <c:axId val="1093822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938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374.7</c:v>
                </c:pt>
                <c:pt idx="1">
                  <c:v>319.89999999999998</c:v>
                </c:pt>
                <c:pt idx="2">
                  <c:v>185.8</c:v>
                </c:pt>
                <c:pt idx="3">
                  <c:v>186.6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584064"/>
        <c:axId val="98585600"/>
      </c:barChart>
      <c:catAx>
        <c:axId val="9858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8585600"/>
        <c:crosses val="autoZero"/>
        <c:auto val="1"/>
        <c:lblAlgn val="ctr"/>
        <c:lblOffset val="100"/>
        <c:noMultiLvlLbl val="0"/>
      </c:catAx>
      <c:valAx>
        <c:axId val="985856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858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1955.9</c:v>
                </c:pt>
                <c:pt idx="1">
                  <c:v>1953.2</c:v>
                </c:pt>
                <c:pt idx="2">
                  <c:v>1956.9</c:v>
                </c:pt>
                <c:pt idx="3">
                  <c:v>1964.5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385792"/>
        <c:axId val="110391680"/>
      </c:barChart>
      <c:catAx>
        <c:axId val="11038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0391680"/>
        <c:crosses val="autoZero"/>
        <c:auto val="1"/>
        <c:lblAlgn val="ctr"/>
        <c:lblOffset val="100"/>
        <c:noMultiLvlLbl val="0"/>
      </c:catAx>
      <c:valAx>
        <c:axId val="1103916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0385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210.7</c:v>
                </c:pt>
                <c:pt idx="1">
                  <c:v>219.4</c:v>
                </c:pt>
                <c:pt idx="2">
                  <c:v>200.4</c:v>
                </c:pt>
                <c:pt idx="3">
                  <c:v>215.4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395968"/>
        <c:axId val="111397504"/>
      </c:barChart>
      <c:catAx>
        <c:axId val="11139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1397504"/>
        <c:crosses val="autoZero"/>
        <c:auto val="1"/>
        <c:lblAlgn val="ctr"/>
        <c:lblOffset val="100"/>
        <c:noMultiLvlLbl val="0"/>
      </c:catAx>
      <c:valAx>
        <c:axId val="1113975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1395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1.3</c:v>
                </c:pt>
                <c:pt idx="1">
                  <c:v>2</c:v>
                </c:pt>
                <c:pt idx="2">
                  <c:v>2.9</c:v>
                </c:pt>
                <c:pt idx="3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024192"/>
        <c:axId val="112034176"/>
      </c:barChart>
      <c:catAx>
        <c:axId val="11202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2034176"/>
        <c:crosses val="autoZero"/>
        <c:auto val="1"/>
        <c:lblAlgn val="ctr"/>
        <c:lblOffset val="100"/>
        <c:noMultiLvlLbl val="0"/>
      </c:catAx>
      <c:valAx>
        <c:axId val="1120341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202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120.4</c:v>
                </c:pt>
                <c:pt idx="1">
                  <c:v>130.6</c:v>
                </c:pt>
                <c:pt idx="2">
                  <c:v>127.4</c:v>
                </c:pt>
                <c:pt idx="3">
                  <c:v>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417024"/>
        <c:axId val="112443392"/>
      </c:barChart>
      <c:catAx>
        <c:axId val="11241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12443392"/>
        <c:crosses val="autoZero"/>
        <c:auto val="1"/>
        <c:lblAlgn val="ctr"/>
        <c:lblOffset val="100"/>
        <c:noMultiLvlLbl val="0"/>
      </c:catAx>
      <c:valAx>
        <c:axId val="11244339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1241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83081840206784E-2"/>
          <c:y val="0.14945286156616655"/>
          <c:w val="0.80576671218452389"/>
          <c:h val="0.7896031753323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5.5456355351160898E-2"/>
                  <c:y val="-9.55334025487187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Контрольно-счетной палаты; </a:t>
                    </a:r>
                    <a:endParaRPr lang="ru-RU" dirty="0" smtClean="0"/>
                  </a:p>
                  <a:p>
                    <a:r>
                      <a:rPr lang="ru-RU" dirty="0" smtClean="0"/>
                      <a:t>6,9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341431901648453E-2"/>
                  <c:y val="-0.113134078776909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/>
                      <a:t>Совета;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9,5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031681527806393E-2"/>
                  <c:y val="-7.20862925973226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 печатным изданиям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10,1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4336001243831653E-2"/>
                  <c:y val="-4.83177904978913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УКС; </a:t>
                    </a:r>
                    <a:endParaRPr lang="ru-RU" dirty="0" smtClean="0"/>
                  </a:p>
                  <a:p>
                    <a:r>
                      <a:rPr lang="ru-RU" dirty="0" smtClean="0"/>
                      <a:t>20,6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/>
                      <a:t>Доплаты к пенсиям муниципальных служащих</a:t>
                    </a:r>
                    <a:r>
                      <a:rPr lang="ru-RU" smtClean="0"/>
                      <a:t>;</a:t>
                    </a:r>
                  </a:p>
                  <a:p>
                    <a:r>
                      <a:rPr lang="ru-RU" smtClean="0"/>
                      <a:t> </a:t>
                    </a:r>
                    <a:r>
                      <a:rPr lang="ru-RU"/>
                      <a:t>17,2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/>
                      <a:t>Подготовка и проведение дополнительных выборов депутата Совета по избирательному округу №1; </a:t>
                    </a:r>
                    <a:endParaRPr lang="ru-RU" smtClean="0"/>
                  </a:p>
                  <a:p>
                    <a:r>
                      <a:rPr lang="ru-RU" smtClean="0"/>
                      <a:t>1,2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0573381888258716"/>
                  <c:y val="6.8848482621119266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администрации; </a:t>
                    </a:r>
                    <a:endParaRPr lang="ru-RU" dirty="0" smtClean="0"/>
                  </a:p>
                  <a:p>
                    <a:r>
                      <a:rPr lang="ru-RU" dirty="0" smtClean="0"/>
                      <a:t>118,6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7219806141327161E-2"/>
                  <c:y val="4.771837300967483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Исполнение судебных </a:t>
                    </a:r>
                    <a:endParaRPr lang="ru-RU" dirty="0" smtClean="0"/>
                  </a:p>
                  <a:p>
                    <a:r>
                      <a:rPr lang="ru-RU" dirty="0" smtClean="0"/>
                      <a:t>актов 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0518998601032871"/>
                  <c:y val="-5.43981477227831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Резервный фонд на ликвидацию ЧС; </a:t>
                    </a:r>
                    <a:endParaRPr lang="ru-RU" dirty="0" smtClean="0"/>
                  </a:p>
                  <a:p>
                    <a:r>
                      <a:rPr lang="ru-RU" dirty="0" smtClean="0"/>
                      <a:t>10,0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0282047756311582E-2"/>
                  <c:y val="-5.19903710985951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Мероприятия в связи с переездом администрации в здание по ул. Первомайская, 3; </a:t>
                    </a:r>
                    <a:endParaRPr lang="ru-RU" dirty="0" smtClean="0"/>
                  </a:p>
                  <a:p>
                    <a:r>
                      <a:rPr lang="ru-RU" dirty="0" smtClean="0"/>
                      <a:t>15,0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Содержание УКС</c:v>
                </c:pt>
                <c:pt idx="4">
                  <c:v>Доплаты к пенсиям муниципальных служащих</c:v>
                </c:pt>
                <c:pt idx="5">
                  <c:v>Подготовка и проведение дополнительных выборов депутата Совета по избирательному округу №1</c:v>
                </c:pt>
                <c:pt idx="6">
                  <c:v>Содержание администрации</c:v>
                </c:pt>
                <c:pt idx="7">
                  <c:v>Исполнение судебных актов </c:v>
                </c:pt>
                <c:pt idx="8">
                  <c:v>Резервный фонд на ликвидацию ЧС</c:v>
                </c:pt>
                <c:pt idx="9">
                  <c:v>Мероприятия в связи с переездом администрации в здание по ул. Первомайская, 3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6.9</c:v>
                </c:pt>
                <c:pt idx="1">
                  <c:v>9.5</c:v>
                </c:pt>
                <c:pt idx="2">
                  <c:v>10.1</c:v>
                </c:pt>
                <c:pt idx="3">
                  <c:v>20.6</c:v>
                </c:pt>
                <c:pt idx="4">
                  <c:v>17.2</c:v>
                </c:pt>
                <c:pt idx="5">
                  <c:v>1.2</c:v>
                </c:pt>
                <c:pt idx="6">
                  <c:v>118.6</c:v>
                </c:pt>
                <c:pt idx="7">
                  <c:v>5</c:v>
                </c:pt>
                <c:pt idx="8">
                  <c:v>10</c:v>
                </c:pt>
                <c:pt idx="9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1321767066408041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layout>
                <c:manualLayout>
                  <c:x val="-0.11848360883450276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layout>
                <c:manualLayout>
                  <c:x val="-8.688797981196869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layout>
                <c:manualLayout>
                  <c:x val="-0.12111657791971393"/>
                  <c:y val="2.7971855467881042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layout>
                <c:manualLayout>
                  <c:x val="-0.14481329968661449"/>
                  <c:y val="-8.391556640364313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20</c:v>
                </c:pt>
                <c:pt idx="1">
                  <c:v>19.7</c:v>
                </c:pt>
                <c:pt idx="2">
                  <c:v>30</c:v>
                </c:pt>
                <c:pt idx="3">
                  <c:v>39</c:v>
                </c:pt>
                <c:pt idx="4">
                  <c:v>42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00000512"/>
        <c:axId val="100002048"/>
      </c:bubbleChart>
      <c:valAx>
        <c:axId val="100000512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00002048"/>
        <c:crosses val="autoZero"/>
        <c:crossBetween val="midCat"/>
        <c:majorUnit val="5"/>
        <c:minorUnit val="0.2"/>
      </c:valAx>
      <c:valAx>
        <c:axId val="100002048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0000512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478110383418205E-2"/>
          <c:y val="0.16345519528845359"/>
          <c:w val="0.80576671218452389"/>
          <c:h val="0.7896031753323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0.15799109746849385"/>
                  <c:y val="-0.207936419199246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Контрольно-счетной палаты; </a:t>
                    </a:r>
                    <a:endParaRPr lang="ru-RU" dirty="0" smtClean="0"/>
                  </a:p>
                  <a:p>
                    <a:r>
                      <a:rPr lang="ru-RU" dirty="0" smtClean="0"/>
                      <a:t>6,9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098224356369046E-2"/>
                  <c:y val="-0.2604860756616660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Совета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12,1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2746415816208262"/>
                  <c:y val="-0.200075516864363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173594840956687E-3"/>
                  <c:y val="-6.74649703477166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УКС; </a:t>
                    </a:r>
                    <a:endParaRPr lang="ru-RU" dirty="0" smtClean="0"/>
                  </a:p>
                  <a:p>
                    <a:r>
                      <a:rPr lang="ru-RU" dirty="0" smtClean="0"/>
                      <a:t>18,6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980629383329725E-2"/>
                  <c:y val="0.150035879675240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Доплаты </a:t>
                    </a:r>
                    <a:r>
                      <a:rPr lang="ru-RU" dirty="0"/>
                      <a:t>к пенсиям </a:t>
                    </a:r>
                    <a:r>
                      <a:rPr lang="ru-RU" dirty="0" err="1" smtClean="0"/>
                      <a:t>муниципа-льных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служащих; 17,2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961799314657512E-2"/>
                  <c:y val="4.9387296120504388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Содержание </a:t>
                    </a:r>
                    <a:r>
                      <a:rPr lang="ru-RU" sz="1000" dirty="0" err="1" smtClean="0"/>
                      <a:t>администра-ции</a:t>
                    </a:r>
                    <a:r>
                      <a:rPr lang="ru-RU" sz="1000" dirty="0"/>
                      <a:t>; </a:t>
                    </a:r>
                    <a:endParaRPr lang="ru-RU" sz="1000" dirty="0" smtClean="0"/>
                  </a:p>
                  <a:p>
                    <a:r>
                      <a:rPr lang="ru-RU" sz="1000" dirty="0" smtClean="0"/>
                      <a:t>116,7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457179438639772E-2"/>
                  <c:y val="-3.20913680741458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Исполнение судебных актов </a:t>
                    </a:r>
                    <a:r>
                      <a:rPr lang="ru-RU" dirty="0" smtClean="0"/>
                      <a:t>;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10,0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096554538013529"/>
                  <c:y val="-0.1693348375608419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Резервный фонд на ликвидацию ЧС; </a:t>
                    </a:r>
                    <a:endParaRPr lang="ru-RU" dirty="0" smtClean="0"/>
                  </a:p>
                  <a:p>
                    <a:r>
                      <a:rPr lang="ru-RU" dirty="0" smtClean="0"/>
                      <a:t>15,0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Содержание УКС</c:v>
                </c:pt>
                <c:pt idx="4">
                  <c:v>Доплаты к пенсиям муниципальных служащих</c:v>
                </c:pt>
                <c:pt idx="5">
                  <c:v>Содержание администрации</c:v>
                </c:pt>
                <c:pt idx="6">
                  <c:v>Исполнение судебных актов </c:v>
                </c:pt>
                <c:pt idx="7">
                  <c:v>Резервный фонд на ликвидацию ЧС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6.9</c:v>
                </c:pt>
                <c:pt idx="1">
                  <c:v>12.1</c:v>
                </c:pt>
                <c:pt idx="2">
                  <c:v>5.7</c:v>
                </c:pt>
                <c:pt idx="3">
                  <c:v>18.600000000000001</c:v>
                </c:pt>
                <c:pt idx="4">
                  <c:v>17.2</c:v>
                </c:pt>
                <c:pt idx="5">
                  <c:v>116.7</c:v>
                </c:pt>
                <c:pt idx="6">
                  <c:v>10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478110383418205E-2"/>
          <c:y val="0.16345519528845359"/>
          <c:w val="0.80576671218452389"/>
          <c:h val="0.7896031753323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0.10054385009043436"/>
                  <c:y val="-0.212592070545948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Контрольно-счетной палаты; </a:t>
                    </a:r>
                    <a:endParaRPr lang="ru-RU" dirty="0" smtClean="0"/>
                  </a:p>
                  <a:p>
                    <a:r>
                      <a:rPr lang="ru-RU" dirty="0" smtClean="0"/>
                      <a:t>6,9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35384746911582E-2"/>
                  <c:y val="-0.2514992022156501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Совета;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12,1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030316600545661"/>
                  <c:y val="-0.201407693005617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5196742508491E-2"/>
                  <c:y val="-5.074989895953524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Содержание УКС; </a:t>
                    </a:r>
                    <a:endParaRPr lang="ru-RU" dirty="0" smtClean="0"/>
                  </a:p>
                  <a:p>
                    <a:r>
                      <a:rPr lang="ru-RU" dirty="0" smtClean="0"/>
                      <a:t>18,6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361514656201296E-3"/>
                  <c:y val="0.1219157455411599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Доплаты к пенсиям </a:t>
                    </a:r>
                    <a:r>
                      <a:rPr lang="ru-RU" smtClean="0"/>
                      <a:t>муниципа-льных </a:t>
                    </a:r>
                    <a:r>
                      <a:rPr lang="ru-RU"/>
                      <a:t>служащих; 17,2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5123166914662851E-2"/>
                  <c:y val="5.00740963408230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 err="1" smtClean="0"/>
                      <a:t>администра-ции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dirty="0" smtClean="0"/>
                      <a:t>109,1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301767139612238E-2"/>
                  <c:y val="-2.129227317675803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Исполнение судебных актов </a:t>
                    </a:r>
                    <a:r>
                      <a:rPr lang="ru-RU" smtClean="0"/>
                      <a:t>;</a:t>
                    </a:r>
                  </a:p>
                  <a:p>
                    <a:r>
                      <a:rPr lang="ru-RU" smtClean="0"/>
                      <a:t> </a:t>
                    </a:r>
                    <a:r>
                      <a:rPr lang="ru-RU"/>
                      <a:t>10,0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006611422208924"/>
                  <c:y val="-0.1478024500823445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Резервный фонд на ликвидацию ЧС; </a:t>
                    </a:r>
                    <a:endParaRPr lang="ru-RU" dirty="0" smtClean="0"/>
                  </a:p>
                  <a:p>
                    <a:r>
                      <a:rPr lang="ru-RU" dirty="0" smtClean="0"/>
                      <a:t>15,0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Содержание УКС</c:v>
                </c:pt>
                <c:pt idx="4">
                  <c:v>Доплаты к пенсиям муниципальных служащих</c:v>
                </c:pt>
                <c:pt idx="5">
                  <c:v>Содержание администрации</c:v>
                </c:pt>
                <c:pt idx="6">
                  <c:v>Исполнение судебных актов </c:v>
                </c:pt>
                <c:pt idx="7">
                  <c:v>Резервный фонд на ликвидацию ЧС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6.9</c:v>
                </c:pt>
                <c:pt idx="1">
                  <c:v>12.1</c:v>
                </c:pt>
                <c:pt idx="2">
                  <c:v>5.7</c:v>
                </c:pt>
                <c:pt idx="3">
                  <c:v>18.600000000000001</c:v>
                </c:pt>
                <c:pt idx="4">
                  <c:v>17.2</c:v>
                </c:pt>
                <c:pt idx="5">
                  <c:v>109.1</c:v>
                </c:pt>
                <c:pt idx="6">
                  <c:v>10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  <c:pt idx="9">
                  <c:v>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501504"/>
        <c:axId val="11450304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9.53347525950572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36949810676781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282496844613088E-3"/>
                  <c:y val="-4.0517457519735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456499368923131E-3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467348800952959E-2"/>
                  <c:y val="-4.0517269852899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456499368922598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2282496844614146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0.36</c:v>
                </c:pt>
                <c:pt idx="9">
                  <c:v>0.34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17120"/>
        <c:axId val="114518656"/>
      </c:lineChart>
      <c:catAx>
        <c:axId val="11450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114503040"/>
        <c:crosses val="autoZero"/>
        <c:auto val="1"/>
        <c:lblAlgn val="ctr"/>
        <c:lblOffset val="100"/>
        <c:noMultiLvlLbl val="0"/>
      </c:catAx>
      <c:valAx>
        <c:axId val="11450304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14501504"/>
        <c:crosses val="autoZero"/>
        <c:crossBetween val="between"/>
      </c:valAx>
      <c:catAx>
        <c:axId val="114517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4518656"/>
        <c:crosses val="autoZero"/>
        <c:auto val="1"/>
        <c:lblAlgn val="ctr"/>
        <c:lblOffset val="100"/>
        <c:noMultiLvlLbl val="0"/>
      </c:catAx>
      <c:valAx>
        <c:axId val="114518656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114517120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3"/>
              <c:layout>
                <c:manualLayout>
                  <c:x val="-0.10576447480548253"/>
                  <c:y val="-2.8851970987184956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20.3</c:v>
                </c:pt>
                <c:pt idx="1">
                  <c:v>20.7</c:v>
                </c:pt>
                <c:pt idx="2">
                  <c:v>29.9</c:v>
                </c:pt>
                <c:pt idx="3">
                  <c:v>38.299999999999997</c:v>
                </c:pt>
                <c:pt idx="4">
                  <c:v>43.1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99697024"/>
        <c:axId val="99698560"/>
      </c:bubbleChart>
      <c:valAx>
        <c:axId val="99697024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99698560"/>
        <c:crosses val="autoZero"/>
        <c:crossBetween val="midCat"/>
        <c:majorUnit val="5"/>
        <c:minorUnit val="0.2"/>
      </c:valAx>
      <c:valAx>
        <c:axId val="9969856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9697024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919664138119816E-3"/>
          <c:y val="0.15990865694623274"/>
          <c:w val="0.88997740228176248"/>
          <c:h val="0.4771423926757555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09"/>
                  <c:y val="6.77763651156663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242289186727812"/>
                  <c:y val="-8.22687003763456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240785986776089"/>
                  <c:y val="-8.1106402949792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- 1 079,8 млн. руб.</c:v>
                </c:pt>
                <c:pt idx="1">
                  <c:v>Неналоговые доходы - 378,4 млн. руб.</c:v>
                </c:pt>
                <c:pt idx="2">
                  <c:v>Безвозмездные поступления -   2 124,7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0.30099999999999999</c:v>
                </c:pt>
                <c:pt idx="1">
                  <c:v>0.106</c:v>
                </c:pt>
                <c:pt idx="2">
                  <c:v>0.59299999999999997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"/>
          <c:y val="0.68023255813953487"/>
          <c:w val="0.99614193569807696"/>
          <c:h val="0.22480620155038761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46155852631207E-2"/>
          <c:y val="0.13832511051865312"/>
          <c:w val="0.81695217207666648"/>
          <c:h val="0.4880724788003811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585298786352139"/>
                  <c:y val="-9.87419661441287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598628134808565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- 1 062,7 млн. руб.</c:v>
                </c:pt>
                <c:pt idx="1">
                  <c:v>Неналоговые доходы - 288,9 млн. руб.</c:v>
                </c:pt>
                <c:pt idx="2">
                  <c:v>Безвозмездные поступления - 1 895,2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0.32700000000000001</c:v>
                </c:pt>
                <c:pt idx="1">
                  <c:v>8.8999999999999996E-2</c:v>
                </c:pt>
                <c:pt idx="2">
                  <c:v>0.58399999999999996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"/>
          <c:y val="0.65860437168162922"/>
          <c:w val="1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74617452985147E-3"/>
          <c:y val="0.11442609147299043"/>
          <c:w val="0.96643360330290273"/>
          <c:h val="0.5057472149996374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09"/>
                  <c:y val="6.77763651156663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638854528715868"/>
                  <c:y val="-0.104850198620257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240785986776089"/>
                  <c:y val="-8.1106402949792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- 1 077,9 млн. руб.</c:v>
                </c:pt>
                <c:pt idx="1">
                  <c:v>Неналоговые доходы - 260,3 млн. руб.</c:v>
                </c:pt>
                <c:pt idx="2">
                  <c:v>Безвозмездные поступления -   1 741,4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0.35</c:v>
                </c:pt>
                <c:pt idx="1">
                  <c:v>8.5000000000000006E-2</c:v>
                </c:pt>
                <c:pt idx="2">
                  <c:v>0.56499999999999995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9.1963876530492279E-3"/>
          <c:y val="0.6827416016337694"/>
          <c:w val="0.98199555097720348"/>
          <c:h val="0.22480620155038761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8906488401771E-2"/>
          <c:y val="0.13180698534437638"/>
          <c:w val="0.83369028373537146"/>
          <c:h val="0.49806460952791581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8418380957906941"/>
                  <c:y val="5.97282374202424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233354359359476"/>
                  <c:y val="-0.103738070140619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598628134808565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- 1 085,7 млн. руб.</c:v>
                </c:pt>
                <c:pt idx="1">
                  <c:v>Неналоговые доходы - 257,3 млн. руб.</c:v>
                </c:pt>
                <c:pt idx="2">
                  <c:v>Безвозмездные поступления - 1 741,7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0.35199999999999998</c:v>
                </c:pt>
                <c:pt idx="1">
                  <c:v>8.3000000000000004E-2</c:v>
                </c:pt>
                <c:pt idx="2">
                  <c:v>0.56499999999999995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"/>
          <c:y val="0.69367211206480273"/>
          <c:w val="0.98334401328936227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58693154528273E-2"/>
          <c:y val="4.5364595612136384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Pt>
            <c:idx val="4"/>
            <c:bubble3D val="0"/>
            <c:spPr>
              <a:solidFill>
                <a:schemeClr val="accent6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236.5</c:v>
                </c:pt>
                <c:pt idx="1">
                  <c:v>54.1</c:v>
                </c:pt>
                <c:pt idx="2">
                  <c:v>39.799999999999997</c:v>
                </c:pt>
                <c:pt idx="3">
                  <c:v>192.6</c:v>
                </c:pt>
                <c:pt idx="4">
                  <c:v>84.3</c:v>
                </c:pt>
                <c:pt idx="5">
                  <c:v>744.3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25F51-9D0A-44D8-BAF8-2F8F5BB2C7ED}" type="presOf" srcId="{8EB40CAB-6CF8-4B41-A93E-BCD427C7FA54}" destId="{11FF78F1-9292-4A98-A799-4DD163EB3031}" srcOrd="0" destOrd="0" presId="urn:microsoft.com/office/officeart/2005/8/layout/vList3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F7E737E-2C8E-4977-9A7C-5757D482F3FD}" type="presOf" srcId="{2A9A4847-3BA1-4BA1-AC2F-31C06C0F3570}" destId="{C0FEDEF4-320D-4FFD-9A58-C78DE507E03C}" srcOrd="0" destOrd="0" presId="urn:microsoft.com/office/officeart/2005/8/layout/vList3"/>
    <dgm:cxn modelId="{DBC2A3BE-C339-43EF-8DF6-712BB46519B1}" type="presParOf" srcId="{11FF78F1-9292-4A98-A799-4DD163EB3031}" destId="{03B708F0-6BA0-4E90-BCF1-E61ED13B6541}" srcOrd="0" destOrd="0" presId="urn:microsoft.com/office/officeart/2005/8/layout/vList3"/>
    <dgm:cxn modelId="{18875967-9A1F-4CF5-94A8-CCE7BDDAB7FA}" type="presParOf" srcId="{03B708F0-6BA0-4E90-BCF1-E61ED13B6541}" destId="{15B302CE-8C3B-4D59-B08D-822E2198B2FC}" srcOrd="0" destOrd="0" presId="urn:microsoft.com/office/officeart/2005/8/layout/vList3"/>
    <dgm:cxn modelId="{CC5D5074-6F16-447F-A90E-5F4F684E86CE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2" qsCatId="simple" csTypeId="urn:microsoft.com/office/officeart/2005/8/colors/accent1_2#2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B5B9BA2-DD2F-4646-9D5C-BEF6BB136272}" type="presOf" srcId="{8EB40CAB-6CF8-4B41-A93E-BCD427C7FA54}" destId="{11FF78F1-9292-4A98-A799-4DD163EB3031}" srcOrd="0" destOrd="0" presId="urn:microsoft.com/office/officeart/2005/8/layout/vList3"/>
    <dgm:cxn modelId="{C0259A0C-9512-4944-A5DD-8FBC3080A37A}" type="presOf" srcId="{2A9A4847-3BA1-4BA1-AC2F-31C06C0F3570}" destId="{C0FEDEF4-320D-4FFD-9A58-C78DE507E03C}" srcOrd="0" destOrd="0" presId="urn:microsoft.com/office/officeart/2005/8/layout/vList3"/>
    <dgm:cxn modelId="{922F4F51-9FA4-47D8-BB9B-66D042613918}" type="presParOf" srcId="{11FF78F1-9292-4A98-A799-4DD163EB3031}" destId="{03B708F0-6BA0-4E90-BCF1-E61ED13B6541}" srcOrd="0" destOrd="0" presId="urn:microsoft.com/office/officeart/2005/8/layout/vList3"/>
    <dgm:cxn modelId="{AEA3E64F-97E1-48B7-9205-07A4BDD4545E}" type="presParOf" srcId="{03B708F0-6BA0-4E90-BCF1-E61ED13B6541}" destId="{15B302CE-8C3B-4D59-B08D-822E2198B2FC}" srcOrd="0" destOrd="0" presId="urn:microsoft.com/office/officeart/2005/8/layout/vList3"/>
    <dgm:cxn modelId="{72DDA21B-242C-481F-B453-38D839173483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E1404B-1F1C-48F6-8465-26A7CA38A0B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Участники бюджетного процесса</a:t>
          </a:r>
          <a:endParaRPr lang="ru-RU" dirty="0">
            <a:solidFill>
              <a:schemeClr val="tx1"/>
            </a:solidFill>
          </a:endParaRPr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34BE101E-7B06-4AB2-9CC8-650D2E14A32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dirty="0">
            <a:solidFill>
              <a:schemeClr val="tx1"/>
            </a:solidFill>
          </a:endParaRP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/>
      <dgm:t>
        <a:bodyPr/>
        <a:lstStyle/>
        <a:p>
          <a:endParaRPr lang="ru-RU"/>
        </a:p>
      </dgm:t>
    </dgm:pt>
    <dgm:pt modelId="{AD086328-42E6-4038-8968-4EA045F7CF0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Совет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dirty="0">
            <a:solidFill>
              <a:schemeClr val="tx1"/>
            </a:solidFill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/>
      <dgm:t>
        <a:bodyPr/>
        <a:lstStyle/>
        <a:p>
          <a:endParaRPr lang="ru-RU"/>
        </a:p>
      </dgm:t>
    </dgm:pt>
    <dgm:pt modelId="{457D5479-3190-4159-BAE4-C5C8ADB2286C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Администрация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dirty="0">
            <a:solidFill>
              <a:schemeClr val="tx1"/>
            </a:solidFill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/>
      <dgm:t>
        <a:bodyPr/>
        <a:lstStyle/>
        <a:p>
          <a:endParaRPr lang="ru-RU"/>
        </a:p>
      </dgm:t>
    </dgm:pt>
    <dgm:pt modelId="{2806752B-5BD3-4C1F-9E01-F135D9C826F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Контрольно-счетная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палата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dirty="0">
            <a:solidFill>
              <a:schemeClr val="tx1"/>
            </a:solidFill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/>
      <dgm:t>
        <a:bodyPr/>
        <a:lstStyle/>
        <a:p>
          <a:endParaRPr lang="ru-RU"/>
        </a:p>
      </dgm:t>
    </dgm:pt>
    <dgm:pt modelId="{7B448054-BD1F-4DB8-B808-A907AB9AE9F6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ведут бюджетный учет;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12AE3C7-0F2E-4C48-9038-4E1DFEECE64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/>
      <dgm:t>
        <a:bodyPr/>
        <a:lstStyle/>
        <a:p>
          <a:endParaRPr lang="ru-RU"/>
        </a:p>
      </dgm:t>
    </dgm:pt>
    <dgm:pt modelId="{E1AF720E-912C-4165-84A4-5820E50EBAD8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dirty="0">
            <a:solidFill>
              <a:schemeClr val="tx1"/>
            </a:solidFill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/>
      <dgm:t>
        <a:bodyPr/>
        <a:lstStyle/>
        <a:p>
          <a:endParaRPr lang="ru-RU"/>
        </a:p>
      </dgm:t>
    </dgm:pt>
    <dgm:pt modelId="{9BFE8969-13FB-402C-9DD3-6A161DCD5DFE}">
      <dgm:prSet phldrT="[Текст]"/>
      <dgm:spPr>
        <a:solidFill>
          <a:srgbClr val="8180B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53193" custScaleY="5266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98844" custRadScaleRad="102746" custRadScaleInc="591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/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62498" custScaleY="72639" custRadScaleRad="135022" custRadScaleInc="1463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/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62498" custScaleY="72639" custRadScaleRad="137476" custRadScaleInc="37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/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62498" custScaleY="72639" custRadScaleRad="132774" custRadScaleInc="-1623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/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62498" custScaleY="122441" custRadScaleRad="103957" custRadScaleInc="-348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/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62498" custScaleY="139717" custRadScaleRad="136978" custRadScaleInc="968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/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44608" custRadScaleRad="136161" custRadScaleInc="75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/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10920" custRadScaleRad="136773" custRadScaleInc="-808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/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8709BFBF-48AC-4224-8AA1-E12AF1FE36FD}" type="presOf" srcId="{986F66CF-7D7E-412B-ACFF-73FA4A5710E3}" destId="{13A03BB4-0DB0-442B-976D-9E2F662E00AF}" srcOrd="0" destOrd="0" presId="urn:microsoft.com/office/officeart/2005/8/layout/radial6"/>
    <dgm:cxn modelId="{F5C4500D-B910-4895-A9BF-A4AB7FE244F5}" type="presOf" srcId="{ACC09EE7-33B0-4FC4-8D7D-D9066F8E0872}" destId="{E4C76E3D-688C-4BFE-A395-BDB911363A6E}" srcOrd="0" destOrd="0" presId="urn:microsoft.com/office/officeart/2005/8/layout/radial6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DAC19E99-1C23-4587-9E6E-B77C90858CF0}" type="presOf" srcId="{E1AF720E-912C-4165-84A4-5820E50EBAD8}" destId="{1B484103-B5CC-49BB-A3BC-AF799990D8CA}" srcOrd="0" destOrd="0" presId="urn:microsoft.com/office/officeart/2005/8/layout/radial6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FB49FA2F-8985-48AF-9D3B-927FDD6250F9}" type="presOf" srcId="{457D5479-3190-4159-BAE4-C5C8ADB2286C}" destId="{F4E02FC5-5AE7-4245-AB29-1ABD8AEB0F21}" srcOrd="0" destOrd="0" presId="urn:microsoft.com/office/officeart/2005/8/layout/radial6"/>
    <dgm:cxn modelId="{F23B988B-FFC6-47AE-BCDC-BC2FEDC9F726}" type="presOf" srcId="{428CA93B-C0E8-4139-B292-C15430994F62}" destId="{1A87F541-6E74-4307-9CE0-B39223E5CA95}" srcOrd="0" destOrd="0" presId="urn:microsoft.com/office/officeart/2005/8/layout/radial6"/>
    <dgm:cxn modelId="{79EC8230-8032-42BA-AE19-EFE12F4DCA13}" type="presOf" srcId="{16E43C0E-5025-4B02-A12B-E8750D6E003A}" destId="{8408641A-5520-4223-B287-2CF3375948FD}" srcOrd="0" destOrd="0" presId="urn:microsoft.com/office/officeart/2005/8/layout/radial6"/>
    <dgm:cxn modelId="{A799048A-5F3A-49B2-841D-7578BB51265C}" type="presOf" srcId="{AD086328-42E6-4038-8968-4EA045F7CF0E}" destId="{845E0088-4DF9-433D-BC84-CA6B21FB8774}" srcOrd="0" destOrd="0" presId="urn:microsoft.com/office/officeart/2005/8/layout/radial6"/>
    <dgm:cxn modelId="{021B8734-D1C0-4082-B9E1-0088BE559495}" type="presOf" srcId="{34BE101E-7B06-4AB2-9CC8-650D2E14A328}" destId="{8718CB4E-F65C-4E4A-89C4-26F421EC27CE}" srcOrd="0" destOrd="0" presId="urn:microsoft.com/office/officeart/2005/8/layout/radial6"/>
    <dgm:cxn modelId="{65E2B7F3-F2F7-49A9-A6AD-72D13E98E981}" type="presOf" srcId="{9BFE8969-13FB-402C-9DD3-6A161DCD5DFE}" destId="{5356B0E1-8162-4DE2-9CF6-6915C440583D}" srcOrd="0" destOrd="0" presId="urn:microsoft.com/office/officeart/2005/8/layout/radial6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092435AF-3DA7-4E5A-AC8B-20452E717300}" type="presOf" srcId="{80368796-B66A-4FEA-928C-F467B493B30E}" destId="{D336E3F1-8B08-444F-A4A5-486A16240F7C}" srcOrd="0" destOrd="0" presId="urn:microsoft.com/office/officeart/2005/8/layout/radial6"/>
    <dgm:cxn modelId="{327D1103-E8DC-4635-A1EC-126C071D7810}" type="presOf" srcId="{8EFDF9E4-B71D-4FD0-8C25-1005EF21C02E}" destId="{018C802E-E8EE-41C8-8BAA-B2F01C39DAA2}" srcOrd="0" destOrd="0" presId="urn:microsoft.com/office/officeart/2005/8/layout/radial6"/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4D85D9B7-F893-4CB7-891B-EB3AF622FBB3}" type="presOf" srcId="{212AE3C7-0F2E-4C48-9038-4E1DFEECE648}" destId="{2903352A-C723-4D92-8BD1-F54193A752E8}" srcOrd="0" destOrd="0" presId="urn:microsoft.com/office/officeart/2005/8/layout/radial6"/>
    <dgm:cxn modelId="{7F378896-0009-4748-9903-A1E8900E7734}" type="presOf" srcId="{2806752B-5BD3-4C1F-9E01-F135D9C826FE}" destId="{0D45D63D-91C6-4CBD-9A7E-8B57F668A8E9}" srcOrd="0" destOrd="0" presId="urn:microsoft.com/office/officeart/2005/8/layout/radial6"/>
    <dgm:cxn modelId="{8DA6D753-37CE-497A-8E1C-73694A3EA2DF}" type="presOf" srcId="{7B448054-BD1F-4DB8-B808-A907AB9AE9F6}" destId="{2243B9A5-8E15-4393-A3CF-599F3170D614}" srcOrd="0" destOrd="0" presId="urn:microsoft.com/office/officeart/2005/8/layout/radial6"/>
    <dgm:cxn modelId="{65F0450E-4ADF-44E9-93C3-6899892C25D8}" type="presOf" srcId="{41397CD7-34BF-43EB-8507-012806C04D8F}" destId="{81C46EE8-CFD4-48B7-B824-CCA63C8B9B22}" srcOrd="0" destOrd="0" presId="urn:microsoft.com/office/officeart/2005/8/layout/radial6"/>
    <dgm:cxn modelId="{D10A9484-13DD-4430-8732-91FABA7B9DCD}" type="presOf" srcId="{36E4F3B6-8DD8-4DE5-A120-B51436573A5D}" destId="{09577B85-9C24-4AFB-BBCF-5B6EE4ABDBCC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5C3B6E2A-4E13-45C4-95B9-438555F626A3}" type="presOf" srcId="{7D3B726C-BF58-455C-9D20-3351D67C21C7}" destId="{BACDCCE6-32EB-41B6-A9DD-91DC8FD48CB9}" srcOrd="0" destOrd="0" presId="urn:microsoft.com/office/officeart/2005/8/layout/radial6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25766337-AB91-4863-AFE8-A5CBC5344909}" type="presOf" srcId="{7AE1404B-1F1C-48F6-8465-26A7CA38A0B0}" destId="{C2771272-27CF-4F9F-AA54-787F32BBBE07}" srcOrd="0" destOrd="0" presId="urn:microsoft.com/office/officeart/2005/8/layout/radial6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3260F999-FF13-4550-B278-FC0D6EFC5C0A}" type="presParOf" srcId="{13A03BB4-0DB0-442B-976D-9E2F662E00AF}" destId="{C2771272-27CF-4F9F-AA54-787F32BBBE07}" srcOrd="0" destOrd="0" presId="urn:microsoft.com/office/officeart/2005/8/layout/radial6"/>
    <dgm:cxn modelId="{3DF2A960-2E8D-4556-A3C7-3A7F77EF4F75}" type="presParOf" srcId="{13A03BB4-0DB0-442B-976D-9E2F662E00AF}" destId="{8718CB4E-F65C-4E4A-89C4-26F421EC27CE}" srcOrd="1" destOrd="0" presId="urn:microsoft.com/office/officeart/2005/8/layout/radial6"/>
    <dgm:cxn modelId="{2E2C0C82-6B44-4826-A45A-4D60C8A867AB}" type="presParOf" srcId="{13A03BB4-0DB0-442B-976D-9E2F662E00AF}" destId="{F77850E8-ED66-4497-ADDC-2206A6355E98}" srcOrd="2" destOrd="0" presId="urn:microsoft.com/office/officeart/2005/8/layout/radial6"/>
    <dgm:cxn modelId="{386C152E-F228-4887-9AF3-798D3B9121DA}" type="presParOf" srcId="{13A03BB4-0DB0-442B-976D-9E2F662E00AF}" destId="{1A87F541-6E74-4307-9CE0-B39223E5CA95}" srcOrd="3" destOrd="0" presId="urn:microsoft.com/office/officeart/2005/8/layout/radial6"/>
    <dgm:cxn modelId="{B5466948-A3AA-43C8-81C8-D4B9104998D1}" type="presParOf" srcId="{13A03BB4-0DB0-442B-976D-9E2F662E00AF}" destId="{845E0088-4DF9-433D-BC84-CA6B21FB8774}" srcOrd="4" destOrd="0" presId="urn:microsoft.com/office/officeart/2005/8/layout/radial6"/>
    <dgm:cxn modelId="{9AB0AFBE-8754-4B43-8E97-E38BED250F8C}" type="presParOf" srcId="{13A03BB4-0DB0-442B-976D-9E2F662E00AF}" destId="{0A1313B0-7E47-435A-BBF3-FA9820F9A7C1}" srcOrd="5" destOrd="0" presId="urn:microsoft.com/office/officeart/2005/8/layout/radial6"/>
    <dgm:cxn modelId="{E81E8278-7C6D-4253-A1A6-CF4F1E042B91}" type="presParOf" srcId="{13A03BB4-0DB0-442B-976D-9E2F662E00AF}" destId="{09577B85-9C24-4AFB-BBCF-5B6EE4ABDBCC}" srcOrd="6" destOrd="0" presId="urn:microsoft.com/office/officeart/2005/8/layout/radial6"/>
    <dgm:cxn modelId="{ECD2F3B6-2E95-4354-9D3B-9C9CFCEEA816}" type="presParOf" srcId="{13A03BB4-0DB0-442B-976D-9E2F662E00AF}" destId="{F4E02FC5-5AE7-4245-AB29-1ABD8AEB0F21}" srcOrd="7" destOrd="0" presId="urn:microsoft.com/office/officeart/2005/8/layout/radial6"/>
    <dgm:cxn modelId="{FA51362F-D9AE-4089-B915-C0D12A9B357A}" type="presParOf" srcId="{13A03BB4-0DB0-442B-976D-9E2F662E00AF}" destId="{3EDF1602-9463-4CBD-B73A-623E7C26D306}" srcOrd="8" destOrd="0" presId="urn:microsoft.com/office/officeart/2005/8/layout/radial6"/>
    <dgm:cxn modelId="{E1CDE777-80D6-403D-807E-0BC2380ED68A}" type="presParOf" srcId="{13A03BB4-0DB0-442B-976D-9E2F662E00AF}" destId="{8408641A-5520-4223-B287-2CF3375948FD}" srcOrd="9" destOrd="0" presId="urn:microsoft.com/office/officeart/2005/8/layout/radial6"/>
    <dgm:cxn modelId="{23B12B87-BE13-408A-9EA8-E94BC2DB00EB}" type="presParOf" srcId="{13A03BB4-0DB0-442B-976D-9E2F662E00AF}" destId="{0D45D63D-91C6-4CBD-9A7E-8B57F668A8E9}" srcOrd="10" destOrd="0" presId="urn:microsoft.com/office/officeart/2005/8/layout/radial6"/>
    <dgm:cxn modelId="{B93A03C8-CF3D-4AE0-BB25-ACD2BFCE3C8F}" type="presParOf" srcId="{13A03BB4-0DB0-442B-976D-9E2F662E00AF}" destId="{A483A381-D5C5-40BC-AFFB-E4B0A9EBABBB}" srcOrd="11" destOrd="0" presId="urn:microsoft.com/office/officeart/2005/8/layout/radial6"/>
    <dgm:cxn modelId="{2B0ECE16-AA02-4639-9B57-895DA693529C}" type="presParOf" srcId="{13A03BB4-0DB0-442B-976D-9E2F662E00AF}" destId="{D336E3F1-8B08-444F-A4A5-486A16240F7C}" srcOrd="12" destOrd="0" presId="urn:microsoft.com/office/officeart/2005/8/layout/radial6"/>
    <dgm:cxn modelId="{DA3F1B9C-7B5A-4601-A55F-E81E1A30DA49}" type="presParOf" srcId="{13A03BB4-0DB0-442B-976D-9E2F662E00AF}" destId="{2903352A-C723-4D92-8BD1-F54193A752E8}" srcOrd="13" destOrd="0" presId="urn:microsoft.com/office/officeart/2005/8/layout/radial6"/>
    <dgm:cxn modelId="{8B143CF2-FA14-4E10-A332-D0F360EF78B2}" type="presParOf" srcId="{13A03BB4-0DB0-442B-976D-9E2F662E00AF}" destId="{5E13081B-6CBB-430E-A0FE-BBBFF7C0ACB2}" srcOrd="14" destOrd="0" presId="urn:microsoft.com/office/officeart/2005/8/layout/radial6"/>
    <dgm:cxn modelId="{80558C3A-730A-4453-938A-8B6BFBCFF951}" type="presParOf" srcId="{13A03BB4-0DB0-442B-976D-9E2F662E00AF}" destId="{018C802E-E8EE-41C8-8BAA-B2F01C39DAA2}" srcOrd="15" destOrd="0" presId="urn:microsoft.com/office/officeart/2005/8/layout/radial6"/>
    <dgm:cxn modelId="{D252ED05-2B30-4528-9A93-AB489A7361F5}" type="presParOf" srcId="{13A03BB4-0DB0-442B-976D-9E2F662E00AF}" destId="{1B484103-B5CC-49BB-A3BC-AF799990D8CA}" srcOrd="16" destOrd="0" presId="urn:microsoft.com/office/officeart/2005/8/layout/radial6"/>
    <dgm:cxn modelId="{4CEA04B3-FAD9-45A1-AFFA-49EC336B0CBE}" type="presParOf" srcId="{13A03BB4-0DB0-442B-976D-9E2F662E00AF}" destId="{E46A92E0-CDA0-4752-B399-98C875F8E026}" srcOrd="17" destOrd="0" presId="urn:microsoft.com/office/officeart/2005/8/layout/radial6"/>
    <dgm:cxn modelId="{D1891588-E331-4019-8705-CF63B865A825}" type="presParOf" srcId="{13A03BB4-0DB0-442B-976D-9E2F662E00AF}" destId="{BACDCCE6-32EB-41B6-A9DD-91DC8FD48CB9}" srcOrd="18" destOrd="0" presId="urn:microsoft.com/office/officeart/2005/8/layout/radial6"/>
    <dgm:cxn modelId="{6BAB5EA6-B26B-44F8-9C59-D5985983DF1A}" type="presParOf" srcId="{13A03BB4-0DB0-442B-976D-9E2F662E00AF}" destId="{5356B0E1-8162-4DE2-9CF6-6915C440583D}" srcOrd="19" destOrd="0" presId="urn:microsoft.com/office/officeart/2005/8/layout/radial6"/>
    <dgm:cxn modelId="{4E06EC17-B5FF-4EA0-91C7-877F1704EA80}" type="presParOf" srcId="{13A03BB4-0DB0-442B-976D-9E2F662E00AF}" destId="{C36DBA81-B1B1-4CC7-8B5B-6FA5F77A66FF}" srcOrd="20" destOrd="0" presId="urn:microsoft.com/office/officeart/2005/8/layout/radial6"/>
    <dgm:cxn modelId="{95ED5FB1-209E-4F8C-98DB-2C4BFC72B8F7}" type="presParOf" srcId="{13A03BB4-0DB0-442B-976D-9E2F662E00AF}" destId="{E4C76E3D-688C-4BFE-A395-BDB911363A6E}" srcOrd="21" destOrd="0" presId="urn:microsoft.com/office/officeart/2005/8/layout/radial6"/>
    <dgm:cxn modelId="{97D301D1-6A77-4E51-A15E-FAE4337C35A8}" type="presParOf" srcId="{13A03BB4-0DB0-442B-976D-9E2F662E00AF}" destId="{2243B9A5-8E15-4393-A3CF-599F3170D614}" srcOrd="22" destOrd="0" presId="urn:microsoft.com/office/officeart/2005/8/layout/radial6"/>
    <dgm:cxn modelId="{06617815-FCEE-4FF5-9A0B-F4ED02B015D5}" type="presParOf" srcId="{13A03BB4-0DB0-442B-976D-9E2F662E00AF}" destId="{24FFE346-36FD-4264-94A6-BC2A279F3788}" srcOrd="23" destOrd="0" presId="urn:microsoft.com/office/officeart/2005/8/layout/radial6"/>
    <dgm:cxn modelId="{CB445368-CC49-4F09-9161-A3E5C4F968E6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Проводятся публичные слушания</a:t>
          </a:r>
          <a:endParaRPr lang="ru-RU" sz="1300" kern="1200" dirty="0"/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EDEF4-320D-4FFD-9A58-C78DE507E03C}">
      <dsp:nvSpPr>
        <dsp:cNvPr id="0" name=""/>
        <dsp:cNvSpPr/>
      </dsp:nvSpPr>
      <dsp:spPr>
        <a:xfrm rot="10800000">
          <a:off x="604427" y="131578"/>
          <a:ext cx="1599777" cy="8059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381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Проводятся публичные слушания</a:t>
          </a:r>
          <a:endParaRPr lang="ru-RU" sz="1300" kern="1200" dirty="0"/>
        </a:p>
      </dsp:txBody>
      <dsp:txXfrm rot="10800000">
        <a:off x="805903" y="131578"/>
        <a:ext cx="1398301" cy="805903"/>
      </dsp:txXfrm>
    </dsp:sp>
    <dsp:sp modelId="{15B302CE-8C3B-4D59-B08D-822E2198B2FC}">
      <dsp:nvSpPr>
        <dsp:cNvPr id="0" name=""/>
        <dsp:cNvSpPr/>
      </dsp:nvSpPr>
      <dsp:spPr>
        <a:xfrm>
          <a:off x="201475" y="131578"/>
          <a:ext cx="805903" cy="80590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46EE8-CFD4-48B7-B824-CCA63C8B9B22}">
      <dsp:nvSpPr>
        <dsp:cNvPr id="0" name=""/>
        <dsp:cNvSpPr/>
      </dsp:nvSpPr>
      <dsp:spPr>
        <a:xfrm>
          <a:off x="1374012" y="130771"/>
          <a:ext cx="4595882" cy="4595882"/>
        </a:xfrm>
        <a:prstGeom prst="blockArc">
          <a:avLst>
            <a:gd name="adj1" fmla="val 13024611"/>
            <a:gd name="adj2" fmla="val 18037350"/>
            <a:gd name="adj3" fmla="val 3433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76E3D-688C-4BFE-A395-BDB911363A6E}">
      <dsp:nvSpPr>
        <dsp:cNvPr id="0" name=""/>
        <dsp:cNvSpPr/>
      </dsp:nvSpPr>
      <dsp:spPr>
        <a:xfrm>
          <a:off x="1382844" y="119003"/>
          <a:ext cx="4595882" cy="4595882"/>
        </a:xfrm>
        <a:prstGeom prst="blockArc">
          <a:avLst>
            <a:gd name="adj1" fmla="val 10394166"/>
            <a:gd name="adj2" fmla="val 13002214"/>
            <a:gd name="adj3" fmla="val 3433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DCCE6-32EB-41B6-A9DD-91DC8FD48CB9}">
      <dsp:nvSpPr>
        <dsp:cNvPr id="0" name=""/>
        <dsp:cNvSpPr/>
      </dsp:nvSpPr>
      <dsp:spPr>
        <a:xfrm>
          <a:off x="1369385" y="746875"/>
          <a:ext cx="4595882" cy="4595882"/>
        </a:xfrm>
        <a:prstGeom prst="blockArc">
          <a:avLst>
            <a:gd name="adj1" fmla="val 8751583"/>
            <a:gd name="adj2" fmla="val 11353200"/>
            <a:gd name="adj3" fmla="val 3433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C802E-E8EE-41C8-8BAA-B2F01C39DAA2}">
      <dsp:nvSpPr>
        <dsp:cNvPr id="0" name=""/>
        <dsp:cNvSpPr/>
      </dsp:nvSpPr>
      <dsp:spPr>
        <a:xfrm>
          <a:off x="1337436" y="700991"/>
          <a:ext cx="4595882" cy="4595882"/>
        </a:xfrm>
        <a:prstGeom prst="blockArc">
          <a:avLst>
            <a:gd name="adj1" fmla="val 3749773"/>
            <a:gd name="adj2" fmla="val 8666477"/>
            <a:gd name="adj3" fmla="val 3433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6E3F1-8B08-444F-A4A5-486A16240F7C}">
      <dsp:nvSpPr>
        <dsp:cNvPr id="0" name=""/>
        <dsp:cNvSpPr/>
      </dsp:nvSpPr>
      <dsp:spPr>
        <a:xfrm>
          <a:off x="2941058" y="516426"/>
          <a:ext cx="4595882" cy="4595882"/>
        </a:xfrm>
        <a:prstGeom prst="blockArc">
          <a:avLst>
            <a:gd name="adj1" fmla="val 1553958"/>
            <a:gd name="adj2" fmla="val 6262373"/>
            <a:gd name="adj3" fmla="val 3433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641A-5520-4223-B287-2CF3375948FD}">
      <dsp:nvSpPr>
        <dsp:cNvPr id="0" name=""/>
        <dsp:cNvSpPr/>
      </dsp:nvSpPr>
      <dsp:spPr>
        <a:xfrm>
          <a:off x="2935154" y="528678"/>
          <a:ext cx="4595882" cy="4595882"/>
        </a:xfrm>
        <a:prstGeom prst="blockArc">
          <a:avLst>
            <a:gd name="adj1" fmla="val 21520190"/>
            <a:gd name="adj2" fmla="val 1533256"/>
            <a:gd name="adj3" fmla="val 3433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77B85-9C24-4AFB-BBCF-5B6EE4ABDBCC}">
      <dsp:nvSpPr>
        <dsp:cNvPr id="0" name=""/>
        <dsp:cNvSpPr/>
      </dsp:nvSpPr>
      <dsp:spPr>
        <a:xfrm>
          <a:off x="2946029" y="248789"/>
          <a:ext cx="4595882" cy="4595882"/>
        </a:xfrm>
        <a:prstGeom prst="blockArc">
          <a:avLst>
            <a:gd name="adj1" fmla="val 20028790"/>
            <a:gd name="adj2" fmla="val 346815"/>
            <a:gd name="adj3" fmla="val 3433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7F541-6E74-4307-9CE0-B39223E5CA95}">
      <dsp:nvSpPr>
        <dsp:cNvPr id="0" name=""/>
        <dsp:cNvSpPr/>
      </dsp:nvSpPr>
      <dsp:spPr>
        <a:xfrm>
          <a:off x="3021959" y="390257"/>
          <a:ext cx="4595882" cy="4595882"/>
        </a:xfrm>
        <a:prstGeom prst="blockArc">
          <a:avLst>
            <a:gd name="adj1" fmla="val 15436451"/>
            <a:gd name="adj2" fmla="val 19784348"/>
            <a:gd name="adj3" fmla="val 343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71272-27CF-4F9F-AA54-787F32BBBE07}">
      <dsp:nvSpPr>
        <dsp:cNvPr id="0" name=""/>
        <dsp:cNvSpPr/>
      </dsp:nvSpPr>
      <dsp:spPr>
        <a:xfrm>
          <a:off x="3265615" y="2331563"/>
          <a:ext cx="2397760" cy="824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Участники бюджетного процесса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305850" y="2371798"/>
        <a:ext cx="2317290" cy="743758"/>
      </dsp:txXfrm>
    </dsp:sp>
    <dsp:sp modelId="{8718CB4E-F65C-4E4A-89C4-26F421EC27CE}">
      <dsp:nvSpPr>
        <dsp:cNvPr id="0" name=""/>
        <dsp:cNvSpPr/>
      </dsp:nvSpPr>
      <dsp:spPr>
        <a:xfrm>
          <a:off x="3384378" y="-56304"/>
          <a:ext cx="2876013" cy="10829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437244" y="-3438"/>
        <a:ext cx="2770281" cy="977235"/>
      </dsp:txXfrm>
    </dsp:sp>
    <dsp:sp modelId="{845E0088-4DF9-433D-BC84-CA6B21FB8774}">
      <dsp:nvSpPr>
        <dsp:cNvPr id="0" name=""/>
        <dsp:cNvSpPr/>
      </dsp:nvSpPr>
      <dsp:spPr>
        <a:xfrm>
          <a:off x="5832648" y="1152127"/>
          <a:ext cx="2876013" cy="795856"/>
        </a:xfrm>
        <a:prstGeom prst="roundRect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Совет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871498" y="1190977"/>
        <a:ext cx="2798313" cy="718156"/>
      </dsp:txXfrm>
    </dsp:sp>
    <dsp:sp modelId="{F4E02FC5-5AE7-4245-AB29-1ABD8AEB0F21}">
      <dsp:nvSpPr>
        <dsp:cNvPr id="0" name=""/>
        <dsp:cNvSpPr/>
      </dsp:nvSpPr>
      <dsp:spPr>
        <a:xfrm>
          <a:off x="6052978" y="2376263"/>
          <a:ext cx="2876013" cy="795856"/>
        </a:xfrm>
        <a:prstGeom prst="roundRect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Администрация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091828" y="2415113"/>
        <a:ext cx="2798313" cy="718156"/>
      </dsp:txXfrm>
    </dsp:sp>
    <dsp:sp modelId="{0D45D63D-91C6-4CBD-9A7E-8B57F668A8E9}">
      <dsp:nvSpPr>
        <dsp:cNvPr id="0" name=""/>
        <dsp:cNvSpPr/>
      </dsp:nvSpPr>
      <dsp:spPr>
        <a:xfrm>
          <a:off x="5832654" y="3402930"/>
          <a:ext cx="2876013" cy="795856"/>
        </a:xfrm>
        <a:prstGeom prst="roundRect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Контрольно-счетная</a:t>
          </a:r>
          <a:r>
            <a:rPr lang="ru-RU" sz="1000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smtClean="0">
              <a:solidFill>
                <a:schemeClr val="tx1"/>
              </a:solidFill>
            </a:rPr>
            <a:t>палата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871504" y="3441780"/>
        <a:ext cx="2798313" cy="718156"/>
      </dsp:txXfrm>
    </dsp:sp>
    <dsp:sp modelId="{2903352A-C723-4D92-8BD1-F54193A752E8}">
      <dsp:nvSpPr>
        <dsp:cNvPr id="0" name=""/>
        <dsp:cNvSpPr/>
      </dsp:nvSpPr>
      <dsp:spPr>
        <a:xfrm>
          <a:off x="3240361" y="4331424"/>
          <a:ext cx="2876013" cy="1341503"/>
        </a:xfrm>
        <a:prstGeom prst="roundRect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305848" y="4396911"/>
        <a:ext cx="2745039" cy="1210529"/>
      </dsp:txXfrm>
    </dsp:sp>
    <dsp:sp modelId="{1B484103-B5CC-49BB-A3BC-AF799990D8CA}">
      <dsp:nvSpPr>
        <dsp:cNvPr id="0" name=""/>
        <dsp:cNvSpPr/>
      </dsp:nvSpPr>
      <dsp:spPr>
        <a:xfrm>
          <a:off x="360037" y="3546940"/>
          <a:ext cx="2876013" cy="153078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34764" y="3621667"/>
        <a:ext cx="2726559" cy="1381331"/>
      </dsp:txXfrm>
    </dsp:sp>
    <dsp:sp modelId="{5356B0E1-8162-4DE2-9CF6-6915C440583D}">
      <dsp:nvSpPr>
        <dsp:cNvPr id="0" name=""/>
        <dsp:cNvSpPr/>
      </dsp:nvSpPr>
      <dsp:spPr>
        <a:xfrm>
          <a:off x="0" y="1890760"/>
          <a:ext cx="2876013" cy="1584372"/>
        </a:xfrm>
        <a:prstGeom prst="roundRect">
          <a:avLst/>
        </a:prstGeom>
        <a:solidFill>
          <a:srgbClr val="8180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7343" y="1968103"/>
        <a:ext cx="2721327" cy="1429686"/>
      </dsp:txXfrm>
    </dsp:sp>
    <dsp:sp modelId="{2243B9A5-8E15-4393-A3CF-599F3170D614}">
      <dsp:nvSpPr>
        <dsp:cNvPr id="0" name=""/>
        <dsp:cNvSpPr/>
      </dsp:nvSpPr>
      <dsp:spPr>
        <a:xfrm>
          <a:off x="432054" y="459458"/>
          <a:ext cx="2876013" cy="121527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ведут бюджетный учет;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91379" y="518783"/>
        <a:ext cx="2757363" cy="109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B30E0-016F-4E11-9243-195179A953A9}" type="datetimeFigureOut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2A96-1062-465F-88F5-1C6F2EA30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9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34975-B0AF-416A-8922-74FE679AFB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2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mouhta.ru/adm/post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opros/rez_opros.php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545" y="2933945"/>
            <a:ext cx="7830869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С УЧЕТОМ ВНЕСЕННЫХ ИЗМЕНЕНИЙ И ДОПОЛНЕНИЙ В БЮДЖЕТ МОГО «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У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ХТА» НА 2017 ГОД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И ПЛАНОВЫЙ ПЕРИОД 2018 И 2019 ГОДОВ</a:t>
            </a:r>
            <a:endParaRPr lang="ru-RU" sz="30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  <p:pic>
        <p:nvPicPr>
          <p:cNvPr id="1536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56565" y="5125324"/>
            <a:ext cx="821731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 решению Совета МОГО «Ухта» от 15.02.2017 № 168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«О внесении изменений и дополнений в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решение Совета МОГО «Ухта» от 14.12.2016 № 98 «О бюджете МОГО «Ухта» на 2017 год и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плановый период 2018 и 2019 годов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Участники бюджетного процесса</a:t>
            </a:r>
          </a:p>
        </p:txBody>
      </p:sp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D72E6-63EE-4224-B6CE-BA0F8DD6D7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95764308"/>
              </p:ext>
            </p:extLst>
          </p:nvPr>
        </p:nvGraphicFramePr>
        <p:xfrm>
          <a:off x="107504" y="980728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граждан в формировании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23960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900000" y="2520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0800000">
            <a:off x="2880368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2540760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2068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4181080" y="251492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0800000">
            <a:off x="6161144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5821536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335340" y="4651365"/>
            <a:ext cx="936248" cy="75695"/>
            <a:chOff x="2411760" y="2204864"/>
            <a:chExt cx="936248" cy="75695"/>
          </a:xfrm>
          <a:solidFill>
            <a:schemeClr val="accent1"/>
          </a:solidFill>
        </p:grpSpPr>
        <p:sp>
          <p:nvSpPr>
            <p:cNvPr id="16" name="Овал 15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16200000">
            <a:off x="3310554" y="2564081"/>
            <a:ext cx="360040" cy="73944"/>
            <a:chOff x="2411760" y="2204864"/>
            <a:chExt cx="360040" cy="73944"/>
          </a:xfrm>
          <a:solidFill>
            <a:schemeClr val="accent3"/>
          </a:solidFill>
        </p:grpSpPr>
        <p:sp>
          <p:nvSpPr>
            <p:cNvPr id="24" name="Овал 23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 rot="16200000">
            <a:off x="4663645" y="4659822"/>
            <a:ext cx="936248" cy="75695"/>
            <a:chOff x="2411760" y="2204864"/>
            <a:chExt cx="936248" cy="75695"/>
          </a:xfrm>
          <a:solidFill>
            <a:schemeClr val="accent4"/>
          </a:solidFill>
        </p:grpSpPr>
        <p:sp>
          <p:nvSpPr>
            <p:cNvPr id="32" name="Овал 31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 rot="16200000">
            <a:off x="6591330" y="2561292"/>
            <a:ext cx="360040" cy="73944"/>
            <a:chOff x="2411760" y="2204864"/>
            <a:chExt cx="360040" cy="73944"/>
          </a:xfrm>
          <a:solidFill>
            <a:schemeClr val="accent2"/>
          </a:solidFill>
        </p:grpSpPr>
        <p:sp>
          <p:nvSpPr>
            <p:cNvPr id="40" name="Овал 39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742912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071217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43562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20650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98481" y="3286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41085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79654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18173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7819" y="5444849"/>
            <a:ext cx="2111475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Просмотр проекта (отчета)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б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юджета на сайте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</a:t>
            </a:r>
            <a:r>
              <a:rPr lang="en-US" sz="1000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разделе Бюджет МОГО «Ухта»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65021" y="1492372"/>
            <a:ext cx="168187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Подготовка замечаний и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предложений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77957" y="5664490"/>
            <a:ext cx="150393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Выступление на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публичных слушаниях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31833" y="1193482"/>
            <a:ext cx="20970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Направление замечаний и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редложений через форму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обратной связи на сайте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http://fin.mouhta.ru/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 разделе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Бюджет для граждан </a:t>
            </a:r>
          </a:p>
        </p:txBody>
      </p:sp>
    </p:spTree>
    <p:extLst>
      <p:ext uri="{BB962C8B-B14F-4D97-AF65-F5344CB8AC3E}">
        <p14:creationId xmlns:p14="http://schemas.microsoft.com/office/powerpoint/2010/main" val="19051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Майские указы</a:t>
            </a:r>
            <a:br>
              <a:rPr lang="ru-RU" dirty="0" smtClean="0"/>
            </a:br>
            <a:r>
              <a:rPr lang="ru-RU" dirty="0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/>
          </a:p>
        </p:txBody>
      </p:sp>
      <p:sp>
        <p:nvSpPr>
          <p:cNvPr id="2" name="Овал 1"/>
          <p:cNvSpPr/>
          <p:nvPr/>
        </p:nvSpPr>
        <p:spPr>
          <a:xfrm>
            <a:off x="95592" y="2052000"/>
            <a:ext cx="3384000" cy="338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 rot="5400000">
            <a:off x="-1041558" y="1221900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1100" y="90000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82096" y="10800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5196" y="914583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Субсидирование части затрат субъектов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44" y="2952884"/>
            <a:ext cx="2916183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Майские указы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Президента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2017 год</a:t>
            </a:r>
            <a:endParaRPr lang="ru-RU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96282" y="2081323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037660" y="5857785"/>
            <a:ext cx="504056" cy="5040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674096" y="334271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431666" y="464088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86992" y="1332000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865466" y="233332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679526" y="1901323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243224" y="359471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057284" y="317163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000850" y="4892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814910" y="449324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651327" y="610981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449970" y="567776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87134" y="1375901"/>
            <a:ext cx="75052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cs typeface="Tahoma" pitchFamily="34" charset="0"/>
              </a:rPr>
              <a:t>Указы</a:t>
            </a:r>
            <a:endParaRPr lang="ru-RU" sz="1600" dirty="0"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3282" y="107219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596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09302" y="208807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597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87116" y="335050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599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35088" y="466205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600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8167" y="5878980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602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2401" y="1062008"/>
            <a:ext cx="9316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</a:t>
            </a: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7492" y="2085453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1 067,5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4261" y="3335113"/>
            <a:ext cx="9236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94,7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2654" y="4648211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226,2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0192" y="5848202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0,2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млн.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81735" y="1891427"/>
            <a:ext cx="3838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Повышение оплаты труда отдельных </a:t>
            </a:r>
            <a:r>
              <a:rPr lang="ru-RU" sz="1200" dirty="0" smtClean="0">
                <a:cs typeface="Tahoma" pitchFamily="34" charset="0"/>
              </a:rPr>
              <a:t>категорий работников бюджетной сферы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14066" y="5955923"/>
            <a:ext cx="47880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Комплектование документных (книжных) фондов библиотек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696188" y="4683438"/>
            <a:ext cx="34918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Обеспечение граждан жильем и переселение         граждан из аварийного жилищного фонда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67386" y="2303754"/>
            <a:ext cx="37562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Поддержка социально ориентированных некоммерческих организаций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22748" y="2993652"/>
            <a:ext cx="334786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Модернизация дошкольных  образовательных учреждений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40152" y="3425700"/>
            <a:ext cx="32038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Увеличение числа детей, обучающихся по дополнительным образовательным программам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286812" y="1328060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Обеспечение деятельности информационно-маркетингового центра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Майские указы</a:t>
            </a:r>
            <a:br>
              <a:rPr lang="ru-RU" dirty="0" smtClean="0"/>
            </a:br>
            <a:r>
              <a:rPr lang="ru-RU" dirty="0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/>
          </a:p>
        </p:txBody>
      </p:sp>
      <p:sp>
        <p:nvSpPr>
          <p:cNvPr id="2" name="Овал 1"/>
          <p:cNvSpPr/>
          <p:nvPr/>
        </p:nvSpPr>
        <p:spPr>
          <a:xfrm>
            <a:off x="95592" y="2052000"/>
            <a:ext cx="3384000" cy="338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 rot="5400000">
            <a:off x="-1041558" y="1221900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1100" y="90000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82096" y="10800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5196" y="914583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Субсидирование части затрат субъектов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44" y="2963901"/>
            <a:ext cx="2916183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Майские указы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Президента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2018-2019 годы</a:t>
            </a:r>
            <a:endParaRPr lang="ru-RU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96282" y="2081323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037660" y="5857785"/>
            <a:ext cx="504056" cy="5040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674096" y="334271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431666" y="464088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86992" y="1332000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865466" y="233332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679526" y="1901323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243224" y="359471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057284" y="317163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000850" y="4892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814910" y="449324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651327" y="610981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449970" y="567776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87134" y="1375901"/>
            <a:ext cx="75052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cs typeface="Tahoma" pitchFamily="34" charset="0"/>
              </a:rPr>
              <a:t>Указы</a:t>
            </a:r>
            <a:endParaRPr lang="ru-RU" sz="1600" dirty="0"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3282" y="107219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596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09302" y="208807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597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87116" y="335050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599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35088" y="466205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600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8167" y="5878980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602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2401" y="1062008"/>
            <a:ext cx="9316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</a:t>
            </a: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7492" y="2085453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1 068,0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4261" y="3335113"/>
            <a:ext cx="9236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92,1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2654" y="4648211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35,1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0192" y="5848202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0,2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млн.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81735" y="1891427"/>
            <a:ext cx="3838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Повышение оплаты труда отдельных </a:t>
            </a:r>
            <a:r>
              <a:rPr lang="ru-RU" sz="1200" dirty="0" smtClean="0">
                <a:cs typeface="Tahoma" pitchFamily="34" charset="0"/>
              </a:rPr>
              <a:t>категорий работников бюджетной сферы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14066" y="5955923"/>
            <a:ext cx="47880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Комплектование документных (книжных) фондов библиотек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719520" y="4494509"/>
            <a:ext cx="34918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Обеспечение граждан жильем и переселение         граждан из аварийного жилищного фонда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67386" y="2303754"/>
            <a:ext cx="37562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Поддержка социально ориентированных некоммерческих организаций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22748" y="2993652"/>
            <a:ext cx="334786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Модернизация дошкольных  образовательных учреждений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40152" y="3425700"/>
            <a:ext cx="32038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Увеличение числа детей, обучающихся по дополнительным образовательным программам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286812" y="1328060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Обеспечение деятельности информационно-маркетингового центра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48676" y="4932082"/>
            <a:ext cx="34918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Строительство станции водоочистки в </a:t>
            </a:r>
          </a:p>
          <a:p>
            <a:r>
              <a:rPr lang="ru-RU" sz="1200" dirty="0" smtClean="0"/>
              <a:t>Пожня-Ель г. Ухта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262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бюджетной сферы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73103631"/>
              </p:ext>
            </p:extLst>
          </p:nvPr>
        </p:nvGraphicFramePr>
        <p:xfrm>
          <a:off x="251520" y="1628800"/>
          <a:ext cx="8685964" cy="437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19325" y="1267669"/>
            <a:ext cx="47801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руб</a:t>
            </a:r>
            <a:r>
              <a:rPr lang="ru-RU" sz="1200" dirty="0"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3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характеристики бюджета</a:t>
            </a:r>
          </a:p>
        </p:txBody>
      </p:sp>
      <p:sp>
        <p:nvSpPr>
          <p:cNvPr id="287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8C1DE-AD17-42EB-8B48-B38965B148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8082390" y="1653419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930118"/>
              </p:ext>
            </p:extLst>
          </p:nvPr>
        </p:nvGraphicFramePr>
        <p:xfrm>
          <a:off x="210767" y="3834045"/>
          <a:ext cx="8856984" cy="300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354647"/>
              </p:ext>
            </p:extLst>
          </p:nvPr>
        </p:nvGraphicFramePr>
        <p:xfrm>
          <a:off x="104459" y="1991084"/>
          <a:ext cx="8856984" cy="1569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9182"/>
                <a:gridCol w="1440160"/>
                <a:gridCol w="1395155"/>
                <a:gridCol w="1485165"/>
                <a:gridCol w="1431158"/>
                <a:gridCol w="1476164"/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2016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2016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2017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2018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2019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3 706,9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3 582,9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3 246,8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3 079,6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3 084,7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3 807,0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3 519,7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3 258,3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3 021,6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3 071,7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Дефицит/Профицит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-100,1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+58,0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+13,0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1814" y="3560804"/>
            <a:ext cx="3427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+mn-lt"/>
              </a:rPr>
              <a:t>Динамика доходов и расходов бюджета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59111"/>
              </p:ext>
            </p:extLst>
          </p:nvPr>
        </p:nvGraphicFramePr>
        <p:xfrm>
          <a:off x="196565" y="1109061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Приоритетные направления бюджета: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1530" y="1297810"/>
            <a:ext cx="6864380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Выполнение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задач, поставленных майскими указами Президента Российской Федерации;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Исполнение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действующих расходных обязательств.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Доходы и расходы на душу населения по сравнению с другими муниципальными образованиями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31288551"/>
              </p:ext>
            </p:extLst>
          </p:nvPr>
        </p:nvGraphicFramePr>
        <p:xfrm>
          <a:off x="-108520" y="1772817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04886301"/>
              </p:ext>
            </p:extLst>
          </p:nvPr>
        </p:nvGraphicFramePr>
        <p:xfrm>
          <a:off x="4355976" y="1772816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72450" y="1058862"/>
            <a:ext cx="82232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484783"/>
            <a:ext cx="404309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Доходы </a:t>
            </a:r>
            <a:r>
              <a:rPr lang="ru-RU" sz="1200" dirty="0" smtClean="0"/>
              <a:t>в расчете на душу населения </a:t>
            </a:r>
            <a:r>
              <a:rPr lang="ru-RU" sz="1200" dirty="0"/>
              <a:t>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1059" y="4077072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1113" y="2841690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3971" y="3181510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77133" y="2113111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1664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4689" y="4077071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87114" y="2864073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99798" y="3146756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9204" y="2097433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0063" y="6174595"/>
            <a:ext cx="2116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+mn-lt"/>
              </a:rPr>
              <a:t>Информация на 01.10.2016</a:t>
            </a: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0827" y="1480452"/>
            <a:ext cx="410400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Расходы </a:t>
            </a:r>
            <a:r>
              <a:rPr lang="ru-RU" sz="1200" dirty="0" smtClean="0"/>
              <a:t>в расчете на душу населения </a:t>
            </a:r>
            <a:r>
              <a:rPr lang="ru-RU" sz="1200" dirty="0"/>
              <a:t>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334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 txBox="1">
            <a:spLocks/>
          </p:cNvSpPr>
          <p:nvPr/>
        </p:nvSpPr>
        <p:spPr bwMode="auto">
          <a:xfrm>
            <a:off x="3654425" y="31750"/>
            <a:ext cx="5021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Прямоугольник 9"/>
          <p:cNvSpPr>
            <a:spLocks noChangeArrowheads="1"/>
          </p:cNvSpPr>
          <p:nvPr/>
        </p:nvSpPr>
        <p:spPr bwMode="auto">
          <a:xfrm>
            <a:off x="252413" y="2420938"/>
            <a:ext cx="86391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МОГО «УХТА»</a:t>
            </a:r>
          </a:p>
        </p:txBody>
      </p:sp>
      <p:sp>
        <p:nvSpPr>
          <p:cNvPr id="2970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03A69-1B70-470B-B1A2-34F2885AA0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муниципального образования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965422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</a:t>
            </a:r>
            <a:endParaRPr lang="ru-RU" sz="1300" dirty="0">
              <a:latin typeface="+mn-lt"/>
              <a:cs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785422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1328594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Налоговые доходы</a:t>
            </a:r>
            <a:endParaRPr lang="ru-RU" b="1" dirty="0">
              <a:cs typeface="Tahom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96000" y="1785422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45200" y="1785422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48799" y="1328222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Неналоговые доходы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1970" y="1121742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поступления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84983" y="1965421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использования </a:t>
            </a:r>
            <a:r>
              <a:rPr lang="ru-RU" sz="1300" dirty="0" smtClean="0">
                <a:latin typeface="+mn-lt"/>
                <a:cs typeface="Tahoma" pitchFamily="34" charset="0"/>
              </a:rPr>
              <a:t>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Плата </a:t>
            </a:r>
            <a:r>
              <a:rPr lang="ru-RU" sz="1300" dirty="0">
                <a:latin typeface="+mn-lt"/>
                <a:cs typeface="Tahoma" pitchFamily="34" charset="0"/>
              </a:rPr>
              <a:t>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оказания платных услуг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компенсации затрат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реализации </a:t>
            </a:r>
            <a:r>
              <a:rPr lang="ru-RU" sz="1300" dirty="0" smtClean="0">
                <a:latin typeface="+mn-lt"/>
                <a:cs typeface="Tahoma" pitchFamily="34" charset="0"/>
              </a:rPr>
              <a:t>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продажи земельных </a:t>
            </a:r>
            <a:r>
              <a:rPr lang="ru-RU" sz="1300" dirty="0" smtClean="0">
                <a:latin typeface="+mn-lt"/>
                <a:cs typeface="Tahoma" pitchFamily="34" charset="0"/>
              </a:rPr>
              <a:t>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Платежи</a:t>
            </a:r>
            <a:r>
              <a:rPr lang="ru-RU" sz="1300" dirty="0">
                <a:latin typeface="+mn-lt"/>
                <a:cs typeface="Tahoma" pitchFamily="34" charset="0"/>
              </a:rPr>
              <a:t>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Штрафы, санкции, возмещение </a:t>
            </a:r>
            <a:r>
              <a:rPr lang="ru-RU" sz="1300" dirty="0" smtClean="0">
                <a:latin typeface="+mn-lt"/>
                <a:cs typeface="Tahoma" pitchFamily="34" charset="0"/>
              </a:rPr>
              <a:t>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4183" y="1965422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Межбюджетные </a:t>
            </a:r>
            <a:r>
              <a:rPr lang="ru-RU" sz="1300" dirty="0">
                <a:latin typeface="+mn-lt"/>
                <a:cs typeface="Tahoma" pitchFamily="34" charset="0"/>
              </a:rPr>
              <a:t>трансферты – средства, предоставляемые одним бюджетом </a:t>
            </a:r>
            <a:r>
              <a:rPr lang="ru-RU" sz="1300" dirty="0" smtClean="0">
                <a:latin typeface="+mn-lt"/>
                <a:cs typeface="Tahoma" pitchFamily="34" charset="0"/>
              </a:rPr>
              <a:t>другому </a:t>
            </a:r>
            <a:r>
              <a:rPr lang="ru-RU" sz="1300" dirty="0">
                <a:latin typeface="+mn-lt"/>
                <a:cs typeface="Tahoma" pitchFamily="34" charset="0"/>
              </a:rPr>
              <a:t>бюджету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Дотации </a:t>
            </a:r>
            <a:r>
              <a:rPr lang="ru-RU" sz="1300" dirty="0">
                <a:latin typeface="+mn-lt"/>
                <a:cs typeface="Tahoma" pitchFamily="34" charset="0"/>
              </a:rPr>
              <a:t>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  <a:endParaRPr lang="ru-RU" sz="13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Субвенции </a:t>
            </a:r>
            <a:r>
              <a:rPr lang="ru-RU" sz="1300" dirty="0" smtClean="0">
                <a:latin typeface="+mn-lt"/>
                <a:cs typeface="Tahoma" pitchFamily="34" charset="0"/>
              </a:rPr>
              <a:t> - межбюджетные трансферты, предоставляемые на финансирование  «переданных» другим публично-правовым образованиям полномочий;</a:t>
            </a:r>
            <a:endParaRPr lang="ru-RU" sz="13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Прочие </a:t>
            </a:r>
            <a:r>
              <a:rPr lang="ru-RU" sz="1300" dirty="0">
                <a:latin typeface="+mn-lt"/>
                <a:cs typeface="Tahoma" pitchFamily="34" charset="0"/>
              </a:rPr>
              <a:t>безвозмездные поступления от юридических и физических лиц</a:t>
            </a: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7445" y="648144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374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02151"/>
              </p:ext>
            </p:extLst>
          </p:nvPr>
        </p:nvGraphicFramePr>
        <p:xfrm>
          <a:off x="251520" y="1157795"/>
          <a:ext cx="8685213" cy="5477182"/>
        </p:xfrm>
        <a:graphic>
          <a:graphicData uri="http://schemas.openxmlformats.org/drawingml/2006/table">
            <a:tbl>
              <a:tblPr/>
              <a:tblGrid>
                <a:gridCol w="5864225"/>
                <a:gridCol w="1512888"/>
                <a:gridCol w="1308100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до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(2002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после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(2017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прибыль (доход)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Акцизы на спирт питьевой, водку, ликероводочные изделия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полезных ископаемых в виде углеводородного сырья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с продаж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взимаемый по упрощенной системе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сельскохозяйственный налог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предприятий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сельскохозяйственного назначения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на земли городов и поселков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7" name="Заголовок 1"/>
          <p:cNvSpPr txBox="1">
            <a:spLocks/>
          </p:cNvSpPr>
          <p:nvPr/>
        </p:nvSpPr>
        <p:spPr bwMode="auto">
          <a:xfrm>
            <a:off x="3654425" y="73025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Налоги, оставшиеся у местного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самоуправления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после реформы</a:t>
            </a:r>
          </a:p>
        </p:txBody>
      </p:sp>
      <p:sp>
        <p:nvSpPr>
          <p:cNvPr id="328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B7C1C4-AE00-4722-851E-C8A37570C11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323528" y="1508125"/>
            <a:ext cx="842518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ухтинцы!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dirty="0">
              <a:latin typeface="Tahoma" pitchFamily="34" charset="0"/>
            </a:endParaRPr>
          </a:p>
          <a:p>
            <a:pPr algn="just"/>
            <a:r>
              <a:rPr lang="ru-RU" sz="1400" dirty="0">
                <a:latin typeface="Tahoma" pitchFamily="34" charset="0"/>
              </a:rPr>
              <a:t>	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Представляем вашему вниманию «Бюджет для граждан», который познакомит вас с основными положениями проекта бюджета МОГО «Ухта» на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2017 год и плановый период 2018 и 2019 годов.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Информация в доступной форме знакомит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вас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 основными целями, задачами и приоритетными направлениями бюджетной политики МОГО «Ухта», основными характеристиками бюджета МОГО «Ухта».</a:t>
            </a: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В 2017 – 2019 годах потребуется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не только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проводить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большую работу по выявлению имеющихся финансовых ресурсов и дополнительных источников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доходов, но и повышать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эффективность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расходов.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В работе над проектом бюджета мы уделяем особое внимание повышению открытости и прозрачности этого процесса.</a:t>
            </a: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Мы открыты для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ваших предложений и замечаний.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ru-RU" sz="1400" dirty="0">
                <a:latin typeface="Tahoma" pitchFamily="34" charset="0"/>
                <a:cs typeface="Tahoma" pitchFamily="34" charset="0"/>
              </a:rPr>
              <a:t>С уважением, </a:t>
            </a:r>
          </a:p>
          <a:p>
            <a:pPr algn="r"/>
            <a:r>
              <a:rPr lang="ru-RU" sz="1400" dirty="0">
                <a:latin typeface="Tahoma" pitchFamily="34" charset="0"/>
                <a:cs typeface="Tahoma" pitchFamily="34" charset="0"/>
              </a:rPr>
              <a:t>руководитель администрации МОГО «Ухта» </a:t>
            </a:r>
          </a:p>
          <a:p>
            <a:pPr algn="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М.Н. Османов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4CE7E0-BDCE-49F3-9F97-5FD6819E3D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- налогоплательщики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163085" y="442800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395085" y="444171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0" name="Трапеция 29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27085" y="442800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2" name="Трапеция 3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859085" y="442800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4" name="Трапеция 33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Равнобедренный треугольник 34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3008" y="5596582"/>
            <a:ext cx="15905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на доходы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изических лиц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98025" y="5430881"/>
            <a:ext cx="151836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имущество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10362" y="5538603"/>
            <a:ext cx="11576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Земельный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674" y="5538603"/>
            <a:ext cx="143180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Транспортный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2704" y="4833378"/>
            <a:ext cx="5549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13%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50067" y="4803026"/>
            <a:ext cx="894796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0,2%;</a:t>
            </a:r>
          </a:p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2%;0,5%</a:t>
            </a:r>
            <a:endParaRPr lang="ru-RU" sz="13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7525" y="4767276"/>
            <a:ext cx="6094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0,3%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1,5%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4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48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52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56779" y="11894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6813" y="1276521"/>
            <a:ext cx="16834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В отдельных случаях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тавка налога: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6813" y="2037802"/>
            <a:ext cx="141417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 поступает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  <a:endParaRPr lang="ru-RU" sz="1200" dirty="0" smtClean="0">
              <a:solidFill>
                <a:schemeClr val="tx1"/>
              </a:solidFill>
              <a:cs typeface="Tahoma" pitchFamily="34" charset="0"/>
            </a:endParaRPr>
          </a:p>
          <a:p>
            <a:pPr lvl="0" defTabSz="222250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«Ухта»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20 %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Республики Коми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80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%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49836" y="1235726"/>
            <a:ext cx="172996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оплачивается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исходя из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объекта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налогообложения 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(решение Совета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«Ухта»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 20.11.2014 № 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331)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54804" y="2792903"/>
            <a:ext cx="135966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66382" y="1213271"/>
            <a:ext cx="1903085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Ставка налога от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земельных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частков занятых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илищным фондом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с/х назначения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(предоставленных) для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личного подсобного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хозяйства, садоводства,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огородничества,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животноводства или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дачного хозяйства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66382" y="3632650"/>
            <a:ext cx="187262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46777" y="1187875"/>
            <a:ext cx="173316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 налога на 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л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егковые автомобили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59" name="TextBox 41"/>
          <p:cNvSpPr txBox="1">
            <a:spLocks noChangeArrowheads="1"/>
          </p:cNvSpPr>
          <p:nvPr/>
        </p:nvSpPr>
        <p:spPr bwMode="auto">
          <a:xfrm>
            <a:off x="8321400" y="2049649"/>
            <a:ext cx="7762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30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50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60" name="TextBox 48"/>
          <p:cNvSpPr txBox="1">
            <a:spLocks noChangeArrowheads="1"/>
          </p:cNvSpPr>
          <p:nvPr/>
        </p:nvSpPr>
        <p:spPr bwMode="auto">
          <a:xfrm>
            <a:off x="7125378" y="2049649"/>
            <a:ext cx="12874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до 70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70 – 85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85 –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100 – 150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– 200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200 – 250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свыше 250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25378" y="3435536"/>
            <a:ext cx="173637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Республики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Коми в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79" y="4525601"/>
            <a:ext cx="66717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налога</a:t>
            </a:r>
          </a:p>
        </p:txBody>
      </p:sp>
    </p:spTree>
    <p:extLst>
      <p:ext uri="{BB962C8B-B14F-4D97-AF65-F5344CB8AC3E}">
        <p14:creationId xmlns:p14="http://schemas.microsoft.com/office/powerpoint/2010/main" val="11462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202054"/>
              </p:ext>
            </p:extLst>
          </p:nvPr>
        </p:nvGraphicFramePr>
        <p:xfrm>
          <a:off x="341530" y="1133745"/>
          <a:ext cx="4365485" cy="533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814436"/>
              </p:ext>
            </p:extLst>
          </p:nvPr>
        </p:nvGraphicFramePr>
        <p:xfrm>
          <a:off x="5126242" y="1241900"/>
          <a:ext cx="4017757" cy="531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1031257" y="6276216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3 582,9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7176" y="6274252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3 246,8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2390" y="1241900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2016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0923" y="1215424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</a:p>
        </p:txBody>
      </p:sp>
    </p:spTree>
    <p:extLst>
      <p:ext uri="{BB962C8B-B14F-4D97-AF65-F5344CB8AC3E}">
        <p14:creationId xmlns:p14="http://schemas.microsoft.com/office/powerpoint/2010/main" val="28598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174174"/>
              </p:ext>
            </p:extLst>
          </p:nvPr>
        </p:nvGraphicFramePr>
        <p:xfrm>
          <a:off x="251520" y="1406219"/>
          <a:ext cx="3945136" cy="506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418422"/>
              </p:ext>
            </p:extLst>
          </p:nvPr>
        </p:nvGraphicFramePr>
        <p:xfrm>
          <a:off x="5076056" y="1340768"/>
          <a:ext cx="3793711" cy="508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746575" y="6314000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3 079,6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6596" y="6313999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3 084,7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7337" y="1263857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80" y="1262369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</a:p>
        </p:txBody>
      </p:sp>
    </p:spTree>
    <p:extLst>
      <p:ext uri="{BB962C8B-B14F-4D97-AF65-F5344CB8AC3E}">
        <p14:creationId xmlns:p14="http://schemas.microsoft.com/office/powerpoint/2010/main" val="284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712017"/>
              </p:ext>
            </p:extLst>
          </p:nvPr>
        </p:nvGraphicFramePr>
        <p:xfrm>
          <a:off x="2225675" y="1839913"/>
          <a:ext cx="4522788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6838" y="4922838"/>
            <a:ext cx="1871662" cy="547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350" y="2960688"/>
            <a:ext cx="1846263" cy="719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Налоги на совокупный доход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9856" y="1150938"/>
            <a:ext cx="1873250" cy="54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Налоги на 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409" y="1697038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59,4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49,8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54,1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57,2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57,2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86588" y="1196975"/>
            <a:ext cx="1873250" cy="547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Доходы от продажи активов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50038" y="2989263"/>
            <a:ext cx="2466975" cy="688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11988" y="4954588"/>
            <a:ext cx="1871662" cy="547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Прочие доходы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3938" y="1236663"/>
            <a:ext cx="237276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cs typeface="Tahoma" pitchFamily="34" charset="0"/>
              </a:rPr>
              <a:t>2017 </a:t>
            </a:r>
            <a:r>
              <a:rPr lang="ru-RU" sz="1400" b="1" u="sng" dirty="0">
                <a:cs typeface="Tahoma" pitchFamily="34" charset="0"/>
              </a:rPr>
              <a:t>год (млн. рублей)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2327" y="5257562"/>
            <a:ext cx="4336444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cs typeface="Tahoma" pitchFamily="34" charset="0"/>
              </a:rPr>
              <a:t>Налоговые и неналоговые доходы (ВСЕГО):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</a:t>
            </a:r>
            <a:r>
              <a:rPr lang="ru-RU" sz="1400" dirty="0" smtClean="0">
                <a:cs typeface="Tahoma" pitchFamily="34" charset="0"/>
              </a:rPr>
              <a:t>2015 </a:t>
            </a:r>
            <a:r>
              <a:rPr lang="ru-RU" sz="1400" dirty="0">
                <a:cs typeface="Tahoma" pitchFamily="34" charset="0"/>
              </a:rPr>
              <a:t>год </a:t>
            </a:r>
            <a:r>
              <a:rPr lang="ru-RU" sz="1400" dirty="0" smtClean="0">
                <a:cs typeface="Tahoma" pitchFamily="34" charset="0"/>
              </a:rPr>
              <a:t>– 1 376,1</a:t>
            </a:r>
            <a:endParaRPr lang="ru-RU" sz="14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2016 </a:t>
            </a:r>
            <a:r>
              <a:rPr lang="ru-RU" sz="1400" dirty="0" smtClean="0">
                <a:cs typeface="Tahoma" pitchFamily="34" charset="0"/>
              </a:rPr>
              <a:t>год (факт) </a:t>
            </a:r>
            <a:r>
              <a:rPr lang="ru-RU" sz="1400" dirty="0">
                <a:cs typeface="Tahoma" pitchFamily="34" charset="0"/>
              </a:rPr>
              <a:t>– </a:t>
            </a:r>
            <a:r>
              <a:rPr lang="ru-RU" sz="1400" dirty="0" smtClean="0">
                <a:cs typeface="Tahoma" pitchFamily="34" charset="0"/>
              </a:rPr>
              <a:t>1 458,2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</a:t>
            </a:r>
            <a:r>
              <a:rPr lang="ru-RU" sz="1400" b="1" u="sng" dirty="0" smtClean="0">
                <a:cs typeface="Tahoma" pitchFamily="34" charset="0"/>
              </a:rPr>
              <a:t>2017 год </a:t>
            </a:r>
            <a:r>
              <a:rPr lang="ru-RU" sz="1400" b="1" u="sng" dirty="0">
                <a:cs typeface="Tahoma" pitchFamily="34" charset="0"/>
              </a:rPr>
              <a:t>–</a:t>
            </a:r>
            <a:r>
              <a:rPr lang="ru-RU" sz="1400" b="1" u="sng" dirty="0" smtClean="0">
                <a:cs typeface="Tahoma" pitchFamily="34" charset="0"/>
              </a:rPr>
              <a:t> 1 351,6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2018 год – 1 338,2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2019 год – 1 343,0</a:t>
            </a:r>
            <a:endParaRPr lang="ru-RU" sz="1400" dirty="0">
              <a:cs typeface="Tahoma" pitchFamily="34" charset="0"/>
            </a:endParaRP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rot="5400000" flipH="1" flipV="1">
            <a:off x="6093619" y="1912144"/>
            <a:ext cx="1409700" cy="427038"/>
          </a:xfrm>
          <a:prstGeom prst="bentConnector3">
            <a:avLst>
              <a:gd name="adj1" fmla="val 148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5853113" y="4162425"/>
            <a:ext cx="1158875" cy="8588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2078038" y="1577975"/>
            <a:ext cx="4292600" cy="1065213"/>
          </a:xfrm>
          <a:prstGeom prst="bentConnector3">
            <a:avLst>
              <a:gd name="adj1" fmla="val 99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endCxn id="7" idx="3"/>
          </p:cNvCxnSpPr>
          <p:nvPr/>
        </p:nvCxnSpPr>
        <p:spPr>
          <a:xfrm rot="5400000">
            <a:off x="1504156" y="4144169"/>
            <a:ext cx="1516063" cy="5873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0800000" flipV="1">
            <a:off x="1979613" y="2125663"/>
            <a:ext cx="3313112" cy="1303337"/>
          </a:xfrm>
          <a:prstGeom prst="bentConnector3">
            <a:avLst>
              <a:gd name="adj1" fmla="val 94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9" name="TextBox 38"/>
          <p:cNvSpPr txBox="1">
            <a:spLocks noChangeArrowheads="1"/>
          </p:cNvSpPr>
          <p:nvPr/>
        </p:nvSpPr>
        <p:spPr bwMode="auto">
          <a:xfrm>
            <a:off x="3622014" y="171589"/>
            <a:ext cx="5457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налоговых и</a:t>
            </a:r>
          </a:p>
          <a:p>
            <a:r>
              <a:rPr lang="ru-RU" sz="20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</a:t>
            </a:r>
            <a:r>
              <a:rPr lang="ru-RU" sz="20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еналоговых доходов</a:t>
            </a:r>
            <a:endParaRPr lang="ru-RU" sz="23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7910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39656" y="3686680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242,6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251,3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236,5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237,3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237,5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525" y="5475724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732,4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748,7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744,3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755,4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763,0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68497" y="1766798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91,0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117,4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39,8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16,9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16,5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67522" y="3691572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год – 183,7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2016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202,7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192,6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186,0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182,9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37937" y="5517053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67,0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88,3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84,3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85,4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85,9</a:t>
            </a:r>
            <a:endParaRPr lang="ru-RU" sz="120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3654425" y="31750"/>
            <a:ext cx="4878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Динамика изменения налоговых и неналоговых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доходов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099596"/>
              </p:ext>
            </p:extLst>
          </p:nvPr>
        </p:nvGraphicFramePr>
        <p:xfrm>
          <a:off x="0" y="1262062"/>
          <a:ext cx="8966200" cy="461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188" y="1046163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3375" y="5877272"/>
            <a:ext cx="8640763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Потери бюджета МОГО «Ухта» по налоговым и неналоговым доходам связаны со снижением поступлений по налогу на доходы физических лиц и доходов от продажи материальных и нематериальных активов. </a:t>
            </a:r>
          </a:p>
        </p:txBody>
      </p:sp>
      <p:sp>
        <p:nvSpPr>
          <p:cNvPr id="3891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2BC8A-E050-441B-B96E-A542BC93E8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Выпадающие доходы при предоставлении льгот по местным налогам</a:t>
            </a:r>
          </a:p>
        </p:txBody>
      </p:sp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41BCA-7A0B-4248-8B22-C3E21C965B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878578"/>
              </p:ext>
            </p:extLst>
          </p:nvPr>
        </p:nvGraphicFramePr>
        <p:xfrm>
          <a:off x="250825" y="1499770"/>
          <a:ext cx="8712967" cy="48737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19065"/>
                <a:gridCol w="707652"/>
                <a:gridCol w="884565"/>
                <a:gridCol w="840337"/>
                <a:gridCol w="840337"/>
                <a:gridCol w="840337"/>
                <a:gridCol w="840337"/>
                <a:gridCol w="840337"/>
              </a:tblGrid>
              <a:tr h="4440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2010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7">
                  <a:txBody>
                    <a:bodyPr/>
                    <a:lstStyle/>
                    <a:p>
                      <a:r>
                        <a:rPr lang="ru-RU" sz="1200" b="1" dirty="0" smtClean="0"/>
                        <a:t>1. Сумма</a:t>
                      </a:r>
                      <a:r>
                        <a:rPr lang="ru-RU" sz="1200" b="1" baseline="0" dirty="0" smtClean="0"/>
                        <a:t> льготы по земельному налогу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21.11.2006 № 24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20.11.2014 № 331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21,4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 соответствии с Налоговым кодексом Российской Федерации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1,9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 gridSpan="7">
                  <a:txBody>
                    <a:bodyPr/>
                    <a:lstStyle/>
                    <a:p>
                      <a:r>
                        <a:rPr lang="ru-RU" sz="1200" b="1" dirty="0" smtClean="0"/>
                        <a:t>2. Сумма льготы по налогу на имущество </a:t>
                      </a:r>
                    </a:p>
                    <a:p>
                      <a:r>
                        <a:rPr lang="ru-RU" sz="1200" b="1" dirty="0" smtClean="0"/>
                        <a:t>физических лиц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Федерации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Итого: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4368" y="1057430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503494"/>
              </p:ext>
            </p:extLst>
          </p:nvPr>
        </p:nvGraphicFramePr>
        <p:xfrm>
          <a:off x="50800" y="1463675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290477" y="5499230"/>
            <a:ext cx="286809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Безвозмездные поступления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о</a:t>
            </a:r>
            <a:r>
              <a:rPr lang="ru-RU" sz="1200" b="1" dirty="0" smtClean="0">
                <a:cs typeface="Tahoma" pitchFamily="34" charset="0"/>
              </a:rPr>
              <a:t>т других бюджетов бюджетной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с</a:t>
            </a:r>
            <a:r>
              <a:rPr lang="ru-RU" sz="1200" b="1" dirty="0" smtClean="0">
                <a:cs typeface="Tahoma" pitchFamily="34" charset="0"/>
              </a:rPr>
              <a:t>истемы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всего: </a:t>
            </a:r>
            <a:r>
              <a:rPr lang="ru-RU" sz="1200" b="1" dirty="0">
                <a:cs typeface="Tahoma" pitchFamily="34" charset="0"/>
              </a:rPr>
              <a:t>1</a:t>
            </a:r>
            <a:r>
              <a:rPr lang="ru-RU" sz="1200" b="1" dirty="0" smtClean="0">
                <a:cs typeface="Tahoma" pitchFamily="34" charset="0"/>
              </a:rPr>
              <a:t> 879,27 млн</a:t>
            </a:r>
            <a:r>
              <a:rPr lang="ru-RU" sz="1200" b="1" dirty="0">
                <a:cs typeface="Tahoma" pitchFamily="34" charset="0"/>
              </a:rPr>
              <a:t>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1610" y="1278842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5034" y="1270907"/>
            <a:ext cx="10086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1931" y="1252841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</a:p>
        </p:txBody>
      </p:sp>
      <p:graphicFrame>
        <p:nvGraphicFramePr>
          <p:cNvPr id="13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366218"/>
              </p:ext>
            </p:extLst>
          </p:nvPr>
        </p:nvGraphicFramePr>
        <p:xfrm>
          <a:off x="3088351" y="1432730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112844"/>
              </p:ext>
            </p:extLst>
          </p:nvPr>
        </p:nvGraphicFramePr>
        <p:xfrm>
          <a:off x="6042025" y="1462638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79099" y="5498174"/>
            <a:ext cx="286809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Безвозмездные поступления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о</a:t>
            </a:r>
            <a:r>
              <a:rPr lang="ru-RU" sz="1200" b="1" dirty="0" smtClean="0">
                <a:cs typeface="Tahoma" pitchFamily="34" charset="0"/>
              </a:rPr>
              <a:t>т других бюджетов бюджетной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с</a:t>
            </a:r>
            <a:r>
              <a:rPr lang="ru-RU" sz="1200" b="1" dirty="0" smtClean="0">
                <a:cs typeface="Tahoma" pitchFamily="34" charset="0"/>
              </a:rPr>
              <a:t>истемы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всего: </a:t>
            </a:r>
            <a:r>
              <a:rPr lang="ru-RU" sz="1200" b="1" dirty="0">
                <a:cs typeface="Tahoma" pitchFamily="34" charset="0"/>
              </a:rPr>
              <a:t>1</a:t>
            </a:r>
            <a:r>
              <a:rPr lang="ru-RU" sz="1200" b="1" dirty="0" smtClean="0">
                <a:cs typeface="Tahoma" pitchFamily="34" charset="0"/>
              </a:rPr>
              <a:t> 741,43 млн</a:t>
            </a:r>
            <a:r>
              <a:rPr lang="ru-RU" sz="1200" b="1" dirty="0">
                <a:cs typeface="Tahoma" pitchFamily="34" charset="0"/>
              </a:rPr>
              <a:t>.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4055" y="5500098"/>
            <a:ext cx="286809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Безвозмездные поступления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о</a:t>
            </a:r>
            <a:r>
              <a:rPr lang="ru-RU" sz="1200" b="1" dirty="0" smtClean="0">
                <a:cs typeface="Tahoma" pitchFamily="34" charset="0"/>
              </a:rPr>
              <a:t>т других бюджетов бюджетной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с</a:t>
            </a:r>
            <a:r>
              <a:rPr lang="ru-RU" sz="1200" b="1" dirty="0" smtClean="0">
                <a:cs typeface="Tahoma" pitchFamily="34" charset="0"/>
              </a:rPr>
              <a:t>истемы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всего: </a:t>
            </a:r>
            <a:r>
              <a:rPr lang="ru-RU" sz="1200" b="1" dirty="0">
                <a:cs typeface="Tahoma" pitchFamily="34" charset="0"/>
              </a:rPr>
              <a:t>1</a:t>
            </a:r>
            <a:r>
              <a:rPr lang="ru-RU" sz="1200" b="1" dirty="0" smtClean="0">
                <a:cs typeface="Tahoma" pitchFamily="34" charset="0"/>
              </a:rPr>
              <a:t> 741,67 млн</a:t>
            </a:r>
            <a:r>
              <a:rPr lang="ru-RU" sz="1200" b="1" dirty="0">
                <a:cs typeface="Tahoma" pitchFamily="34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36715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593735"/>
              </p:ext>
            </p:extLst>
          </p:nvPr>
        </p:nvGraphicFramePr>
        <p:xfrm>
          <a:off x="116506" y="1136650"/>
          <a:ext cx="8910989" cy="5450529"/>
        </p:xfrm>
        <a:graphic>
          <a:graphicData uri="http://schemas.openxmlformats.org/drawingml/2006/table">
            <a:tbl>
              <a:tblPr/>
              <a:tblGrid>
                <a:gridCol w="360039"/>
                <a:gridCol w="2876721"/>
                <a:gridCol w="996367"/>
                <a:gridCol w="1097694"/>
                <a:gridCol w="1165243"/>
                <a:gridCol w="1289801"/>
                <a:gridCol w="1125124"/>
              </a:tblGrid>
              <a:tr h="466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КВД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2015 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2016 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2017 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2018 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2019 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7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            </a:t>
                      </a:r>
                      <a:r>
                        <a:rPr lang="ru-RU" sz="1000" u="none" strike="noStrike" dirty="0" smtClean="0">
                          <a:effectLst/>
                        </a:rPr>
                        <a:t>2 </a:t>
                      </a:r>
                      <a:r>
                        <a:rPr lang="ru-RU" sz="1000" u="none" strike="noStrike" dirty="0">
                          <a:effectLst/>
                        </a:rPr>
                        <a:t>099,57 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           </a:t>
                      </a:r>
                      <a:r>
                        <a:rPr lang="ru-RU" sz="1000" u="none" strike="noStrike" dirty="0" smtClean="0">
                          <a:effectLst/>
                        </a:rPr>
                        <a:t>2 </a:t>
                      </a:r>
                      <a:r>
                        <a:rPr lang="ru-RU" sz="1000" u="none" strike="noStrike" dirty="0">
                          <a:effectLst/>
                        </a:rPr>
                        <a:t>120,08 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              </a:t>
                      </a:r>
                      <a:r>
                        <a:rPr lang="ru-RU" sz="1000" u="none" strike="noStrike" dirty="0" smtClean="0">
                          <a:effectLst/>
                        </a:rPr>
                        <a:t>1 </a:t>
                      </a:r>
                      <a:r>
                        <a:rPr lang="ru-RU" sz="1000" u="none" strike="noStrike" dirty="0">
                          <a:effectLst/>
                        </a:rPr>
                        <a:t>879,27 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                </a:t>
                      </a:r>
                      <a:r>
                        <a:rPr lang="ru-RU" sz="1000" u="none" strike="noStrike" dirty="0" smtClean="0">
                          <a:effectLst/>
                        </a:rPr>
                        <a:t>1 </a:t>
                      </a:r>
                      <a:r>
                        <a:rPr lang="ru-RU" sz="1000" u="none" strike="noStrike" dirty="0">
                          <a:effectLst/>
                        </a:rPr>
                        <a:t>741,43 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           </a:t>
                      </a:r>
                      <a:r>
                        <a:rPr lang="ru-RU" sz="1000" u="none" strike="noStrike" dirty="0" smtClean="0">
                          <a:effectLst/>
                        </a:rPr>
                        <a:t>1 741,67 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Дотации бюджетам бюджетной системы Российской Федерации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313,51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346,28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262,78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176,61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174,82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30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Дотации на выравнивание бюджетной обеспеченности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128,56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217,45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237,31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176,61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 smtClean="0">
                          <a:effectLst/>
                        </a:rPr>
                        <a:t>174,82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439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Дотации бюджетам на поддержку мер по обеспечению сбалансированности бюджетов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184,95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128,83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25,47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457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272,96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223,60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100,52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48,67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50,27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30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Субсидии бюджетам городских округов на обеспечение жильем молодых семей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7,13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10,33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609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Субсидии бюджетам городских округов на государственную поддержку малого и среднего предпринимательства, включая крестьянские (фермерские хозяйства)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0,12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1,15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439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Субсидии бюджетам городских округов на реализацию федеральных целевых программ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7,45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8,82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457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1,69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1156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Субсидии бюджетам муниципальных образований на обеспечение мероприятий по переселению граждан из аварийного жилищного фонда за счет средств, поступивших от государственной корпорации - Фонда содействия реформированию жилищно-коммунального хозяйства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40,44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62,42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26,77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2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484802"/>
              </p:ext>
            </p:extLst>
          </p:nvPr>
        </p:nvGraphicFramePr>
        <p:xfrm>
          <a:off x="116506" y="1136650"/>
          <a:ext cx="8910989" cy="5211079"/>
        </p:xfrm>
        <a:graphic>
          <a:graphicData uri="http://schemas.openxmlformats.org/drawingml/2006/table">
            <a:tbl>
              <a:tblPr/>
              <a:tblGrid>
                <a:gridCol w="360039"/>
                <a:gridCol w="2876721"/>
                <a:gridCol w="996367"/>
                <a:gridCol w="1097694"/>
                <a:gridCol w="1165243"/>
                <a:gridCol w="1289801"/>
                <a:gridCol w="1125124"/>
              </a:tblGrid>
              <a:tr h="466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КВД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2015 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2016 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2017 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2018 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2019 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7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Субсидии бюджетам муниципальных образований на обеспечение мероприятий по переселению граждан из аварийного жилищного фонда за счет средств бюджетов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25,95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50,36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14,49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30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Субсидии бюджетам городских округов на модернизацию региональных систем дошкольного </a:t>
                      </a:r>
                      <a:r>
                        <a:rPr lang="ru-RU" sz="1000" b="0" i="0" u="none" strike="noStrike" dirty="0" err="1">
                          <a:effectLst/>
                          <a:latin typeface="+mn-lt"/>
                        </a:rPr>
                        <a:t>обрапзования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57,15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30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Субсидии бюджетам на реализацию мероприятий государственной программы Российской Федерации "Доступная среда" на 2011 - 2020 годы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439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Прочие субсидии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133,03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40,52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58,98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48,67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50,27</a:t>
                      </a:r>
                    </a:p>
                  </a:txBody>
                  <a:tcPr marL="7620" marR="7620" marT="7620" marB="0" anchor="ctr"/>
                </a:tc>
              </a:tr>
              <a:tr h="457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 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       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1 469,09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    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      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1 499,41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          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   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1 515,97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         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       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1 516,15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    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        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1 516,58 </a:t>
                      </a:r>
                    </a:p>
                  </a:txBody>
                  <a:tcPr marL="7620" marR="7620" marT="7620" marB="0" anchor="ctr"/>
                </a:tc>
              </a:tr>
              <a:tr h="30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Субвенции бюджетам на составление (изменение)  списков кандидатов в присяжные заседатели федеральных судов общей юрисдикции в Росийской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609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Субвенции местным бюджетам на выполнение передаваемых полномочий субъектов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17,86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21,99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20,44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16,86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16,87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439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Субвенции бюджетам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42,16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30,78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41,31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43,43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43,85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980168"/>
              </p:ext>
            </p:extLst>
          </p:nvPr>
        </p:nvGraphicFramePr>
        <p:xfrm>
          <a:off x="116506" y="1136650"/>
          <a:ext cx="8910989" cy="5378677"/>
        </p:xfrm>
        <a:graphic>
          <a:graphicData uri="http://schemas.openxmlformats.org/drawingml/2006/table">
            <a:tbl>
              <a:tblPr/>
              <a:tblGrid>
                <a:gridCol w="360039"/>
                <a:gridCol w="2876721"/>
                <a:gridCol w="996367"/>
                <a:gridCol w="1097694"/>
                <a:gridCol w="1165243"/>
                <a:gridCol w="1289801"/>
                <a:gridCol w="1125124"/>
              </a:tblGrid>
              <a:tr h="466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№ П/П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Наименование КВД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2015 год         факт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2016 год         факт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Бюджетные назначения 2017 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Бюджетные назначения 2018 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Бюджетные назначения 2019 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7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Субвенции бюджетам муниципальных образований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3,21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4,06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4,06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4,06</a:t>
                      </a:r>
                    </a:p>
                  </a:txBody>
                  <a:tcPr marL="7620" marR="7620" marT="7620" marB="0" anchor="ctr"/>
                </a:tc>
              </a:tr>
              <a:tr h="30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Субвенции бюджетам на осуществление полномочий по обеспечению жильем отдельных категорий граждан, установленных федеральными законами от 12 января 1995 года № 5-ФЗ "О ветеранах" и от 24 ноября 1995 года № 181-ФЗ "О социальной защите инвалидов в Российской Федерации"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3,38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2,93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2,98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5,21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5,21</a:t>
                      </a:r>
                    </a:p>
                  </a:txBody>
                  <a:tcPr marL="7620" marR="7620" marT="7620" marB="0" anchor="ctr"/>
                </a:tc>
              </a:tr>
              <a:tr h="30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Субвенции бюджетам на проведение Всероссийской сельскохозяйственной переписи в 2016 году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309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Прочие субвенции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   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1 402,44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      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1 439,97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     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       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1 447,18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          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     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1 446,59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      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      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1 446,59 </a:t>
                      </a:r>
                    </a:p>
                  </a:txBody>
                  <a:tcPr marL="7620" marR="7620" marT="7620" marB="0" anchor="ctr"/>
                </a:tc>
              </a:tr>
              <a:tr h="3150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Иные 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межбюджетные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трансферты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44,01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50,79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30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Межбюджетные трансферты, передаваемые бюджетам на комплектование книжных фондов </a:t>
                      </a:r>
                      <a:r>
                        <a:rPr lang="ru-RU" sz="1000" b="0" i="0" u="none" strike="noStrike" dirty="0" err="1">
                          <a:effectLst/>
                          <a:latin typeface="+mn-lt"/>
                        </a:rPr>
                        <a:t>биБлиотек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муниципальных образований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609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Межбюджетные трансферты, передаваемые бюджетам на подключение общедоступных библиотек Российской Федерации к сети Интернет и развитие системы библиотечного дела с учетом задачи расширения информационных технологий и оццифровки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439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Прочие межбюджетные трансферты, передаваемые бюджетам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43,96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50,74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Социально-экономическая характеристика МОГО «Ухта»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6A282-DDFC-41A6-8D02-D2E9102648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/>
          </a:p>
        </p:txBody>
      </p:sp>
      <p:pic>
        <p:nvPicPr>
          <p:cNvPr id="19461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293" y="1059462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339752" y="1226566"/>
            <a:ext cx="49092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itchFamily="34" charset="0"/>
              </a:rPr>
              <a:t>Площадь  </a:t>
            </a:r>
            <a:r>
              <a:rPr lang="ru-RU" sz="1400" b="1" dirty="0">
                <a:latin typeface="Tahoma" pitchFamily="34" charset="0"/>
              </a:rPr>
              <a:t>13 232 </a:t>
            </a:r>
            <a:r>
              <a:rPr lang="ru-RU" sz="1400" dirty="0">
                <a:latin typeface="Tahoma" pitchFamily="34" charset="0"/>
              </a:rPr>
              <a:t>км</a:t>
            </a:r>
            <a:r>
              <a:rPr lang="ru-RU" sz="1400" baseline="30000" dirty="0">
                <a:latin typeface="Tahoma" pitchFamily="34" charset="0"/>
              </a:rPr>
              <a:t>2</a:t>
            </a:r>
            <a:r>
              <a:rPr lang="ru-RU" sz="1400" dirty="0">
                <a:latin typeface="Tahoma" pitchFamily="34" charset="0"/>
              </a:rPr>
              <a:t> </a:t>
            </a:r>
            <a:endParaRPr lang="ru-RU" sz="1400" b="1" dirty="0" smtClean="0">
              <a:latin typeface="Tahoma" pitchFamily="34" charset="0"/>
            </a:endParaRPr>
          </a:p>
          <a:p>
            <a:r>
              <a:rPr lang="ru-RU" sz="1400" b="1" dirty="0" smtClean="0">
                <a:latin typeface="Tahoma" pitchFamily="34" charset="0"/>
              </a:rPr>
              <a:t>18 </a:t>
            </a:r>
            <a:r>
              <a:rPr lang="ru-RU" sz="1400" dirty="0">
                <a:latin typeface="Tahoma" pitchFamily="34" charset="0"/>
              </a:rPr>
              <a:t>населенных </a:t>
            </a:r>
            <a:r>
              <a:rPr lang="ru-RU" sz="1400" dirty="0" smtClean="0">
                <a:latin typeface="Tahoma" pitchFamily="34" charset="0"/>
              </a:rPr>
              <a:t>пунктов</a:t>
            </a:r>
          </a:p>
          <a:p>
            <a:r>
              <a:rPr lang="ru-RU" sz="1400" dirty="0" smtClean="0">
                <a:latin typeface="Tahoma" pitchFamily="34" charset="0"/>
              </a:rPr>
              <a:t>Протяженность </a:t>
            </a:r>
            <a:r>
              <a:rPr lang="ru-RU" sz="1400" dirty="0">
                <a:latin typeface="Tahoma" pitchFamily="34" charset="0"/>
              </a:rPr>
              <a:t>автомобильных </a:t>
            </a:r>
            <a:r>
              <a:rPr lang="ru-RU" sz="1400" dirty="0" smtClean="0">
                <a:latin typeface="Tahoma" pitchFamily="34" charset="0"/>
              </a:rPr>
              <a:t>дорог </a:t>
            </a:r>
            <a:r>
              <a:rPr lang="ru-RU" sz="1400" b="1" dirty="0" smtClean="0">
                <a:latin typeface="Tahoma" pitchFamily="34" charset="0"/>
              </a:rPr>
              <a:t>109,13 </a:t>
            </a:r>
            <a:r>
              <a:rPr lang="ru-RU" sz="1400" dirty="0" smtClean="0">
                <a:latin typeface="Tahoma" pitchFamily="34" charset="0"/>
              </a:rPr>
              <a:t>км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/>
              <a:t>Городское население   </a:t>
            </a:r>
            <a:r>
              <a:rPr lang="ru-RU" sz="1400" b="1" dirty="0"/>
              <a:t>98 </a:t>
            </a:r>
            <a:r>
              <a:rPr lang="ru-RU" sz="1400" dirty="0"/>
              <a:t>%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/>
              <a:t>Сельское население  </a:t>
            </a:r>
            <a:r>
              <a:rPr lang="ru-RU" sz="1400" b="1" dirty="0"/>
              <a:t>2 </a:t>
            </a:r>
            <a:r>
              <a:rPr lang="ru-RU" sz="1400" dirty="0" smtClean="0"/>
              <a:t>%</a:t>
            </a:r>
            <a:endParaRPr lang="ru-RU" sz="1400" dirty="0">
              <a:latin typeface="Tahoma" pitchFamily="34" charset="0"/>
            </a:endParaRPr>
          </a:p>
        </p:txBody>
      </p:sp>
      <p:pic>
        <p:nvPicPr>
          <p:cNvPr id="19466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2" y="967449"/>
            <a:ext cx="2231444" cy="16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43089"/>
              </p:ext>
            </p:extLst>
          </p:nvPr>
        </p:nvGraphicFramePr>
        <p:xfrm>
          <a:off x="107505" y="2660735"/>
          <a:ext cx="8928990" cy="3962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56383"/>
                <a:gridCol w="1152128"/>
                <a:gridCol w="1080120"/>
                <a:gridCol w="1152128"/>
                <a:gridCol w="1008112"/>
                <a:gridCol w="1080119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8">
                <a:tc gridSpan="4">
                  <a:txBody>
                    <a:bodyPr/>
                    <a:lstStyle/>
                    <a:p>
                      <a:r>
                        <a:rPr lang="ru-RU" sz="1000" dirty="0" smtClean="0"/>
                        <a:t>Демография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Численность населения среднегодовая, тыс. чел.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120,1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119,4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119,0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120,0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Общий коэффициент</a:t>
                      </a:r>
                      <a:r>
                        <a:rPr lang="ru-RU" sz="1000" baseline="0" dirty="0" smtClean="0"/>
                        <a:t> рождаемости (на 1 000 чел.)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11,7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11,7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11,7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8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Общий коэффициент смертности (на 1 000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чел.)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568">
                <a:tc gridSpan="6">
                  <a:txBody>
                    <a:bodyPr/>
                    <a:lstStyle/>
                    <a:p>
                      <a:r>
                        <a:rPr lang="ru-RU" sz="1000" dirty="0" smtClean="0"/>
                        <a:t>Строительство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Общий объем работ (млн. руб.)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7 971,3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7 836,2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7 992,9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8 152,7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8 234,3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92">
                <a:tc gridSpan="4">
                  <a:txBody>
                    <a:bodyPr/>
                    <a:lstStyle/>
                    <a:p>
                      <a:r>
                        <a:rPr lang="ru-RU" sz="1000" dirty="0" smtClean="0"/>
                        <a:t>Торговля и услуги населению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Индекс потребительских цен (% к предыдущему году)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113,2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108,0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107,6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106,2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105,6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Оборот розничной торговли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(млн. руб.)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20 870,2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21 254,2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22 513,9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23 877,7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25 180,5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20">
                <a:tc gridSpan="6">
                  <a:txBody>
                    <a:bodyPr/>
                    <a:lstStyle/>
                    <a:p>
                      <a:r>
                        <a:rPr lang="ru-RU" sz="1000" dirty="0" smtClean="0"/>
                        <a:t>Денежные доходы населения, труд и занятость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083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Величина прожиточного минимума (руб. в месяц)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12,4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13,3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14,1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населения с доходами ниже</a:t>
                      </a:r>
                      <a:r>
                        <a:rPr lang="ru-RU" sz="1000" baseline="0" dirty="0" smtClean="0"/>
                        <a:t> прожиточного минимума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14,7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14,9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14,5-14,0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14,0-13,5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13,5-13,2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Среднемесячная номинальная</a:t>
                      </a:r>
                      <a:r>
                        <a:rPr lang="ru-RU" sz="1000" baseline="0" dirty="0" smtClean="0"/>
                        <a:t> начисленная з/п (тыс. руб.)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50,8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56,5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57,6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58,8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59,4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9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Уровень безработицы (%)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0,5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9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по увеличению доходов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151355" y="1502522"/>
            <a:ext cx="8786895" cy="1296407"/>
          </a:xfrm>
          <a:prstGeom prst="homePlate">
            <a:avLst>
              <a:gd name="adj" fmla="val 2639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248900" y="1569782"/>
            <a:ext cx="1309634" cy="1148444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353599" y="1664999"/>
            <a:ext cx="1100235" cy="97145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1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2" name="Пятиугольник 31"/>
          <p:cNvSpPr/>
          <p:nvPr/>
        </p:nvSpPr>
        <p:spPr>
          <a:xfrm rot="10800000">
            <a:off x="151354" y="3145542"/>
            <a:ext cx="8786896" cy="1296408"/>
          </a:xfrm>
          <a:prstGeom prst="homePlate">
            <a:avLst>
              <a:gd name="adj" fmla="val 2639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ятиугольник 34"/>
          <p:cNvSpPr/>
          <p:nvPr/>
        </p:nvSpPr>
        <p:spPr>
          <a:xfrm rot="10800000">
            <a:off x="151354" y="4804955"/>
            <a:ext cx="8786896" cy="1296410"/>
          </a:xfrm>
          <a:prstGeom prst="homePlate">
            <a:avLst>
              <a:gd name="adj" fmla="val 2639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244554" y="4872214"/>
            <a:ext cx="1251297" cy="114844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344589" y="4967431"/>
            <a:ext cx="1051226" cy="97146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99473" y="1605395"/>
            <a:ext cx="731001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/>
              <a:t>Заключен договор о взаимном сотрудничестве между Межрайонной </a:t>
            </a:r>
            <a:endParaRPr lang="ru-RU" sz="1600" dirty="0" smtClean="0"/>
          </a:p>
          <a:p>
            <a:r>
              <a:rPr lang="ru-RU" sz="1600" dirty="0" smtClean="0"/>
              <a:t>инспекцией Федеральной </a:t>
            </a:r>
            <a:r>
              <a:rPr lang="ru-RU" sz="1600" dirty="0"/>
              <a:t>налоговой службы № 3 по Республике Коми и </a:t>
            </a:r>
            <a:endParaRPr lang="ru-RU" sz="1600" dirty="0" smtClean="0"/>
          </a:p>
          <a:p>
            <a:r>
              <a:rPr lang="ru-RU" sz="1600" dirty="0" smtClean="0"/>
              <a:t>администрацией </a:t>
            </a:r>
            <a:r>
              <a:rPr lang="ru-RU" sz="1600" dirty="0"/>
              <a:t>МОГО «Ухта». </a:t>
            </a:r>
            <a:r>
              <a:rPr lang="ru-RU" sz="1600" dirty="0" smtClean="0"/>
              <a:t>Будет </a:t>
            </a:r>
            <a:r>
              <a:rPr lang="ru-RU" sz="1600" dirty="0"/>
              <a:t>продолжена работа по легализации </a:t>
            </a:r>
            <a:endParaRPr lang="ru-RU" sz="1600" dirty="0" smtClean="0"/>
          </a:p>
          <a:p>
            <a:r>
              <a:rPr lang="ru-RU" sz="1600" dirty="0" smtClean="0"/>
              <a:t>объектов </a:t>
            </a:r>
            <a:r>
              <a:rPr lang="ru-RU" sz="1600" dirty="0"/>
              <a:t>налогообложения, трудовой деятельности</a:t>
            </a:r>
            <a:r>
              <a:rPr lang="ru-RU" sz="1600" dirty="0" smtClean="0"/>
              <a:t>;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26695" y="3494635"/>
            <a:ext cx="715612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/>
              <a:t>Развитие социального партнерства («шефство») – </a:t>
            </a:r>
            <a:r>
              <a:rPr lang="ru-RU" sz="1600" dirty="0" smtClean="0"/>
              <a:t>планируется </a:t>
            </a:r>
          </a:p>
          <a:p>
            <a:r>
              <a:rPr lang="ru-RU" sz="1600" dirty="0" smtClean="0"/>
              <a:t>заключение договоров с </a:t>
            </a:r>
            <a:r>
              <a:rPr lang="ru-RU" sz="1600" dirty="0"/>
              <a:t>Газпромом, Лукойлом, </a:t>
            </a:r>
            <a:r>
              <a:rPr lang="ru-RU" sz="1600" dirty="0" err="1" smtClean="0"/>
              <a:t>Транснефтью</a:t>
            </a:r>
            <a:r>
              <a:rPr lang="ru-RU" sz="1600" dirty="0" smtClean="0"/>
              <a:t>, </a:t>
            </a:r>
            <a:r>
              <a:rPr lang="ru-RU" sz="1600" dirty="0" err="1" smtClean="0"/>
              <a:t>Ситтеком</a:t>
            </a:r>
            <a:r>
              <a:rPr lang="ru-RU" sz="1600" dirty="0" smtClean="0"/>
              <a:t>;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13900" y="5037662"/>
            <a:ext cx="661379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Снижение и недопущение роста задолженности по неналоговым </a:t>
            </a:r>
          </a:p>
          <a:p>
            <a:r>
              <a:rPr lang="ru-RU" sz="1600" dirty="0" smtClean="0"/>
              <a:t>доходам (</a:t>
            </a:r>
            <a:r>
              <a:rPr lang="ru-RU" sz="1600" dirty="0" err="1"/>
              <a:t>с</a:t>
            </a:r>
            <a:r>
              <a:rPr lang="ru-RU" sz="1600" dirty="0" err="1" smtClean="0"/>
              <a:t>правочно</a:t>
            </a:r>
            <a:r>
              <a:rPr lang="ru-RU" sz="1600" dirty="0" smtClean="0"/>
              <a:t>: по состоянию на 01.01.2016 – 95,4 млн. руб., </a:t>
            </a:r>
          </a:p>
          <a:p>
            <a:r>
              <a:rPr lang="ru-RU" sz="1600" dirty="0" smtClean="0"/>
              <a:t>на 01.01.2017 – 124,6 млн. руб.)</a:t>
            </a:r>
            <a:endParaRPr lang="ru-RU" sz="1600" dirty="0"/>
          </a:p>
        </p:txBody>
      </p:sp>
      <p:sp>
        <p:nvSpPr>
          <p:cNvPr id="6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257749" y="3212798"/>
            <a:ext cx="1251297" cy="114844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357784" y="3308015"/>
            <a:ext cx="1051226" cy="97146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881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63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25" y="-9525"/>
            <a:ext cx="863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244475" y="6488113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</a:p>
        </p:txBody>
      </p:sp>
      <p:sp>
        <p:nvSpPr>
          <p:cNvPr id="409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86928C-1285-4259-8D4B-DBC1597046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smtClean="0"/>
          </a:p>
        </p:txBody>
      </p:sp>
      <p:sp>
        <p:nvSpPr>
          <p:cNvPr id="40966" name="Прямоугольник 2"/>
          <p:cNvSpPr>
            <a:spLocks noChangeArrowheads="1"/>
          </p:cNvSpPr>
          <p:nvPr/>
        </p:nvSpPr>
        <p:spPr bwMode="auto">
          <a:xfrm>
            <a:off x="2355850" y="1930400"/>
            <a:ext cx="46593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МОГО «УХТА»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smtClean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682873"/>
              </p:ext>
            </p:extLst>
          </p:nvPr>
        </p:nvGraphicFramePr>
        <p:xfrm>
          <a:off x="107504" y="1484784"/>
          <a:ext cx="8856984" cy="532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96814" y="6201237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3 258,3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450912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60,0%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256222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5255" y="238190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6933" y="22324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0114" y="1934577"/>
            <a:ext cx="542925" cy="24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0,1%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0152" y="229730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0862" y="231624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2885" y="229412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5718" y="259339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6896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10,8%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07904" y="1082674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29486" y="205316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0,3%</a:t>
            </a:r>
            <a:endParaRPr lang="ru-RU" sz="10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smtClean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113236"/>
              </p:ext>
            </p:extLst>
          </p:nvPr>
        </p:nvGraphicFramePr>
        <p:xfrm>
          <a:off x="4455480" y="1379867"/>
          <a:ext cx="4797040" cy="579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1050" y="6307578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</a:t>
            </a:r>
            <a:r>
              <a:rPr lang="ru-RU" sz="1400" b="1" dirty="0">
                <a:cs typeface="Tahoma" pitchFamily="34" charset="0"/>
              </a:rPr>
              <a:t>3 </a:t>
            </a:r>
            <a:r>
              <a:rPr lang="ru-RU" sz="1400" b="1" dirty="0" smtClean="0">
                <a:cs typeface="Tahoma" pitchFamily="34" charset="0"/>
              </a:rPr>
              <a:t>071,7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3580" y="441072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63,8%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6421" y="324983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2623" y="300198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188" y="289225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5148" y="280307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4358" y="293673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4970" y="307933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2610" y="300150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</a:t>
            </a:r>
            <a:r>
              <a:rPr lang="ru-RU" sz="1000" b="1" dirty="0" smtClean="0">
                <a:cs typeface="Tahoma" pitchFamily="34" charset="0"/>
              </a:rPr>
              <a:t>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8581" y="326983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9545" y="351992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</a:t>
            </a:r>
            <a:r>
              <a:rPr lang="ru-RU" sz="1000" b="1" dirty="0" smtClean="0">
                <a:cs typeface="Tahoma" pitchFamily="34" charset="0"/>
              </a:rPr>
              <a:t>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828576"/>
              </p:ext>
            </p:extLst>
          </p:nvPr>
        </p:nvGraphicFramePr>
        <p:xfrm>
          <a:off x="-1568" y="1145089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24543" y="4420943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64,6%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80402" y="346220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7300" y="324419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6</a:t>
            </a:r>
            <a:r>
              <a:rPr lang="ru-RU" sz="1000" b="1" dirty="0" smtClean="0">
                <a:cs typeface="Tahoma" pitchFamily="34" charset="0"/>
              </a:rPr>
              <a:t>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06989" y="300159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2322" y="307182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9220" y="289178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1955" y="282291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2509" y="290051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4</a:t>
            </a:r>
            <a:r>
              <a:rPr lang="ru-RU" sz="1000" b="1" dirty="0" smtClean="0">
                <a:cs typeface="Tahoma" pitchFamily="34" charset="0"/>
              </a:rPr>
              <a:t>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1253" y="298884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6843" y="323342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0454" y="6316756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</a:t>
            </a:r>
            <a:r>
              <a:rPr lang="ru-RU" sz="1400" b="1" dirty="0">
                <a:cs typeface="Tahoma" pitchFamily="34" charset="0"/>
              </a:rPr>
              <a:t>3 </a:t>
            </a:r>
            <a:r>
              <a:rPr lang="ru-RU" sz="1400" b="1" dirty="0" smtClean="0">
                <a:cs typeface="Tahoma" pitchFamily="34" charset="0"/>
              </a:rPr>
              <a:t>021,6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60035" y="113243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5317" y="111874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душу населения 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2017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4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27 384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в год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282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16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0" name="TextBox 21"/>
          <p:cNvSpPr txBox="1">
            <a:spLocks noChangeArrowheads="1"/>
          </p:cNvSpPr>
          <p:nvPr/>
        </p:nvSpPr>
        <p:spPr bwMode="auto">
          <a:xfrm>
            <a:off x="246254" y="2294952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324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1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194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2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общегосударственные вопросы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6" name="TextBox 27"/>
          <p:cNvSpPr txBox="1">
            <a:spLocks noChangeArrowheads="1"/>
          </p:cNvSpPr>
          <p:nvPr/>
        </p:nvSpPr>
        <p:spPr bwMode="auto">
          <a:xfrm>
            <a:off x="235237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2 493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7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208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8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2" name="TextBox 35"/>
          <p:cNvSpPr txBox="1">
            <a:spLocks noChangeArrowheads="1"/>
          </p:cNvSpPr>
          <p:nvPr/>
        </p:nvSpPr>
        <p:spPr bwMode="auto">
          <a:xfrm>
            <a:off x="236538" y="4460302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16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445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3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370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4" name="TextBox 37"/>
          <p:cNvSpPr txBox="1">
            <a:spLocks noChangeArrowheads="1"/>
          </p:cNvSpPr>
          <p:nvPr/>
        </p:nvSpPr>
        <p:spPr bwMode="auto">
          <a:xfrm>
            <a:off x="2268538" y="4653691"/>
            <a:ext cx="669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41" name="Овал 40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7" name="TextBox 41"/>
          <p:cNvSpPr txBox="1">
            <a:spLocks noChangeArrowheads="1"/>
          </p:cNvSpPr>
          <p:nvPr/>
        </p:nvSpPr>
        <p:spPr bwMode="auto">
          <a:xfrm>
            <a:off x="236538" y="55022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2 493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8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208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9" name="TextBox 45"/>
          <p:cNvSpPr txBox="1">
            <a:spLocks noChangeArrowheads="1"/>
          </p:cNvSpPr>
          <p:nvPr/>
        </p:nvSpPr>
        <p:spPr bwMode="auto">
          <a:xfrm>
            <a:off x="2268538" y="563403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жилищно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коммунальное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хозяйство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430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12B65-9628-4E40-92E7-2073937107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79613" y="5580063"/>
            <a:ext cx="6940550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одного воспитанника,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обучающегося в 2017 году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0" name="TextBox 15"/>
          <p:cNvSpPr txBox="1">
            <a:spLocks noChangeArrowheads="1"/>
          </p:cNvSpPr>
          <p:nvPr/>
        </p:nvSpPr>
        <p:spPr bwMode="auto">
          <a:xfrm>
            <a:off x="214695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109 103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42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учреждения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(на 01.01.2017 – 8 072)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6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64 235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4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учреждения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01.01.2017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12 337)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2" name="TextBox 27"/>
          <p:cNvSpPr txBox="1">
            <a:spLocks noChangeArrowheads="1"/>
          </p:cNvSpPr>
          <p:nvPr/>
        </p:nvSpPr>
        <p:spPr bwMode="auto">
          <a:xfrm>
            <a:off x="204788" y="3364486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31 593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4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детско-юношеской спортивной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школы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01.01.2017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2 114)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8" name="TextBox 35"/>
          <p:cNvSpPr txBox="1">
            <a:spLocks noChangeArrowheads="1"/>
          </p:cNvSpPr>
          <p:nvPr/>
        </p:nvSpPr>
        <p:spPr bwMode="auto">
          <a:xfrm>
            <a:off x="194976" y="4478624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79 360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0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(на 01.01.2017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495)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63" name="TextBox 41"/>
          <p:cNvSpPr txBox="1">
            <a:spLocks noChangeArrowheads="1"/>
          </p:cNvSpPr>
          <p:nvPr/>
        </p:nvSpPr>
        <p:spPr bwMode="auto">
          <a:xfrm>
            <a:off x="228505" y="5558029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28 289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5" name="TextBox 45"/>
          <p:cNvSpPr txBox="1">
            <a:spLocks noChangeArrowheads="1"/>
          </p:cNvSpPr>
          <p:nvPr/>
        </p:nvSpPr>
        <p:spPr bwMode="auto">
          <a:xfrm>
            <a:off x="2268538" y="5630863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художественной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(на 01.01.2017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270)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1DDA7-A8C9-4369-9783-B8299493E1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smtClean="0"/>
          </a:p>
        </p:txBody>
      </p:sp>
      <p:sp>
        <p:nvSpPr>
          <p:cNvPr id="43" name="Овал 42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16"/>
          <p:cNvSpPr txBox="1">
            <a:spLocks noChangeArrowheads="1"/>
          </p:cNvSpPr>
          <p:nvPr/>
        </p:nvSpPr>
        <p:spPr bwMode="auto">
          <a:xfrm>
            <a:off x="1104900" y="1200495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9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092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0" name="TextBox 22"/>
          <p:cNvSpPr txBox="1">
            <a:spLocks noChangeArrowheads="1"/>
          </p:cNvSpPr>
          <p:nvPr/>
        </p:nvSpPr>
        <p:spPr bwMode="auto">
          <a:xfrm>
            <a:off x="1171575" y="2287933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353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1" name="TextBox 29"/>
          <p:cNvSpPr txBox="1">
            <a:spLocks noChangeArrowheads="1"/>
          </p:cNvSpPr>
          <p:nvPr/>
        </p:nvSpPr>
        <p:spPr bwMode="auto">
          <a:xfrm>
            <a:off x="1152525" y="3359495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693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2" name="TextBox 36"/>
          <p:cNvSpPr txBox="1">
            <a:spLocks noChangeArrowheads="1"/>
          </p:cNvSpPr>
          <p:nvPr/>
        </p:nvSpPr>
        <p:spPr bwMode="auto">
          <a:xfrm>
            <a:off x="1155700" y="4505670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6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613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3" name="TextBox 42"/>
          <p:cNvSpPr txBox="1">
            <a:spLocks noChangeArrowheads="1"/>
          </p:cNvSpPr>
          <p:nvPr/>
        </p:nvSpPr>
        <p:spPr bwMode="auto">
          <a:xfrm>
            <a:off x="1154113" y="557405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357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Муниципальные программы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91071" y="1058622"/>
            <a:ext cx="8703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ahom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цели.</a:t>
            </a:r>
          </a:p>
          <a:p>
            <a:pPr algn="just"/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Проект сформирован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в рамках девяти муниципальных и одной иной программы. 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243822" y="1734997"/>
            <a:ext cx="2422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МУНИЦИПАЛЬНАЯ ПРОГРАММА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8888" y="2187294"/>
            <a:ext cx="2952327" cy="357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978888" y="2227784"/>
            <a:ext cx="2952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Стратегическая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цель 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071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83058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5225" y="309240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647212" y="3121336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22000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128060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071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83058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6800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656226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22000" y="3752517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3148649" y="3789039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071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83058" y="444652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568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1656226" y="4446521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20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148649" y="444652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1314355" y="5805264"/>
            <a:ext cx="2156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Показатели эффективности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1043608" y="2708920"/>
            <a:ext cx="333263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33231" y="2708920"/>
            <a:ext cx="317065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420883" y="2698760"/>
            <a:ext cx="0" cy="2734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62022" y="5009824"/>
            <a:ext cx="1904665" cy="6480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642861" y="5009825"/>
            <a:ext cx="1835732" cy="6480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85513" y="1724788"/>
            <a:ext cx="442810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Муниципальные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Развитие системы муниципального управления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экономики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«Безопасность жизнедеятельности населения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транспортной системы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«Жильё и жилищно – коммунальное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хозяйство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образования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 2014 – 2020 годы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«Культура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«Социальная поддержка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населения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2016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физической культуры и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спорта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Переселение граждан, проживающих на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территории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МОГО «Ухта», из аварийного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жилищного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фонда 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2013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- 2017 годы».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788024" y="5867219"/>
            <a:ext cx="37444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Программные расходы бюджета</a:t>
            </a:r>
          </a:p>
        </p:txBody>
      </p:sp>
      <p:sp>
        <p:nvSpPr>
          <p:cNvPr id="5120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0B035-033E-4A87-9E55-1B609C1D47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smtClean="0"/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399946"/>
              </p:ext>
            </p:extLst>
          </p:nvPr>
        </p:nvGraphicFramePr>
        <p:xfrm>
          <a:off x="320675" y="1484785"/>
          <a:ext cx="8680450" cy="495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68959" y="522920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64,1%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2254" y="265624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6836" y="271127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1032" y="250164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6168" y="276864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6715" y="290775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95706" y="3142085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10,5%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2925" y="283976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94256" y="242931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0688" y="1047750"/>
            <a:ext cx="841375" cy="27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6908" y="241001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904" y="1082674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5223" y="6181301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3 044,2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Программные расходы бюджета</a:t>
            </a:r>
            <a:endParaRPr lang="ru-RU" dirty="0" smtClean="0"/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smtClean="0"/>
          </a:p>
        </p:txBody>
      </p:sp>
      <p:sp>
        <p:nvSpPr>
          <p:cNvPr id="22" name="TextBox 21"/>
          <p:cNvSpPr txBox="1"/>
          <p:nvPr/>
        </p:nvSpPr>
        <p:spPr>
          <a:xfrm>
            <a:off x="8316913" y="1110750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480569"/>
              </p:ext>
            </p:extLst>
          </p:nvPr>
        </p:nvGraphicFramePr>
        <p:xfrm>
          <a:off x="218772" y="937782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396548" y="4284298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69,4%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2911" y="315717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3227" y="279008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904" y="324761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09776" y="306711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5671" y="280318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6096" y="303831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32193" y="331333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57111" y="310289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7,1%</a:t>
            </a:r>
            <a:endParaRPr lang="ru-RU" sz="1000" b="1" dirty="0">
              <a:cs typeface="Tahoma" pitchFamily="34" charset="0"/>
            </a:endParaRPr>
          </a:p>
        </p:txBody>
      </p:sp>
      <p:graphicFrame>
        <p:nvGraphicFramePr>
          <p:cNvPr id="3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015064"/>
              </p:ext>
            </p:extLst>
          </p:nvPr>
        </p:nvGraphicFramePr>
        <p:xfrm>
          <a:off x="4470157" y="1006612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671907" y="428303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68,2%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1565" y="318345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1498" y="284775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99079" y="329322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45345" y="307144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44315" y="285667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42566" y="304507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56724" y="334670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51651" y="312300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81040" y="6315311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2 819,4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02405" y="6315311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2 877,1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60035" y="113243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35317" y="111874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системы муниципального управления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520863"/>
              </p:ext>
            </p:extLst>
          </p:nvPr>
        </p:nvGraphicFramePr>
        <p:xfrm>
          <a:off x="4792241" y="1284263"/>
          <a:ext cx="3960440" cy="111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655006"/>
              </p:ext>
            </p:extLst>
          </p:nvPr>
        </p:nvGraphicFramePr>
        <p:xfrm>
          <a:off x="101599" y="2472248"/>
          <a:ext cx="8922236" cy="411480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«Электронный муниципалитет»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Развитие единой муниципальной мультисервисной корпоративной сети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функционирования информационных систем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многофункциональными центрами предоставления государственных и муниципальных услуг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МУ «Информационно-расчетный центр»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«Управление муниципальными финансами и муниципальным долгом»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Финансового 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«Управление муниципальным имуществом и земельными ресурсами»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технической инвентаризации и паспортизации объектов недвижимого имущества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 ремонт объектов муниципальной собственности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Вовлечение в оборот муниципального имущества и земельных ресурсов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Комитета по управлению муниципальным имуществом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393889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эффективности и результативности деятельности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органов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местного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самоуправления.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Администрация.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Финансовое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управление;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Комитет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по управлению муниципальным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имуществом.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9211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Сеть муниципальных учреждений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97A6B-283C-47C2-86D9-1B17013206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636" y="1174750"/>
            <a:ext cx="2876550" cy="6842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636" y="5412471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9063" y="1174750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2761" y="1254124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3</a:t>
            </a:r>
            <a:r>
              <a:rPr lang="ru-RU" sz="1400" dirty="0">
                <a:cs typeface="Tahoma" pitchFamily="34" charset="0"/>
              </a:rPr>
              <a:t> органа местного самоуправления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761" y="5379879"/>
            <a:ext cx="2146300" cy="7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6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отраслевых (функциональных) управлений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4188" y="1254123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103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муниципальных </a:t>
            </a:r>
            <a:r>
              <a:rPr lang="ru-RU" sz="1400" dirty="0" smtClean="0">
                <a:cs typeface="Tahoma" pitchFamily="34" charset="0"/>
              </a:rPr>
              <a:t>учреждения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43450" y="2119313"/>
            <a:ext cx="1919288" cy="658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6400" y="2120400"/>
            <a:ext cx="1919287" cy="6778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807031" y="2128039"/>
            <a:ext cx="1978025" cy="6477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46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8</a:t>
            </a:r>
            <a:r>
              <a:rPr lang="ru-RU" sz="1200" b="1" dirty="0" smtClean="0">
                <a:cs typeface="Tahoma" pitchFamily="34" charset="0"/>
              </a:rPr>
              <a:t> 059 </a:t>
            </a:r>
            <a:r>
              <a:rPr lang="ru-RU" sz="1200" dirty="0">
                <a:cs typeface="Tahoma" pitchFamily="34" charset="0"/>
              </a:rPr>
              <a:t>воспитанников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3720" y="2228349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27</a:t>
            </a:r>
            <a:r>
              <a:rPr lang="ru-RU" sz="1200" dirty="0">
                <a:cs typeface="Tahoma" pitchFamily="34" charset="0"/>
              </a:rPr>
              <a:t> 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12 </a:t>
            </a:r>
            <a:r>
              <a:rPr lang="ru-RU" sz="1200" b="1" dirty="0" smtClean="0">
                <a:cs typeface="Tahoma" pitchFamily="34" charset="0"/>
              </a:rPr>
              <a:t>498 </a:t>
            </a:r>
            <a:r>
              <a:rPr lang="ru-RU" sz="1200" dirty="0">
                <a:cs typeface="Tahoma" pitchFamily="34" charset="0"/>
              </a:rPr>
              <a:t>обучающихся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44800" y="2840038"/>
            <a:ext cx="1919287" cy="7935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44800" y="369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44800" y="441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44800" y="513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43450" y="5852604"/>
            <a:ext cx="1919288" cy="6147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36400" y="2840400"/>
            <a:ext cx="1919288" cy="7931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6400" y="365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36400" y="437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793720" y="2839054"/>
            <a:ext cx="1783878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b="1" dirty="0">
                <a:cs typeface="Tahoma" pitchFamily="34" charset="0"/>
              </a:rPr>
              <a:t>3</a:t>
            </a:r>
            <a:r>
              <a:rPr lang="ru-RU" sz="1150" dirty="0">
                <a:cs typeface="Tahoma" pitchFamily="34" charset="0"/>
              </a:rPr>
              <a:t> учреждения </a:t>
            </a:r>
            <a:r>
              <a:rPr lang="ru-RU" sz="1150" dirty="0" smtClean="0">
                <a:cs typeface="Tahoma" pitchFamily="34" charset="0"/>
              </a:rPr>
              <a:t>дополнительного </a:t>
            </a:r>
            <a:r>
              <a:rPr lang="ru-RU" sz="1150" dirty="0">
                <a:cs typeface="Tahoma" pitchFamily="34" charset="0"/>
              </a:rPr>
              <a:t>образования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2 664</a:t>
            </a: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 </a:t>
            </a:r>
            <a:r>
              <a:rPr lang="ru-RU" sz="1150" dirty="0" smtClean="0">
                <a:cs typeface="Tahoma" pitchFamily="34" charset="0"/>
              </a:rPr>
              <a:t>обучающихся</a:t>
            </a:r>
            <a:endParaRPr lang="ru-RU" sz="1150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270" y="3683266"/>
            <a:ext cx="16187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Информационно-методический центр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7662" y="2906707"/>
            <a:ext cx="1978025" cy="6461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4</a:t>
            </a:r>
            <a:r>
              <a:rPr lang="ru-RU" sz="1200" dirty="0">
                <a:cs typeface="Tahoma" pitchFamily="34" charset="0"/>
              </a:rPr>
              <a:t> </a:t>
            </a:r>
            <a:r>
              <a:rPr lang="ru-RU" sz="1200" dirty="0" smtClean="0">
                <a:cs typeface="Tahoma" pitchFamily="34" charset="0"/>
              </a:rPr>
              <a:t>детско-юношеские </a:t>
            </a:r>
            <a:r>
              <a:rPr lang="ru-RU" sz="1200" dirty="0">
                <a:cs typeface="Tahoma" pitchFamily="34" charset="0"/>
              </a:rPr>
              <a:t>школы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2 </a:t>
            </a:r>
            <a:r>
              <a:rPr lang="ru-RU" sz="1200" b="1" dirty="0" smtClean="0">
                <a:cs typeface="Tahoma" pitchFamily="34" charset="0"/>
              </a:rPr>
              <a:t>067 </a:t>
            </a:r>
            <a:r>
              <a:rPr lang="ru-RU" sz="1200" dirty="0">
                <a:cs typeface="Tahoma" pitchFamily="34" charset="0"/>
              </a:rPr>
              <a:t>обучающихся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38158" y="4511971"/>
            <a:ext cx="19288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3</a:t>
            </a:r>
            <a:r>
              <a:rPr lang="ru-RU" sz="1200" dirty="0">
                <a:cs typeface="Tahoma" pitchFamily="34" charset="0"/>
              </a:rPr>
              <a:t> музыкальные школы </a:t>
            </a:r>
            <a:r>
              <a:rPr lang="ru-RU" sz="1200" b="1" dirty="0" smtClean="0">
                <a:cs typeface="Tahoma" pitchFamily="34" charset="0"/>
              </a:rPr>
              <a:t>495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37988" y="3732751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Художественная 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270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9688" y="5232841"/>
            <a:ext cx="1565752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10</a:t>
            </a:r>
            <a:r>
              <a:rPr lang="ru-RU" sz="1200" dirty="0">
                <a:cs typeface="Tahoma" pitchFamily="34" charset="0"/>
              </a:rPr>
              <a:t> учреждений культуры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37988" y="4404826"/>
            <a:ext cx="1976438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5</a:t>
            </a:r>
            <a:r>
              <a:rPr lang="ru-RU" sz="1200" dirty="0">
                <a:cs typeface="Tahoma" pitchFamily="34" charset="0"/>
              </a:rPr>
              <a:t> учреждений физической культуры и спорта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224" y="5910548"/>
            <a:ext cx="197643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Информационно-расчетный центр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41" name="Прямоугольный треугольник 40"/>
          <p:cNvSpPr/>
          <p:nvPr/>
        </p:nvSpPr>
        <p:spPr>
          <a:xfrm rot="13376540">
            <a:off x="925229" y="241077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ый треугольник 41"/>
          <p:cNvSpPr/>
          <p:nvPr/>
        </p:nvSpPr>
        <p:spPr>
          <a:xfrm rot="8685520">
            <a:off x="727956" y="494171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Прямоугольный треугольник 42"/>
          <p:cNvSpPr/>
          <p:nvPr/>
        </p:nvSpPr>
        <p:spPr>
          <a:xfrm rot="18316618">
            <a:off x="3563938" y="2155190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1878013" y="2747963"/>
            <a:ext cx="2273300" cy="2273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845945" y="3526949"/>
            <a:ext cx="2351088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Из бюджета МОГО «Ухта»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финансируется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112 </a:t>
            </a:r>
            <a:r>
              <a:rPr lang="ru-RU" sz="1400" b="1" dirty="0">
                <a:cs typeface="Tahoma" pitchFamily="34" charset="0"/>
              </a:rPr>
              <a:t>учреждений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36400" y="5819553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36400" y="5099778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836399" y="5199790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по делам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 ГО и ЧС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37988" y="5826587"/>
            <a:ext cx="197802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капитального строительства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экономики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029337"/>
              </p:ext>
            </p:extLst>
          </p:nvPr>
        </p:nvGraphicFramePr>
        <p:xfrm>
          <a:off x="4788024" y="1341144"/>
          <a:ext cx="3960440" cy="105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2815"/>
              </p:ext>
            </p:extLst>
          </p:nvPr>
        </p:nvGraphicFramePr>
        <p:xfrm>
          <a:off x="101599" y="2450214"/>
          <a:ext cx="8922236" cy="350520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"Малое и среднее предпринимательство в МОГО "Ухта"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Финансовая поддержка субъектов малого и среднего предпринимательства,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Субсидирование части затрат субъектов малого и среднего предпринимательства, связанных с началом предпринимательской деятельности (гранты)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Субсидирование части затрат субъектов малого и среднего предпринимательства на уплату лизинговых платежей по договорам финансовой аренды (лизинга)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Субсидирование части расходов субъектам малого и среднего предпринимательства на приобретение оборудования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деятельности информационно - маркетингового центра малого и среднего предпринимательства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"Внутренний и въездной туризм в МОГО "Ухта"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Изготовление и установка средств ориентирующей информации для туристов (стенды, указатели, баннеры)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435888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Создание благоприятных условий для устойчивого экономического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развития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городского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округа.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Управление экономического </a:t>
            </a:r>
            <a:r>
              <a:rPr lang="ru-RU" sz="1000" dirty="0" smtClean="0"/>
              <a:t>развития.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/>
              <a:t>Управление культуры;</a:t>
            </a:r>
            <a:endParaRPr lang="ru-RU" sz="1000" dirty="0"/>
          </a:p>
          <a:p>
            <a:r>
              <a:rPr lang="ru-RU" sz="1000" dirty="0" smtClean="0"/>
              <a:t>Комитет </a:t>
            </a:r>
            <a:r>
              <a:rPr lang="ru-RU" sz="1000" dirty="0"/>
              <a:t>по управлению муниципальным </a:t>
            </a:r>
            <a:r>
              <a:rPr lang="ru-RU" sz="1000" dirty="0" smtClean="0"/>
              <a:t>имуществом. 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Безопасность жизнедеятельности населения на 2014-2020 годы</a:t>
            </a:r>
            <a:endParaRPr lang="ru-RU" dirty="0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668710"/>
              </p:ext>
            </p:extLst>
          </p:nvPr>
        </p:nvGraphicFramePr>
        <p:xfrm>
          <a:off x="4797025" y="1127428"/>
          <a:ext cx="3960440" cy="122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448433"/>
              </p:ext>
            </p:extLst>
          </p:nvPr>
        </p:nvGraphicFramePr>
        <p:xfrm>
          <a:off x="101599" y="2439756"/>
          <a:ext cx="8922236" cy="434400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«Защита населения и территории городского округа»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28,6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33,1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30,3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30,3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90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комплексной системы «Безопасный город»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9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Осуществление материального стимулирования членов народной дружины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Осуществление материального стимулирования добровольных пожарных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Обустройству минерализованных полос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25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Приобретение 5 мотопомп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38 пожарных водоемов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98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Управления по делам ГО и ЧС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28,3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30,2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27,4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27,4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60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«Экологическая безопасность»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Проведение экологического форума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0,5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«Обеспечение безопасности участников дорожного движения на территории городского округа»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16,0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15,2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15,2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15,2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987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2500 дорожных знаков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21 светофорного объекта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2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Устройство 118 897 метров дорожной разметки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75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Установка пешеходных ограждений 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-д Дружбы, ул.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Чибьюская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6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Обустройство пешеходных переходов светофорами Т7 (ул. Дзержинского, ул. Оплеснина, ул. Мира, ул. Бушуева)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07257"/>
            <a:ext cx="3129383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Содействие повышению уровня безопасности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жизнедеятельности населения.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по делам ГО и </a:t>
            </a:r>
            <a:r>
              <a:rPr lang="ru-RU" sz="1000" dirty="0" smtClean="0"/>
              <a:t>ЧС.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жилищно-коммунального </a:t>
            </a:r>
            <a:r>
              <a:rPr lang="ru-RU" sz="1000" dirty="0" smtClean="0"/>
              <a:t>хозяйства; </a:t>
            </a:r>
            <a:endParaRPr lang="ru-RU" sz="1000" dirty="0"/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строительства;</a:t>
            </a:r>
            <a:endParaRPr lang="ru-RU" sz="1000" dirty="0"/>
          </a:p>
          <a:p>
            <a:r>
              <a:rPr lang="ru-RU" sz="1000" dirty="0" smtClean="0"/>
              <a:t>Управление образования.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04318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2020" y="1004317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транспортной системы на 2014-2020 годы</a:t>
            </a:r>
            <a:endParaRPr lang="ru-RU" dirty="0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351723"/>
              </p:ext>
            </p:extLst>
          </p:nvPr>
        </p:nvGraphicFramePr>
        <p:xfrm>
          <a:off x="4788024" y="1125189"/>
          <a:ext cx="3960440" cy="112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396116"/>
              </p:ext>
            </p:extLst>
          </p:nvPr>
        </p:nvGraphicFramePr>
        <p:xfrm>
          <a:off x="101599" y="2295976"/>
          <a:ext cx="8922236" cy="445008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автомобильных дорог (площадь отремонтированных дорог составит 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 тыс. м</a:t>
                      </a:r>
                      <a:r>
                        <a:rPr kumimoji="0" lang="ru-RU" sz="10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8,0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51,1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автомобильных дорог за счет средств муниципального дорожного фонда (площадь отремонтированных дорог составит 5,1 тыс. м2)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Оплата исполнительных листов по ремонту дорог и разработке проектно-сметной документации на строительство пешеходного моста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Техническое обслуживание и санитарное содержание автомобильных дорог (проезжая часть, тротуары, обочины, придорожные газоны, площадки, автостоянки площадью 172 км)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126,8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126,8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Проектно-изыскательские работы, технический надзор, контроль, лабораторные исследования, расчет и проверка сметной стоимости объектов дорожного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Оборудование и содержание ледовых переправ и зимних автомобильных дорог через р. Ижма в с.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Кедвавом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1,6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деревянных мостов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остановочных пунктов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тротуара по ул. Печорская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Организация перевозок на дачных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внутримуниципальных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маршрутах (количество выданных в 2016 году талонов 23 628)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Организация пассажирских перевозок воздушным транспортом в с. 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Кедвавом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(количество рейсов 29)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417454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/>
              <a:t>Обеспечение потребности населения в качественных и доступных </a:t>
            </a:r>
            <a:endParaRPr lang="ru-RU" sz="1000" dirty="0" smtClean="0"/>
          </a:p>
          <a:p>
            <a:r>
              <a:rPr lang="ru-RU" sz="1000" dirty="0" smtClean="0"/>
              <a:t>транспортных услугах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жилищно-коммунального </a:t>
            </a:r>
            <a:r>
              <a:rPr lang="ru-RU" sz="1000" dirty="0" smtClean="0"/>
              <a:t>хозяйства».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1988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Жилье и </a:t>
            </a:r>
            <a:r>
              <a:rPr lang="ru-RU" dirty="0" smtClean="0"/>
              <a:t>жилищно-коммунальное </a:t>
            </a:r>
            <a:r>
              <a:rPr lang="ru-RU" dirty="0"/>
              <a:t>хозяйство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68039"/>
              </p:ext>
            </p:extLst>
          </p:nvPr>
        </p:nvGraphicFramePr>
        <p:xfrm>
          <a:off x="4788024" y="1341144"/>
          <a:ext cx="3960440" cy="112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715746"/>
              </p:ext>
            </p:extLst>
          </p:nvPr>
        </p:nvGraphicFramePr>
        <p:xfrm>
          <a:off x="101599" y="2769707"/>
          <a:ext cx="8922236" cy="370512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"Доступное и комфортное жилье"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209,5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159,2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40,3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40,3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Снос аварийных жилых домов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Переселение граждан из аварийного жилищного фонда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125,1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Обеспечение </a:t>
                      </a: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жильем отдельных категорий граждан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Предоставление социальных выплат на приобретение (строительство) жилья 51 молодым семьям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Строительство многоквартирных жилых домов и (или) долевое участие в их строительстве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"Жилищное хозяйство"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16,3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12,0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11,2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Оплата ежемесячных взносов на капитальный ремонт за жилые помещения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муниципальных домов и квартир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и ремонт дворовых территорий, проездов к дворовым территориям МКД (ремонт 2х дворовых территорий МКД и проездов к дворовым территориям в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Межевание, инвентаризация МКД и кадастр земельных участков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Предоставление субсидий организациям для улучшения состояния и содержания муниципального жилищного фонда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пандуса для инвалидов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4044697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/>
              <a:t>Создание условий для удовлетворения потребностей населения </a:t>
            </a:r>
            <a:endParaRPr lang="ru-RU" sz="1000" dirty="0" smtClean="0"/>
          </a:p>
          <a:p>
            <a:r>
              <a:rPr lang="ru-RU" sz="1000" dirty="0" smtClean="0"/>
              <a:t>в </a:t>
            </a:r>
            <a:r>
              <a:rPr lang="ru-RU" sz="1000" dirty="0"/>
              <a:t>качественном жилье и жилищно-коммунальных </a:t>
            </a:r>
            <a:r>
              <a:rPr lang="ru-RU" sz="1000" dirty="0" smtClean="0"/>
              <a:t>услугах.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жилищно-коммунального </a:t>
            </a:r>
            <a:r>
              <a:rPr lang="ru-RU" sz="1000" dirty="0" smtClean="0"/>
              <a:t>хозяйства.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строительства;</a:t>
            </a:r>
            <a:endParaRPr lang="ru-RU" sz="1000" dirty="0"/>
          </a:p>
          <a:p>
            <a:r>
              <a:rPr lang="ru-RU" sz="1000" dirty="0" smtClean="0"/>
              <a:t>Управление образования;</a:t>
            </a:r>
            <a:endParaRPr lang="ru-RU" sz="1000" dirty="0"/>
          </a:p>
          <a:p>
            <a:r>
              <a:rPr lang="ru-RU" sz="1000" dirty="0"/>
              <a:t>Комитет по управлению муниципальным </a:t>
            </a:r>
            <a:r>
              <a:rPr lang="ru-RU" sz="1000" dirty="0" smtClean="0"/>
              <a:t>имуществом.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Жилье и </a:t>
            </a:r>
            <a:r>
              <a:rPr lang="ru-RU" dirty="0" smtClean="0"/>
              <a:t>жилищно-коммунальное </a:t>
            </a:r>
            <a:r>
              <a:rPr lang="ru-RU" dirty="0"/>
              <a:t>хозяйство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28583"/>
              </p:ext>
            </p:extLst>
          </p:nvPr>
        </p:nvGraphicFramePr>
        <p:xfrm>
          <a:off x="101599" y="1051055"/>
          <a:ext cx="8922236" cy="576252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"Коммунальное хозяйство"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4,3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Организация транспортировки тел умерших, личность которых не установлена, одиноких и криминальных граждан с места смерти в городской морг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Актуализация системы теплоснабжения, в т. ч. электронной модели теплоснабжения МОГО "Ухта"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Строительство станции водоочистки с созданием системы управления комплексом водоснабжения в Пожня - Ель г. Ухта 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"Благоустройство"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объектов зеленого хозяйства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23,0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23,0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23,0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23,0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 улиц в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пгт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. Ярега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Ремонт, содержание систем наружного освещения и оплата за потребленную электроэнергию по наружному освещению города и пригородной зоны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объектов внешнего благоустройства (малые архитектурные формы, гидротехнические сооружения, лестницы, мосты, ливневая канализации, подпорных стен, подготовка улиц к праздникам)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мест погребений площадью 44,525 га (Загородная, Куратова, Крохаль,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Шудаяг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, Ярега, Водный,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Седью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Усть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-Ухта)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Ликвидация несанкционированных свалок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Принудительная эвакуация длительно хранящегося брошенного и разукомплектованного автотранспорта, незаконно установленных 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балков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 и торговых объектов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ледового городка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Обустройство линии наружного освещения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и содержание пожарных водоемов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Капитальный ремонт регулирующей плотины, входящей в состав ГТС «Плотина на р. Лунь-</a:t>
                      </a:r>
                      <a:r>
                        <a:rPr kumimoji="0" lang="ru-RU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Вож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Отлов безнадзорных животных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Приобретение, установка, содержание детских площадок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Подпрограмма "Обеспечение реализации Программы"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Содержание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УЖКХ</a:t>
                      </a: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330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образования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672972"/>
              </p:ext>
            </p:extLst>
          </p:nvPr>
        </p:nvGraphicFramePr>
        <p:xfrm>
          <a:off x="4788024" y="1329937"/>
          <a:ext cx="3960440" cy="1224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776733"/>
              </p:ext>
            </p:extLst>
          </p:nvPr>
        </p:nvGraphicFramePr>
        <p:xfrm>
          <a:off x="101599" y="2692588"/>
          <a:ext cx="8922236" cy="377952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"Развитие дошкольного образования"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943,1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954,3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950,1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953,9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дошкольными образовательными учреждениями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884,0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880,8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894,9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897,8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Погашение кредиторской задолженности по реконструкции здания МОУ "Межшкольный учебный комбинат" МОГО "Ухта" под ДОУ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Установка видеонаблюдения и ограждения по периметру территории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кровли, замена перемычек над оконными блоками МДОУ "Д/с №15"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Создание эвакуационных выходов в дошкольных образовательных учреждениях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Обучение на базе ПОУ "Ухтинский педагогический колледж" 92 человека по специальности "Воспитатель", планируемый выпуск в 2017 году – 29 воспитателей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Повышение квалификации работников дошкольных образовательных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Выплата ежемесячной денежной компенсации на оплату коммунальных услуг 140 педагогическим работникам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Компенсация части родительской платы за 6 700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Укрепление материально-технической базы (по соглашению с ООО «Лукойл-УНП)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76707"/>
            <a:ext cx="3879588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Повышение доступности, качества и эффективности системы 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образования </a:t>
            </a:r>
            <a:r>
              <a:rPr lang="ru-RU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 учетом потребностей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населения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образования.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капитального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строительства;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культуры;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физической культуры и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спорта.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образования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936811"/>
              </p:ext>
            </p:extLst>
          </p:nvPr>
        </p:nvGraphicFramePr>
        <p:xfrm>
          <a:off x="101599" y="1304446"/>
          <a:ext cx="8922236" cy="515112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"Развитие общего образования"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883,7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870,5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876,7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880,3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общеобразовательными учреждениями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801,8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792,5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803,7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806,0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Ремонт помещений спортивного зала МОУ "СОШ № 9"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кровли МОУ "СОШ № 9"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кровли МОУ "СОШ № 4"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кровли МОУ "СОШ № 7"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Выполнение работ по установке окон в МОУ "СОШ № 4"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эвакуационного выхода МОУ "СОШ № 9"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МОУ "СОШ №21 с углубленным изучением отдельных предметов" г. Ухты, в том числе изготовление ПСД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МОУ «Начальная общеобразовательная школа №23»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Создание условий для обучения детей-инвалидов (обустройство пандуса, входной группы, санитарных помещений в МОУ "СОШ №5"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Установка видеонаблюдения и ограждения по периметру территории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Приобретение оборудования для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автогородка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для МОУ "СОШ № 18"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и проведение ЕГЭ и ГИА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Организация, проведение и участие обучающихся и педагогов в конкурсах, фестивалях, соревнованиях, различных мероприятиях федерального, республиканского и городского уровней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Повышение квалификации работников общеобразовательных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296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образования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505574"/>
              </p:ext>
            </p:extLst>
          </p:nvPr>
        </p:nvGraphicFramePr>
        <p:xfrm>
          <a:off x="101599" y="1249361"/>
          <a:ext cx="8922236" cy="490728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информационно-методического центра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7,3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7,0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7,1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Мероприятия по организации питания 5 330 обучающихся 1-4 классов в МОГО "Ухта"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40,4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42,4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44,3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45,9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Выплата ежемесячной денежной компенсации на оплату коммунальных услуг 180 педагогическим работникам и специалистам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МОУ «НОШ №23»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Облицовка здания МОУ «СОШ №15»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Приобретение технических средств, ученической мебели, спортивного инвентаря, мультимедийного оборудования (по соглашению с ООО «ЛУКОЙЛ-Коми»)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"Развитие дополнительного образования"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учреждениями дополнительного образования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Выплата ежемесячной денежной компенсации на оплату коммунальных услуг 2 педагогическим работникам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Участие воспитанников в республиканских, всероссийских соревнованиях, мероприятиях, организация и проведение муниципальных соревнований, конкурсов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"Оздоровление, отдых детей и трудоустройство подростков"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временной занятости 1000 подростков в летний период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оздоровления и отдыха 2 900 детей и подростков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Подпрограмма "Обеспечение реализации Программы"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Управления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887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Культура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53064"/>
              </p:ext>
            </p:extLst>
          </p:nvPr>
        </p:nvGraphicFramePr>
        <p:xfrm>
          <a:off x="4788024" y="1340604"/>
          <a:ext cx="3960440" cy="107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76322"/>
              </p:ext>
            </p:extLst>
          </p:nvPr>
        </p:nvGraphicFramePr>
        <p:xfrm>
          <a:off x="101599" y="2626486"/>
          <a:ext cx="8922236" cy="393192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здания клуба в пос. Подгорный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Капитальный ремонт кровли на объекте "Капитальный ремонт здания МАУ "Городской Дворец культуры"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Ремонт кладки стен МУ ДО "Детская художественная школа" МОГО "Ухта"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Выполнение противопожарных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Укрепление и модернизация материально - технической базы (приобретение рояля для музыкальной школы и приобретение оборудования для учреждения культуры)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Мероприятия по обеспечению учреждений средствами антитеррористической защиты (приобретение и установка камер видеонаблюдения 6 учреждениям)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Установка пандуса в учреждении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и обслуживание объектов культурного наследия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Выполнение кадастровых работ исторической части города (межевание)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музеями (количество выставочных образцов - 3100 ед., выставок - 15 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библиотеками (число посещений 241,6 тыс. чел, количество читателей - 36,2 тыс. человек)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87724"/>
            <a:ext cx="44198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r>
              <a:rPr lang="ru-RU" sz="1000" dirty="0">
                <a:solidFill>
                  <a:schemeClr val="tx1"/>
                </a:solidFill>
              </a:rPr>
              <a:t>Развитие культурного потенциала, сохранение культурного наследия 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и </a:t>
            </a:r>
            <a:r>
              <a:rPr lang="ru-RU" sz="1000" dirty="0">
                <a:solidFill>
                  <a:schemeClr val="tx1"/>
                </a:solidFill>
              </a:rPr>
              <a:t>гармонизация культурной жизни населения муниципального </a:t>
            </a:r>
            <a:endParaRPr lang="ru-RU" sz="1000" dirty="0" smtClean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образования.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культуры.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Соисполнитель: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капитального </a:t>
            </a:r>
            <a:r>
              <a:rPr lang="ru-RU" sz="1000" dirty="0" smtClean="0"/>
              <a:t>строительства.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Культура на 2014-2020 годы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768038"/>
              </p:ext>
            </p:extLst>
          </p:nvPr>
        </p:nvGraphicFramePr>
        <p:xfrm>
          <a:off x="101599" y="1392582"/>
          <a:ext cx="8922236" cy="350520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Комплектование документных (книжных) фондов библиотек  (на 1 тысячу человек населения 7,66 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учреждениями культурно - досуговой сферы (количество творческих коллективов - 351 с численностью 6 686 человек,  проведение 3 190 культурно - массовых мероприятий)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учреждениями дополнительного образования детей в области искусств (количество учащихся ДМШ и ДХШ 765 человек)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прочими учреждениями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городских мероприятий, фестивалей, смотров, реализация творческих проектов в области культуры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Выплата денежной компенсации расходов на оплату жилого помещения и коммунальных услуг 39 специалистам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Реализация малых проектов в сфере культуры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Управления культуры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10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35792"/>
            <a:ext cx="8784976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Доходы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поступающие в бюджет денежные средства.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Расходы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1988840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2280" y="1988840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pic>
        <p:nvPicPr>
          <p:cNvPr id="80898" name="Picture 2" descr="C:\Users\Mash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2633663"/>
            <a:ext cx="2382838" cy="2200275"/>
          </a:xfrm>
          <a:prstGeom prst="rect">
            <a:avLst/>
          </a:prstGeom>
          <a:noFill/>
        </p:spPr>
      </p:pic>
      <p:pic>
        <p:nvPicPr>
          <p:cNvPr id="80899" name="Picture 3" descr="C:\Users\Masha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2040">
            <a:off x="4548313" y="2214406"/>
            <a:ext cx="2726223" cy="2277886"/>
          </a:xfrm>
          <a:prstGeom prst="rect">
            <a:avLst/>
          </a:prstGeom>
          <a:noFill/>
        </p:spPr>
      </p:pic>
      <p:pic>
        <p:nvPicPr>
          <p:cNvPr id="80900" name="Picture 4" descr="C:\Users\Masha\Desktop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6796">
            <a:off x="1642498" y="2247009"/>
            <a:ext cx="2752436" cy="229978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744405" y="3882008"/>
            <a:ext cx="171553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530120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3728" y="530120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552" y="602128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19536" y="602128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896" y="5233392"/>
            <a:ext cx="516552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Профицит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35896" y="5949280"/>
            <a:ext cx="518457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Дефицит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1680" y="511909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36" name="TextBox 35"/>
          <p:cNvSpPr txBox="1"/>
          <p:nvPr/>
        </p:nvSpPr>
        <p:spPr>
          <a:xfrm rot="10800000">
            <a:off x="1634530" y="593442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8446" y="4293096"/>
            <a:ext cx="17956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 </a:t>
            </a:r>
            <a:r>
              <a:rPr lang="ru-RU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старонормандского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buogette</a:t>
            </a:r>
            <a:r>
              <a:rPr lang="en-US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сумка, кошелек</a:t>
            </a:r>
          </a:p>
        </p:txBody>
      </p:sp>
    </p:spTree>
    <p:extLst>
      <p:ext uri="{BB962C8B-B14F-4D97-AF65-F5344CB8AC3E}">
        <p14:creationId xmlns:p14="http://schemas.microsoft.com/office/powerpoint/2010/main" val="21322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Социальная поддержка населения на 2016-2020 годы</a:t>
            </a:r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497734"/>
              </p:ext>
            </p:extLst>
          </p:nvPr>
        </p:nvGraphicFramePr>
        <p:xfrm>
          <a:off x="4788024" y="1032827"/>
          <a:ext cx="3960440" cy="118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92680"/>
              </p:ext>
            </p:extLst>
          </p:nvPr>
        </p:nvGraphicFramePr>
        <p:xfrm>
          <a:off x="101599" y="2273942"/>
          <a:ext cx="8922236" cy="420624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Предоставление дополнительных мер социальной поддержки отдельным категориям граждан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единовременной материальной помощи гражданам, попавшим в трудную жизненную или экстремальную ситуацию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2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материальной помощи родителям военнослужащих, погибших при исполнении служебного долга в локальных войнах и конфликтах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материальной помощи инвалидам вследствие Чернобыльской катастрофы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3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Многодетным семьям, награжденным орденом «Родительская слава» или медалью ордена «Родительская слава», премией Правительства Республики Коми лучшим многодетным семьям в Республике Коми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адресной помощи ветеранам в связи с праздничными, юбилейными и памятными датами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материальной помощи гражданам, удостоенным звания «Почетный гражданин г. Ухты», и гражданам, награжденным знаком отличия «За заслуги перед Ухтой» (в связи с юбилейными датами) ‒ 10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Проведение текущего ремонта жилых помещений ветеранов Великой Отечественной войны 1941-1945 годов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Организация и проведение конкурса среди социально ориентированных некоммерческих организаций на предоставление субсидий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87724"/>
            <a:ext cx="28905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Оказание </a:t>
            </a:r>
            <a:r>
              <a:rPr lang="ru-RU" sz="1000" dirty="0">
                <a:solidFill>
                  <a:schemeClr val="tx1"/>
                </a:solidFill>
              </a:rPr>
              <a:t>социальной поддержки </a:t>
            </a:r>
            <a:r>
              <a:rPr lang="ru-RU" sz="1000" dirty="0" smtClean="0">
                <a:solidFill>
                  <a:schemeClr val="tx1"/>
                </a:solidFill>
              </a:rPr>
              <a:t>гражданам.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/>
              <a:t>Социальный отдел </a:t>
            </a:r>
            <a:r>
              <a:rPr lang="ru-RU" sz="1000" dirty="0" smtClean="0"/>
              <a:t>администрации.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876020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Развитие физической культуры и спорта на 2014-2020 годы</a:t>
            </a:r>
            <a:endParaRPr lang="ru-RU" dirty="0" smtClean="0"/>
          </a:p>
        </p:txBody>
      </p:sp>
      <p:sp>
        <p:nvSpPr>
          <p:cNvPr id="614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19A723-C26E-4E0B-95E2-FC6335F7E3E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663140"/>
              </p:ext>
            </p:extLst>
          </p:nvPr>
        </p:nvGraphicFramePr>
        <p:xfrm>
          <a:off x="4788024" y="1341144"/>
          <a:ext cx="3960440" cy="132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47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533896"/>
              </p:ext>
            </p:extLst>
          </p:nvPr>
        </p:nvGraphicFramePr>
        <p:xfrm>
          <a:off x="101599" y="2824792"/>
          <a:ext cx="8922236" cy="3048000"/>
        </p:xfrm>
        <a:graphic>
          <a:graphicData uri="http://schemas.openxmlformats.org/drawingml/2006/table">
            <a:tbl>
              <a:tblPr/>
              <a:tblGrid>
                <a:gridCol w="5938754"/>
                <a:gridCol w="745850"/>
                <a:gridCol w="745850"/>
                <a:gridCol w="745932"/>
                <a:gridCol w="745850"/>
              </a:tblGrid>
              <a:tr h="1631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Финансирование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</a:tr>
              <a:tr h="150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37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Строительство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физкультурно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- оздоровительного комплекса на территории МОГО "Ухта"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Ремонт наружных стен старого здания спортивного комплекса "Нефтяник"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Обеспечение учреждений средствами антитеррористической защиты (камеры видеонаблюдения,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металлодетекторы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Проведение мероприятий с участием инвалидов различных категорий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 услуг  учреждениями дополнительного образования детей в области физической культуры и спорта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65,9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Оказание услуг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физкультурно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- спортивными учреждениями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40,1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108,4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108,8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+mn-ea"/>
                          <a:cs typeface="Arial" charset="0"/>
                        </a:rPr>
                        <a:t>108,8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+mn-ea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Содержание Управления физической культуры и спорта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Реализация мероприятий по внедрению Всероссийского физкультурно-спортивного комплекса "Готов к труду и обороне" (ГТО)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087" y="1065690"/>
            <a:ext cx="4204997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 lvl="0"/>
            <a:r>
              <a:rPr lang="ru-RU" sz="1000" dirty="0">
                <a:solidFill>
                  <a:schemeClr val="tx1"/>
                </a:solidFill>
              </a:rPr>
              <a:t>Совершенствование системы физической культуры и спорта, </a:t>
            </a:r>
            <a:endParaRPr lang="ru-RU" sz="1000" dirty="0" smtClean="0">
              <a:solidFill>
                <a:schemeClr val="tx1"/>
              </a:solidFill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направленной </a:t>
            </a:r>
            <a:r>
              <a:rPr lang="ru-RU" sz="1000" dirty="0">
                <a:solidFill>
                  <a:schemeClr val="tx1"/>
                </a:solidFill>
              </a:rPr>
              <a:t>на укрепление здоровья, улучшение качества </a:t>
            </a:r>
            <a:r>
              <a:rPr lang="ru-RU" sz="1000" dirty="0" smtClean="0">
                <a:solidFill>
                  <a:schemeClr val="tx1"/>
                </a:solidFill>
              </a:rPr>
              <a:t>жизни</a:t>
            </a:r>
          </a:p>
          <a:p>
            <a:pPr lvl="0"/>
            <a:r>
              <a:rPr lang="ru-RU" sz="1000" dirty="0" smtClean="0">
                <a:solidFill>
                  <a:schemeClr val="tx1"/>
                </a:solidFill>
              </a:rPr>
              <a:t>населения </a:t>
            </a:r>
            <a:r>
              <a:rPr lang="ru-RU" sz="1000" dirty="0">
                <a:solidFill>
                  <a:schemeClr val="tx1"/>
                </a:solidFill>
              </a:rPr>
              <a:t>и развитие массового </a:t>
            </a:r>
            <a:r>
              <a:rPr lang="ru-RU" sz="1000" dirty="0" smtClean="0">
                <a:solidFill>
                  <a:schemeClr val="tx1"/>
                </a:solidFill>
              </a:rPr>
              <a:t>спорта.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Ответственный исполнитель: </a:t>
            </a:r>
          </a:p>
          <a:p>
            <a:r>
              <a:rPr lang="ru-RU" sz="1000" dirty="0" smtClean="0"/>
              <a:t>Управление </a:t>
            </a:r>
            <a:r>
              <a:rPr lang="ru-RU" sz="1000" dirty="0"/>
              <a:t>физической культуры и </a:t>
            </a:r>
            <a:r>
              <a:rPr lang="ru-RU" sz="1000" dirty="0" smtClean="0"/>
              <a:t>спорта.</a:t>
            </a:r>
          </a:p>
          <a:p>
            <a:r>
              <a:rPr lang="ru-RU" sz="1000" b="1" dirty="0" smtClean="0">
                <a:latin typeface="Tahoma" pitchFamily="34" charset="0"/>
                <a:cs typeface="Tahoma" pitchFamily="34" charset="0"/>
              </a:rPr>
              <a:t>Соисполнители: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капитального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строительства;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образования;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Управление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жилищно-коммунального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хозяйства.</a:t>
            </a: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085343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</a:rPr>
              <a:t>м</a:t>
            </a:r>
            <a:r>
              <a:rPr lang="ru-RU" sz="1000" dirty="0" smtClean="0">
                <a:solidFill>
                  <a:schemeClr val="tx1"/>
                </a:solidFill>
              </a:rPr>
              <a:t>лн. руб.</a:t>
            </a:r>
            <a:endParaRPr lang="ru-RU" sz="1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4039" y="1082110"/>
            <a:ext cx="133241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ru-RU" sz="1000" b="1" dirty="0" smtClean="0">
                <a:solidFill>
                  <a:schemeClr val="tx1"/>
                </a:solidFill>
              </a:rPr>
              <a:t>Финансирование</a:t>
            </a:r>
            <a:endParaRPr lang="ru-RU" sz="1000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 txBox="1">
            <a:spLocks/>
          </p:cNvSpPr>
          <p:nvPr/>
        </p:nvSpPr>
        <p:spPr bwMode="auto">
          <a:xfrm>
            <a:off x="3654425" y="31750"/>
            <a:ext cx="53101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4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Муниципальная программа «Переселение граждан, проживающих на территории МОГО «Ухта», из аварийного жилищного фонда </a:t>
            </a:r>
            <a:r>
              <a:rPr lang="ru-RU" sz="14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 2013-2017 годы»</a:t>
            </a:r>
            <a:endParaRPr lang="ru-RU" sz="14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3490" name="Прямоугольник 17"/>
          <p:cNvSpPr>
            <a:spLocks noChangeArrowheads="1"/>
          </p:cNvSpPr>
          <p:nvPr/>
        </p:nvSpPr>
        <p:spPr bwMode="auto">
          <a:xfrm>
            <a:off x="5004048" y="1332203"/>
            <a:ext cx="39605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Реализация мероприятий муниципальной программы позволит достичь следующих результатов</a:t>
            </a:r>
          </a:p>
        </p:txBody>
      </p:sp>
      <p:sp>
        <p:nvSpPr>
          <p:cNvPr id="63581" name="Прямоугольник 28"/>
          <p:cNvSpPr>
            <a:spLocks noChangeArrowheads="1"/>
          </p:cNvSpPr>
          <p:nvPr/>
        </p:nvSpPr>
        <p:spPr bwMode="auto">
          <a:xfrm>
            <a:off x="467544" y="1315694"/>
            <a:ext cx="40324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Объём финансирования программы</a:t>
            </a:r>
          </a:p>
        </p:txBody>
      </p:sp>
      <p:sp>
        <p:nvSpPr>
          <p:cNvPr id="635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12E47D-BB87-493E-AEE4-2DBE053F48D4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38914" name="Picture 2" descr="E:\18 Бюджет для граждан\Картинки\Домик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8272"/>
            <a:ext cx="405750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E:\18 Бюджет для граждан\Картинки\Домик копия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85" y="2085708"/>
            <a:ext cx="1166734" cy="103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E:\18 Бюджет для граждан\Картинки\Человечек копия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96" y="3172088"/>
            <a:ext cx="826641" cy="16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28"/>
          <p:cNvSpPr>
            <a:spLocks noChangeArrowheads="1"/>
          </p:cNvSpPr>
          <p:nvPr/>
        </p:nvSpPr>
        <p:spPr bwMode="auto">
          <a:xfrm>
            <a:off x="3278709" y="5733256"/>
            <a:ext cx="2041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Средства Фонда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содействия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еформированию ЖКХ</a:t>
            </a:r>
            <a:endParaRPr 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28"/>
          <p:cNvSpPr>
            <a:spLocks noChangeArrowheads="1"/>
          </p:cNvSpPr>
          <p:nvPr/>
        </p:nvSpPr>
        <p:spPr bwMode="auto">
          <a:xfrm>
            <a:off x="3518783" y="2486212"/>
            <a:ext cx="14852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Средства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еспубликанского 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бюджета</a:t>
            </a:r>
            <a:endParaRPr lang="ru-RU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28"/>
          <p:cNvSpPr>
            <a:spLocks noChangeArrowheads="1"/>
          </p:cNvSpPr>
          <p:nvPr/>
        </p:nvSpPr>
        <p:spPr bwMode="auto">
          <a:xfrm>
            <a:off x="185746" y="1771867"/>
            <a:ext cx="1226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Средства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б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юджета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МОГО «Ухта»</a:t>
            </a: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2843808" y="4651808"/>
            <a:ext cx="10081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368,8 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28"/>
          <p:cNvSpPr>
            <a:spLocks noChangeArrowheads="1"/>
          </p:cNvSpPr>
          <p:nvPr/>
        </p:nvSpPr>
        <p:spPr bwMode="auto">
          <a:xfrm>
            <a:off x="1776216" y="3512041"/>
            <a:ext cx="10081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337,8 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28"/>
          <p:cNvSpPr>
            <a:spLocks noChangeArrowheads="1"/>
          </p:cNvSpPr>
          <p:nvPr/>
        </p:nvSpPr>
        <p:spPr bwMode="auto">
          <a:xfrm>
            <a:off x="798912" y="2809378"/>
            <a:ext cx="10081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76,5 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8"/>
          <p:cNvSpPr>
            <a:spLocks noChangeArrowheads="1"/>
          </p:cNvSpPr>
          <p:nvPr/>
        </p:nvSpPr>
        <p:spPr bwMode="auto">
          <a:xfrm>
            <a:off x="251520" y="6039819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Всего: 783,1 млн. руб.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51920" y="4928807"/>
            <a:ext cx="4094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261415" y="4928807"/>
            <a:ext cx="0" cy="732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851920" y="3512041"/>
            <a:ext cx="2047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056667" y="3132543"/>
            <a:ext cx="0" cy="3794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0" idx="1"/>
          </p:cNvCxnSpPr>
          <p:nvPr/>
        </p:nvCxnSpPr>
        <p:spPr>
          <a:xfrm flipH="1">
            <a:off x="395536" y="3086377"/>
            <a:ext cx="403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95536" y="2418198"/>
            <a:ext cx="0" cy="6681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28"/>
          <p:cNvSpPr>
            <a:spLocks noChangeArrowheads="1"/>
          </p:cNvSpPr>
          <p:nvPr/>
        </p:nvSpPr>
        <p:spPr bwMode="auto">
          <a:xfrm>
            <a:off x="6372199" y="2184649"/>
            <a:ext cx="259241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70</a:t>
            </a: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– расселяемых дома</a:t>
            </a:r>
          </a:p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508</a:t>
            </a: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– расселяемых жилых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помещений</a:t>
            </a:r>
            <a:endParaRPr lang="ru-R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Прямоугольник 28"/>
          <p:cNvSpPr>
            <a:spLocks noChangeArrowheads="1"/>
          </p:cNvSpPr>
          <p:nvPr/>
        </p:nvSpPr>
        <p:spPr bwMode="auto">
          <a:xfrm>
            <a:off x="6372200" y="3665524"/>
            <a:ext cx="2771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1 215 </a:t>
            </a:r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– </a:t>
            </a: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расселяемых жителей</a:t>
            </a:r>
            <a:endParaRPr lang="ru-R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8"/>
          <p:cNvSpPr>
            <a:spLocks noChangeArrowheads="1"/>
          </p:cNvSpPr>
          <p:nvPr/>
        </p:nvSpPr>
        <p:spPr bwMode="auto">
          <a:xfrm>
            <a:off x="5320333" y="4928807"/>
            <a:ext cx="35336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Объёмы </a:t>
            </a:r>
            <a:r>
              <a:rPr lang="ru-RU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финансирования </a:t>
            </a:r>
            <a:endParaRPr lang="ru-RU" sz="12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на 2017 год – 32,3 млн. руб., из них:</a:t>
            </a:r>
          </a:p>
          <a:p>
            <a:pPr algn="just"/>
            <a:endParaRPr lang="ru-RU" sz="1200" b="1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endParaRPr lang="ru-RU" sz="12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just"/>
            <a:r>
              <a:rPr lang="en-US" sz="1200" dirty="0">
                <a:solidFill>
                  <a:srgbClr val="000000"/>
                </a:solidFill>
                <a:latin typeface="Tahoma" pitchFamily="34" charset="0"/>
              </a:rPr>
              <a:t>IV 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</a:rPr>
              <a:t>этап </a:t>
            </a:r>
            <a:r>
              <a:rPr lang="ru-RU" sz="1200" dirty="0" smtClean="0">
                <a:solidFill>
                  <a:srgbClr val="000000"/>
                </a:solidFill>
                <a:latin typeface="Tahoma" pitchFamily="34" charset="0"/>
              </a:rPr>
              <a:t> - 32,3 млн. руб.</a:t>
            </a:r>
            <a:endParaRPr lang="ru-RU" sz="1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213188"/>
              </p:ext>
            </p:extLst>
          </p:nvPr>
        </p:nvGraphicFramePr>
        <p:xfrm>
          <a:off x="85804" y="1122428"/>
          <a:ext cx="8986696" cy="5366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0931"/>
                <a:gridCol w="2939631"/>
                <a:gridCol w="675075"/>
                <a:gridCol w="630070"/>
                <a:gridCol w="615764"/>
                <a:gridCol w="684000"/>
                <a:gridCol w="666150"/>
                <a:gridCol w="675075"/>
              </a:tblGrid>
              <a:tr h="13699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2017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</a:t>
                      </a:r>
                      <a:r>
                        <a:rPr lang="ru-RU" sz="900" b="1" dirty="0" err="1" smtClean="0"/>
                        <a:t>софинансирования</a:t>
                      </a:r>
                      <a:r>
                        <a:rPr lang="ru-RU" sz="900" b="1" dirty="0" smtClean="0"/>
                        <a:t>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21281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7696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экономики на 2014 –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1,4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307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экономики"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Финансовая поддержка субъектов малого и среднего предпринимательства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деятельности информационно - маркетингового центра малого и среднего предпринимательства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25,0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75,0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транспортной системы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3,1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транспортной системы"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Реконструкция, модернизация, капитальный ремонт (ремонт) и содержание дорог общего пользования местного значения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99,0 - 95,0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1,0 - 5,0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транспортного обслуживания населения в границах городского округа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"Жилье и </a:t>
                      </a:r>
                      <a:r>
                        <a:rPr lang="ru-RU" sz="900" b="1" dirty="0" err="1" smtClean="0"/>
                        <a:t>жилищно</a:t>
                      </a:r>
                      <a:r>
                        <a:rPr lang="ru-RU" sz="900" b="1" dirty="0" smtClean="0"/>
                        <a:t> - коммунальное хозяйство на 2014 –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7,0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21,7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18,6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282">
                <a:tc rowSpan="3"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жильем ветеранов и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2,9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осуществление переданных государственных полномочий в области государственной поддержки граждан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8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жильем детей-сирот и детей, оставшихся без попечения родителей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10,6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35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"Жилище на 2015-2020 годы" </a:t>
                      </a:r>
                    </a:p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17,3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42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транспортной системы»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Капитальный ремонт (ремонт) и содержание объектов внешнего благоустройства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5386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178925"/>
              </p:ext>
            </p:extLst>
          </p:nvPr>
        </p:nvGraphicFramePr>
        <p:xfrm>
          <a:off x="81205" y="985520"/>
          <a:ext cx="8991145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2400"/>
                <a:gridCol w="2941200"/>
                <a:gridCol w="675075"/>
                <a:gridCol w="630070"/>
                <a:gridCol w="615600"/>
                <a:gridCol w="684000"/>
                <a:gridCol w="666000"/>
                <a:gridCol w="6768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2017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</a:t>
                      </a:r>
                      <a:r>
                        <a:rPr lang="ru-RU" sz="900" b="1" dirty="0" err="1" smtClean="0"/>
                        <a:t>софинансирования</a:t>
                      </a:r>
                      <a:r>
                        <a:rPr lang="ru-RU" sz="900" b="1" dirty="0" smtClean="0"/>
                        <a:t>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73455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сельского хозяйства и регулирование</a:t>
                      </a:r>
                      <a:r>
                        <a:rPr lang="ru-RU" sz="900" baseline="0" dirty="0" smtClean="0"/>
                        <a:t> рынков сельскохозяйственной продукции, сырья и продовольствия, развитие </a:t>
                      </a:r>
                      <a:r>
                        <a:rPr lang="ru-RU" sz="900" baseline="0" dirty="0" err="1" smtClean="0"/>
                        <a:t>рыбохозяйственного</a:t>
                      </a:r>
                      <a:r>
                        <a:rPr lang="ru-RU" sz="900" baseline="0" dirty="0" smtClean="0"/>
                        <a:t> комплекса в Республике Коми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Осуществление государственного полномочия Республики Коми по отлову и содержанию безнадзорных животных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22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Приобретение и установка детской площадки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9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"Воспроизводство и использование природных ресурсов и охрана окружающей среды"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Капитальный ремонт регулирующей плотины, входящей в состав ГТС "Плотина на р. Лунь - </a:t>
                      </a:r>
                      <a:r>
                        <a:rPr lang="ru-RU" sz="900" dirty="0" err="1" smtClean="0"/>
                        <a:t>Вож</a:t>
                      </a:r>
                      <a:r>
                        <a:rPr lang="ru-RU" sz="900" dirty="0" smtClean="0"/>
                        <a:t>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1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"Переселение граждан, проживающих на территории МОГО "Ухта", из аварийного жилищного фонда на 2013 - 2017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26,8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14,5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32,3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162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Переселение граждан из аварийного жилого фонда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26,8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14,5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32,3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61,0-69,0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23,0-27,0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8,0-12,0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7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образования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1 </a:t>
                      </a:r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543,0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6,0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8018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образования"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Оказание муниципальных услуг (выполнение работ) дошкольными образовательными учреждениями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1 447,2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283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Мероприятия по организации питания обучающихся 1 - 4 классов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42,0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ГП РК "Развитие </a:t>
                      </a:r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образования"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Проведение оздоровительной кампании детей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4,7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 row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ГП РК "Социальная защита населения"</a:t>
                      </a:r>
                    </a:p>
                    <a:p>
                      <a:pPr algn="l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компенсации родителям платы за присмотр и уход за детьми, посещающими ДОУ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41,3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7,8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5604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81317"/>
              </p:ext>
            </p:extLst>
          </p:nvPr>
        </p:nvGraphicFramePr>
        <p:xfrm>
          <a:off x="85804" y="1155363"/>
          <a:ext cx="8988107" cy="544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0931"/>
                <a:gridCol w="2939631"/>
                <a:gridCol w="675075"/>
                <a:gridCol w="630070"/>
                <a:gridCol w="615600"/>
                <a:gridCol w="684000"/>
                <a:gridCol w="666000"/>
                <a:gridCol w="676800"/>
              </a:tblGrid>
              <a:tr h="13699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2017 год, млн. руб.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</a:t>
                      </a:r>
                      <a:r>
                        <a:rPr lang="ru-RU" sz="900" b="1" dirty="0" err="1" smtClean="0"/>
                        <a:t>софинансирования</a:t>
                      </a:r>
                      <a:r>
                        <a:rPr lang="ru-RU" sz="900" b="1" dirty="0" smtClean="0"/>
                        <a:t>, %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21281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7696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"Культура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5,4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307">
                <a:tc rowSpan="3">
                  <a:txBody>
                    <a:bodyPr/>
                    <a:lstStyle/>
                    <a:p>
                      <a:r>
                        <a:rPr lang="ru-RU" sz="900" dirty="0" smtClean="0"/>
                        <a:t>ГП РК "Культура Республики Коми"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Укрепление и модернизация материально - технической базы в области культуры, дополнительного образования детей, объектов культурного наследия (приобретение рояля)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1,3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80,0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20,0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Укрепление и модернизация материально - технической базы в области культуры, дополнительного образования детей, объектов культурного наследия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3,8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Комплектование документных (книжных) фондов библиотек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"Доступная среда на 2011 - 2020 годы"</a:t>
                      </a:r>
                    </a:p>
                    <a:p>
                      <a:r>
                        <a:rPr lang="ru-RU" sz="900" dirty="0" smtClean="0"/>
                        <a:t>ГП РК "Доступная среда на 2016 - 2020 годы"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Проведение мероприятий с участием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70,0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4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физической культуры и спорта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777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"Доступная среда на 2011 - 2020 годы"</a:t>
                      </a:r>
                    </a:p>
                    <a:p>
                      <a:r>
                        <a:rPr lang="ru-RU" sz="900" dirty="0" smtClean="0"/>
                        <a:t>ГП РК "Доступная среда на 2016 - 2020 годы"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Проведение мероприятий с участием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70,0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92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МП МОГО «Ухта» «Социальная поддержка населения на 2016 – 2020 годы»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1,0</a:t>
                      </a:r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777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муниципальной финансовой поддержки социально ориентированным некоммерческим организациям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субсидий социально ориентированным некоммерческим</a:t>
                      </a:r>
                      <a:r>
                        <a:rPr lang="ru-RU" sz="900" baseline="0" dirty="0" smtClean="0"/>
                        <a:t> организациям (</a:t>
                      </a:r>
                      <a:r>
                        <a:rPr lang="ru-RU" sz="900" baseline="0" dirty="0" err="1" smtClean="0"/>
                        <a:t>софинансирование</a:t>
                      </a:r>
                      <a:r>
                        <a:rPr lang="ru-RU" sz="900" baseline="0" dirty="0" smtClean="0"/>
                        <a:t>)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Всего</a:t>
                      </a:r>
                      <a:endParaRPr lang="ru-RU" sz="900" b="1" dirty="0"/>
                    </a:p>
                  </a:txBody>
                  <a:tcPr marL="45720" marR="45720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34,0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1 </a:t>
                      </a:r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582,4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2855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ru-RU" dirty="0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677161"/>
              </p:ext>
            </p:extLst>
          </p:nvPr>
        </p:nvGraphicFramePr>
        <p:xfrm>
          <a:off x="231837" y="1354553"/>
          <a:ext cx="8734301" cy="544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5420" y="486916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55,4%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3912" y="2321863"/>
            <a:ext cx="541338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3,2%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1149" y="236180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3102" y="250662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6984" y="289636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9347" y="247150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62778" y="359596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7355" y="419910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5258" y="263146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96" y="233209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3906964" y="954671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2017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8491" y="6381328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214,1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ru-RU" dirty="0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931995"/>
              </p:ext>
            </p:extLst>
          </p:nvPr>
        </p:nvGraphicFramePr>
        <p:xfrm>
          <a:off x="231837" y="1340768"/>
          <a:ext cx="4421439" cy="545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3545" y="444892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57,7%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2397" y="309061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1531" y="330799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355884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545" y="337372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394696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33667" y="326200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8614" y="32641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1835696" y="985504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2018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307031"/>
              </p:ext>
            </p:extLst>
          </p:nvPr>
        </p:nvGraphicFramePr>
        <p:xfrm>
          <a:off x="4722561" y="1342202"/>
          <a:ext cx="4421439" cy="545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28"/>
          <p:cNvSpPr>
            <a:spLocks noChangeArrowheads="1"/>
          </p:cNvSpPr>
          <p:nvPr/>
        </p:nvSpPr>
        <p:spPr bwMode="auto">
          <a:xfrm>
            <a:off x="6058288" y="1001062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2019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202" y="4472865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56,1%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35891" y="30827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6042" y="331055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0419" y="360469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03052" y="338511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3366" y="398193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8178" y="331518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3387" y="32641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6631" y="6309320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202,2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33722" y="6309319"/>
            <a:ext cx="225574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Всего: 194,6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375" y="36227"/>
            <a:ext cx="5508625" cy="1052513"/>
          </a:xfrm>
        </p:spPr>
        <p:txBody>
          <a:bodyPr/>
          <a:lstStyle/>
          <a:p>
            <a:r>
              <a:rPr lang="ru-RU" dirty="0" smtClean="0"/>
              <a:t>Мероприятия по расходам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51355" y="1392353"/>
            <a:ext cx="8813132" cy="859155"/>
            <a:chOff x="151355" y="1143426"/>
            <a:chExt cx="8813132" cy="859155"/>
          </a:xfrm>
        </p:grpSpPr>
        <p:sp>
          <p:nvSpPr>
            <p:cNvPr id="8" name="Пятиугольник 7"/>
            <p:cNvSpPr/>
            <p:nvPr/>
          </p:nvSpPr>
          <p:spPr>
            <a:xfrm rot="10800000">
              <a:off x="151355" y="1143426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216000" y="1188000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85386" y="1251102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/>
                  </a:solidFill>
                </a:rPr>
                <a:t>1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1354" y="2377417"/>
            <a:ext cx="8813132" cy="859155"/>
            <a:chOff x="151354" y="2128490"/>
            <a:chExt cx="8813132" cy="859155"/>
          </a:xfrm>
        </p:grpSpPr>
        <p:sp>
          <p:nvSpPr>
            <p:cNvPr id="32" name="Пятиугольник 31"/>
            <p:cNvSpPr/>
            <p:nvPr/>
          </p:nvSpPr>
          <p:spPr>
            <a:xfrm rot="10800000">
              <a:off x="151354" y="2128490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стиугольник 32"/>
            <p:cNvSpPr/>
            <p:nvPr/>
          </p:nvSpPr>
          <p:spPr>
            <a:xfrm>
              <a:off x="215999" y="2173064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285385" y="2236166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3"/>
                  </a:solidFill>
                </a:rPr>
                <a:t>2</a:t>
              </a:r>
              <a:endParaRPr lang="ru-RU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51355" y="3359327"/>
            <a:ext cx="8813132" cy="859155"/>
            <a:chOff x="151355" y="3134778"/>
            <a:chExt cx="8813132" cy="859155"/>
          </a:xfrm>
        </p:grpSpPr>
        <p:sp>
          <p:nvSpPr>
            <p:cNvPr id="35" name="Пятиугольник 34"/>
            <p:cNvSpPr/>
            <p:nvPr/>
          </p:nvSpPr>
          <p:spPr>
            <a:xfrm rot="10800000">
              <a:off x="151355" y="3134778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Шестиугольник 35"/>
            <p:cNvSpPr/>
            <p:nvPr/>
          </p:nvSpPr>
          <p:spPr>
            <a:xfrm>
              <a:off x="216000" y="3179352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285386" y="3242454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4"/>
                  </a:solidFill>
                </a:rPr>
                <a:t>3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51200" y="4342127"/>
            <a:ext cx="8813132" cy="859155"/>
            <a:chOff x="151200" y="4093200"/>
            <a:chExt cx="8813132" cy="859155"/>
          </a:xfrm>
        </p:grpSpPr>
        <p:sp>
          <p:nvSpPr>
            <p:cNvPr id="38" name="Пятиугольник 37"/>
            <p:cNvSpPr/>
            <p:nvPr/>
          </p:nvSpPr>
          <p:spPr>
            <a:xfrm rot="10800000">
              <a:off x="151200" y="4093200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Шестиугольник 38"/>
            <p:cNvSpPr/>
            <p:nvPr/>
          </p:nvSpPr>
          <p:spPr>
            <a:xfrm>
              <a:off x="203529" y="4121646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272915" y="4184748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</a:rPr>
                <a:t>4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51200" y="5324927"/>
            <a:ext cx="8813132" cy="859155"/>
            <a:chOff x="138883" y="5013176"/>
            <a:chExt cx="8813132" cy="859155"/>
          </a:xfrm>
        </p:grpSpPr>
        <p:sp>
          <p:nvSpPr>
            <p:cNvPr id="41" name="Пятиугольник 40"/>
            <p:cNvSpPr/>
            <p:nvPr/>
          </p:nvSpPr>
          <p:spPr>
            <a:xfrm rot="10800000">
              <a:off x="138883" y="5013176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Шестиугольник 41"/>
            <p:cNvSpPr/>
            <p:nvPr/>
          </p:nvSpPr>
          <p:spPr>
            <a:xfrm>
              <a:off x="203528" y="5057750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Шестиугольник 42"/>
            <p:cNvSpPr/>
            <p:nvPr/>
          </p:nvSpPr>
          <p:spPr>
            <a:xfrm>
              <a:off x="272914" y="5120852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5"/>
                  </a:solidFill>
                </a:rPr>
                <a:t>5</a:t>
              </a:r>
              <a:endParaRPr lang="ru-RU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21650" y="1663586"/>
            <a:ext cx="475482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Оптимизация структуры администрации МОГО «Ухта»;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208477" y="2648650"/>
            <a:ext cx="69365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Сокращение штатных единиц </a:t>
            </a:r>
            <a:r>
              <a:rPr lang="ru-RU" dirty="0"/>
              <a:t>казённых, бюджетных и автономных учреждений;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55497" y="3630560"/>
            <a:ext cx="671850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У</a:t>
            </a:r>
            <a:r>
              <a:rPr lang="ru-RU" dirty="0" smtClean="0"/>
              <a:t>величение </a:t>
            </a:r>
            <a:r>
              <a:rPr lang="ru-RU" dirty="0"/>
              <a:t>доли муниципальных услуг, предоставляемых на платной основе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255496" y="4489511"/>
            <a:ext cx="770883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Ц</a:t>
            </a:r>
            <a:r>
              <a:rPr lang="ru-RU" dirty="0" smtClean="0"/>
              <a:t>ентрализация </a:t>
            </a:r>
            <a:r>
              <a:rPr lang="ru-RU" dirty="0"/>
              <a:t>ряда функций – экономических, </a:t>
            </a:r>
            <a:r>
              <a:rPr lang="ru-RU" dirty="0" smtClean="0"/>
              <a:t>бухгалтерских, юридических</a:t>
            </a:r>
            <a:r>
              <a:rPr lang="ru-RU" dirty="0"/>
              <a:t>, административно-хозяйственных;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56294" y="5492895"/>
            <a:ext cx="693491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П</a:t>
            </a:r>
            <a:r>
              <a:rPr lang="ru-RU" dirty="0" smtClean="0"/>
              <a:t>еревод </a:t>
            </a:r>
            <a:r>
              <a:rPr lang="ru-RU" dirty="0"/>
              <a:t>учреждений из занимаемых площадей немуниципальной собственности</a:t>
            </a:r>
          </a:p>
          <a:p>
            <a:r>
              <a:rPr lang="ru-RU" dirty="0"/>
              <a:t>на свободные муниципальные </a:t>
            </a:r>
            <a:r>
              <a:rPr lang="ru-RU" dirty="0" smtClean="0"/>
              <a:t>площади.</a:t>
            </a:r>
            <a:endParaRPr lang="ru-RU" dirty="0"/>
          </a:p>
        </p:txBody>
      </p:sp>
      <p:sp>
        <p:nvSpPr>
          <p:cNvPr id="53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2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79860"/>
              </p:ext>
            </p:extLst>
          </p:nvPr>
        </p:nvGraphicFramePr>
        <p:xfrm>
          <a:off x="116504" y="1481213"/>
          <a:ext cx="8910993" cy="378247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145851"/>
                <a:gridCol w="1383097"/>
                <a:gridCol w="1173611"/>
                <a:gridCol w="1069478"/>
                <a:gridCol w="1069478"/>
                <a:gridCol w="1069478"/>
              </a:tblGrid>
              <a:tr h="553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Источники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 2016 год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Ожидаемое исполнение 2016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2017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4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Кредиты </a:t>
                      </a:r>
                      <a:r>
                        <a:rPr lang="ru-RU" sz="1400" u="none" strike="noStrike" dirty="0">
                          <a:effectLst/>
                        </a:rPr>
                        <a:t>кредитных </a:t>
                      </a:r>
                      <a:r>
                        <a:rPr lang="ru-RU" sz="1400" u="none" strike="noStrike" dirty="0" smtClean="0">
                          <a:effectLst/>
                        </a:rPr>
                        <a:t>организаций (привлечение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403,5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Кредиты кредитных организаций </a:t>
                      </a:r>
                      <a:r>
                        <a:rPr lang="ru-RU" sz="1400" u="none" strike="noStrike" dirty="0" smtClean="0">
                          <a:effectLst/>
                        </a:rPr>
                        <a:t>(погашение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-474,0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-609,0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-403,5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-134,5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-339,0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Бюджетные </a:t>
                      </a:r>
                      <a:r>
                        <a:rPr lang="ru-RU" sz="1400" u="none" strike="noStrike" dirty="0">
                          <a:effectLst/>
                        </a:rPr>
                        <a:t>кредиты от других бюджетов бюджетной </a:t>
                      </a:r>
                      <a:r>
                        <a:rPr lang="ru-RU" sz="1400" u="none" strike="noStrike" dirty="0" smtClean="0">
                          <a:effectLst/>
                        </a:rPr>
                        <a:t>системы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-58,0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Изменение </a:t>
                      </a:r>
                      <a:r>
                        <a:rPr lang="ru-RU" sz="1400" u="none" strike="noStrike" dirty="0">
                          <a:effectLst/>
                        </a:rPr>
                        <a:t>остатков средств на счетах по учету средств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4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Всего источников </a:t>
                      </a:r>
                      <a:r>
                        <a:rPr lang="ru-RU" sz="1400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400" u="none" strike="noStrike" dirty="0" smtClean="0">
                          <a:effectLst/>
                        </a:rPr>
                        <a:t>дефицита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-58,0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1434C-7C76-4E5C-941E-BB203F85CA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7795437" y="1104379"/>
            <a:ext cx="954088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Бюджетная классификация Российской Федерации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–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911" y="357301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Состав бюджетной классификации</a:t>
            </a:r>
          </a:p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(статья 19 Бюджетного кодекса):</a:t>
            </a:r>
          </a:p>
          <a:p>
            <a:pPr algn="just"/>
            <a:endParaRPr lang="ru-RU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доходов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расходов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источников финансирования дефицитов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бюджетов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580112" y="3284984"/>
            <a:ext cx="3096344" cy="1442194"/>
          </a:xfrm>
          <a:prstGeom prst="wedgeRoundRectCallout">
            <a:avLst>
              <a:gd name="adj1" fmla="val -58802"/>
              <a:gd name="adj2" fmla="val 625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Классификация расходов бюджетов – основа для построения ведомственной структуры расходов соответствующего бюджета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638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Динамика муниципального внутреннего долга</a:t>
            </a:r>
            <a:endParaRPr lang="ru-RU" dirty="0" smtClean="0"/>
          </a:p>
        </p:txBody>
      </p:sp>
      <p:sp>
        <p:nvSpPr>
          <p:cNvPr id="665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36D9C-1FD0-4557-AC38-1B73C03420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ru-RU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740737"/>
              </p:ext>
            </p:extLst>
          </p:nvPr>
        </p:nvGraphicFramePr>
        <p:xfrm>
          <a:off x="179512" y="1042455"/>
          <a:ext cx="8856984" cy="337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088" y="903956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4348581"/>
            <a:ext cx="80073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/>
              <a:t>Мероприятия по оптимизации муниципального долга и сокращения расходов на </a:t>
            </a:r>
            <a:r>
              <a:rPr lang="ru-RU" sz="1200" b="1" dirty="0" smtClean="0"/>
              <a:t>обслуживание</a:t>
            </a:r>
            <a:endParaRPr lang="ru-RU" sz="12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000" y="468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0000" y="5399228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000" y="612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60000" y="4680000"/>
            <a:ext cx="1080523" cy="504056"/>
            <a:chOff x="1835696" y="5805264"/>
            <a:chExt cx="1080523" cy="5040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Прямоугольник 20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9597" y="5399228"/>
            <a:ext cx="1080523" cy="504056"/>
            <a:chOff x="1835696" y="5805264"/>
            <a:chExt cx="1080523" cy="504056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Прямоугольник 24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ый треугольник 25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ый треугольник 26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61087" y="6120000"/>
            <a:ext cx="1080120" cy="504056"/>
            <a:chOff x="1835696" y="5805264"/>
            <a:chExt cx="1080120" cy="504056"/>
          </a:xfr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Прямоугольник 28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ый треугольник 29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ый треугольник 30"/>
            <p:cNvSpPr/>
            <p:nvPr/>
          </p:nvSpPr>
          <p:spPr>
            <a:xfrm rot="10800000">
              <a:off x="226560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58275" y="4728616"/>
            <a:ext cx="505138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buClr>
                <a:srgbClr val="984807"/>
              </a:buClr>
            </a:pPr>
            <a:r>
              <a:rPr lang="ru-RU" sz="1200" dirty="0"/>
              <a:t>Проведение работы по снижению процентных ставок в рамках уже </a:t>
            </a:r>
            <a:endParaRPr lang="ru-RU" sz="1200" dirty="0" smtClean="0"/>
          </a:p>
          <a:p>
            <a:pPr algn="just">
              <a:buClr>
                <a:srgbClr val="984807"/>
              </a:buClr>
            </a:pPr>
            <a:r>
              <a:rPr lang="ru-RU" sz="1200" dirty="0" smtClean="0"/>
              <a:t>заключённых муниципальных контрактов </a:t>
            </a:r>
            <a:r>
              <a:rPr lang="ru-RU" sz="1200" dirty="0"/>
              <a:t>с банками;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80196" y="5478621"/>
            <a:ext cx="455284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Мероприятия по </a:t>
            </a:r>
            <a:r>
              <a:rPr lang="ru-RU" sz="1200" dirty="0" err="1"/>
              <a:t>перекредитованию</a:t>
            </a:r>
            <a:r>
              <a:rPr lang="ru-RU" sz="1200" dirty="0"/>
              <a:t> коммерческих кредитов </a:t>
            </a:r>
            <a:endParaRPr lang="ru-RU" sz="1200" dirty="0" smtClean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 smtClean="0"/>
              <a:t>(</a:t>
            </a:r>
            <a:r>
              <a:rPr lang="ru-RU" sz="1200" dirty="0"/>
              <a:t>замещение «дорогих» кредитов на «дешёвые</a:t>
            </a:r>
            <a:r>
              <a:rPr lang="ru-RU" sz="1200" dirty="0" smtClean="0"/>
              <a:t>»);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773822" y="6199393"/>
            <a:ext cx="62664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Использование временно свободных средств бюджетных и автономных учреждений </a:t>
            </a:r>
            <a:endParaRPr lang="ru-RU" sz="1200" dirty="0" smtClean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 smtClean="0"/>
              <a:t>с последующим восстановлением </a:t>
            </a:r>
            <a:r>
              <a:rPr lang="ru-RU" sz="1200" dirty="0"/>
              <a:t>их до конца очередного финансового года.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076" y="4690489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6643" y="5394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ru-RU" sz="1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087" y="6120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79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Ограничения, установленные Бюджетным кодексом Российской Федерации</a:t>
            </a:r>
          </a:p>
        </p:txBody>
      </p:sp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3C6D70-6635-4663-80B0-059728D169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082997"/>
              </p:ext>
            </p:extLst>
          </p:nvPr>
        </p:nvGraphicFramePr>
        <p:xfrm>
          <a:off x="107504" y="1457730"/>
          <a:ext cx="8928991" cy="501812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044116"/>
                <a:gridCol w="972108"/>
                <a:gridCol w="2160240"/>
                <a:gridCol w="936104"/>
                <a:gridCol w="710687"/>
                <a:gridCol w="945497"/>
                <a:gridCol w="607371"/>
                <a:gridCol w="904797"/>
                <a:gridCol w="648071"/>
              </a:tblGrid>
              <a:tr h="216371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Статья Бюджетного Кодекса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Ограничения, 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установленные Бюджетным кодексом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864096"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52748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b="0" kern="1200" dirty="0" smtClean="0">
                          <a:effectLst/>
                        </a:rPr>
                        <a:t>Предельный </a:t>
                      </a:r>
                      <a:r>
                        <a:rPr lang="ru-RU" sz="950" b="0" kern="1200" dirty="0">
                          <a:effectLst/>
                        </a:rPr>
                        <a:t>объем муниципального долга МОГО «Ухта» 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п.3 </a:t>
                      </a:r>
                      <a:endParaRPr lang="ru-RU" sz="95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107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Предельный объем муниципального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1 351,6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351,6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1 338,1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1 338,1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1 343,1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1 343,1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8285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b="0" kern="1200" dirty="0">
                          <a:effectLst/>
                        </a:rPr>
                        <a:t>Верхний предел муниципального долга МОГО «Ухта»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п.6 </a:t>
                      </a:r>
                      <a:endParaRPr lang="ru-RU" sz="95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107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Верхний </a:t>
                      </a:r>
                      <a:r>
                        <a:rPr lang="ru-RU" sz="950" kern="1200" dirty="0">
                          <a:effectLst/>
                        </a:rPr>
                        <a:t>предел муниципального долга не должен превышать ограничения, установленные для предельного объема муниципального долга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95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351,6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445,0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1 338,1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387,0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1 343,1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374,0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7427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950" b="0" kern="1200" dirty="0">
                          <a:effectLst/>
                        </a:rPr>
                        <a:t>Объем расходов на обслуживание муниципального долга МОГО «Ухта» 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 </a:t>
                      </a:r>
                      <a:endParaRPr lang="ru-RU" sz="950" dirty="0">
                        <a:effectLst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111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Объем расходов на обслуживание муниципального долга не должен превышать </a:t>
                      </a:r>
                      <a:r>
                        <a:rPr lang="ru-RU" sz="950" dirty="0" smtClean="0">
                          <a:effectLst/>
                        </a:rPr>
                        <a:t>15 % </a:t>
                      </a:r>
                      <a:r>
                        <a:rPr lang="ru-RU" sz="950" dirty="0">
                          <a:effectLst/>
                        </a:rPr>
                        <a:t>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250,3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58,8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3,5%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225,9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55,8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3,7%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233,3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95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53,5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3,4%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6861" y="1045880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проблемы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8633" y="1493785"/>
            <a:ext cx="8682185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Бюджет МОГО «Ухта» характеризуется рядом бюджетных рисков:</a:t>
            </a:r>
          </a:p>
          <a:p>
            <a:r>
              <a:rPr lang="ru-RU" dirty="0"/>
              <a:t> 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Возврат доходов за предыдущие периоды в связи с изменением методики </a:t>
            </a: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расчета арендной платы земельных участков в размере 175 млн. рублей;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Снижение доходов в связи с массовым высвобождение работников</a:t>
            </a: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предприятий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«ГАЗПРОМ» и «ЛУКОЙЛ» (реструктуризация компаний и </a:t>
            </a: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изменение управления проектами) в размере 22 млн. рублей;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Не запланированы средства на оплату кредиторской задолженности </a:t>
            </a: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 01 января 2017 года (объем просроченной кредиторской задолженности </a:t>
            </a:r>
            <a:endParaRPr lang="ru-RU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составляет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83 млн. рублей);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Отсутствуют дополнительные источники доходов на принятие </a:t>
            </a: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новых расходных обязательств.</a:t>
            </a:r>
          </a:p>
          <a:p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15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бюджет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8633" y="1493785"/>
            <a:ext cx="8528297" cy="3693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В рамках реализации проекта «Народный бюджет» собраниями граждан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одобрены 12 проектов.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Перечень проектов утвержден постановлением администрации от 25.08.2016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№ 2284 (</a:t>
            </a:r>
            <a:r>
              <a:rPr lang="en-US" dirty="0">
                <a:latin typeface="Tahoma" pitchFamily="34" charset="0"/>
                <a:cs typeface="Tahoma" pitchFamily="34" charset="0"/>
                <a:hlinkClick r:id="rId2"/>
              </a:rPr>
              <a:t>http://mouhta.ru/adm/post</a:t>
            </a:r>
            <a:r>
              <a:rPr lang="en-US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До 30 марта 2017 года Администрацией Главы Республики Коми будет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проведен отбор народных проектов.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680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Открытость бюджетных данных, </a:t>
            </a:r>
            <a:r>
              <a:rPr lang="ru-RU" dirty="0"/>
              <a:t>о</a:t>
            </a:r>
            <a:r>
              <a:rPr lang="ru-RU" dirty="0" smtClean="0"/>
              <a:t>просы и конкурсы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0120" y="1094320"/>
            <a:ext cx="8879354" cy="5801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В 2016 году Финансовое управление стало победителем </a:t>
            </a:r>
            <a:r>
              <a:rPr lang="ru-RU" sz="1400" dirty="0" smtClean="0"/>
              <a:t>регионального </a:t>
            </a:r>
            <a:r>
              <a:rPr lang="ru-RU" sz="1400" dirty="0"/>
              <a:t>этапа федерального открытого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публичного  </a:t>
            </a:r>
            <a:r>
              <a:rPr lang="ru-RU" sz="1400" dirty="0"/>
              <a:t>конкурса проектов </a:t>
            </a:r>
            <a:r>
              <a:rPr lang="ru-RU" sz="1400" dirty="0" smtClean="0"/>
              <a:t>по </a:t>
            </a:r>
            <a:r>
              <a:rPr lang="ru-RU" sz="1400" dirty="0"/>
              <a:t>представлению бюджета в максимально доступной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для граждан форме и стало дипломантом федерального конкурса.</a:t>
            </a:r>
          </a:p>
          <a:p>
            <a:pPr algn="just">
              <a:lnSpc>
                <a:spcPct val="150000"/>
              </a:lnSpc>
            </a:pPr>
            <a:endParaRPr lang="ru-RU" sz="7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Является организатором и участником </a:t>
            </a:r>
            <a:r>
              <a:rPr lang="ru-RU" sz="1400" dirty="0" smtClean="0"/>
              <a:t>Всероссийской акции «Дни </a:t>
            </a:r>
            <a:r>
              <a:rPr lang="ru-RU" sz="1400" dirty="0"/>
              <a:t>финансовой </a:t>
            </a:r>
            <a:r>
              <a:rPr lang="ru-RU" sz="1400" dirty="0" smtClean="0"/>
              <a:t>грамотности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в </a:t>
            </a:r>
            <a:r>
              <a:rPr lang="ru-RU" sz="1400" dirty="0"/>
              <a:t>учебных </a:t>
            </a:r>
            <a:r>
              <a:rPr lang="ru-RU" sz="1400" dirty="0" smtClean="0"/>
              <a:t>заведениях».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В 2016 году лекторами-экспертами стали </a:t>
            </a:r>
            <a:r>
              <a:rPr lang="ru-RU" sz="1400" dirty="0"/>
              <a:t>работники</a:t>
            </a:r>
            <a:r>
              <a:rPr lang="ru-RU" sz="14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Межрайонной </a:t>
            </a:r>
            <a:r>
              <a:rPr lang="ru-RU" sz="1400" dirty="0"/>
              <a:t>ИФНС </a:t>
            </a:r>
            <a:r>
              <a:rPr lang="ru-RU" sz="1400" dirty="0" smtClean="0"/>
              <a:t>России </a:t>
            </a:r>
            <a:r>
              <a:rPr lang="ru-RU" sz="1400" dirty="0"/>
              <a:t>№ 3 по Республике Коми,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Государственного </a:t>
            </a:r>
            <a:r>
              <a:rPr lang="ru-RU" sz="1400" dirty="0"/>
              <a:t>учреждения -Управление Пенсионного фонда </a:t>
            </a:r>
            <a:r>
              <a:rPr lang="ru-RU" sz="1400" dirty="0" smtClean="0"/>
              <a:t>РФ в г. Ухте,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Филиала </a:t>
            </a:r>
            <a:r>
              <a:rPr lang="ru-RU" sz="1400" dirty="0"/>
              <a:t>№ 5 Государственного </a:t>
            </a:r>
            <a:r>
              <a:rPr lang="ru-RU" sz="1400" dirty="0" smtClean="0"/>
              <a:t>учреждения-регионального </a:t>
            </a:r>
            <a:r>
              <a:rPr lang="ru-RU" sz="1400" dirty="0"/>
              <a:t>отделения </a:t>
            </a:r>
            <a:r>
              <a:rPr lang="ru-RU" sz="1400" dirty="0" smtClean="0"/>
              <a:t>ФСС РФ </a:t>
            </a:r>
            <a:r>
              <a:rPr lang="ru-RU" sz="1400" dirty="0"/>
              <a:t>по </a:t>
            </a:r>
            <a:r>
              <a:rPr lang="ru-RU" sz="1400" dirty="0" smtClean="0"/>
              <a:t>Республике </a:t>
            </a:r>
            <a:r>
              <a:rPr lang="ru-RU" sz="1400" dirty="0"/>
              <a:t>Коми,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Расчетно-кассового </a:t>
            </a:r>
            <a:r>
              <a:rPr lang="ru-RU" sz="1400" dirty="0"/>
              <a:t>центра г</a:t>
            </a:r>
            <a:r>
              <a:rPr lang="ru-RU" sz="1400" dirty="0" smtClean="0"/>
              <a:t>. Ухта</a:t>
            </a:r>
            <a:r>
              <a:rPr lang="ru-RU" sz="1400" dirty="0"/>
              <a:t>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ПАО </a:t>
            </a:r>
            <a:r>
              <a:rPr lang="ru-RU" sz="1400" dirty="0"/>
              <a:t>БАНК СГБ,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Коми </a:t>
            </a:r>
            <a:r>
              <a:rPr lang="ru-RU" sz="1400" dirty="0"/>
              <a:t>отделения № 8617 ПАО </a:t>
            </a:r>
            <a:r>
              <a:rPr lang="ru-RU" sz="1400" dirty="0" smtClean="0"/>
              <a:t>Сбербанк,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Филиала </a:t>
            </a:r>
            <a:r>
              <a:rPr lang="ru-RU" sz="1400" dirty="0"/>
              <a:t>Банка ГПБ (АО) в г</a:t>
            </a:r>
            <a:r>
              <a:rPr lang="ru-RU" sz="1400" dirty="0" smtClean="0"/>
              <a:t>. Санкт-Петербурге</a:t>
            </a:r>
            <a:r>
              <a:rPr lang="ru-RU" sz="1400" dirty="0"/>
              <a:t>.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endParaRPr lang="ru-RU" sz="7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С </a:t>
            </a:r>
            <a:r>
              <a:rPr lang="ru-RU" sz="1400" dirty="0"/>
              <a:t>17 октября 2016 года по 1 ноября 2016 года </a:t>
            </a:r>
            <a:r>
              <a:rPr lang="ru-RU" sz="1400" dirty="0" smtClean="0"/>
              <a:t>на сайте Финансового управления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проводился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опрос 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по </a:t>
            </a:r>
            <a:r>
              <a:rPr lang="ru-RU" sz="1400" dirty="0"/>
              <a:t>теме: "Бюджет МОГО "Ухта", </a:t>
            </a:r>
            <a:r>
              <a:rPr lang="ru-RU" sz="1400" dirty="0" smtClean="0"/>
              <a:t>с </a:t>
            </a:r>
            <a:r>
              <a:rPr lang="ru-RU" sz="1400" dirty="0"/>
              <a:t>результатами опроса можно ознакомиться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по </a:t>
            </a:r>
            <a:r>
              <a:rPr lang="ru-RU" sz="1400" dirty="0"/>
              <a:t>адресу  </a:t>
            </a:r>
            <a:r>
              <a:rPr lang="ru-RU" sz="1400" dirty="0">
                <a:hlinkClick r:id="rId2"/>
              </a:rPr>
              <a:t>http://fin.mouhta.ru/opros/rez_opros.php</a:t>
            </a:r>
            <a:r>
              <a:rPr lang="ru-RU" sz="1400" dirty="0"/>
              <a:t>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301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2413" y="1220007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http://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fin.mouhta.ru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Адрес: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169300, Республика Коми,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г.Ухта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Телефон: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8(8216)700-130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Факс: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Электронная почта: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fu02uxta@mail.ru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6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74AFB7-B8E6-46A9-BDDA-B22F155CF2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35375" y="0"/>
            <a:ext cx="5508625" cy="1052513"/>
          </a:xfrm>
        </p:spPr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85482"/>
              </p:ext>
            </p:extLst>
          </p:nvPr>
        </p:nvGraphicFramePr>
        <p:xfrm>
          <a:off x="341531" y="4659837"/>
          <a:ext cx="8541152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/>
                <a:gridCol w="4325455"/>
                <a:gridCol w="23478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Игнатова Елена Васильевна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Заместитель руководителя администрации МОГО «Ухта» -</a:t>
                      </a:r>
                      <a:r>
                        <a:rPr lang="ru-RU" sz="1400" baseline="0" dirty="0" smtClean="0"/>
                        <a:t> начальник 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1-й вторник</a:t>
                      </a:r>
                      <a:r>
                        <a:rPr lang="ru-RU" sz="1400" baseline="0" dirty="0" smtClean="0"/>
                        <a:t> каждого месяца с 11:00 до 13:00</a:t>
                      </a:r>
                      <a:endParaRPr lang="ru-RU" sz="1400" dirty="0"/>
                    </a:p>
                  </a:txBody>
                  <a:tcPr/>
                </a:tc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Брюшкова</a:t>
                      </a:r>
                      <a:r>
                        <a:rPr lang="ru-RU" sz="1400" dirty="0" smtClean="0"/>
                        <a:t>  Елена Александровна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начальника  </a:t>
                      </a:r>
                      <a:r>
                        <a:rPr lang="ru-RU" sz="1400" baseline="0" dirty="0" smtClean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2-й четверг</a:t>
                      </a:r>
                      <a:r>
                        <a:rPr lang="ru-RU" sz="1400" baseline="0" dirty="0" smtClean="0"/>
                        <a:t> каждого месяца с 11:00 до13:00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Крайн</a:t>
                      </a:r>
                      <a:r>
                        <a:rPr lang="ru-RU" sz="1400" dirty="0" smtClean="0"/>
                        <a:t> Галина Владимировна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начальника  </a:t>
                      </a:r>
                      <a:r>
                        <a:rPr lang="ru-RU" sz="1400" baseline="0" dirty="0" smtClean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3-я среда</a:t>
                      </a:r>
                      <a:r>
                        <a:rPr lang="ru-RU" sz="1400" baseline="0" dirty="0" smtClean="0"/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месяца с 11:00 до13:00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3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45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9685" y="1725167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67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7025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45321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10189" y="1722200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3313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26678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41803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7205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56928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9999CC">
                  <a:shade val="30000"/>
                  <a:satMod val="115000"/>
                </a:srgbClr>
              </a:gs>
              <a:gs pos="50000">
                <a:srgbClr val="9999CC">
                  <a:shade val="67500"/>
                  <a:satMod val="115000"/>
                </a:srgbClr>
              </a:gs>
              <a:gs pos="100000">
                <a:srgbClr val="99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4022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629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2365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33587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40496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54314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47405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30743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04970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8451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4519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3675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24356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243565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39580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599172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99172" y="1436146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374547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43596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435967" y="1436927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11342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3257503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257503" y="1436146"/>
            <a:ext cx="3921194" cy="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17869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215206" y="2444243"/>
            <a:ext cx="0" cy="342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3217673" y="2444258"/>
            <a:ext cx="0" cy="342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217673" y="2785997"/>
            <a:ext cx="2000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243736" y="2447081"/>
            <a:ext cx="0" cy="33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239074" y="2786899"/>
            <a:ext cx="1934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78697" y="2446424"/>
            <a:ext cx="0" cy="34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7243565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242295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624649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7652869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7651599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033953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8064620" y="2441460"/>
            <a:ext cx="0" cy="345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8063350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8445704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6071" y="917515"/>
            <a:ext cx="1289135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Главный 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распорядитель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бюджетных средств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93782" y="1205314"/>
            <a:ext cx="55175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Раздел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26757" y="1205314"/>
            <a:ext cx="756938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Подраздел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37192" y="1205314"/>
            <a:ext cx="10102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Целевая статья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347658" y="1205314"/>
            <a:ext cx="90441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Вид расходов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38962" y="2765168"/>
            <a:ext cx="21153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Программное (непрограммное)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направление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03405" y="2802870"/>
            <a:ext cx="141577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Направление расходов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148217" y="2808664"/>
            <a:ext cx="55816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81523" y="2782186"/>
            <a:ext cx="54694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60002" y="2793483"/>
            <a:ext cx="4395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Эле-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мент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84519" y="5536101"/>
            <a:ext cx="756809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sz="1100" dirty="0" smtClean="0">
                <a:latin typeface="Tahoma" pitchFamily="34" charset="0"/>
                <a:cs typeface="Tahoma" pitchFamily="34" charset="0"/>
              </a:rPr>
              <a:t>Буквы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,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и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означают расходы, направляемые на софинансирование уровня расходных обязательств:</a:t>
            </a:r>
          </a:p>
          <a:p>
            <a:pPr algn="just"/>
            <a:r>
              <a:rPr lang="ru-RU" sz="1100" b="1" dirty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b="1" dirty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для отражения расходов федерального бюджета;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республиканского бюджета;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местного бюджета, в целях </a:t>
            </a:r>
            <a:r>
              <a:rPr lang="ru-RU" sz="1100" dirty="0" err="1" smtClean="0">
                <a:latin typeface="Tahoma" pitchFamily="34" charset="0"/>
                <a:cs typeface="Tahoma" pitchFamily="34" charset="0"/>
              </a:rPr>
              <a:t>софинансирования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27735"/>
              </p:ext>
            </p:extLst>
          </p:nvPr>
        </p:nvGraphicFramePr>
        <p:xfrm>
          <a:off x="384519" y="3132936"/>
          <a:ext cx="806398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2636"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Уникальный код для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каждого ГРБС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975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МУ «Управление образования» администрации МОГО «Ухта»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Разделы определяют отраслевые направления расходов </a:t>
                      </a: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«Образование»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Подразделы детализируют направления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в разделах 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«Дошкольное 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Целевые статьи обеспечивают увязку бюджетных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ассигнований к целевым назначениям, в том числе к конкретным программам, направлениям деятельности субъектов бюджетного планирования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07.1.21.73010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МП «Развитие образования на 2014-2020 годы»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Подпрограмма «Развитие дошкольного образования»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– Оказание муниципальных услуг (выполнения работ) дошкольными образовательными учреждениями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73010 – Реализация образовательных программ дошкольного образования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Виды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расходов указывают вид бюджетных ассигнований (выплаты персоналу, закупки, инвестиции, субсидии ...)</a:t>
                      </a: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611 </a:t>
                      </a:r>
                    </a:p>
                    <a:p>
                      <a:pPr algn="l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Субсидии бюджетным учреждениям на финансовое обеспечение муниципального задания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9" name="Прямая соединительная линия 68"/>
          <p:cNvCxnSpPr/>
          <p:nvPr/>
        </p:nvCxnSpPr>
        <p:spPr>
          <a:xfrm>
            <a:off x="40016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237243" y="2365739"/>
            <a:ext cx="0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237243" y="2479954"/>
            <a:ext cx="764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075431" y="2424751"/>
            <a:ext cx="1168350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21623" y="2432371"/>
            <a:ext cx="116835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Основное мероприятие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40254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714394" y="2428561"/>
            <a:ext cx="100811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4409743" y="2354704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4025480" y="2479954"/>
            <a:ext cx="385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4432813" y="2354111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5188209" y="2362126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432813" y="2487376"/>
            <a:ext cx="755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2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и форма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400" dirty="0" smtClean="0"/>
              <a:t>Бюджетным кодексом Российской Федерации установлены единые требования к форме и содержанию проекта решения о бюджете (статья 184.1.).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85934"/>
              </p:ext>
            </p:extLst>
          </p:nvPr>
        </p:nvGraphicFramePr>
        <p:xfrm>
          <a:off x="755576" y="1844824"/>
          <a:ext cx="7560840" cy="4572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49030"/>
                <a:gridCol w="1711810"/>
              </a:tblGrid>
              <a:tr h="361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Номер статьи, приложения к проекту решения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Основные характеристики бюджета городского округа (объем доходов, общий объем расходов, дефицит (профицит)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Общий объем бюджетных ассигнований, направляемых на исполнение публичных нормативных обязательств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Объем межбюджетных трансфертов, получаемых из других бюджетов в очередном финансовом году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Распределение бюджетных ассигнований по целевым статьям (муниципальным программам и непрограммным направлениям деятельности), группам видов расходов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1,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Ведомственная структура расходов на очередной финансовый год - распределение бюджетных ассигнований по главным распорядителям бюджетных средств, целевым статьям (муниципальным программам и непрограммным направлениям деятельности), группам видов расходов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3,4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Источники финансирования дефицита бюджета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5,6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доходов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источников финансирования дефицита бюджета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8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Верхний предел муниципального внутреннего долга по состоянию на 1 января года, следующего за очередным финансовым годом и каждым годом планового периода, с указанием в том числе верхнего предела долга по муниципальным гарантиям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3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формирования бюджета</a:t>
            </a:r>
          </a:p>
        </p:txBody>
      </p:sp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9B224C-4148-49DC-BA96-D9FC9A68699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  <p:sp>
        <p:nvSpPr>
          <p:cNvPr id="5" name="Полилиния 4"/>
          <p:cNvSpPr/>
          <p:nvPr/>
        </p:nvSpPr>
        <p:spPr>
          <a:xfrm>
            <a:off x="2544763" y="5297488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Составление проекта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(июль – 15 ноября)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109788" y="4308475"/>
            <a:ext cx="5822950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Рассмотрение и утверждение проекта бюджета (15 ноября – 15 декабря)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1630363" y="3319463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Исполнение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899592" y="2349500"/>
            <a:ext cx="6037783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Контроль за исполнением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323528" y="1341438"/>
            <a:ext cx="6110610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Рассмотрение и у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тверждение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годового отчета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передается администрацией в Совет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не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позднее 1 мая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)</a:t>
            </a:r>
          </a:p>
        </p:txBody>
      </p:sp>
      <p:sp>
        <p:nvSpPr>
          <p:cNvPr id="14" name="Полилиния 13"/>
          <p:cNvSpPr/>
          <p:nvPr/>
        </p:nvSpPr>
        <p:spPr>
          <a:xfrm rot="10800000">
            <a:off x="7326313" y="5089525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5" name="Полилиния 14"/>
          <p:cNvSpPr/>
          <p:nvPr/>
        </p:nvSpPr>
        <p:spPr>
          <a:xfrm rot="10800000">
            <a:off x="6891338" y="409098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6" name="Полилиния 15"/>
          <p:cNvSpPr/>
          <p:nvPr/>
        </p:nvSpPr>
        <p:spPr>
          <a:xfrm rot="10800000">
            <a:off x="6456363" y="3116263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7" name="Полилиния 16"/>
          <p:cNvSpPr/>
          <p:nvPr/>
        </p:nvSpPr>
        <p:spPr>
          <a:xfrm rot="10800000">
            <a:off x="6021388" y="2127250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8" name="Схема 17"/>
          <p:cNvGraphicFramePr/>
          <p:nvPr/>
        </p:nvGraphicFramePr>
        <p:xfrm>
          <a:off x="6258468" y="1237876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-143344" y="4216417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Graphic spid="18" grpId="0">
        <p:bldAsOne/>
      </p:bldGraphic>
      <p:bldGraphic spid="19" grpId="0">
        <p:bldAsOne/>
      </p:bldGraphic>
    </p:bldLst>
  </p:timing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Бюджет_для_граждан 2015-2017</Template>
  <TotalTime>11565</TotalTime>
  <Words>8976</Words>
  <Application>Microsoft Office PowerPoint</Application>
  <PresentationFormat>Экран (4:3)</PresentationFormat>
  <Paragraphs>2871</Paragraphs>
  <Slides>65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Бюджет_для_граждан 2015-2017</vt:lpstr>
      <vt:lpstr>БЮДЖЕТ ДЛЯ ГРАЖДАН</vt:lpstr>
      <vt:lpstr>Презентация PowerPoint</vt:lpstr>
      <vt:lpstr>Социально-экономическая характеристика МОГО «Ухта»</vt:lpstr>
      <vt:lpstr>Сеть муниципальных учреждений</vt:lpstr>
      <vt:lpstr>Основные понятия</vt:lpstr>
      <vt:lpstr>Бюджетная классификация</vt:lpstr>
      <vt:lpstr>Бюджетная классификация</vt:lpstr>
      <vt:lpstr>Содержание и форма проекта </vt:lpstr>
      <vt:lpstr>Этапы формирования бюджета</vt:lpstr>
      <vt:lpstr>Участники бюджетного процесса</vt:lpstr>
      <vt:lpstr>Участие граждан в формировании бюджета</vt:lpstr>
      <vt:lpstr>Майские указы Президента Российской Федерации</vt:lpstr>
      <vt:lpstr>Майские указы Президента Российской Федерации</vt:lpstr>
      <vt:lpstr>Средняя заработная плата работника бюджетной сферы</vt:lpstr>
      <vt:lpstr>Основные характеристики бюджета</vt:lpstr>
      <vt:lpstr>Доходы и расходы на душу населения по сравнению с другими муниципальными образованиями</vt:lpstr>
      <vt:lpstr>Презентация PowerPoint</vt:lpstr>
      <vt:lpstr>Доходы муниципального образования</vt:lpstr>
      <vt:lpstr>Презентация PowerPoint</vt:lpstr>
      <vt:lpstr>Мы - налогоплательщики</vt:lpstr>
      <vt:lpstr>Презентация PowerPoint</vt:lpstr>
      <vt:lpstr>Презентация PowerPoint</vt:lpstr>
      <vt:lpstr>Презентация PowerPoint</vt:lpstr>
      <vt:lpstr>Презентация PowerPoint</vt:lpstr>
      <vt:lpstr>Выпадающие доходы при предоставлении льгот по местным налогам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по увеличению доходов</vt:lpstr>
      <vt:lpstr>Презентация PowerPoint</vt:lpstr>
      <vt:lpstr>Структура расходов бюджета</vt:lpstr>
      <vt:lpstr>Структура расходов бюджета</vt:lpstr>
      <vt:lpstr>Презентация PowerPoint</vt:lpstr>
      <vt:lpstr>Презентация PowerPoint</vt:lpstr>
      <vt:lpstr>Муниципальные программы</vt:lpstr>
      <vt:lpstr>Программные расходы бюджета</vt:lpstr>
      <vt:lpstr>Программные расходы бюджета</vt:lpstr>
      <vt:lpstr>Развитие системы муниципального управления на 2014-2020 годы</vt:lpstr>
      <vt:lpstr>Развитие экономики на 2014-2020 годы</vt:lpstr>
      <vt:lpstr>Безопасность жизнедеятельности населения на 2014-2020 годы</vt:lpstr>
      <vt:lpstr>Развитие транспортной системы на 2014-2020 годы</vt:lpstr>
      <vt:lpstr>Жилье и жилищно-коммунальное хозяйство на 2014-2020 годы</vt:lpstr>
      <vt:lpstr>Жилье и жилищно-коммунальное хозяйство на 2014-2020 годы</vt:lpstr>
      <vt:lpstr>Развитие образования на 2014-2020 годы</vt:lpstr>
      <vt:lpstr>Развитие образования на 2014-2020 годы</vt:lpstr>
      <vt:lpstr>Развитие образования на 2014-2020 годы</vt:lpstr>
      <vt:lpstr>Культура на 2014-2020 годы</vt:lpstr>
      <vt:lpstr>Культура на 2014-2020 годы</vt:lpstr>
      <vt:lpstr>Социальная поддержка населения на 2016-2020 годы</vt:lpstr>
      <vt:lpstr>Развитие физической культуры и спорта на 2014-2020 годы</vt:lpstr>
      <vt:lpstr>Презентация PowerPoint</vt:lpstr>
      <vt:lpstr>Участие в федеральных и республиканских программах</vt:lpstr>
      <vt:lpstr>Участие в федеральных и республиканских программах</vt:lpstr>
      <vt:lpstr>Участие в федеральных и республиканских программах</vt:lpstr>
      <vt:lpstr>Непрограммные мероприятия</vt:lpstr>
      <vt:lpstr>Непрограммные мероприятия</vt:lpstr>
      <vt:lpstr>Мероприятия по расходам</vt:lpstr>
      <vt:lpstr>Презентация PowerPoint</vt:lpstr>
      <vt:lpstr>Динамика муниципального внутреннего долга</vt:lpstr>
      <vt:lpstr>Ограничения, установленные Бюджетным кодексом Российской Федерации</vt:lpstr>
      <vt:lpstr>Риски и проблемы бюджета</vt:lpstr>
      <vt:lpstr>Народный бюджет</vt:lpstr>
      <vt:lpstr>Открытость бюджетных данных, опросы и конкурсы</vt:lpstr>
      <vt:lpstr>Контактная информация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Броткина О.В.</cp:lastModifiedBy>
  <cp:revision>1393</cp:revision>
  <cp:lastPrinted>2017-06-23T11:08:13Z</cp:lastPrinted>
  <dcterms:created xsi:type="dcterms:W3CDTF">2013-11-20T11:05:04Z</dcterms:created>
  <dcterms:modified xsi:type="dcterms:W3CDTF">2018-01-25T12:36:56Z</dcterms:modified>
</cp:coreProperties>
</file>