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5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diagrams/layout3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sldIdLst>
    <p:sldId id="256" r:id="rId2"/>
    <p:sldId id="320" r:id="rId3"/>
    <p:sldId id="312" r:id="rId4"/>
    <p:sldId id="265" r:id="rId5"/>
    <p:sldId id="270" r:id="rId6"/>
    <p:sldId id="324" r:id="rId7"/>
    <p:sldId id="264" r:id="rId8"/>
    <p:sldId id="293" r:id="rId9"/>
    <p:sldId id="322" r:id="rId10"/>
    <p:sldId id="266" r:id="rId11"/>
    <p:sldId id="278" r:id="rId12"/>
    <p:sldId id="290" r:id="rId13"/>
    <p:sldId id="263" r:id="rId14"/>
    <p:sldId id="374" r:id="rId15"/>
    <p:sldId id="376" r:id="rId16"/>
    <p:sldId id="377" r:id="rId17"/>
    <p:sldId id="352" r:id="rId18"/>
    <p:sldId id="353" r:id="rId19"/>
    <p:sldId id="318" r:id="rId20"/>
    <p:sldId id="291" r:id="rId21"/>
    <p:sldId id="349" r:id="rId22"/>
    <p:sldId id="316" r:id="rId23"/>
    <p:sldId id="295" r:id="rId24"/>
    <p:sldId id="382" r:id="rId25"/>
    <p:sldId id="343" r:id="rId26"/>
    <p:sldId id="344" r:id="rId27"/>
    <p:sldId id="345" r:id="rId28"/>
    <p:sldId id="397" r:id="rId29"/>
    <p:sldId id="339" r:id="rId30"/>
    <p:sldId id="302" r:id="rId31"/>
    <p:sldId id="304" r:id="rId32"/>
    <p:sldId id="305" r:id="rId33"/>
    <p:sldId id="379" r:id="rId34"/>
    <p:sldId id="335" r:id="rId35"/>
    <p:sldId id="358" r:id="rId36"/>
    <p:sldId id="380" r:id="rId37"/>
    <p:sldId id="282" r:id="rId38"/>
    <p:sldId id="394" r:id="rId39"/>
    <p:sldId id="307" r:id="rId40"/>
    <p:sldId id="390" r:id="rId41"/>
    <p:sldId id="389" r:id="rId42"/>
    <p:sldId id="258" r:id="rId43"/>
    <p:sldId id="346" r:id="rId44"/>
    <p:sldId id="383" r:id="rId45"/>
    <p:sldId id="286" r:id="rId46"/>
    <p:sldId id="384" r:id="rId47"/>
    <p:sldId id="284" r:id="rId48"/>
    <p:sldId id="395" r:id="rId49"/>
    <p:sldId id="285" r:id="rId50"/>
    <p:sldId id="385" r:id="rId51"/>
    <p:sldId id="388" r:id="rId52"/>
    <p:sldId id="391" r:id="rId53"/>
    <p:sldId id="396" r:id="rId54"/>
    <p:sldId id="392" r:id="rId55"/>
    <p:sldId id="393" r:id="rId56"/>
    <p:sldId id="328" r:id="rId57"/>
    <p:sldId id="329" r:id="rId58"/>
    <p:sldId id="375" r:id="rId59"/>
    <p:sldId id="332" r:id="rId60"/>
    <p:sldId id="331" r:id="rId61"/>
    <p:sldId id="333" r:id="rId62"/>
    <p:sldId id="296" r:id="rId63"/>
    <p:sldId id="298" r:id="rId64"/>
    <p:sldId id="321" r:id="rId65"/>
    <p:sldId id="387" r:id="rId66"/>
    <p:sldId id="297" r:id="rId67"/>
    <p:sldId id="277" r:id="rId6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333333"/>
    <a:srgbClr val="009966"/>
    <a:srgbClr val="006633"/>
    <a:srgbClr val="4D4D4D"/>
    <a:srgbClr val="CC0066"/>
    <a:srgbClr val="808080"/>
    <a:srgbClr val="666666"/>
    <a:srgbClr val="339966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6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6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1.6167185127578424E-2"/>
                  <c:y val="7.1621845678044539E-3"/>
                </c:manualLayout>
              </c:layout>
              <c:showVal val="1"/>
            </c:dLbl>
            <c:dLbl>
              <c:idx val="1"/>
              <c:layout>
                <c:manualLayout>
                  <c:x val="-1.3227696922564158E-2"/>
                  <c:y val="3.2826300056884405E-17"/>
                </c:manualLayout>
              </c:layout>
              <c:showVal val="1"/>
            </c:dLbl>
            <c:dLbl>
              <c:idx val="2"/>
              <c:layout>
                <c:manualLayout>
                  <c:x val="-1.9106673332592677E-2"/>
                  <c:y val="-7.1621845678044556E-3"/>
                </c:manualLayout>
              </c:layout>
              <c:showVal val="1"/>
            </c:dLbl>
            <c:dLbl>
              <c:idx val="3"/>
              <c:layout>
                <c:manualLayout>
                  <c:x val="-1.6167185127578424E-2"/>
                  <c:y val="-7.1621845678044539E-3"/>
                </c:manualLayout>
              </c:layout>
              <c:showVal val="1"/>
            </c:dLbl>
            <c:dLbl>
              <c:idx val="4"/>
              <c:layout>
                <c:manualLayout>
                  <c:x val="-1.4697441025071285E-3"/>
                  <c:y val="-7.1621845678044539E-3"/>
                </c:manualLayout>
              </c:layout>
              <c:showVal val="1"/>
            </c:dLbl>
            <c:dLbl>
              <c:idx val="5"/>
              <c:layout>
                <c:manualLayout>
                  <c:x val="-1.763692923008555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-1.3227696922564158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8.8184646150426746E-3"/>
                  <c:y val="-7.1621845678044539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 (прогноз)</c:v>
                </c:pt>
                <c:pt idx="7">
                  <c:v>2021 (план)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3537.2</c:v>
                </c:pt>
                <c:pt idx="1">
                  <c:v>3481.2</c:v>
                </c:pt>
                <c:pt idx="2">
                  <c:v>3582.9</c:v>
                </c:pt>
                <c:pt idx="3">
                  <c:v>3655.6</c:v>
                </c:pt>
                <c:pt idx="4">
                  <c:v>3761.8</c:v>
                </c:pt>
                <c:pt idx="5">
                  <c:v>4087.4</c:v>
                </c:pt>
                <c:pt idx="6">
                  <c:v>4197.2</c:v>
                </c:pt>
                <c:pt idx="7">
                  <c:v>4038.7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9E4-4F1E-ADB9-8E5AD38591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0743276851706686E-2"/>
                </c:manualLayout>
              </c:layout>
              <c:showVal val="1"/>
            </c:dLbl>
            <c:dLbl>
              <c:idx val="1"/>
              <c:layout>
                <c:manualLayout>
                  <c:x val="1.3227696922564158E-2"/>
                  <c:y val="-7.1621845678044539E-3"/>
                </c:manualLayout>
              </c:layout>
              <c:showVal val="1"/>
            </c:dLbl>
            <c:dLbl>
              <c:idx val="2"/>
              <c:layout>
                <c:manualLayout>
                  <c:x val="8.8184646150427752E-3"/>
                  <c:y val="3.2826300056884368E-17"/>
                </c:manualLayout>
              </c:layout>
              <c:showVal val="1"/>
            </c:dLbl>
            <c:dLbl>
              <c:idx val="3"/>
              <c:layout>
                <c:manualLayout>
                  <c:x val="2.2046161537606943E-2"/>
                  <c:y val="3.2826300056884405E-17"/>
                </c:manualLayout>
              </c:layout>
              <c:showVal val="1"/>
            </c:dLbl>
            <c:dLbl>
              <c:idx val="4"/>
              <c:layout>
                <c:manualLayout>
                  <c:x val="1.4697441025071287E-2"/>
                  <c:y val="3.2826300056884368E-17"/>
                </c:manualLayout>
              </c:layout>
              <c:showVal val="1"/>
            </c:dLbl>
            <c:dLbl>
              <c:idx val="5"/>
              <c:layout>
                <c:manualLayout>
                  <c:x val="5.8789764100285165E-3"/>
                  <c:y val="-1.0743276851706686E-2"/>
                </c:manualLayout>
              </c:layout>
              <c:showVal val="1"/>
            </c:dLbl>
            <c:dLbl>
              <c:idx val="6"/>
              <c:layout>
                <c:manualLayout>
                  <c:x val="1.3227696922564158E-2"/>
                  <c:y val="-3.5810922839022252E-3"/>
                </c:manualLayout>
              </c:layout>
              <c:showVal val="1"/>
            </c:dLbl>
            <c:dLbl>
              <c:idx val="7"/>
              <c:layout>
                <c:manualLayout>
                  <c:x val="1.7636929230085661E-2"/>
                  <c:y val="-7.1621845678044539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 (прогноз)</c:v>
                </c:pt>
                <c:pt idx="7">
                  <c:v>2021 (план)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3581.2</c:v>
                </c:pt>
                <c:pt idx="1">
                  <c:v>3485.5</c:v>
                </c:pt>
                <c:pt idx="2">
                  <c:v>3519.7</c:v>
                </c:pt>
                <c:pt idx="3">
                  <c:v>3513.2</c:v>
                </c:pt>
                <c:pt idx="4">
                  <c:v>3678.6</c:v>
                </c:pt>
                <c:pt idx="5">
                  <c:v>4300.2</c:v>
                </c:pt>
                <c:pt idx="6">
                  <c:v>4314.9000000000005</c:v>
                </c:pt>
                <c:pt idx="7">
                  <c:v>4138.7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9E4-4F1E-ADB9-8E5AD38591B2}"/>
            </c:ext>
          </c:extLst>
        </c:ser>
        <c:dLbls/>
        <c:axId val="138107904"/>
        <c:axId val="138121984"/>
      </c:barChart>
      <c:catAx>
        <c:axId val="1381079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38121984"/>
        <c:crosses val="autoZero"/>
        <c:auto val="1"/>
        <c:lblAlgn val="ctr"/>
        <c:lblOffset val="100"/>
      </c:catAx>
      <c:valAx>
        <c:axId val="138121984"/>
        <c:scaling>
          <c:orientation val="minMax"/>
          <c:min val="2000"/>
        </c:scaling>
        <c:delete val="1"/>
        <c:axPos val="l"/>
        <c:numFmt formatCode="0.0" sourceLinked="1"/>
        <c:tickLblPos val="none"/>
        <c:crossAx val="1381079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000">
              <a:latin typeface="Verdana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dLbls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129.4</c:v>
                </c:pt>
                <c:pt idx="1">
                  <c:v>129.1</c:v>
                </c:pt>
                <c:pt idx="2">
                  <c:v>120.3</c:v>
                </c:pt>
                <c:pt idx="3" formatCode="0.0">
                  <c:v>122.8</c:v>
                </c:pt>
                <c:pt idx="4">
                  <c:v>124.5</c:v>
                </c:pt>
              </c:numCache>
            </c:numRef>
          </c:val>
        </c:ser>
        <c:dLbls/>
        <c:axId val="139796864"/>
        <c:axId val="139798400"/>
      </c:barChart>
      <c:catAx>
        <c:axId val="139796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9798400"/>
        <c:crosses val="autoZero"/>
        <c:auto val="1"/>
        <c:lblAlgn val="ctr"/>
        <c:lblOffset val="100"/>
      </c:catAx>
      <c:valAx>
        <c:axId val="139798400"/>
        <c:scaling>
          <c:orientation val="minMax"/>
        </c:scaling>
        <c:delete val="1"/>
        <c:axPos val="l"/>
        <c:numFmt formatCode="General" sourceLinked="1"/>
        <c:tickLblPos val="none"/>
        <c:crossAx val="139796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258.10000000000002</c:v>
                </c:pt>
                <c:pt idx="1">
                  <c:v>213.4</c:v>
                </c:pt>
                <c:pt idx="2" formatCode="0.0">
                  <c:v>170.8</c:v>
                </c:pt>
                <c:pt idx="3">
                  <c:v>151.9</c:v>
                </c:pt>
                <c:pt idx="4">
                  <c:v>233.3</c:v>
                </c:pt>
              </c:numCache>
            </c:numRef>
          </c:val>
        </c:ser>
        <c:dLbls/>
        <c:axId val="139502720"/>
        <c:axId val="139504256"/>
      </c:barChart>
      <c:catAx>
        <c:axId val="139502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9504256"/>
        <c:crosses val="autoZero"/>
        <c:auto val="1"/>
        <c:lblAlgn val="ctr"/>
        <c:lblOffset val="100"/>
      </c:catAx>
      <c:valAx>
        <c:axId val="139504256"/>
        <c:scaling>
          <c:orientation val="minMax"/>
        </c:scaling>
        <c:delete val="1"/>
        <c:axPos val="l"/>
        <c:numFmt formatCode="General" sourceLinked="1"/>
        <c:tickLblPos val="none"/>
        <c:crossAx val="139502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822.9</c:v>
                </c:pt>
                <c:pt idx="1">
                  <c:v>809.7</c:v>
                </c:pt>
                <c:pt idx="2">
                  <c:v>857.9</c:v>
                </c:pt>
                <c:pt idx="3">
                  <c:v>877.3</c:v>
                </c:pt>
                <c:pt idx="4">
                  <c:v>891.7</c:v>
                </c:pt>
              </c:numCache>
            </c:numRef>
          </c:val>
        </c:ser>
        <c:dLbls/>
        <c:axId val="139757440"/>
        <c:axId val="139758976"/>
      </c:barChart>
      <c:catAx>
        <c:axId val="139757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9758976"/>
        <c:crosses val="autoZero"/>
        <c:auto val="1"/>
        <c:lblAlgn val="ctr"/>
        <c:lblOffset val="100"/>
      </c:catAx>
      <c:valAx>
        <c:axId val="139758976"/>
        <c:scaling>
          <c:orientation val="minMax"/>
        </c:scaling>
        <c:delete val="1"/>
        <c:axPos val="l"/>
        <c:numFmt formatCode="0.0" sourceLinked="1"/>
        <c:tickLblPos val="none"/>
        <c:crossAx val="139757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29</c:v>
                </c:pt>
                <c:pt idx="1">
                  <c:v>24.9</c:v>
                </c:pt>
                <c:pt idx="2">
                  <c:v>11.2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</c:ser>
        <c:dLbls/>
        <c:axId val="139745920"/>
        <c:axId val="139919744"/>
      </c:barChart>
      <c:catAx>
        <c:axId val="139745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9919744"/>
        <c:crosses val="autoZero"/>
        <c:auto val="1"/>
        <c:lblAlgn val="ctr"/>
        <c:lblOffset val="100"/>
      </c:catAx>
      <c:valAx>
        <c:axId val="139919744"/>
        <c:scaling>
          <c:orientation val="minMax"/>
        </c:scaling>
        <c:delete val="1"/>
        <c:axPos val="l"/>
        <c:numFmt formatCode="0.0" sourceLinked="1"/>
        <c:tickLblPos val="none"/>
        <c:crossAx val="139745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116.5</c:v>
                </c:pt>
                <c:pt idx="1">
                  <c:v>89.9</c:v>
                </c:pt>
                <c:pt idx="2">
                  <c:v>113.4</c:v>
                </c:pt>
                <c:pt idx="3">
                  <c:v>113.8</c:v>
                </c:pt>
                <c:pt idx="4">
                  <c:v>114.3</c:v>
                </c:pt>
              </c:numCache>
            </c:numRef>
          </c:val>
        </c:ser>
        <c:dLbls/>
        <c:axId val="139951488"/>
        <c:axId val="139953280"/>
      </c:barChart>
      <c:catAx>
        <c:axId val="139951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9953280"/>
        <c:crosses val="autoZero"/>
        <c:auto val="1"/>
        <c:lblAlgn val="ctr"/>
        <c:lblOffset val="100"/>
      </c:catAx>
      <c:valAx>
        <c:axId val="139953280"/>
        <c:scaling>
          <c:orientation val="minMax"/>
        </c:scaling>
        <c:delete val="1"/>
        <c:axPos val="l"/>
        <c:numFmt formatCode="0.0" sourceLinked="1"/>
        <c:tickLblPos val="none"/>
        <c:crossAx val="139951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136.30000000000001</c:v>
                </c:pt>
                <c:pt idx="1">
                  <c:v>50.6</c:v>
                </c:pt>
                <c:pt idx="2">
                  <c:v>50.1</c:v>
                </c:pt>
                <c:pt idx="3">
                  <c:v>51</c:v>
                </c:pt>
                <c:pt idx="4">
                  <c:v>49.5</c:v>
                </c:pt>
              </c:numCache>
            </c:numRef>
          </c:val>
        </c:ser>
        <c:dLbls/>
        <c:axId val="139624832"/>
        <c:axId val="139626368"/>
      </c:barChart>
      <c:catAx>
        <c:axId val="139624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39626368"/>
        <c:crosses val="autoZero"/>
        <c:auto val="1"/>
        <c:lblAlgn val="ctr"/>
        <c:lblOffset val="100"/>
      </c:catAx>
      <c:valAx>
        <c:axId val="139626368"/>
        <c:scaling>
          <c:orientation val="minMax"/>
        </c:scaling>
        <c:delete val="1"/>
        <c:axPos val="l"/>
        <c:numFmt formatCode="General" sourceLinked="1"/>
        <c:tickLblPos val="none"/>
        <c:crossAx val="139624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117117619504359"/>
          <c:y val="6.2680839215021628E-2"/>
          <c:w val="0.87245523572031169"/>
          <c:h val="0.7288190435731024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dLbls>
            <c:dLbl>
              <c:idx val="0"/>
              <c:layout>
                <c:manualLayout>
                  <c:x val="7.6459369632620282E-3"/>
                  <c:y val="-7.661612102872522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987575561553387E-4"/>
                  <c:y val="2.5423459608798836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710914322678521E-3"/>
                  <c:y val="-3.517268769984382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808257678838309E-3"/>
                  <c:y val="-9.7492280910449784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465481474872327E-3"/>
                  <c:y val="6.025216014287401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556712988780091E-3"/>
                  <c:y val="-5.4327156716165136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2.819477593629408E-4"/>
                  <c:y val="-1.288547842384378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(прогноз)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1446.6</c:v>
                </c:pt>
                <c:pt idx="1">
                  <c:v>1388</c:v>
                </c:pt>
                <c:pt idx="2">
                  <c:v>1492.2</c:v>
                </c:pt>
                <c:pt idx="3">
                  <c:v>1317.6</c:v>
                </c:pt>
                <c:pt idx="4">
                  <c:v>1323.7</c:v>
                </c:pt>
                <c:pt idx="5">
                  <c:v>1327.8</c:v>
                </c:pt>
                <c:pt idx="6">
                  <c:v>1424.3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1.0361357096651872E-2"/>
                  <c:y val="5.711415477351516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40161941513691E-2"/>
                  <c:y val="4.109944616311275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848274631393511E-2"/>
                  <c:y val="1.567423151775386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050612299524883E-2"/>
                  <c:y val="7.407460398344288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42131560750376E-2"/>
                  <c:y val="2.044327786672284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384889919921486E-2"/>
                  <c:y val="7.417865583118772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801320514822342E-2"/>
                  <c:y val="1.016942027977492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4705226294205E-2"/>
                  <c:y val="1.4952735618256946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747875354107657E-2"/>
                  <c:y val="-2.751771371567358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4E-2"/>
                  <c:y val="2.751771371567358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(прогноз)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783</c:v>
                </c:pt>
                <c:pt idx="1">
                  <c:v>804.1</c:v>
                </c:pt>
                <c:pt idx="2">
                  <c:v>822.9</c:v>
                </c:pt>
                <c:pt idx="3">
                  <c:v>809.7</c:v>
                </c:pt>
                <c:pt idx="4">
                  <c:v>857.9</c:v>
                </c:pt>
                <c:pt idx="5">
                  <c:v>877.3</c:v>
                </c:pt>
                <c:pt idx="6">
                  <c:v>891.7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>
                <c:manualLayout>
                  <c:x val="8.7569985054984298E-3"/>
                  <c:y val="-3.4778359495977936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486806004773481E-3"/>
                  <c:y val="-1.904005124305121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8509067386407288E-3"/>
                  <c:y val="8.5129940095384914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885324886797102E-3"/>
                  <c:y val="-8.3735870832870847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148156409627271E-3"/>
                  <c:y val="7.0391326247792882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710914322678521E-3"/>
                  <c:y val="6.8340576990593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2555597689100106E-3"/>
                  <c:y val="7.204953494949984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862684303272295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331444759206801E-2"/>
                  <c:y val="-5.503542743134712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296E-2"/>
                  <c:y val="4.127657057350929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4.0410764872521245E-2"/>
                      <c:h val="4.97245086842221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(прогноз)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strCache>
            </c:strRef>
          </c:cat>
          <c:val>
            <c:numRef>
              <c:f>Лист1!$D$2:$D$8</c:f>
              <c:numCache>
                <c:formatCode>#,##0.0_р_.</c:formatCode>
                <c:ptCount val="7"/>
                <c:pt idx="0">
                  <c:v>28.2</c:v>
                </c:pt>
                <c:pt idx="1">
                  <c:v>22</c:v>
                </c:pt>
                <c:pt idx="2">
                  <c:v>29</c:v>
                </c:pt>
                <c:pt idx="3">
                  <c:v>24.9</c:v>
                </c:pt>
                <c:pt idx="4">
                  <c:v>11.2</c:v>
                </c:pt>
                <c:pt idx="5">
                  <c:v>11</c:v>
                </c:pt>
                <c:pt idx="6">
                  <c:v>11</c:v>
                </c:pt>
              </c:numCache>
            </c:numRef>
          </c:val>
        </c:ser>
        <c:dLbls>
          <c:showVal val="1"/>
        </c:dLbls>
        <c:axId val="137883008"/>
        <c:axId val="139654272"/>
      </c:barChart>
      <c:catAx>
        <c:axId val="137883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39654272"/>
        <c:crosses val="autoZero"/>
        <c:auto val="1"/>
        <c:lblAlgn val="ctr"/>
        <c:lblOffset val="250"/>
      </c:catAx>
      <c:valAx>
        <c:axId val="139654272"/>
        <c:scaling>
          <c:orientation val="minMax"/>
        </c:scaling>
        <c:axPos val="l"/>
        <c:numFmt formatCode="#,##0.0" sourceLinked="0"/>
        <c:tickLblPos val="nextTo"/>
        <c:spPr>
          <a:noFill/>
        </c:spPr>
        <c:txPr>
          <a:bodyPr/>
          <a:lstStyle/>
          <a:p>
            <a:pPr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37883008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0498683840776273"/>
          <c:y val="0.85206007068936263"/>
          <c:w val="0.89501312335958005"/>
          <c:h val="0.14793992931063743"/>
        </c:manualLayout>
      </c:layout>
      <c:txPr>
        <a:bodyPr/>
        <a:lstStyle/>
        <a:p>
          <a:pPr>
            <a:defRPr sz="1200" kern="100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625602211898754E-2"/>
          <c:y val="2.4370804024844771E-2"/>
          <c:w val="0.90596619706541959"/>
          <c:h val="0.8616731151837676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dLbls>
            <c:dLbl>
              <c:idx val="0"/>
              <c:layout>
                <c:manualLayout>
                  <c:x val="4.9389987903542029E-2"/>
                  <c:y val="-2.4651091484059754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0-46AD-BB17-F4DA41C0FBC3}"/>
                </c:ext>
              </c:extLst>
            </c:dLbl>
            <c:dLbl>
              <c:idx val="1"/>
              <c:layout>
                <c:manualLayout>
                  <c:x val="5.684657227105995E-2"/>
                  <c:y val="-2.868009378716343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0-46AD-BB17-F4DA41C0FBC3}"/>
                </c:ext>
              </c:extLst>
            </c:dLbl>
            <c:dLbl>
              <c:idx val="2"/>
              <c:layout>
                <c:manualLayout>
                  <c:x val="5.5491475884894573E-2"/>
                  <c:y val="-2.006636472535554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0-46AD-BB17-F4DA41C0FBC3}"/>
                </c:ext>
              </c:extLst>
            </c:dLbl>
            <c:dLbl>
              <c:idx val="3"/>
              <c:layout>
                <c:manualLayout>
                  <c:x val="5.2292000469378881E-2"/>
                  <c:y val="-2.4867110310784753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50-46AD-BB17-F4DA41C0FBC3}"/>
                </c:ext>
              </c:extLst>
            </c:dLbl>
            <c:dLbl>
              <c:idx val="4"/>
              <c:layout>
                <c:manualLayout>
                  <c:x val="5.5161751439386668E-2"/>
                  <c:y val="-1.8013406332798916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0-46AD-BB17-F4DA41C0FBC3}"/>
                </c:ext>
              </c:extLst>
            </c:dLbl>
            <c:dLbl>
              <c:idx val="5"/>
              <c:layout>
                <c:manualLayout>
                  <c:x val="5.521238574063711E-2"/>
                  <c:y val="-7.3382305684829069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50-46AD-BB17-F4DA41C0FBC3}"/>
                </c:ext>
              </c:extLst>
            </c:dLbl>
            <c:dLbl>
              <c:idx val="6"/>
              <c:layout>
                <c:manualLayout>
                  <c:x val="5.233224544315896E-2"/>
                  <c:y val="4.6347904643365394E-3"/>
                </c:manualLayout>
              </c:layout>
              <c:showVal val="1"/>
            </c:dLbl>
            <c:dLbl>
              <c:idx val="7"/>
              <c:layout>
                <c:manualLayout>
                  <c:x val="5.5119428600112493E-2"/>
                  <c:y val="-1.1000156773887883E-2"/>
                </c:manualLayout>
              </c:layout>
              <c:showVal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 formatCode="m/d/yyyy">
                  <c:v>44136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8652</c:v>
                </c:pt>
                <c:pt idx="1">
                  <c:v>7861</c:v>
                </c:pt>
                <c:pt idx="2">
                  <c:v>7296</c:v>
                </c:pt>
                <c:pt idx="3">
                  <c:v>9752</c:v>
                </c:pt>
                <c:pt idx="4">
                  <c:v>14365</c:v>
                </c:pt>
                <c:pt idx="5">
                  <c:v>11281</c:v>
                </c:pt>
                <c:pt idx="6">
                  <c:v>8937</c:v>
                </c:pt>
                <c:pt idx="7">
                  <c:v>15481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50-46AD-BB17-F4DA41C0F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dLbls>
            <c:dLbl>
              <c:idx val="0"/>
              <c:layout>
                <c:manualLayout>
                  <c:x val="5.0915359898880116E-2"/>
                  <c:y val="-1.1745049279836204E-4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50-46AD-BB17-F4DA41C0FBC3}"/>
                </c:ext>
              </c:extLst>
            </c:dLbl>
            <c:dLbl>
              <c:idx val="1"/>
              <c:layout>
                <c:manualLayout>
                  <c:x val="5.6437123407384451E-2"/>
                  <c:y val="-6.6000940643327292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50-46AD-BB17-F4DA41C0FBC3}"/>
                </c:ext>
              </c:extLst>
            </c:dLbl>
            <c:dLbl>
              <c:idx val="2"/>
              <c:layout>
                <c:manualLayout>
                  <c:x val="5.6607289655215415E-2"/>
                  <c:y val="-4.8321003630051734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50-46AD-BB17-F4DA41C0FBC3}"/>
                </c:ext>
              </c:extLst>
            </c:dLbl>
            <c:dLbl>
              <c:idx val="3"/>
              <c:layout>
                <c:manualLayout>
                  <c:x val="5.6532267774744953E-2"/>
                  <c:y val="4.6129633816041037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50-46AD-BB17-F4DA41C0FBC3}"/>
                </c:ext>
              </c:extLst>
            </c:dLbl>
            <c:dLbl>
              <c:idx val="4"/>
              <c:layout>
                <c:manualLayout>
                  <c:x val="5.3772862398606999E-2"/>
                  <c:y val="8.8001254191103044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50-46AD-BB17-F4DA41C0FBC3}"/>
                </c:ext>
              </c:extLst>
            </c:dLbl>
            <c:dLbl>
              <c:idx val="5"/>
              <c:layout>
                <c:manualLayout>
                  <c:x val="5.531846624217699E-2"/>
                  <c:y val="-6.6132769293798591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50-46AD-BB17-F4DA41C0FBC3}"/>
                </c:ext>
              </c:extLst>
            </c:dLbl>
            <c:dLbl>
              <c:idx val="6"/>
              <c:layout>
                <c:manualLayout>
                  <c:x val="5.2002192913625671E-2"/>
                  <c:y val="-7.5388145295614051E-2"/>
                </c:manualLayout>
              </c:layout>
              <c:showVal val="1"/>
            </c:dLbl>
            <c:dLbl>
              <c:idx val="7"/>
              <c:layout>
                <c:manualLayout>
                  <c:x val="5.2341650518553204E-2"/>
                  <c:y val="-1.9800455423813524E-2"/>
                </c:manualLayout>
              </c:layout>
              <c:showVal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 formatCode="m/d/yyyy">
                  <c:v>44136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5402</c:v>
                </c:pt>
                <c:pt idx="1">
                  <c:v>8343</c:v>
                </c:pt>
                <c:pt idx="2">
                  <c:v>11477</c:v>
                </c:pt>
                <c:pt idx="3">
                  <c:v>13019</c:v>
                </c:pt>
                <c:pt idx="4">
                  <c:v>17282</c:v>
                </c:pt>
                <c:pt idx="5">
                  <c:v>19655</c:v>
                </c:pt>
                <c:pt idx="6">
                  <c:v>19479</c:v>
                </c:pt>
                <c:pt idx="7">
                  <c:v>14562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550-46AD-BB17-F4DA41C0FB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dLbls>
            <c:dLbl>
              <c:idx val="0"/>
              <c:layout>
                <c:manualLayout>
                  <c:x val="5.2304248939659778E-2"/>
                  <c:y val="1.1745049279836198E-4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50-46AD-BB17-F4DA41C0FBC3}"/>
                </c:ext>
              </c:extLst>
            </c:dLbl>
            <c:dLbl>
              <c:idx val="1"/>
              <c:layout>
                <c:manualLayout>
                  <c:x val="5.2270456285045515E-2"/>
                  <c:y val="0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50-46AD-BB17-F4DA41C0FBC3}"/>
                </c:ext>
              </c:extLst>
            </c:dLbl>
            <c:dLbl>
              <c:idx val="2"/>
              <c:layout>
                <c:manualLayout>
                  <c:x val="5.2167765985101297E-2"/>
                  <c:y val="2.5333274434856138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50-46AD-BB17-F4DA41C0FBC3}"/>
                </c:ext>
              </c:extLst>
            </c:dLbl>
            <c:dLbl>
              <c:idx val="3"/>
              <c:layout>
                <c:manualLayout>
                  <c:x val="5.3418750373879074E-2"/>
                  <c:y val="9.8568333926648969E-5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50-46AD-BB17-F4DA41C0FBC3}"/>
                </c:ext>
              </c:extLst>
            </c:dLbl>
            <c:dLbl>
              <c:idx val="4"/>
              <c:layout>
                <c:manualLayout>
                  <c:x val="4.9606195276268084E-2"/>
                  <c:y val="4.4000627095551539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550-46AD-BB17-F4DA41C0FBC3}"/>
                </c:ext>
              </c:extLst>
            </c:dLbl>
            <c:dLbl>
              <c:idx val="5"/>
              <c:layout>
                <c:manualLayout>
                  <c:x val="5.0697730828710756E-2"/>
                  <c:y val="2.6542425525907108E-3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50-46AD-BB17-F4DA41C0FBC3}"/>
                </c:ext>
              </c:extLst>
            </c:dLbl>
            <c:dLbl>
              <c:idx val="6"/>
              <c:layout>
                <c:manualLayout>
                  <c:x val="5.2705167618675372E-2"/>
                  <c:y val="1.9653035999961893E-3"/>
                </c:manualLayout>
              </c:layout>
              <c:showVal val="1"/>
            </c:dLbl>
            <c:dLbl>
              <c:idx val="7"/>
              <c:layout>
                <c:manualLayout>
                  <c:x val="5.2777783549626388E-2"/>
                  <c:y val="0"/>
                </c:manualLayout>
              </c:layout>
              <c:showVal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 formatCode="m/d/yyyy">
                  <c:v>44136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1571</c:v>
                </c:pt>
                <c:pt idx="1">
                  <c:v>1109</c:v>
                </c:pt>
                <c:pt idx="2">
                  <c:v>1052</c:v>
                </c:pt>
                <c:pt idx="3">
                  <c:v>1070</c:v>
                </c:pt>
                <c:pt idx="4">
                  <c:v>1168</c:v>
                </c:pt>
                <c:pt idx="5">
                  <c:v>1201</c:v>
                </c:pt>
                <c:pt idx="6">
                  <c:v>1232</c:v>
                </c:pt>
                <c:pt idx="7">
                  <c:v>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550-46AD-BB17-F4DA41C0FBC3}"/>
            </c:ext>
          </c:extLst>
        </c:ser>
        <c:dLbls/>
        <c:overlap val="100"/>
        <c:axId val="140636544"/>
        <c:axId val="140638080"/>
      </c:barChart>
      <c:catAx>
        <c:axId val="140636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40638080"/>
        <c:crosses val="autoZero"/>
        <c:auto val="1"/>
        <c:lblAlgn val="ctr"/>
        <c:lblOffset val="100"/>
      </c:catAx>
      <c:valAx>
        <c:axId val="1406380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40636544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layout/>
      <c:txPr>
        <a:bodyPr/>
        <a:lstStyle/>
        <a:p>
          <a:pPr>
            <a:defRPr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/>
        <c:firstSliceAng val="29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8.7000000000000022E-2</c:v>
                </c:pt>
                <c:pt idx="1">
                  <c:v>0.91300000000000003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/>
        <c:firstSliceAng val="29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BD-4E76-94F5-B15639BC93AB}"/>
              </c:ext>
            </c:extLst>
          </c:dPt>
          <c:dPt>
            <c:idx val="1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BD-4E76-94F5-B15639BC93AB}"/>
              </c:ext>
            </c:extLst>
          </c:dPt>
          <c:dPt>
            <c:idx val="2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BD-4E76-94F5-B15639BC93AB}"/>
              </c:ext>
            </c:extLst>
          </c:dPt>
          <c:dPt>
            <c:idx val="3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BD-4E76-94F5-B15639BC93AB}"/>
              </c:ext>
            </c:extLst>
          </c:dPt>
          <c:dPt>
            <c:idx val="4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BD-4E76-94F5-B15639BC93AB}"/>
              </c:ext>
            </c:extLst>
          </c:dPt>
          <c:dLbls>
            <c:dLbl>
              <c:idx val="0"/>
              <c:layout>
                <c:manualLayout>
                  <c:x val="-0.11321767066408042"/>
                  <c:y val="0"/>
                </c:manualLayout>
              </c:layout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BD-4E76-94F5-B15639BC93AB}"/>
                </c:ext>
              </c:extLst>
            </c:dLbl>
            <c:dLbl>
              <c:idx val="1"/>
              <c:layout>
                <c:manualLayout>
                  <c:x val="-0.11585063974929158"/>
                  <c:y val="0"/>
                </c:manualLayout>
              </c:layout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BD-4E76-94F5-B15639BC93AB}"/>
                </c:ext>
              </c:extLst>
            </c:dLbl>
            <c:dLbl>
              <c:idx val="2"/>
              <c:layout>
                <c:manualLayout>
                  <c:x val="-8.6887979811968663E-2"/>
                  <c:y val="0"/>
                </c:manualLayout>
              </c:layout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BD-4E76-94F5-B15639BC93AB}"/>
                </c:ext>
              </c:extLst>
            </c:dLbl>
            <c:dLbl>
              <c:idx val="3"/>
              <c:layout>
                <c:manualLayout>
                  <c:x val="-0.12111657791971397"/>
                  <c:y val="2.7971855467881059E-3"/>
                </c:manualLayout>
              </c:layout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BD-4E76-94F5-B15639BC93AB}"/>
                </c:ext>
              </c:extLst>
            </c:dLbl>
            <c:dLbl>
              <c:idx val="4"/>
              <c:layout>
                <c:manualLayout>
                  <c:x val="-0.14481329968661449"/>
                  <c:y val="-8.3915566403643185E-3"/>
                </c:manualLayout>
              </c:layout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BD-4E76-94F5-B15639BC93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30.6</c:v>
                </c:pt>
                <c:pt idx="1">
                  <c:v>30.3</c:v>
                </c:pt>
                <c:pt idx="2">
                  <c:v>46.6</c:v>
                </c:pt>
                <c:pt idx="3">
                  <c:v>56.2</c:v>
                </c:pt>
                <c:pt idx="4">
                  <c:v>58.5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51BD-4E76-94F5-B15639BC93AB}"/>
            </c:ext>
          </c:extLst>
        </c:ser>
        <c:dLbls/>
        <c:bubbleScale val="70"/>
        <c:axId val="137983488"/>
        <c:axId val="137985024"/>
      </c:bubbleChart>
      <c:valAx>
        <c:axId val="137983488"/>
        <c:scaling>
          <c:orientation val="minMax"/>
          <c:max val="100"/>
          <c:min val="0"/>
        </c:scaling>
        <c:delete val="1"/>
        <c:axPos val="b"/>
        <c:numFmt formatCode="General" sourceLinked="1"/>
        <c:tickLblPos val="none"/>
        <c:crossAx val="137985024"/>
        <c:crosses val="autoZero"/>
        <c:crossBetween val="midCat"/>
        <c:majorUnit val="5"/>
        <c:minorUnit val="0.2"/>
      </c:valAx>
      <c:valAx>
        <c:axId val="137985024"/>
        <c:scaling>
          <c:orientation val="minMax"/>
          <c:max val="100"/>
          <c:min val="0"/>
        </c:scaling>
        <c:delete val="1"/>
        <c:axPos val="l"/>
        <c:numFmt formatCode="General" sourceLinked="1"/>
        <c:tickLblPos val="none"/>
        <c:crossAx val="137983488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9.4000000000000014E-2</c:v>
                </c:pt>
                <c:pt idx="1">
                  <c:v>0.90600000000000003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/>
        <c:firstSliceAng val="29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8.8000000000000023E-2</c:v>
                </c:pt>
                <c:pt idx="1">
                  <c:v>0.91200000000000003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/>
        <c:firstSliceAng val="29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9900418003886577"/>
                  <c:y val="-0.1605462960020785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dLbl>
              <c:idx val="2"/>
              <c:layout>
                <c:manualLayout>
                  <c:x val="0.15577420438140849"/>
                  <c:y val="0.1856774634908589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0.64800000000000013</c:v>
                </c:pt>
                <c:pt idx="1">
                  <c:v>0.15600000000000003</c:v>
                </c:pt>
                <c:pt idx="2">
                  <c:v>0.18500000000000003</c:v>
                </c:pt>
                <c:pt idx="3">
                  <c:v>1.0999999999999998E-2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9900418003886589"/>
                  <c:y val="-0.184284480647772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0.68400000000000005</c:v>
                </c:pt>
                <c:pt idx="1">
                  <c:v>0.14700000000000002</c:v>
                </c:pt>
                <c:pt idx="2">
                  <c:v>0.16900000000000001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20691721977882993"/>
                  <c:y val="-0.1605467632891778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dLbl>
              <c:idx val="1"/>
              <c:layout>
                <c:manualLayout>
                  <c:x val="0.17791738239474053"/>
                  <c:y val="-3.8546980110391843E-2"/>
                </c:manualLayout>
              </c:layout>
              <c:showVal val="1"/>
            </c:dLbl>
            <c:dLbl>
              <c:idx val="2"/>
              <c:layout>
                <c:manualLayout>
                  <c:x val="0.16628317972048759"/>
                  <c:y val="0.16792102100362055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0.67600000000000016</c:v>
                </c:pt>
                <c:pt idx="1">
                  <c:v>9.4000000000000014E-2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6339690307032548"/>
                  <c:y val="-0.2258263037777358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12-4EC7-BACC-47149B922B66}"/>
                </c:ext>
              </c:extLst>
            </c:dLbl>
            <c:dLbl>
              <c:idx val="1"/>
              <c:layout>
                <c:manualLayout>
                  <c:x val="0.20140852792725777"/>
                  <c:y val="4.1576402375313785E-2"/>
                </c:manualLayout>
              </c:layout>
              <c:showVal val="1"/>
            </c:dLbl>
            <c:dLbl>
              <c:idx val="2"/>
              <c:layout>
                <c:manualLayout>
                  <c:x val="0.13921510720500635"/>
                  <c:y val="0.17580649080472449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0.7340000000000001</c:v>
                </c:pt>
                <c:pt idx="1">
                  <c:v>0.10100000000000002</c:v>
                </c:pt>
                <c:pt idx="2">
                  <c:v>0.16500000000000001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12-4EC7-BACC-47149B922B66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626100196854056"/>
          <c:y val="0.13689712754937838"/>
          <c:w val="0.51914795664845936"/>
          <c:h val="0.77872157718414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24E-3"/>
                  <c:y val="1.63963678568775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F3-4DC3-9E33-B5864E160190}"/>
                </c:ext>
              </c:extLst>
            </c:dLbl>
            <c:dLbl>
              <c:idx val="1"/>
              <c:layout>
                <c:manualLayout>
                  <c:x val="-2.1127409302749773E-2"/>
                  <c:y val="6.829814933380012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3-4DC3-9E33-B5864E160190}"/>
                </c:ext>
              </c:extLst>
            </c:dLbl>
            <c:dLbl>
              <c:idx val="4"/>
              <c:layout>
                <c:manualLayout>
                  <c:x val="-0.18878222126262706"/>
                  <c:y val="-0.1795079399579371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F3-4DC3-9E33-B5864E160190}"/>
                </c:ext>
              </c:extLst>
            </c:dLbl>
            <c:dLbl>
              <c:idx val="5"/>
              <c:delete val="1"/>
            </c:dLbl>
            <c:dLbl>
              <c:idx val="6"/>
              <c:layout>
                <c:manualLayout>
                  <c:x val="4.8031612839663534E-2"/>
                  <c:y val="8.671991283988456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F3-4DC3-9E33-B5864E16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0.1</c:v>
                </c:pt>
                <c:pt idx="1">
                  <c:v>7.0000000000000021E-2</c:v>
                </c:pt>
                <c:pt idx="2">
                  <c:v>2.0000000000000004E-2</c:v>
                </c:pt>
                <c:pt idx="3">
                  <c:v>3.0000000000000002E-2</c:v>
                </c:pt>
                <c:pt idx="4">
                  <c:v>0.65000000000000013</c:v>
                </c:pt>
                <c:pt idx="5">
                  <c:v>2.0000000000000005E-3</c:v>
                </c:pt>
                <c:pt idx="6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F3-4DC3-9E33-B5864E160190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24E-3"/>
                  <c:y val="1.63963678568775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37-47AE-9CF2-EE39717F614E}"/>
                </c:ext>
              </c:extLst>
            </c:dLbl>
            <c:dLbl>
              <c:idx val="1"/>
              <c:layout>
                <c:manualLayout>
                  <c:x val="-1.8321601583052623E-2"/>
                  <c:y val="-1.713252810320236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37-47AE-9CF2-EE39717F614E}"/>
                </c:ext>
              </c:extLst>
            </c:dLbl>
            <c:dLbl>
              <c:idx val="3"/>
              <c:layout>
                <c:manualLayout>
                  <c:x val="3.1510125709302741E-2"/>
                  <c:y val="1.1801360147436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37-47AE-9CF2-EE39717F614E}"/>
                </c:ext>
              </c:extLst>
            </c:dLbl>
            <c:dLbl>
              <c:idx val="4"/>
              <c:layout>
                <c:manualLayout>
                  <c:x val="-0.16586962051840345"/>
                  <c:y val="-0.2082522145842866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37-47AE-9CF2-EE39717F614E}"/>
                </c:ext>
              </c:extLst>
            </c:dLbl>
            <c:dLbl>
              <c:idx val="6"/>
              <c:layout>
                <c:manualLayout>
                  <c:x val="4.8031612839663534E-2"/>
                  <c:y val="8.671991283988456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37-47AE-9CF2-EE39717F61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0.1</c:v>
                </c:pt>
                <c:pt idx="1">
                  <c:v>0.05</c:v>
                </c:pt>
                <c:pt idx="2">
                  <c:v>1.0000000000000002E-2</c:v>
                </c:pt>
                <c:pt idx="3">
                  <c:v>8.0000000000000016E-2</c:v>
                </c:pt>
                <c:pt idx="4">
                  <c:v>0.65000000000000013</c:v>
                </c:pt>
                <c:pt idx="5">
                  <c:v>1.0000000000000002E-2</c:v>
                </c:pt>
                <c:pt idx="6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37-47AE-9CF2-EE39717F614E}"/>
            </c:ext>
          </c:extLst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7.3999999999999996E-2</c:v>
                </c:pt>
                <c:pt idx="1">
                  <c:v>0.92600000000000005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/>
        <c:firstSliceAng val="25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4489228596680951E-2"/>
          <c:y val="0"/>
          <c:w val="0.93102154280663818"/>
          <c:h val="0.798209874997207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101.5</c:v>
                </c:pt>
                <c:pt idx="1">
                  <c:v>108.9</c:v>
                </c:pt>
                <c:pt idx="2">
                  <c:v>136.1</c:v>
                </c:pt>
                <c:pt idx="3">
                  <c:v>142.30000000000001</c:v>
                </c:pt>
                <c:pt idx="4">
                  <c:v>126.1</c:v>
                </c:pt>
                <c:pt idx="5">
                  <c:v>132.1</c:v>
                </c:pt>
              </c:numCache>
            </c:numRef>
          </c:val>
        </c:ser>
        <c:dLbls/>
        <c:axId val="150102400"/>
        <c:axId val="150103936"/>
      </c:barChart>
      <c:catAx>
        <c:axId val="150102400"/>
        <c:scaling>
          <c:orientation val="minMax"/>
        </c:scaling>
        <c:axPos val="b"/>
        <c:numFmt formatCode="0" sourceLinked="0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0103936"/>
        <c:crosses val="autoZero"/>
        <c:auto val="1"/>
        <c:lblAlgn val="ctr"/>
        <c:lblOffset val="100"/>
      </c:catAx>
      <c:valAx>
        <c:axId val="150103936"/>
        <c:scaling>
          <c:orientation val="minMax"/>
        </c:scaling>
        <c:delete val="1"/>
        <c:axPos val="l"/>
        <c:numFmt formatCode="0.0" sourceLinked="1"/>
        <c:tickLblPos val="none"/>
        <c:crossAx val="150102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0-4D3A-8AA3-A598D3303518}"/>
              </c:ext>
            </c:extLst>
          </c:dPt>
          <c:dPt>
            <c:idx val="1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0-4D3A-8AA3-A598D3303518}"/>
              </c:ext>
            </c:extLst>
          </c:dPt>
          <c:dPt>
            <c:idx val="2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0-4D3A-8AA3-A598D3303518}"/>
              </c:ext>
            </c:extLst>
          </c:dPt>
          <c:dPt>
            <c:idx val="3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40-4D3A-8AA3-A598D3303518}"/>
              </c:ext>
            </c:extLst>
          </c:dPt>
          <c:dPt>
            <c:idx val="4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40-4D3A-8AA3-A598D3303518}"/>
              </c:ext>
            </c:extLst>
          </c:dPt>
          <c:dLbls>
            <c:dLbl>
              <c:idx val="3"/>
              <c:layout>
                <c:manualLayout>
                  <c:x val="-0.12205935656601406"/>
                  <c:y val="-2.8851970987184977E-3"/>
                </c:manualLayout>
              </c:layout>
              <c:dLblPos val="r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40-4D3A-8AA3-A598D330351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30.9</c:v>
                </c:pt>
                <c:pt idx="1">
                  <c:v>30.8</c:v>
                </c:pt>
                <c:pt idx="2">
                  <c:v>45.5</c:v>
                </c:pt>
                <c:pt idx="3">
                  <c:v>54.8</c:v>
                </c:pt>
                <c:pt idx="4">
                  <c:v>57.6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A740-4D3A-8AA3-A598D3303518}"/>
            </c:ext>
          </c:extLst>
        </c:ser>
        <c:dLbls/>
        <c:bubbleScale val="70"/>
        <c:axId val="138018176"/>
        <c:axId val="138220672"/>
      </c:bubbleChart>
      <c:valAx>
        <c:axId val="138018176"/>
        <c:scaling>
          <c:orientation val="minMax"/>
          <c:max val="100"/>
          <c:min val="0"/>
        </c:scaling>
        <c:delete val="1"/>
        <c:axPos val="b"/>
        <c:numFmt formatCode="General" sourceLinked="1"/>
        <c:tickLblPos val="none"/>
        <c:crossAx val="138220672"/>
        <c:crosses val="autoZero"/>
        <c:crossBetween val="midCat"/>
        <c:majorUnit val="5"/>
        <c:minorUnit val="0.2"/>
      </c:valAx>
      <c:valAx>
        <c:axId val="138220672"/>
        <c:scaling>
          <c:orientation val="minMax"/>
          <c:max val="100"/>
          <c:min val="0"/>
        </c:scaling>
        <c:delete val="1"/>
        <c:axPos val="l"/>
        <c:numFmt formatCode="General" sourceLinked="1"/>
        <c:tickLblPos val="none"/>
        <c:crossAx val="138018176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1.6</c:v>
                </c:pt>
                <c:pt idx="1">
                  <c:v>1.7</c:v>
                </c:pt>
                <c:pt idx="2">
                  <c:v>2.1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</c:numCache>
            </c:numRef>
          </c:val>
        </c:ser>
        <c:dLbls/>
        <c:axId val="150144128"/>
        <c:axId val="150145664"/>
      </c:barChart>
      <c:catAx>
        <c:axId val="150144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0145664"/>
        <c:crosses val="autoZero"/>
        <c:auto val="1"/>
        <c:lblAlgn val="ctr"/>
        <c:lblOffset val="100"/>
      </c:catAx>
      <c:valAx>
        <c:axId val="150145664"/>
        <c:scaling>
          <c:orientation val="minMax"/>
        </c:scaling>
        <c:delete val="1"/>
        <c:axPos val="l"/>
        <c:numFmt formatCode="0.0" sourceLinked="1"/>
        <c:tickLblPos val="none"/>
        <c:crossAx val="150144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45.8</c:v>
                </c:pt>
                <c:pt idx="1">
                  <c:v>45.6</c:v>
                </c:pt>
                <c:pt idx="2">
                  <c:v>49.1</c:v>
                </c:pt>
                <c:pt idx="3">
                  <c:v>50</c:v>
                </c:pt>
                <c:pt idx="4">
                  <c:v>47.6</c:v>
                </c:pt>
                <c:pt idx="5">
                  <c:v>48.8</c:v>
                </c:pt>
              </c:numCache>
            </c:numRef>
          </c:val>
        </c:ser>
        <c:dLbls/>
        <c:axId val="150311680"/>
        <c:axId val="150313216"/>
      </c:barChart>
      <c:catAx>
        <c:axId val="150311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0313216"/>
        <c:crosses val="autoZero"/>
        <c:auto val="1"/>
        <c:lblAlgn val="ctr"/>
        <c:lblOffset val="100"/>
      </c:catAx>
      <c:valAx>
        <c:axId val="150313216"/>
        <c:scaling>
          <c:orientation val="minMax"/>
        </c:scaling>
        <c:delete val="1"/>
        <c:axPos val="l"/>
        <c:numFmt formatCode="0.0" sourceLinked="1"/>
        <c:tickLblPos val="none"/>
        <c:crossAx val="150311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240.6</c:v>
                </c:pt>
                <c:pt idx="1">
                  <c:v>353.1</c:v>
                </c:pt>
                <c:pt idx="2">
                  <c:v>74.900000000000006</c:v>
                </c:pt>
                <c:pt idx="3">
                  <c:v>17.8</c:v>
                </c:pt>
                <c:pt idx="4">
                  <c:v>17.100000000000001</c:v>
                </c:pt>
                <c:pt idx="5">
                  <c:v>15.2</c:v>
                </c:pt>
              </c:numCache>
            </c:numRef>
          </c:val>
        </c:ser>
        <c:dLbls/>
        <c:axId val="149701376"/>
        <c:axId val="149702912"/>
      </c:barChart>
      <c:catAx>
        <c:axId val="149701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49702912"/>
        <c:crosses val="autoZero"/>
        <c:auto val="1"/>
        <c:lblAlgn val="ctr"/>
        <c:lblOffset val="100"/>
      </c:catAx>
      <c:valAx>
        <c:axId val="149702912"/>
        <c:scaling>
          <c:orientation val="minMax"/>
        </c:scaling>
        <c:delete val="1"/>
        <c:axPos val="l"/>
        <c:numFmt formatCode="0.0" sourceLinked="1"/>
        <c:tickLblPos val="none"/>
        <c:crossAx val="1497013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282.8</c:v>
                </c:pt>
                <c:pt idx="1">
                  <c:v>191</c:v>
                </c:pt>
                <c:pt idx="2">
                  <c:v>240.4</c:v>
                </c:pt>
                <c:pt idx="3">
                  <c:v>408.5</c:v>
                </c:pt>
                <c:pt idx="4">
                  <c:v>308.89999999999992</c:v>
                </c:pt>
                <c:pt idx="5">
                  <c:v>308.2</c:v>
                </c:pt>
              </c:numCache>
            </c:numRef>
          </c:val>
        </c:ser>
        <c:dLbls/>
        <c:axId val="150893312"/>
        <c:axId val="150894848"/>
      </c:barChart>
      <c:catAx>
        <c:axId val="150893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0894848"/>
        <c:crosses val="autoZero"/>
        <c:auto val="1"/>
        <c:lblAlgn val="ctr"/>
        <c:lblOffset val="100"/>
      </c:catAx>
      <c:valAx>
        <c:axId val="150894848"/>
        <c:scaling>
          <c:orientation val="minMax"/>
        </c:scaling>
        <c:delete val="1"/>
        <c:axPos val="l"/>
        <c:numFmt formatCode="0.0" sourceLinked="1"/>
        <c:tickLblPos val="none"/>
        <c:crossAx val="150893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5273858460171101E-2"/>
          <c:y val="0"/>
          <c:w val="0.92945228307965766"/>
          <c:h val="0.8116041861523294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2301.8000000000002</c:v>
                </c:pt>
                <c:pt idx="1">
                  <c:v>2551.3000000000002</c:v>
                </c:pt>
                <c:pt idx="2">
                  <c:v>2478.1</c:v>
                </c:pt>
                <c:pt idx="3">
                  <c:v>2301.4</c:v>
                </c:pt>
                <c:pt idx="4">
                  <c:v>2237.8000000000002</c:v>
                </c:pt>
                <c:pt idx="5">
                  <c:v>2280.6</c:v>
                </c:pt>
              </c:numCache>
            </c:numRef>
          </c:val>
        </c:ser>
        <c:dLbls/>
        <c:axId val="151390080"/>
        <c:axId val="151391616"/>
      </c:barChart>
      <c:catAx>
        <c:axId val="151390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1391616"/>
        <c:crosses val="autoZero"/>
        <c:auto val="1"/>
        <c:lblAlgn val="ctr"/>
        <c:lblOffset val="100"/>
      </c:catAx>
      <c:valAx>
        <c:axId val="151391616"/>
        <c:scaling>
          <c:orientation val="minMax"/>
        </c:scaling>
        <c:delete val="1"/>
        <c:axPos val="l"/>
        <c:numFmt formatCode="0.0" sourceLinked="1"/>
        <c:tickLblPos val="none"/>
        <c:crossAx val="1513900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7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28301</c:v>
                </c:pt>
                <c:pt idx="1">
                  <c:v>31832</c:v>
                </c:pt>
                <c:pt idx="2">
                  <c:v>31832</c:v>
                </c:pt>
                <c:pt idx="3">
                  <c:v>36569</c:v>
                </c:pt>
                <c:pt idx="4">
                  <c:v>39611</c:v>
                </c:pt>
                <c:pt idx="5">
                  <c:v>41577</c:v>
                </c:pt>
                <c:pt idx="6">
                  <c:v>43219</c:v>
                </c:pt>
                <c:pt idx="7">
                  <c:v>43219</c:v>
                </c:pt>
                <c:pt idx="8">
                  <c:v>43219</c:v>
                </c:pt>
              </c:numCache>
            </c:numRef>
          </c:val>
        </c:ser>
        <c:dLbls/>
        <c:axId val="152124800"/>
        <c:axId val="152401024"/>
      </c:barChart>
      <c:catAx>
        <c:axId val="152124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401024"/>
        <c:crosses val="autoZero"/>
        <c:auto val="1"/>
        <c:lblAlgn val="ctr"/>
        <c:lblOffset val="100"/>
      </c:catAx>
      <c:valAx>
        <c:axId val="152401024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1248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7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37838</c:v>
                </c:pt>
                <c:pt idx="1">
                  <c:v>37993</c:v>
                </c:pt>
                <c:pt idx="2">
                  <c:v>37993</c:v>
                </c:pt>
                <c:pt idx="3">
                  <c:v>41283</c:v>
                </c:pt>
                <c:pt idx="4">
                  <c:v>43605</c:v>
                </c:pt>
                <c:pt idx="5">
                  <c:v>45679</c:v>
                </c:pt>
                <c:pt idx="6">
                  <c:v>47479</c:v>
                </c:pt>
                <c:pt idx="7">
                  <c:v>47479</c:v>
                </c:pt>
                <c:pt idx="8">
                  <c:v>47479</c:v>
                </c:pt>
              </c:numCache>
            </c:numRef>
          </c:val>
        </c:ser>
        <c:dLbls/>
        <c:axId val="152437120"/>
        <c:axId val="152438656"/>
      </c:barChart>
      <c:catAx>
        <c:axId val="152437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438656"/>
        <c:crosses val="autoZero"/>
        <c:auto val="1"/>
        <c:lblAlgn val="ctr"/>
        <c:lblOffset val="100"/>
      </c:catAx>
      <c:valAx>
        <c:axId val="152438656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437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7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25549</c:v>
                </c:pt>
                <c:pt idx="1">
                  <c:v>27455</c:v>
                </c:pt>
                <c:pt idx="2">
                  <c:v>31483</c:v>
                </c:pt>
                <c:pt idx="3">
                  <c:v>42127</c:v>
                </c:pt>
                <c:pt idx="4">
                  <c:v>43728</c:v>
                </c:pt>
                <c:pt idx="5">
                  <c:v>45827</c:v>
                </c:pt>
                <c:pt idx="6">
                  <c:v>47660</c:v>
                </c:pt>
                <c:pt idx="7">
                  <c:v>47660</c:v>
                </c:pt>
                <c:pt idx="8">
                  <c:v>47660</c:v>
                </c:pt>
              </c:numCache>
            </c:numRef>
          </c:val>
        </c:ser>
        <c:dLbls/>
        <c:axId val="152487040"/>
        <c:axId val="152488576"/>
      </c:barChart>
      <c:catAx>
        <c:axId val="152487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488576"/>
        <c:crosses val="autoZero"/>
        <c:auto val="1"/>
        <c:lblAlgn val="ctr"/>
        <c:lblOffset val="100"/>
      </c:catAx>
      <c:valAx>
        <c:axId val="152488576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487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285.60000000000002</c:v>
                </c:pt>
                <c:pt idx="1">
                  <c:v>320.60000000000002</c:v>
                </c:pt>
                <c:pt idx="2">
                  <c:v>321.2</c:v>
                </c:pt>
                <c:pt idx="3">
                  <c:v>333.8</c:v>
                </c:pt>
                <c:pt idx="4">
                  <c:v>292.39999999999986</c:v>
                </c:pt>
                <c:pt idx="5">
                  <c:v>298.8</c:v>
                </c:pt>
              </c:numCache>
            </c:numRef>
          </c:val>
        </c:ser>
        <c:dLbls/>
        <c:axId val="150744064"/>
        <c:axId val="150758144"/>
      </c:barChart>
      <c:catAx>
        <c:axId val="150744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0758144"/>
        <c:crosses val="autoZero"/>
        <c:auto val="1"/>
        <c:lblAlgn val="ctr"/>
        <c:lblOffset val="100"/>
      </c:catAx>
      <c:valAx>
        <c:axId val="150758144"/>
        <c:scaling>
          <c:orientation val="minMax"/>
        </c:scaling>
        <c:delete val="1"/>
        <c:axPos val="l"/>
        <c:numFmt formatCode="0.0" sourceLinked="1"/>
        <c:tickLblPos val="none"/>
        <c:crossAx val="150744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5.8957775091407778E-3"/>
                  <c:y val="-7.1904483669189547E-3"/>
                </c:manualLayout>
              </c:layout>
              <c:showVal val="1"/>
            </c:dLbl>
            <c:dLbl>
              <c:idx val="6"/>
              <c:layout>
                <c:manualLayout>
                  <c:x val="-8.8436662637111675E-3"/>
                  <c:y val="-1.7976120917297396E-2"/>
                </c:manualLayout>
              </c:layout>
              <c:showVal val="1"/>
            </c:dLbl>
            <c:dLbl>
              <c:idx val="7"/>
              <c:layout>
                <c:manualLayout>
                  <c:x val="1.4739443772851933E-2"/>
                  <c:y val="-1.7976120917297396E-2"/>
                </c:manualLayout>
              </c:layout>
              <c:showVal val="1"/>
            </c:dLbl>
            <c:dLbl>
              <c:idx val="8"/>
              <c:layout>
                <c:manualLayout>
                  <c:x val="2.6530998791133492E-2"/>
                  <c:y val="-1.7976120917297396E-2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8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31706</c:v>
                </c:pt>
                <c:pt idx="1">
                  <c:v>34071</c:v>
                </c:pt>
                <c:pt idx="2">
                  <c:v>39238</c:v>
                </c:pt>
                <c:pt idx="3">
                  <c:v>42127</c:v>
                </c:pt>
                <c:pt idx="4">
                  <c:v>43728</c:v>
                </c:pt>
                <c:pt idx="5">
                  <c:v>45827</c:v>
                </c:pt>
                <c:pt idx="6">
                  <c:v>47660</c:v>
                </c:pt>
                <c:pt idx="7">
                  <c:v>47660</c:v>
                </c:pt>
                <c:pt idx="8">
                  <c:v>47660</c:v>
                </c:pt>
              </c:numCache>
            </c:numRef>
          </c:val>
        </c:ser>
        <c:dLbls/>
        <c:axId val="152893312"/>
        <c:axId val="152894848"/>
      </c:barChart>
      <c:catAx>
        <c:axId val="152893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894848"/>
        <c:crosses val="autoZero"/>
        <c:auto val="1"/>
        <c:lblAlgn val="ctr"/>
        <c:lblOffset val="100"/>
      </c:catAx>
      <c:valAx>
        <c:axId val="152894848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2893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6.591174023872251E-2"/>
          <c:y val="0.1293827881904373"/>
          <c:w val="0.80527292833095976"/>
          <c:h val="0.476223599922075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ожидаемое</c:v>
                </c:pt>
              </c:strCache>
            </c:strRef>
          </c:tx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834118704291482"/>
                  <c:y val="-6.6796585491748564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531660308477871"/>
                  <c:y val="-8.2344577057737914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 доходы - 1 185,0 млн. руб.</c:v>
                </c:pt>
                <c:pt idx="1">
                  <c:v>Неналоговые  доходы - 132,7 млн. руб.</c:v>
                </c:pt>
                <c:pt idx="2">
                  <c:v>Безвозмездные поступления -        2 879,5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0.28200000000000003</c:v>
                </c:pt>
                <c:pt idx="1">
                  <c:v>3.2000000000000008E-2</c:v>
                </c:pt>
                <c:pt idx="2">
                  <c:v>0.68600000000000005</c:v>
                </c:pt>
              </c:numCache>
            </c:numRef>
          </c:val>
        </c:ser>
        <c:dLbls>
          <c:showPercent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5.522344015179538E-2"/>
          <c:y val="0.66428079606932278"/>
          <c:w val="0.80368085052403349"/>
          <c:h val="0.2201834862385320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1791555018281562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-3.2426776300274282E-2"/>
                  <c:y val="-1.4402865149489272E-2"/>
                </c:manualLayout>
              </c:layout>
              <c:showVal val="1"/>
            </c:dLbl>
            <c:dLbl>
              <c:idx val="7"/>
              <c:layout>
                <c:manualLayout>
                  <c:x val="-1.1791555018281562E-2"/>
                  <c:y val="-1.800358143686159E-2"/>
                </c:manualLayout>
              </c:layout>
              <c:showVal val="1"/>
            </c:dLbl>
            <c:dLbl>
              <c:idx val="8"/>
              <c:layout>
                <c:manualLayout>
                  <c:x val="1.7687332527422328E-2"/>
                  <c:y val="-1.800358143686159E-2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8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21175</c:v>
                </c:pt>
                <c:pt idx="1">
                  <c:v>24782</c:v>
                </c:pt>
                <c:pt idx="2">
                  <c:v>32124</c:v>
                </c:pt>
                <c:pt idx="3">
                  <c:v>39711</c:v>
                </c:pt>
                <c:pt idx="4">
                  <c:v>41538</c:v>
                </c:pt>
                <c:pt idx="5">
                  <c:v>43532</c:v>
                </c:pt>
                <c:pt idx="6">
                  <c:v>45273</c:v>
                </c:pt>
                <c:pt idx="7">
                  <c:v>45273</c:v>
                </c:pt>
                <c:pt idx="8">
                  <c:v>45273</c:v>
                </c:pt>
              </c:numCache>
            </c:numRef>
          </c:val>
        </c:ser>
        <c:dLbls/>
        <c:axId val="150780544"/>
        <c:axId val="153112960"/>
      </c:barChart>
      <c:catAx>
        <c:axId val="150780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112960"/>
        <c:crosses val="autoZero"/>
        <c:auto val="1"/>
        <c:lblAlgn val="ctr"/>
        <c:lblOffset val="100"/>
      </c:catAx>
      <c:valAx>
        <c:axId val="153112960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07805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2.2999999999999998</c:v>
                </c:pt>
                <c:pt idx="1">
                  <c:v>3.8</c:v>
                </c:pt>
                <c:pt idx="2">
                  <c:v>3.6</c:v>
                </c:pt>
                <c:pt idx="3">
                  <c:v>2.5</c:v>
                </c:pt>
                <c:pt idx="4">
                  <c:v>2.2999999999999998</c:v>
                </c:pt>
                <c:pt idx="5">
                  <c:v>2.2999999999999998</c:v>
                </c:pt>
              </c:numCache>
            </c:numRef>
          </c:val>
        </c:ser>
        <c:dLbls/>
        <c:axId val="153174400"/>
        <c:axId val="153175936"/>
      </c:barChart>
      <c:catAx>
        <c:axId val="153174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175936"/>
        <c:crosses val="autoZero"/>
        <c:auto val="1"/>
        <c:lblAlgn val="ctr"/>
        <c:lblOffset val="100"/>
      </c:catAx>
      <c:valAx>
        <c:axId val="153175936"/>
        <c:scaling>
          <c:orientation val="minMax"/>
        </c:scaling>
        <c:delete val="1"/>
        <c:axPos val="l"/>
        <c:numFmt formatCode="0.0" sourceLinked="1"/>
        <c:tickLblPos val="none"/>
        <c:crossAx val="153174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32.4</c:v>
                </c:pt>
                <c:pt idx="1">
                  <c:v>238.5</c:v>
                </c:pt>
                <c:pt idx="2">
                  <c:v>638.79999999999995</c:v>
                </c:pt>
                <c:pt idx="3">
                  <c:v>368.8</c:v>
                </c:pt>
                <c:pt idx="4">
                  <c:v>306.2</c:v>
                </c:pt>
                <c:pt idx="5">
                  <c:v>368.6</c:v>
                </c:pt>
              </c:numCache>
            </c:numRef>
          </c:val>
        </c:ser>
        <c:dLbls/>
        <c:axId val="153327488"/>
        <c:axId val="153329024"/>
      </c:barChart>
      <c:catAx>
        <c:axId val="153327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329024"/>
        <c:crosses val="autoZero"/>
        <c:auto val="1"/>
        <c:lblAlgn val="ctr"/>
        <c:lblOffset val="100"/>
      </c:catAx>
      <c:valAx>
        <c:axId val="153329024"/>
        <c:scaling>
          <c:orientation val="minMax"/>
        </c:scaling>
        <c:delete val="1"/>
        <c:axPos val="l"/>
        <c:numFmt formatCode="0.0" sourceLinked="1"/>
        <c:tickLblPos val="none"/>
        <c:crossAx val="153327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153.6</c:v>
                </c:pt>
                <c:pt idx="1">
                  <c:v>152.6</c:v>
                </c:pt>
                <c:pt idx="2">
                  <c:v>188.9</c:v>
                </c:pt>
                <c:pt idx="3">
                  <c:v>191.5</c:v>
                </c:pt>
                <c:pt idx="4">
                  <c:v>429.5</c:v>
                </c:pt>
                <c:pt idx="5">
                  <c:v>205.9</c:v>
                </c:pt>
              </c:numCache>
            </c:numRef>
          </c:val>
        </c:ser>
        <c:dLbls/>
        <c:axId val="153479040"/>
        <c:axId val="153480576"/>
      </c:barChart>
      <c:catAx>
        <c:axId val="153479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480576"/>
        <c:crosses val="autoZero"/>
        <c:auto val="1"/>
        <c:lblAlgn val="ctr"/>
        <c:lblOffset val="100"/>
      </c:catAx>
      <c:valAx>
        <c:axId val="153480576"/>
        <c:scaling>
          <c:orientation val="minMax"/>
        </c:scaling>
        <c:delete val="1"/>
        <c:axPos val="l"/>
        <c:numFmt formatCode="0.0" sourceLinked="1"/>
        <c:tickLblPos val="none"/>
        <c:crossAx val="153479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000" b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34640</c:v>
                </c:pt>
                <c:pt idx="1">
                  <c:v>37224</c:v>
                </c:pt>
                <c:pt idx="2">
                  <c:v>42689</c:v>
                </c:pt>
                <c:pt idx="3">
                  <c:v>42127</c:v>
                </c:pt>
                <c:pt idx="4">
                  <c:v>43728</c:v>
                </c:pt>
                <c:pt idx="5">
                  <c:v>45827</c:v>
                </c:pt>
                <c:pt idx="6">
                  <c:v>47660</c:v>
                </c:pt>
                <c:pt idx="7">
                  <c:v>47660</c:v>
                </c:pt>
                <c:pt idx="8">
                  <c:v>47660</c:v>
                </c:pt>
              </c:numCache>
            </c:numRef>
          </c:val>
        </c:ser>
        <c:dLbls/>
        <c:axId val="153798144"/>
        <c:axId val="153799680"/>
      </c:barChart>
      <c:catAx>
        <c:axId val="153798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799680"/>
        <c:crosses val="autoZero"/>
        <c:auto val="1"/>
        <c:lblAlgn val="ctr"/>
        <c:lblOffset val="100"/>
      </c:catAx>
      <c:valAx>
        <c:axId val="153799680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53798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763093452579344"/>
          <c:y val="0.12017612203252798"/>
          <c:w val="0.59455199422286387"/>
          <c:h val="0.879823799254973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4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7.3003462578232056E-3"/>
                  <c:y val="-0.373396520421540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Учреждения </a:t>
                    </a:r>
                    <a:r>
                      <a:rPr lang="ru-RU" dirty="0"/>
                      <a:t>образования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180,0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3.986698237232901E-2"/>
                  <c:y val="6.354944417381924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У</a:t>
                    </a:r>
                    <a:r>
                      <a:rPr lang="ru-RU" dirty="0"/>
                      <a:t>чреждения культуры; </a:t>
                    </a:r>
                    <a:endParaRPr lang="ru-RU" dirty="0" smtClean="0"/>
                  </a:p>
                  <a:p>
                    <a:r>
                      <a:rPr lang="ru-RU" dirty="0" smtClean="0"/>
                      <a:t>24,8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4.4017794319149747E-2"/>
                  <c:y val="-4.738135666718511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У</a:t>
                    </a:r>
                    <a:r>
                      <a:rPr lang="ru-RU" dirty="0" smtClean="0"/>
                      <a:t>чреждения </a:t>
                    </a:r>
                    <a:r>
                      <a:rPr lang="ru-RU" dirty="0"/>
                      <a:t>физической культуры </a:t>
                    </a:r>
                    <a:r>
                      <a:rPr lang="ru-RU" dirty="0" smtClean="0"/>
                      <a:t>и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спорта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40,0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5.2671230974336196E-3"/>
                  <c:y val="-0.10990156031276498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МБУ </a:t>
                    </a:r>
                    <a:r>
                      <a: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"Редакция газеты "Ухта"; </a:t>
                    </a:r>
                    <a:endParaRPr lang="ru-RU" sz="1200" dirty="0" smtClean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  <a:p>
                    <a:r>
                      <a:rPr lang="ru-RU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2,0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Учреждения образования</c:v>
                </c:pt>
                <c:pt idx="1">
                  <c:v>Учреждения культуры</c:v>
                </c:pt>
                <c:pt idx="2">
                  <c:v>Учреждения физической культуры и спорта</c:v>
                </c:pt>
                <c:pt idx="3">
                  <c:v>МБУ "Редакция газеты "Ухта"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180</c:v>
                </c:pt>
                <c:pt idx="1">
                  <c:v>24.8</c:v>
                </c:pt>
                <c:pt idx="2">
                  <c:v>40</c:v>
                </c:pt>
                <c:pt idx="3">
                  <c:v>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Lbls>
            <c:dLbl>
              <c:idx val="0"/>
              <c:layout>
                <c:manualLayout>
                  <c:x val="3.7426664131335829E-2"/>
                  <c:y val="9.7553878380536828E-3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0.18446588199601757"/>
                  <c:y val="0.11050690381293156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0.14183119610641556"/>
                  <c:y val="-0.21336600581238449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-0.22690322544199423"/>
                  <c:y val="-0.2309506670405386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Администрация</c:v>
                </c:pt>
                <c:pt idx="1">
                  <c:v>Образование</c:v>
                </c:pt>
                <c:pt idx="2">
                  <c:v>ЖКХ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1.4999999999999998E-2</c:v>
                </c:pt>
                <c:pt idx="1">
                  <c:v>0.32000000000000006</c:v>
                </c:pt>
                <c:pt idx="2">
                  <c:v>0.66500000000000015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04775965063719"/>
          <c:y val="0.27444515227676203"/>
          <c:w val="0.35999365455120369"/>
          <c:h val="0.4977409541783627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87217656650339"/>
          <c:y val="7.7586372994490962E-2"/>
          <c:w val="0.4433905331717008"/>
          <c:h val="0.86869998416316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Pt>
            <c:idx val="4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8.49861577702377E-2"/>
                  <c:y val="0.20163152253035899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0.16020240213416437"/>
                  <c:y val="-0.1615638705966444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0.16050054615763593"/>
                  <c:y val="-0.14472983635431458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9.295137637960571E-2"/>
                  <c:y val="0.20262919587904046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33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УФиС</c:v>
                </c:pt>
                <c:pt idx="1">
                  <c:v>Образование</c:v>
                </c:pt>
                <c:pt idx="2">
                  <c:v>Администрация</c:v>
                </c:pt>
                <c:pt idx="3">
                  <c:v>Культура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0.13600000000000001</c:v>
                </c:pt>
                <c:pt idx="1">
                  <c:v>0.39400000000000007</c:v>
                </c:pt>
                <c:pt idx="2">
                  <c:v>0.31800000000000006</c:v>
                </c:pt>
                <c:pt idx="3">
                  <c:v>0.15200000000000002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showPercent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86382229752723"/>
          <c:y val="0.12396197092884188"/>
          <c:w val="0.30698112745932848"/>
          <c:h val="0.48947555653302161"/>
        </c:manualLayout>
      </c:layout>
      <c:txPr>
        <a:bodyPr/>
        <a:lstStyle/>
        <a:p>
          <a:pPr>
            <a:defRPr sz="1200">
              <a:solidFill>
                <a:srgbClr val="333333"/>
              </a:solidFill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Pt>
            <c:idx val="4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8.8032359779963501E-2"/>
                  <c:y val="0.15985424476409471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0.15410999811471271"/>
                  <c:y val="4.7322518234677403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-8.0149412610700646E-2"/>
                  <c:y val="-0.2223162093488055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0.16301402260329864"/>
                  <c:y val="0.1131069277441069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33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УФиС</c:v>
                </c:pt>
                <c:pt idx="1">
                  <c:v>Культура</c:v>
                </c:pt>
                <c:pt idx="2">
                  <c:v>Администрация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0.13</c:v>
                </c:pt>
                <c:pt idx="1">
                  <c:v>0.17</c:v>
                </c:pt>
                <c:pt idx="2">
                  <c:v>0.32000000000000006</c:v>
                </c:pt>
                <c:pt idx="3">
                  <c:v>0.38000000000000006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showPercent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54040822944654"/>
          <c:y val="0.12396197092884188"/>
          <c:w val="0.30698112745932848"/>
          <c:h val="0.48947555653302161"/>
        </c:manualLayout>
      </c:layout>
      <c:txPr>
        <a:bodyPr/>
        <a:lstStyle/>
        <a:p>
          <a:pPr>
            <a:defRPr sz="1200">
              <a:solidFill>
                <a:srgbClr val="333333"/>
              </a:solidFill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607003718375126"/>
          <c:y val="0"/>
          <c:w val="0.5621099443177997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Lbls>
            <c:dLbl>
              <c:idx val="0"/>
              <c:layout>
                <c:manualLayout>
                  <c:x val="-0.17972954192981797"/>
                  <c:y val="-0.30208436880744871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0.12977526252849511"/>
                  <c:y val="0.17150448498701987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0.1028555812997496"/>
                  <c:y val="0.11444119186916198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-0.22690322544199423"/>
                  <c:y val="-0.2309506670405386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ЖКХ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0.85200000000000009</c:v>
                </c:pt>
                <c:pt idx="1">
                  <c:v>0.14800000000000002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45260706678134"/>
          <c:y val="0.22167472077252931"/>
          <c:w val="0.28813524188123624"/>
          <c:h val="0.6019112746401623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.11002248567444936"/>
          <c:y val="0.1670525223334344"/>
          <c:w val="0.78175356023178777"/>
          <c:h val="0.4104669690156149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 план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2"/>
                  <c:y val="6.7776365115666343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4423456023984718"/>
                  <c:y val="-6.4630906850427758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7334939836716932"/>
                  <c:y val="-8.1106470967180058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- 1 185,0 млн. руб.</c:v>
                </c:pt>
                <c:pt idx="1">
                  <c:v>Неналоговые доходы - 132,7 млн. руб.</c:v>
                </c:pt>
                <c:pt idx="2">
                  <c:v>Безвозмездные поступления -         2 879,5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0.28200000000000003</c:v>
                </c:pt>
                <c:pt idx="1">
                  <c:v>3.2000000000000008E-2</c:v>
                </c:pt>
                <c:pt idx="2">
                  <c:v>0.68600000000000005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66"/>
        </c:manualLayout>
      </c:layout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</c:chart>
  <c:txPr>
    <a:bodyPr/>
    <a:lstStyle/>
    <a:p>
      <a:pPr>
        <a:defRPr sz="1847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  <c:pt idx="13">
                  <c:v>01.01.2021(прогноз)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439</c:v>
                </c:pt>
                <c:pt idx="10">
                  <c:v>305.5</c:v>
                </c:pt>
                <c:pt idx="11">
                  <c:v>297</c:v>
                </c:pt>
                <c:pt idx="12">
                  <c:v>363</c:v>
                </c:pt>
                <c:pt idx="13">
                  <c:v>483</c:v>
                </c:pt>
              </c:numCache>
            </c:numRef>
          </c:val>
        </c:ser>
        <c:dLbls/>
        <c:axId val="130685952"/>
        <c:axId val="130695936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73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868851067135268E-2"/>
                  <c:y val="-3.717778794620552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232294875998431E-2"/>
                  <c:y val="-4.816863110171409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67348800952973E-2"/>
                  <c:y val="-4.051726985289945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074553595219334E-2"/>
                  <c:y val="-4.482882854452982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942346965964956E-2"/>
                  <c:y val="-5.0097038357763884E-2"/>
                </c:manualLayout>
              </c:layout>
              <c:showVal val="1"/>
            </c:dLbl>
            <c:dLbl>
              <c:idx val="7"/>
              <c:layout>
                <c:manualLayout>
                  <c:x val="-2.7255779168168317E-2"/>
                  <c:y val="-3.623659476886988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8736757343131691E-2"/>
                  <c:y val="-3.957639732605415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678046612706891E-2"/>
                  <c:y val="-5.3436840914948082E-2"/>
                </c:manualLayout>
              </c:layout>
              <c:showVal val="1"/>
            </c:dLbl>
            <c:dLbl>
              <c:idx val="10"/>
              <c:layout>
                <c:manualLayout>
                  <c:x val="-2.7244149927334087E-2"/>
                  <c:y val="-4.0077630686211098E-2"/>
                </c:manualLayout>
              </c:layout>
              <c:showVal val="1"/>
            </c:dLbl>
            <c:dLbl>
              <c:idx val="11"/>
              <c:layout>
                <c:manualLayout>
                  <c:x val="-3.0111830392829091E-2"/>
                  <c:y val="-5.6776643472132383E-2"/>
                </c:manualLayout>
              </c:layout>
              <c:showVal val="1"/>
            </c:dLbl>
            <c:dLbl>
              <c:idx val="12"/>
              <c:layout>
                <c:manualLayout>
                  <c:x val="-3.2979623763574724E-2"/>
                  <c:y val="-3.6737828129026845E-2"/>
                </c:manualLayout>
              </c:layout>
              <c:showVal val="1"/>
            </c:dLbl>
            <c:dLbl>
              <c:idx val="13"/>
              <c:layout>
                <c:manualLayout>
                  <c:x val="-3.1545727078201795E-2"/>
                  <c:y val="-5.0097038357763871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  <c:pt idx="12">
                  <c:v>01.01.2020</c:v>
                </c:pt>
                <c:pt idx="13">
                  <c:v>01.01.2021(прогноз)</c:v>
                </c:pt>
              </c:strCache>
            </c:strRef>
          </c:cat>
          <c:val>
            <c:numRef>
              <c:f>Лист1!$C$2:$C$15</c:f>
              <c:numCache>
                <c:formatCode>0%</c:formatCode>
                <c:ptCount val="14"/>
                <c:pt idx="0">
                  <c:v>0.12000000000000001</c:v>
                </c:pt>
                <c:pt idx="1">
                  <c:v>0.18000000000000002</c:v>
                </c:pt>
                <c:pt idx="2">
                  <c:v>0.27</c:v>
                </c:pt>
                <c:pt idx="3">
                  <c:v>0.32000000000000006</c:v>
                </c:pt>
                <c:pt idx="4">
                  <c:v>0.27</c:v>
                </c:pt>
                <c:pt idx="5">
                  <c:v>0.32000000000000006</c:v>
                </c:pt>
                <c:pt idx="6">
                  <c:v>0.25</c:v>
                </c:pt>
                <c:pt idx="7">
                  <c:v>0.36000000000000004</c:v>
                </c:pt>
                <c:pt idx="8">
                  <c:v>0.34</c:v>
                </c:pt>
                <c:pt idx="9">
                  <c:v>0.30000000000000004</c:v>
                </c:pt>
                <c:pt idx="10">
                  <c:v>0.21000000000000002</c:v>
                </c:pt>
                <c:pt idx="11">
                  <c:v>0.21000000000000002</c:v>
                </c:pt>
                <c:pt idx="12">
                  <c:v>0.24300000000000002</c:v>
                </c:pt>
                <c:pt idx="13">
                  <c:v>0.37000000000000005</c:v>
                </c:pt>
              </c:numCache>
            </c:numRef>
          </c:val>
        </c:ser>
        <c:dLbls/>
        <c:marker val="1"/>
        <c:axId val="130697472"/>
        <c:axId val="130719744"/>
      </c:lineChart>
      <c:catAx>
        <c:axId val="130685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30695936"/>
        <c:crosses val="autoZero"/>
        <c:auto val="1"/>
        <c:lblAlgn val="ctr"/>
        <c:lblOffset val="100"/>
      </c:catAx>
      <c:valAx>
        <c:axId val="130695936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30685952"/>
        <c:crosses val="autoZero"/>
        <c:crossBetween val="between"/>
      </c:valAx>
      <c:catAx>
        <c:axId val="130697472"/>
        <c:scaling>
          <c:orientation val="minMax"/>
        </c:scaling>
        <c:delete val="1"/>
        <c:axPos val="b"/>
        <c:numFmt formatCode="General" sourceLinked="1"/>
        <c:tickLblPos val="none"/>
        <c:crossAx val="130719744"/>
        <c:crosses val="autoZero"/>
        <c:auto val="1"/>
        <c:lblAlgn val="ctr"/>
        <c:lblOffset val="100"/>
      </c:catAx>
      <c:valAx>
        <c:axId val="130719744"/>
        <c:scaling>
          <c:orientation val="minMax"/>
          <c:max val="1"/>
        </c:scaling>
        <c:axPos val="r"/>
        <c:numFmt formatCode="0%" sourceLinked="1"/>
        <c:tickLblPos val="nextTo"/>
        <c:txPr>
          <a:bodyPr/>
          <a:lstStyle/>
          <a:p>
            <a: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130697472"/>
        <c:crosses val="max"/>
        <c:crossBetween val="between"/>
      </c:valAx>
    </c:plotArea>
    <c:legend>
      <c:legendPos val="b"/>
      <c:layout/>
      <c:txPr>
        <a:bodyPr/>
        <a:lstStyle/>
        <a:p>
          <a:pPr>
            <a:defRPr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explosion val="20"/>
          <c:dPt>
            <c:idx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Lbls>
            <c:dLbl>
              <c:idx val="0"/>
              <c:layout>
                <c:manualLayout>
                  <c:x val="-8.6224987347084919E-2"/>
                  <c:y val="-9.0492965775132855E-2"/>
                </c:manualLayout>
              </c:layout>
              <c:showPercent val="1"/>
            </c:dLbl>
            <c:dLbl>
              <c:idx val="1"/>
              <c:layout>
                <c:manualLayout>
                  <c:x val="9.1651976932464518E-2"/>
                  <c:y val="-0.18098593155026577"/>
                </c:manualLayout>
              </c:layout>
              <c:showPercent val="1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Бюджетные кредиты</c:v>
                </c:pt>
                <c:pt idx="1">
                  <c:v>Кредиты кредитных организаций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3.0000000000000002E-2</c:v>
                </c:pt>
                <c:pt idx="1">
                  <c:v>0.9700000000000002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Percent val="1"/>
        </c:dLbls>
        <c:firstSliceAng val="258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2"/>
            <c:spPr>
              <a:solidFill>
                <a:schemeClr val="accent4"/>
              </a:solidFill>
            </c:spPr>
          </c:dPt>
          <c:cat>
            <c:strRef>
              <c:f>Лист1!$A$2:$A$3</c:f>
              <c:strCache>
                <c:ptCount val="2"/>
                <c:pt idx="0">
                  <c:v>Жилье</c:v>
                </c:pt>
                <c:pt idx="1">
                  <c:v>Экология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71.099999999999994</c:v>
                </c:pt>
                <c:pt idx="1">
                  <c:v>229.4</c:v>
                </c:pt>
              </c:numCache>
            </c:numRef>
          </c:val>
        </c:ser>
        <c:dLbls/>
        <c:firstSliceAng val="0"/>
        <c:holeSize val="75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9.2646684633443888E-2"/>
          <c:y val="0.11922144964076312"/>
          <c:w val="0.81695217207666648"/>
          <c:h val="0.48807247880038135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-0.18418380957906941"/>
                  <c:y val="5.9728237420242532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60502736754307"/>
                  <c:y val="-5.6095392487995589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450130794964519"/>
                  <c:y val="-9.6231395444616036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- 1 182,3 млн. руб.</c:v>
                </c:pt>
                <c:pt idx="1">
                  <c:v>Неналоговые доходы - 141,4 млн. руб.</c:v>
                </c:pt>
                <c:pt idx="2">
                  <c:v>Безвозмездные поступления -         2 715,0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0.29300000000000004</c:v>
                </c:pt>
                <c:pt idx="1">
                  <c:v>3.500000000000001E-2</c:v>
                </c:pt>
                <c:pt idx="2">
                  <c:v>0.67200000000000015</c:v>
                </c:pt>
              </c:numCache>
            </c:numRef>
          </c:val>
        </c:ser>
        <c:dLbls>
          <c:showPercent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1158723033491087"/>
          <c:y val="0.65860437168162944"/>
          <c:w val="0.79808864690321168"/>
          <c:h val="0.2239502332814930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9.6574617452985147E-3"/>
          <c:y val="0.11442609147299047"/>
          <c:w val="0.96643360330290251"/>
          <c:h val="0.5057472149996376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606910382810643"/>
                  <c:y val="5.0213081890577993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604600703245723"/>
                  <c:y val="-7.7250606469921296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240785986776097"/>
                  <c:y val="-8.1106402949792475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- 1 186,2 млн. руб.</c:v>
                </c:pt>
                <c:pt idx="1">
                  <c:v>Неналоговые доходы - 141,6 млн. руб.</c:v>
                </c:pt>
                <c:pt idx="2">
                  <c:v>Безвозмездные поступления - 2 750,3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0.29100000000000004</c:v>
                </c:pt>
                <c:pt idx="1">
                  <c:v>3.500000000000001E-2</c:v>
                </c:pt>
                <c:pt idx="2">
                  <c:v>0.67400000000000015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9.1963876530492348E-3"/>
          <c:y val="0.68274160163376973"/>
          <c:w val="0.98199555097720348"/>
          <c:h val="0.22480620155038766"/>
        </c:manualLayout>
      </c:layout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</c:chart>
  <c:txPr>
    <a:bodyPr/>
    <a:lstStyle/>
    <a:p>
      <a:pPr>
        <a:defRPr sz="1847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8.838906488401771E-2"/>
          <c:y val="0.1318069853443764"/>
          <c:w val="0.8336902837353718"/>
          <c:h val="0.49806460952791592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-0.18418380957906941"/>
                  <c:y val="5.9728237420242532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24194172935155"/>
                  <c:y val="-9.1247872978432176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3937695833973652"/>
                  <c:y val="-9.8602337102750265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Налоговые доходы - 1 284,2 млн. руб.</c:v>
                </c:pt>
                <c:pt idx="1">
                  <c:v>Неналоговые доходы - 140,1 млн. руб.</c:v>
                </c:pt>
                <c:pt idx="2">
                  <c:v>Безвозмездные поступления - 2 533,4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0.32500000000000007</c:v>
                </c:pt>
                <c:pt idx="1">
                  <c:v>3.500000000000001E-2</c:v>
                </c:pt>
                <c:pt idx="2">
                  <c:v>0.64000000000000012</c:v>
                </c:pt>
              </c:numCache>
            </c:numRef>
          </c:val>
        </c:ser>
        <c:dLbls>
          <c:showPercent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69367211206480295"/>
          <c:w val="0.9833440132893625"/>
          <c:h val="0.2239502332814930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65601748302154"/>
          <c:y val="0.1170863541495632"/>
          <c:w val="0.64057568031046364"/>
          <c:h val="0.429341216942970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14"/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1C-49A0-B949-617A735F049A}"/>
              </c:ext>
            </c:extLst>
          </c:dPt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1C-49A0-B949-617A735F049A}"/>
              </c:ext>
            </c:extLst>
          </c:dPt>
          <c:dPt>
            <c:idx val="2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1C-49A0-B949-617A735F049A}"/>
              </c:ext>
            </c:extLst>
          </c:dPt>
          <c:dPt>
            <c:idx val="3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1C-49A0-B949-617A735F049A}"/>
              </c:ext>
            </c:extLst>
          </c:dPt>
          <c:dPt>
            <c:idx val="4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1C-49A0-B949-617A735F049A}"/>
              </c:ext>
            </c:extLst>
          </c:dPt>
          <c:dPt>
            <c:idx val="5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1C-49A0-B949-617A735F049A}"/>
              </c:ext>
            </c:extLst>
          </c:dPt>
          <c:dLbls>
            <c:dLbl>
              <c:idx val="0"/>
              <c:layout>
                <c:manualLayout>
                  <c:x val="-7.5167573629363132E-2"/>
                  <c:y val="3.7654216381904353E-2"/>
                </c:manualLayout>
              </c:layout>
              <c:showPercent val="1"/>
            </c:dLbl>
            <c:dLbl>
              <c:idx val="1"/>
              <c:layout>
                <c:manualLayout>
                  <c:x val="-7.9832395416278651E-2"/>
                  <c:y val="7.2381054400594263E-3"/>
                </c:manualLayout>
              </c:layout>
              <c:showPercent val="1"/>
            </c:dLbl>
            <c:dLbl>
              <c:idx val="2"/>
              <c:layout>
                <c:manualLayout>
                  <c:x val="2.4467209163905102E-3"/>
                  <c:y val="-6.1347410622326924E-2"/>
                </c:manualLayout>
              </c:layout>
              <c:showPercent val="1"/>
            </c:dLbl>
            <c:dLbl>
              <c:idx val="4"/>
              <c:layout>
                <c:manualLayout>
                  <c:x val="-7.3874344762566796E-2"/>
                  <c:y val="-7.9250164412597038E-2"/>
                </c:manualLayout>
              </c:layout>
              <c:showPercent val="1"/>
            </c:dLbl>
            <c:dLbl>
              <c:idx val="5"/>
              <c:layout>
                <c:manualLayout>
                  <c:x val="0.1906675705339273"/>
                  <c:y val="-8.7989056135597155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170.8</c:v>
                </c:pt>
                <c:pt idx="1">
                  <c:v>120.3</c:v>
                </c:pt>
                <c:pt idx="2">
                  <c:v>11.2</c:v>
                </c:pt>
                <c:pt idx="3">
                  <c:v>113.4</c:v>
                </c:pt>
                <c:pt idx="4">
                  <c:v>50.1</c:v>
                </c:pt>
                <c:pt idx="5">
                  <c:v>857.9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1C-49A0-B949-617A735F049A}"/>
            </c:ext>
          </c:extLst>
        </c:ser>
        <c:dLbls/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7010945461074009"/>
          <c:y val="0.54642757109253359"/>
          <c:w val="0.68786111575426467"/>
          <c:h val="0.37272708913752989"/>
        </c:manualLayout>
      </c:layout>
      <c:txPr>
        <a:bodyPr/>
        <a:lstStyle/>
        <a:p>
          <a:pPr>
            <a:defRPr sz="900">
              <a:latin typeface="Verdana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2ED8A-F4D3-4F98-A092-4DE5E20CA69D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85730C-6DE2-4DFB-9346-B859D175B24E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Verdana" pitchFamily="34" charset="0"/>
            </a:rPr>
            <a:t>Транспортный налог</a:t>
          </a:r>
          <a:endParaRPr lang="ru-RU" dirty="0">
            <a:latin typeface="Verdana" pitchFamily="34" charset="0"/>
          </a:endParaRPr>
        </a:p>
      </dgm:t>
    </dgm:pt>
    <dgm:pt modelId="{20E25152-0FCB-4F7C-9152-2603A3D309FD}" type="parTrans" cxnId="{6B01934C-F076-47AF-BF74-4C87436BFF0D}">
      <dgm:prSet/>
      <dgm:spPr/>
      <dgm:t>
        <a:bodyPr/>
        <a:lstStyle/>
        <a:p>
          <a:endParaRPr lang="ru-RU"/>
        </a:p>
      </dgm:t>
    </dgm:pt>
    <dgm:pt modelId="{9032FBAD-B9DF-484A-941A-05A5E4524ED0}" type="sibTrans" cxnId="{6B01934C-F076-47AF-BF74-4C87436BFF0D}">
      <dgm:prSet/>
      <dgm:spPr/>
      <dgm:t>
        <a:bodyPr/>
        <a:lstStyle/>
        <a:p>
          <a:endParaRPr lang="ru-RU"/>
        </a:p>
      </dgm:t>
    </dgm:pt>
    <dgm:pt modelId="{8EA1656E-700A-4103-8D5D-DBBF0E756641}">
      <dgm:prSet phldrT="[Текст]"/>
      <dgm:spPr/>
      <dgm:t>
        <a:bodyPr/>
        <a:lstStyle/>
        <a:p>
          <a:r>
            <a:rPr lang="ru-RU" dirty="0" smtClean="0">
              <a:latin typeface="Verdana" pitchFamily="34" charset="0"/>
            </a:rPr>
            <a:t>Налог на имущество</a:t>
          </a:r>
          <a:endParaRPr lang="ru-RU" dirty="0">
            <a:latin typeface="Verdana" pitchFamily="34" charset="0"/>
          </a:endParaRPr>
        </a:p>
      </dgm:t>
    </dgm:pt>
    <dgm:pt modelId="{248055E1-2C44-4A5A-A047-31A2BB4519D8}" type="parTrans" cxnId="{576FC5C1-9383-43D9-9539-238EA7283659}">
      <dgm:prSet/>
      <dgm:spPr/>
      <dgm:t>
        <a:bodyPr/>
        <a:lstStyle/>
        <a:p>
          <a:endParaRPr lang="ru-RU"/>
        </a:p>
      </dgm:t>
    </dgm:pt>
    <dgm:pt modelId="{A1237E49-02CF-4FC6-A458-AF5DE007DBAF}" type="sibTrans" cxnId="{576FC5C1-9383-43D9-9539-238EA7283659}">
      <dgm:prSet/>
      <dgm:spPr/>
      <dgm:t>
        <a:bodyPr/>
        <a:lstStyle/>
        <a:p>
          <a:endParaRPr lang="ru-RU"/>
        </a:p>
      </dgm:t>
    </dgm:pt>
    <dgm:pt modelId="{2666E760-4F2B-4432-8536-D9E8AFA8D79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AEC6DF8-EB6A-4F3D-990D-5272C9A63AEF}" type="parTrans" cxnId="{C03A933C-77D4-4781-81F8-C14403AADEB5}">
      <dgm:prSet/>
      <dgm:spPr/>
      <dgm:t>
        <a:bodyPr/>
        <a:lstStyle/>
        <a:p>
          <a:endParaRPr lang="ru-RU"/>
        </a:p>
      </dgm:t>
    </dgm:pt>
    <dgm:pt modelId="{E52D09C6-937E-4AC9-9F1F-EF3298823ED2}" type="sibTrans" cxnId="{C03A933C-77D4-4781-81F8-C14403AADEB5}">
      <dgm:prSet/>
      <dgm:spPr/>
      <dgm:t>
        <a:bodyPr/>
        <a:lstStyle/>
        <a:p>
          <a:endParaRPr lang="ru-RU"/>
        </a:p>
      </dgm:t>
    </dgm:pt>
    <dgm:pt modelId="{63A92BD9-5B67-4669-8452-E44616FB727F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>
              <a:latin typeface="Verdana" pitchFamily="34" charset="0"/>
            </a:rPr>
            <a:t>НДФЛ</a:t>
          </a:r>
          <a:endParaRPr lang="ru-RU" dirty="0">
            <a:latin typeface="Verdana" pitchFamily="34" charset="0"/>
          </a:endParaRPr>
        </a:p>
      </dgm:t>
    </dgm:pt>
    <dgm:pt modelId="{9E3EF9C9-77B7-46C2-B391-7A1F7F495615}" type="parTrans" cxnId="{3BB81365-7EC8-4343-8CE0-1912C946BD80}">
      <dgm:prSet/>
      <dgm:spPr/>
      <dgm:t>
        <a:bodyPr/>
        <a:lstStyle/>
        <a:p>
          <a:endParaRPr lang="ru-RU"/>
        </a:p>
      </dgm:t>
    </dgm:pt>
    <dgm:pt modelId="{976E9D82-249F-42E3-879C-B6BF63FAE6D9}" type="sibTrans" cxnId="{3BB81365-7EC8-4343-8CE0-1912C946BD80}">
      <dgm:prSet/>
      <dgm:spPr/>
      <dgm:t>
        <a:bodyPr/>
        <a:lstStyle/>
        <a:p>
          <a:endParaRPr lang="ru-RU"/>
        </a:p>
      </dgm:t>
    </dgm:pt>
    <dgm:pt modelId="{F07EAB04-CD9A-45B5-A7CC-84278A7403BC}">
      <dgm:prSet phldrT="[Текст]"/>
      <dgm:spPr/>
      <dgm:t>
        <a:bodyPr/>
        <a:lstStyle/>
        <a:p>
          <a:endParaRPr lang="ru-RU" dirty="0"/>
        </a:p>
      </dgm:t>
    </dgm:pt>
    <dgm:pt modelId="{AA7BA1FE-8006-4DF0-B5D8-D25497ED7E9D}" type="parTrans" cxnId="{4386EBEC-96C5-48AA-B682-B6F4E7741D0A}">
      <dgm:prSet/>
      <dgm:spPr/>
      <dgm:t>
        <a:bodyPr/>
        <a:lstStyle/>
        <a:p>
          <a:endParaRPr lang="ru-RU"/>
        </a:p>
      </dgm:t>
    </dgm:pt>
    <dgm:pt modelId="{13EFBE6F-3972-4740-84F5-CBD7B896834D}" type="sibTrans" cxnId="{4386EBEC-96C5-48AA-B682-B6F4E7741D0A}">
      <dgm:prSet/>
      <dgm:spPr/>
      <dgm:t>
        <a:bodyPr/>
        <a:lstStyle/>
        <a:p>
          <a:endParaRPr lang="ru-RU"/>
        </a:p>
      </dgm:t>
    </dgm:pt>
    <dgm:pt modelId="{3E0630B7-D450-45F7-A542-1652D1649619}" type="pres">
      <dgm:prSet presAssocID="{2412ED8A-F4D3-4F98-A092-4DE5E20CA6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615C3-A207-48AD-A52B-F8BD52D23BC8}" type="pres">
      <dgm:prSet presAssocID="{2412ED8A-F4D3-4F98-A092-4DE5E20CA69D}" presName="ellipse" presStyleLbl="trBgShp" presStyleIdx="0" presStyleCnt="1"/>
      <dgm:spPr/>
    </dgm:pt>
    <dgm:pt modelId="{61BDDC89-6C92-4B0D-B111-9692DE96C42E}" type="pres">
      <dgm:prSet presAssocID="{2412ED8A-F4D3-4F98-A092-4DE5E20CA69D}" presName="arrow1" presStyleLbl="fgShp" presStyleIdx="0" presStyleCnt="1"/>
      <dgm:spPr/>
    </dgm:pt>
    <dgm:pt modelId="{260A294C-398F-4857-9587-ECADCC49BD63}" type="pres">
      <dgm:prSet presAssocID="{2412ED8A-F4D3-4F98-A092-4DE5E20CA69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5D20F-0529-41ED-958B-410B005E2A02}" type="pres">
      <dgm:prSet presAssocID="{FD85730C-6DE2-4DFB-9346-B859D175B24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A4BC7-CEA9-4C60-BF73-CB52CFA08B3F}" type="pres">
      <dgm:prSet presAssocID="{8EA1656E-700A-4103-8D5D-DBBF0E75664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D7A0E-EFB8-498E-9D45-78D037D63BF7}" type="pres">
      <dgm:prSet presAssocID="{2666E760-4F2B-4432-8536-D9E8AFA8D79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71586-7DBF-4B00-9DC1-0C43BA273D2B}" type="pres">
      <dgm:prSet presAssocID="{2412ED8A-F4D3-4F98-A092-4DE5E20CA69D}" presName="funnel" presStyleLbl="trAlignAcc1" presStyleIdx="0" presStyleCnt="1"/>
      <dgm:spPr/>
    </dgm:pt>
  </dgm:ptLst>
  <dgm:cxnLst>
    <dgm:cxn modelId="{4386EBEC-96C5-48AA-B682-B6F4E7741D0A}" srcId="{2412ED8A-F4D3-4F98-A092-4DE5E20CA69D}" destId="{F07EAB04-CD9A-45B5-A7CC-84278A7403BC}" srcOrd="4" destOrd="0" parTransId="{AA7BA1FE-8006-4DF0-B5D8-D25497ED7E9D}" sibTransId="{13EFBE6F-3972-4740-84F5-CBD7B896834D}"/>
    <dgm:cxn modelId="{A16B6AA8-4855-492C-925A-CB29D2121C17}" type="presOf" srcId="{2666E760-4F2B-4432-8536-D9E8AFA8D79F}" destId="{260A294C-398F-4857-9587-ECADCC49BD63}" srcOrd="0" destOrd="0" presId="urn:microsoft.com/office/officeart/2005/8/layout/funnel1"/>
    <dgm:cxn modelId="{BC36AFC1-2BC5-45CD-BC35-53CC881F58DF}" type="presOf" srcId="{8EA1656E-700A-4103-8D5D-DBBF0E756641}" destId="{6715D20F-0529-41ED-958B-410B005E2A02}" srcOrd="0" destOrd="0" presId="urn:microsoft.com/office/officeart/2005/8/layout/funnel1"/>
    <dgm:cxn modelId="{B7465FAC-33D3-40C4-90B6-7FBB5C927116}" type="presOf" srcId="{2412ED8A-F4D3-4F98-A092-4DE5E20CA69D}" destId="{3E0630B7-D450-45F7-A542-1652D1649619}" srcOrd="0" destOrd="0" presId="urn:microsoft.com/office/officeart/2005/8/layout/funnel1"/>
    <dgm:cxn modelId="{3BB81365-7EC8-4343-8CE0-1912C946BD80}" srcId="{2412ED8A-F4D3-4F98-A092-4DE5E20CA69D}" destId="{63A92BD9-5B67-4669-8452-E44616FB727F}" srcOrd="0" destOrd="0" parTransId="{9E3EF9C9-77B7-46C2-B391-7A1F7F495615}" sibTransId="{976E9D82-249F-42E3-879C-B6BF63FAE6D9}"/>
    <dgm:cxn modelId="{412CE785-FDB7-4393-BCEA-C9F9DF3E0110}" type="presOf" srcId="{FD85730C-6DE2-4DFB-9346-B859D175B24E}" destId="{168A4BC7-CEA9-4C60-BF73-CB52CFA08B3F}" srcOrd="0" destOrd="0" presId="urn:microsoft.com/office/officeart/2005/8/layout/funnel1"/>
    <dgm:cxn modelId="{6B01934C-F076-47AF-BF74-4C87436BFF0D}" srcId="{2412ED8A-F4D3-4F98-A092-4DE5E20CA69D}" destId="{FD85730C-6DE2-4DFB-9346-B859D175B24E}" srcOrd="1" destOrd="0" parTransId="{20E25152-0FCB-4F7C-9152-2603A3D309FD}" sibTransId="{9032FBAD-B9DF-484A-941A-05A5E4524ED0}"/>
    <dgm:cxn modelId="{F5C9AFD9-3D63-4C7D-BB00-7772F7B5D0F0}" type="presOf" srcId="{63A92BD9-5B67-4669-8452-E44616FB727F}" destId="{759D7A0E-EFB8-498E-9D45-78D037D63BF7}" srcOrd="0" destOrd="0" presId="urn:microsoft.com/office/officeart/2005/8/layout/funnel1"/>
    <dgm:cxn modelId="{576FC5C1-9383-43D9-9539-238EA7283659}" srcId="{2412ED8A-F4D3-4F98-A092-4DE5E20CA69D}" destId="{8EA1656E-700A-4103-8D5D-DBBF0E756641}" srcOrd="2" destOrd="0" parTransId="{248055E1-2C44-4A5A-A047-31A2BB4519D8}" sibTransId="{A1237E49-02CF-4FC6-A458-AF5DE007DBAF}"/>
    <dgm:cxn modelId="{C03A933C-77D4-4781-81F8-C14403AADEB5}" srcId="{2412ED8A-F4D3-4F98-A092-4DE5E20CA69D}" destId="{2666E760-4F2B-4432-8536-D9E8AFA8D79F}" srcOrd="3" destOrd="0" parTransId="{1AEC6DF8-EB6A-4F3D-990D-5272C9A63AEF}" sibTransId="{E52D09C6-937E-4AC9-9F1F-EF3298823ED2}"/>
    <dgm:cxn modelId="{D9F2EA74-455D-47BA-8050-2A97DF8A89D3}" type="presParOf" srcId="{3E0630B7-D450-45F7-A542-1652D1649619}" destId="{C56615C3-A207-48AD-A52B-F8BD52D23BC8}" srcOrd="0" destOrd="0" presId="urn:microsoft.com/office/officeart/2005/8/layout/funnel1"/>
    <dgm:cxn modelId="{DE12C3CD-6967-472F-9E53-43620AC9203F}" type="presParOf" srcId="{3E0630B7-D450-45F7-A542-1652D1649619}" destId="{61BDDC89-6C92-4B0D-B111-9692DE96C42E}" srcOrd="1" destOrd="0" presId="urn:microsoft.com/office/officeart/2005/8/layout/funnel1"/>
    <dgm:cxn modelId="{09D6802F-39AB-4DD8-ACDA-AAE311AE9B38}" type="presParOf" srcId="{3E0630B7-D450-45F7-A542-1652D1649619}" destId="{260A294C-398F-4857-9587-ECADCC49BD63}" srcOrd="2" destOrd="0" presId="urn:microsoft.com/office/officeart/2005/8/layout/funnel1"/>
    <dgm:cxn modelId="{841D3EF9-0E2D-4A80-848E-FD8FC340248C}" type="presParOf" srcId="{3E0630B7-D450-45F7-A542-1652D1649619}" destId="{6715D20F-0529-41ED-958B-410B005E2A02}" srcOrd="3" destOrd="0" presId="urn:microsoft.com/office/officeart/2005/8/layout/funnel1"/>
    <dgm:cxn modelId="{F68EE6B6-F8FE-49C1-99B9-B3AE7F3812F2}" type="presParOf" srcId="{3E0630B7-D450-45F7-A542-1652D1649619}" destId="{168A4BC7-CEA9-4C60-BF73-CB52CFA08B3F}" srcOrd="4" destOrd="0" presId="urn:microsoft.com/office/officeart/2005/8/layout/funnel1"/>
    <dgm:cxn modelId="{1389E3D3-6D66-4896-AE2A-F0597561EBA3}" type="presParOf" srcId="{3E0630B7-D450-45F7-A542-1652D1649619}" destId="{759D7A0E-EFB8-498E-9D45-78D037D63BF7}" srcOrd="5" destOrd="0" presId="urn:microsoft.com/office/officeart/2005/8/layout/funnel1"/>
    <dgm:cxn modelId="{EB25C073-5A07-4545-B634-3EC454B6D0D4}" type="presParOf" srcId="{3E0630B7-D450-45F7-A542-1652D1649619}" destId="{04671586-7DBF-4B00-9DC1-0C43BA273D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#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F61CA2D6-A4F4-43CF-BAB6-005723B3067D}" type="presOf" srcId="{2A9A4847-3BA1-4BA1-AC2F-31C06C0F3570}" destId="{C0FEDEF4-320D-4FFD-9A58-C78DE507E03C}" srcOrd="0" destOrd="0" presId="urn:microsoft.com/office/officeart/2005/8/layout/vList3#3"/>
    <dgm:cxn modelId="{4544BDDD-D1E3-46CD-A76A-61D8BFC31CF5}" type="presOf" srcId="{8EB40CAB-6CF8-4B41-A93E-BCD427C7FA54}" destId="{11FF78F1-9292-4A98-A799-4DD163EB3031}" srcOrd="0" destOrd="0" presId="urn:microsoft.com/office/officeart/2005/8/layout/vList3#3"/>
    <dgm:cxn modelId="{52DEEC75-891F-4D52-9F37-26B9387BB9C3}" type="presParOf" srcId="{11FF78F1-9292-4A98-A799-4DD163EB3031}" destId="{03B708F0-6BA0-4E90-BCF1-E61ED13B6541}" srcOrd="0" destOrd="0" presId="urn:microsoft.com/office/officeart/2005/8/layout/vList3#3"/>
    <dgm:cxn modelId="{996B7C88-20E5-40A6-B72E-97D293CE9AD7}" type="presParOf" srcId="{03B708F0-6BA0-4E90-BCF1-E61ED13B6541}" destId="{15B302CE-8C3B-4D59-B08D-822E2198B2FC}" srcOrd="0" destOrd="0" presId="urn:microsoft.com/office/officeart/2005/8/layout/vList3#3"/>
    <dgm:cxn modelId="{5B8DE0C9-F17F-4002-B22B-689245187592}" type="presParOf" srcId="{03B708F0-6BA0-4E90-BCF1-E61ED13B6541}" destId="{C0FEDEF4-320D-4FFD-9A58-C78DE507E03C}" srcOrd="1" destOrd="0" presId="urn:microsoft.com/office/officeart/2005/8/layout/vList3#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#4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 custScaleY="113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AE31D-ED7F-4382-8C78-B346ABDEC824}" type="presOf" srcId="{2A9A4847-3BA1-4BA1-AC2F-31C06C0F3570}" destId="{C0FEDEF4-320D-4FFD-9A58-C78DE507E03C}" srcOrd="0" destOrd="0" presId="urn:microsoft.com/office/officeart/2005/8/layout/vList3#4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6FACB083-9E59-44EF-AACF-21EFE0D2514E}" type="presOf" srcId="{8EB40CAB-6CF8-4B41-A93E-BCD427C7FA54}" destId="{11FF78F1-9292-4A98-A799-4DD163EB3031}" srcOrd="0" destOrd="0" presId="urn:microsoft.com/office/officeart/2005/8/layout/vList3#4"/>
    <dgm:cxn modelId="{6C7DBF28-F9DB-4266-BF82-DF4A4A1C826E}" type="presParOf" srcId="{11FF78F1-9292-4A98-A799-4DD163EB3031}" destId="{03B708F0-6BA0-4E90-BCF1-E61ED13B6541}" srcOrd="0" destOrd="0" presId="urn:microsoft.com/office/officeart/2005/8/layout/vList3#4"/>
    <dgm:cxn modelId="{3AB91156-714F-4B56-AA91-210CEB54E4FF}" type="presParOf" srcId="{03B708F0-6BA0-4E90-BCF1-E61ED13B6541}" destId="{15B302CE-8C3B-4D59-B08D-822E2198B2FC}" srcOrd="0" destOrd="0" presId="urn:microsoft.com/office/officeart/2005/8/layout/vList3#4"/>
    <dgm:cxn modelId="{C36A9C6F-B2B2-40FB-A8CE-ED1B581C5FCD}" type="presParOf" srcId="{03B708F0-6BA0-4E90-BCF1-E61ED13B6541}" destId="{C0FEDEF4-320D-4FFD-9A58-C78DE507E03C}" srcOrd="1" destOrd="0" presId="urn:microsoft.com/office/officeart/2005/8/layout/vList3#4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6615C3-A207-48AD-A52B-F8BD52D23BC8}">
      <dsp:nvSpPr>
        <dsp:cNvPr id="0" name=""/>
        <dsp:cNvSpPr/>
      </dsp:nvSpPr>
      <dsp:spPr>
        <a:xfrm>
          <a:off x="1188654" y="139715"/>
          <a:ext cx="2772810" cy="96296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DDC89-6C92-4B0D-B111-9692DE96C42E}">
      <dsp:nvSpPr>
        <dsp:cNvPr id="0" name=""/>
        <dsp:cNvSpPr/>
      </dsp:nvSpPr>
      <dsp:spPr>
        <a:xfrm>
          <a:off x="2310675" y="2497679"/>
          <a:ext cx="537366" cy="34391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0A294C-398F-4857-9587-ECADCC49BD63}">
      <dsp:nvSpPr>
        <dsp:cNvPr id="0" name=""/>
        <dsp:cNvSpPr/>
      </dsp:nvSpPr>
      <dsp:spPr>
        <a:xfrm>
          <a:off x="1289679" y="2772810"/>
          <a:ext cx="2579358" cy="64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1289679" y="2772810"/>
        <a:ext cx="2579358" cy="644839"/>
      </dsp:txXfrm>
    </dsp:sp>
    <dsp:sp modelId="{6715D20F-0529-41ED-958B-410B005E2A02}">
      <dsp:nvSpPr>
        <dsp:cNvPr id="0" name=""/>
        <dsp:cNvSpPr/>
      </dsp:nvSpPr>
      <dsp:spPr>
        <a:xfrm>
          <a:off x="2196754" y="1177047"/>
          <a:ext cx="967259" cy="967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Налог на имущество</a:t>
          </a:r>
          <a:endParaRPr lang="ru-RU" sz="700" kern="1200" dirty="0">
            <a:latin typeface="Verdana" pitchFamily="34" charset="0"/>
          </a:endParaRPr>
        </a:p>
      </dsp:txBody>
      <dsp:txXfrm>
        <a:off x="2196754" y="1177047"/>
        <a:ext cx="967259" cy="967259"/>
      </dsp:txXfrm>
    </dsp:sp>
    <dsp:sp modelId="{168A4BC7-CEA9-4C60-BF73-CB52CFA08B3F}">
      <dsp:nvSpPr>
        <dsp:cNvPr id="0" name=""/>
        <dsp:cNvSpPr/>
      </dsp:nvSpPr>
      <dsp:spPr>
        <a:xfrm>
          <a:off x="1504626" y="451387"/>
          <a:ext cx="967259" cy="96725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Транспортный налог</a:t>
          </a:r>
          <a:endParaRPr lang="ru-RU" sz="700" kern="1200" dirty="0">
            <a:latin typeface="Verdana" pitchFamily="34" charset="0"/>
          </a:endParaRPr>
        </a:p>
      </dsp:txBody>
      <dsp:txXfrm>
        <a:off x="1504626" y="451387"/>
        <a:ext cx="967259" cy="967259"/>
      </dsp:txXfrm>
    </dsp:sp>
    <dsp:sp modelId="{759D7A0E-EFB8-498E-9D45-78D037D63BF7}">
      <dsp:nvSpPr>
        <dsp:cNvPr id="0" name=""/>
        <dsp:cNvSpPr/>
      </dsp:nvSpPr>
      <dsp:spPr>
        <a:xfrm>
          <a:off x="2493380" y="217525"/>
          <a:ext cx="967259" cy="96725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НДФЛ</a:t>
          </a:r>
          <a:endParaRPr lang="ru-RU" sz="700" kern="1200" dirty="0">
            <a:latin typeface="Verdana" pitchFamily="34" charset="0"/>
          </a:endParaRPr>
        </a:p>
      </dsp:txBody>
      <dsp:txXfrm>
        <a:off x="2493380" y="217525"/>
        <a:ext cx="967259" cy="967259"/>
      </dsp:txXfrm>
    </dsp:sp>
    <dsp:sp modelId="{04671586-7DBF-4B00-9DC1-0C43BA273D2B}">
      <dsp:nvSpPr>
        <dsp:cNvPr id="0" name=""/>
        <dsp:cNvSpPr/>
      </dsp:nvSpPr>
      <dsp:spPr>
        <a:xfrm>
          <a:off x="1074733" y="21494"/>
          <a:ext cx="3009251" cy="24074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Проводятся публичные слушания</a:t>
          </a:r>
        </a:p>
      </dsp:txBody>
      <dsp:txXfrm rot="10800000">
        <a:off x="604427" y="131578"/>
        <a:ext cx="1599777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28708"/>
          <a:ext cx="1599777" cy="9142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Проводятся публичные слушания</a:t>
          </a:r>
        </a:p>
      </dsp:txBody>
      <dsp:txXfrm rot="10800000">
        <a:off x="604427" y="128708"/>
        <a:ext cx="1599777" cy="914272"/>
      </dsp:txXfrm>
    </dsp:sp>
    <dsp:sp modelId="{15B302CE-8C3B-4D59-B08D-822E2198B2FC}">
      <dsp:nvSpPr>
        <dsp:cNvPr id="0" name=""/>
        <dsp:cNvSpPr/>
      </dsp:nvSpPr>
      <dsp:spPr>
        <a:xfrm>
          <a:off x="201475" y="182892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0.35416</cdr:x>
      <cdr:y>0.32258</cdr:y>
    </cdr:from>
    <cdr:to>
      <cdr:x>0.43508</cdr:x>
      <cdr:y>0.37222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60314" y="1800239"/>
          <a:ext cx="69923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16,2%</a:t>
          </a:r>
        </a:p>
      </cdr:txBody>
    </cdr:sp>
  </cdr:relSizeAnchor>
  <cdr:relSizeAnchor xmlns:cdr="http://schemas.openxmlformats.org/drawingml/2006/chartDrawing">
    <cdr:from>
      <cdr:x>0.58334</cdr:x>
      <cdr:y>0.53226</cdr:y>
    </cdr:from>
    <cdr:to>
      <cdr:x>0.66426</cdr:x>
      <cdr:y>0.5819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40578" y="2970395"/>
          <a:ext cx="69923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72,9%</a:t>
          </a:r>
        </a:p>
      </cdr:txBody>
    </cdr:sp>
  </cdr:relSizeAnchor>
  <cdr:relSizeAnchor xmlns:cdr="http://schemas.openxmlformats.org/drawingml/2006/chartDrawing">
    <cdr:from>
      <cdr:x>0.22916</cdr:x>
      <cdr:y>0.41936</cdr:y>
    </cdr:from>
    <cdr:to>
      <cdr:x>0.31008</cdr:x>
      <cdr:y>0.469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80170" y="2340311"/>
          <a:ext cx="69923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10,1%</a:t>
          </a:r>
        </a:p>
      </cdr:txBody>
    </cdr:sp>
  </cdr:relSizeAnchor>
  <cdr:relSizeAnchor xmlns:cdr="http://schemas.openxmlformats.org/drawingml/2006/chartDrawing">
    <cdr:from>
      <cdr:x>0.48958</cdr:x>
      <cdr:y>0.2742</cdr:y>
    </cdr:from>
    <cdr:to>
      <cdr:x>0.55919</cdr:x>
      <cdr:y>0.32383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30470" y="1530203"/>
          <a:ext cx="60144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0,8%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590B-5E69-4297-B8C4-FF2AC349D727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44D18-844B-49A8-9CA4-9BE8F8161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66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4D18-844B-49A8-9CA4-9BE8F816127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74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/>
              <a:pPr/>
              <a:t>27.12.2020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minfin.rkomi.ru/deyatelnost/monitoring-soblyudeniya-municipalnymi-obrazovaniyami-gorodskih-okrugov-i-municipalnyh-rayonov-respubliki-komi-trebovaniy-byudjetnogo-zakonodatelstva-rossiyskoy-federacii-i-ocenki-kachestva-upravleniya-byudjetnym-processom" TargetMode="External"/><Relationship Id="rId3" Type="http://schemas.openxmlformats.org/officeDocument/2006/relationships/hyperlink" Target="https://mouhta.ru/adm/osovet/" TargetMode="External"/><Relationship Id="rId7" Type="http://schemas.openxmlformats.org/officeDocument/2006/relationships/hyperlink" Target="https://minfin.rkomi.ru/deyatelnost/monitoring-mo-v-rk-po-urovnyu-otkrytosti-byudjetnyh-dannyh" TargetMode="External"/><Relationship Id="rId2" Type="http://schemas.openxmlformats.org/officeDocument/2006/relationships/hyperlink" Target="http://sovet.mouht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.mouhta.ru/byudzhet/grazhdan/forma-obratnoy-svyazi/" TargetMode="External"/><Relationship Id="rId5" Type="http://schemas.openxmlformats.org/officeDocument/2006/relationships/hyperlink" Target="http://fin.mouhta.ru/fingram/obzor/" TargetMode="External"/><Relationship Id="rId4" Type="http://schemas.openxmlformats.org/officeDocument/2006/relationships/hyperlink" Target="http://fin.mouhta.ru/opros/index.php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БЮДЖЕТУ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МОГО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«УХТА» </a:t>
            </a:r>
            <a:endParaRPr lang="ru-RU" sz="3000" dirty="0" smtClean="0">
              <a:solidFill>
                <a:schemeClr val="tx1"/>
              </a:solidFill>
              <a:ea typeface="+mj-ea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НА 2021 ГОД И ПЛАНОВЫЙ ПЕРИОД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 2022 И 2023 ГОДОВ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2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196625" y="405125"/>
            <a:ext cx="6985000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ФИНАНСОВОЕ УПРАВЛЕНИЕ АДМИНИСТРАЦИИ МОГО «УХТА»</a:t>
            </a:r>
            <a:endParaRPr lang="ru-RU" sz="18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44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2110097"/>
              </p:ext>
            </p:extLst>
          </p:nvPr>
        </p:nvGraphicFramePr>
        <p:xfrm>
          <a:off x="323528" y="811004"/>
          <a:ext cx="8496944" cy="18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itchFamily="34" charset="0"/>
                        </a:rPr>
                        <a:t>(план)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latin typeface="Verdana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itchFamily="34" charset="0"/>
                        </a:rPr>
                        <a:t>(прогноз)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2021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>
                          <a:latin typeface="Verdana" pitchFamily="34" charset="0"/>
                        </a:rPr>
                        <a:t>Динамика </a:t>
                      </a:r>
                      <a:r>
                        <a:rPr lang="ru-RU" sz="1000" b="1" dirty="0" smtClean="0">
                          <a:latin typeface="Verdana" pitchFamily="34" charset="0"/>
                        </a:rPr>
                        <a:t>2021 </a:t>
                      </a:r>
                      <a:r>
                        <a:rPr lang="ru-RU" sz="1000" b="1" dirty="0">
                          <a:latin typeface="Verdana" pitchFamily="34" charset="0"/>
                        </a:rPr>
                        <a:t>к </a:t>
                      </a:r>
                      <a:r>
                        <a:rPr lang="ru-RU" sz="1000" b="1" dirty="0" smtClean="0"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2022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latin typeface="Verdana" pitchFamily="34" charset="0"/>
                        </a:rPr>
                        <a:t>2023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4 087,4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4 197,2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4 197,2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4 038,7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96,2%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4 078,1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3 957,7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4 300,2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4 314,9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4 314,9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4 138,7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95,9%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4 076,8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3 953,8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ДЕФИЦИТ(-) </a:t>
                      </a:r>
                      <a:endParaRPr lang="ru-RU" sz="1000" b="0" dirty="0" smtClean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ПРОФИЦИТ </a:t>
                      </a: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(+)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-212,8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-117,7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-117,7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-100,0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84,9%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+1,3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+3,9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202450039"/>
              </p:ext>
            </p:extLst>
          </p:nvPr>
        </p:nvGraphicFramePr>
        <p:xfrm>
          <a:off x="266171" y="2978940"/>
          <a:ext cx="8640960" cy="354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1194" y="2842322"/>
            <a:ext cx="6021497" cy="32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333333"/>
                </a:solidFill>
                <a:latin typeface="Verdana" pitchFamily="34" charset="0"/>
              </a:rPr>
              <a:t>Динамика доходов и расходов бюджета</a:t>
            </a:r>
            <a:endParaRPr lang="ru-RU" sz="14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69964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И РАСХОДЫ НА ДУШУ НАСЕЛЕНИЯ ПО СРАВНЕНИЮ С ДРУГИМИ МУНИЦИПАЛЬНЫМИ ОБРАЗОВАНИЯМИ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406898529"/>
              </p:ext>
            </p:extLst>
          </p:nvPr>
        </p:nvGraphicFramePr>
        <p:xfrm>
          <a:off x="-108520" y="1552892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236894717"/>
              </p:ext>
            </p:extLst>
          </p:nvPr>
        </p:nvGraphicFramePr>
        <p:xfrm>
          <a:off x="4355976" y="1552891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2450" y="781062"/>
            <a:ext cx="7922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987058"/>
            <a:ext cx="38154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Доходы </a:t>
            </a:r>
            <a:r>
              <a:rPr lang="ru-RU" sz="1000" dirty="0"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latin typeface="Verdana" pitchFamily="34" charset="0"/>
            </a:endParaRPr>
          </a:p>
          <a:p>
            <a:r>
              <a:rPr lang="ru-RU" sz="1000" dirty="0"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179090"/>
            <a:ext cx="2401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Информация на </a:t>
            </a:r>
            <a:r>
              <a:rPr lang="ru-RU" sz="1200" dirty="0" smtClean="0">
                <a:latin typeface="Verdana" pitchFamily="34" charset="0"/>
              </a:rPr>
              <a:t>01.11.2020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827" y="982727"/>
            <a:ext cx="387638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Расходы </a:t>
            </a:r>
            <a:r>
              <a:rPr lang="ru-RU" sz="1000" dirty="0"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latin typeface="Verdana" pitchFamily="34" charset="0"/>
            </a:endParaRPr>
          </a:p>
          <a:p>
            <a:r>
              <a:rPr lang="ru-RU" sz="1000" dirty="0"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2506" y="471048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1498" y="3826005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7016" y="276029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6363" y="2985106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1174" y="1868196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3264" y="464143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1058" y="3725012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3213" y="275384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5493" y="2945098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9204" y="1861677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1110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МУНИЦИПАЛЬНОГО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421397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241397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784569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Налоговые доходы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96000" y="1241397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45200" y="1241397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48799" y="784197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91970" y="577717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4983" y="1421396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компенсации затрат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реализации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продажи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4183" y="1421397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Межбюджетные трансферты – средства, предоставляемые одним бюджетом другому бюджету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xmlns="" val="59901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- НАЛОГОПЛАТЕЛЬЩИКИ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3085" y="431225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95085" y="432596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9" name="Трапеция 8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27085" y="431225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2" name="Трапеция 1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59085" y="431225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5" name="Трапеция 14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5450" y="5480832"/>
            <a:ext cx="15456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4856" y="5315131"/>
            <a:ext cx="148470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6393" y="5422853"/>
            <a:ext cx="11256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6720" y="5422853"/>
            <a:ext cx="13837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8621" y="4704928"/>
            <a:ext cx="6431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13</a:t>
            </a:r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%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15%*</a:t>
            </a:r>
            <a:endParaRPr lang="ru-RU" sz="1200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3779" y="4750679"/>
            <a:ext cx="92685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1%,2%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0,1%,0,2%</a:t>
            </a:r>
            <a:endParaRPr lang="ru-RU" sz="1000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1532" y="4651526"/>
            <a:ext cx="60144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1,5%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4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48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52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6778" y="807425"/>
            <a:ext cx="2016000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788" y="825096"/>
            <a:ext cx="18918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 налога: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9%, </a:t>
            </a:r>
            <a:r>
              <a:rPr lang="ru-RU" sz="1200" dirty="0" smtClean="0">
                <a:latin typeface="Verdana" pitchFamily="34" charset="0"/>
                <a:cs typeface="Tahoma" pitchFamily="34" charset="0"/>
              </a:rPr>
              <a:t>30</a:t>
            </a:r>
            <a:r>
              <a:rPr lang="ru-RU" sz="1200" dirty="0">
                <a:latin typeface="Verdana" pitchFamily="34" charset="0"/>
                <a:cs typeface="Tahoma" pitchFamily="34" charset="0"/>
              </a:rPr>
              <a:t>%, 35%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788" y="1822205"/>
            <a:ext cx="1747594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Если сумма налога </a:t>
            </a:r>
            <a:endParaRPr lang="en-US" sz="1200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е превышает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650 тыс. руб. </a:t>
            </a:r>
            <a:endParaRPr lang="en-US" sz="1200" dirty="0" smtClean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 </a:t>
            </a: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размере 80 %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5661" y="819026"/>
            <a:ext cx="195758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 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исходя из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стоимости объекта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налогообложения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(решение Совета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МОГО 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от 20.11.2014 № 331)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0629" y="2376203"/>
            <a:ext cx="15087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0632" y="784996"/>
            <a:ext cx="2060179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участков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жилищным фондом,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с/х назначения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(предоставленных)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для личного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подсобного хозяйства,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животноводства–0,3%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Прочие земельные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участки – 1,5%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0632" y="3262250"/>
            <a:ext cx="20665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5752" y="805900"/>
            <a:ext cx="192873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легковые автомобили</a:t>
            </a:r>
          </a:p>
          <a:p>
            <a:pPr algn="ctr"/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8294902" y="1667674"/>
            <a:ext cx="8707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150 руб</a:t>
            </a:r>
            <a:r>
              <a:rPr lang="ru-RU" sz="1200" dirty="0" smtClean="0">
                <a:latin typeface="Verdana" pitchFamily="34" charset="0"/>
                <a:cs typeface="Tahoma" pitchFamily="34" charset="0"/>
              </a:rPr>
              <a:t>.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6" name="TextBox 48"/>
          <p:cNvSpPr txBox="1">
            <a:spLocks noChangeArrowheads="1"/>
          </p:cNvSpPr>
          <p:nvPr/>
        </p:nvSpPr>
        <p:spPr bwMode="auto">
          <a:xfrm>
            <a:off x="7032778" y="1667674"/>
            <a:ext cx="15616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до 70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70 – 85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85 – 100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100 – 150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150 – 200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200 – 250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свыше 250 л. </a:t>
            </a:r>
            <a:r>
              <a:rPr lang="ru-RU" sz="1200" dirty="0" smtClean="0">
                <a:latin typeface="Verdana" pitchFamily="34" charset="0"/>
                <a:cs typeface="Tahoma" pitchFamily="34" charset="0"/>
              </a:rPr>
              <a:t>с.  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44353" y="3053561"/>
            <a:ext cx="19351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Республики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Коми в объеме 100 %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79" y="4409851"/>
            <a:ext cx="73770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940" y="6157072"/>
            <a:ext cx="2412841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13%, если </a:t>
            </a:r>
            <a:r>
              <a:rPr lang="el-GR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налога</a:t>
            </a:r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&lt;650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тыс. руб.</a:t>
            </a:r>
          </a:p>
          <a:p>
            <a:pPr algn="ctr">
              <a:lnSpc>
                <a:spcPct val="150000"/>
              </a:lnSpc>
            </a:pPr>
            <a:r>
              <a:rPr lang="en-US" sz="900" dirty="0" smtClean="0">
                <a:solidFill>
                  <a:schemeClr val="tx1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900" dirty="0" smtClean="0">
                <a:solidFill>
                  <a:schemeClr val="tx1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15%, если </a:t>
            </a:r>
            <a:r>
              <a:rPr lang="el-GR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налога</a:t>
            </a:r>
            <a:r>
              <a:rPr lang="en-US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&gt;650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тыс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9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руб</a:t>
            </a:r>
            <a:r>
              <a:rPr lang="en-US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900" dirty="0">
              <a:solidFill>
                <a:schemeClr val="tx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88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И НЕНАЛОГОВЫХ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8854467"/>
              </p:ext>
            </p:extLst>
          </p:nvPr>
        </p:nvGraphicFramePr>
        <p:xfrm>
          <a:off x="161412" y="899523"/>
          <a:ext cx="8892000" cy="563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5076000"/>
                <a:gridCol w="1152000"/>
                <a:gridCol w="1152000"/>
                <a:gridCol w="1152000"/>
              </a:tblGrid>
              <a:tr h="3240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24000">
                <a:tc gridSpan="2"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0">
                <a:tc rowSpan="1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прибыль организаций по ставке 3%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                           по ставке 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17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НДС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Акцизы,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табачную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спиртосодержащую продукцию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4000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автомобильный бензин, дизельное топливо, моторные масла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(0,4101%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бюджет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МОГО «Ухта»)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9%, за исключением пива, вин, фруктовых вин, игристых вин (шампанских), винных напитков, изготавливаемых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свыше 9%, включающую пиво, вина, фруктовые вина, игристые вина (шампанские), винные напитки, изготавливаемые без добавления ректификованного этилового спирта, произведенного из пищевого сырья, и (или) спиртованных виноградного или иного фруктового сусла, и (или) винного дистиллята, и (или) фруктового дистиллята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2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алкогольную продукцию с объемной долей этилового спирта до 9 процентов включительно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автомобили легковые и мотоциклы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по подакцизным товарам и продукции, ввозимым на территорию Российской Федерации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28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акцизы на средние дистилляты, производимые на территории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324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И НЕНАЛОГОВЫХ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3253431"/>
              </p:ext>
            </p:extLst>
          </p:nvPr>
        </p:nvGraphicFramePr>
        <p:xfrm>
          <a:off x="161412" y="870564"/>
          <a:ext cx="8892048" cy="567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8"/>
                <a:gridCol w="5076000"/>
                <a:gridCol w="1152000"/>
                <a:gridCol w="1152000"/>
                <a:gridCol w="1152000"/>
              </a:tblGrid>
              <a:tr h="3240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24000">
                <a:tc gridSpan="2"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0">
                <a:tc rowSpan="16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доходы физических лиц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(НДФЛ)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в части суммы налога, не превышающей 650 тысяч рублей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в части суммы налога, превышающей 650 тысяч рублей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налог, уплачиваемый иностранными гражданами в виде фиксированного авансового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платежа при осуществлении ими на территории Российской Федерации трудовой деятельности на основании патента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Налог на добычу полезных ископаемых, в том числе: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в виде углеводородного сырья (газ горючий природный)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ископаемых в виде углеводородного сырья (за исключением газа горючего природного)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общераспространенных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полезных ископаемых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виде природных алмазов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 на добычу полезных ископаемых (за исключением полезных ископаемых в виде углеводородного сырья, природных алмазов и общераспространенных полезных ископаемых) 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 Водный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 Сборы,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 том числе: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сборы за пользование объектами животного мира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(исключая внутренние водные объекты)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сбор за пользование объектами водных биологических ресурсов (по внутренним водным объектам)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 Государственная пошлина (за исключением государственной пошлины за совершение юридически значимых действий, указанных в статьях 56,61,61.1,61.2,61.3,61.4,61.5,61.6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Бюджетного кодекса Российской Федерации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735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НАЛОГОВЫХ И НЕНАЛОГОВЫХ ДОХОДОВ МЕЖДУ БЮДЖЕТАМИ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9194042"/>
              </p:ext>
            </p:extLst>
          </p:nvPr>
        </p:nvGraphicFramePr>
        <p:xfrm>
          <a:off x="161412" y="833421"/>
          <a:ext cx="8892000" cy="573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5076000"/>
                <a:gridCol w="1152000"/>
                <a:gridCol w="1152000"/>
                <a:gridCol w="1152000"/>
              </a:tblGrid>
              <a:tr h="2880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Налоги и сборы,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установленные законодательством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324000">
                <a:tc gridSpan="2"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Местный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 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многофункциональный центр предоставления государственных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муниципальных услуг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 Государственная пошлина по делам,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рассматриваемым судами общей юрисдикции, мировыми судьями (за исключением Верховного Суда Российской Федерации)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Государственная пошлина за совершение федеральными органами исполнительной власти юридически значимых действий в случае подачи заявления и (или) документов, необходимых для их совершения, в электронной форме и выдачи документов через многофункциональный центр предоставления государственных и муниципальных услуг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rowSpan="9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Региональные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организаций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Транспортный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23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 Налоги, взимаемые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при применении специальных налоговых режимов: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упрощенной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налог на вмененный доход;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2094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налог, взимаемый в связи с применением патентной системы налогообложения;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единый сельскохозяйственный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 Налог на игорный бизнес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 vert="vert27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 Государственная пошлина (подлежащая зачислению по месту государственной регистрации, совершения юридически значимых действий или выдачи документов)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16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Мес-тные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Налог на имущество физических лиц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16000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Земельный налог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904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ДОХОДОВ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9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7401003"/>
              </p:ext>
            </p:extLst>
          </p:nvPr>
        </p:nvGraphicFramePr>
        <p:xfrm>
          <a:off x="3174132" y="1082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6500554"/>
              </p:ext>
            </p:extLst>
          </p:nvPr>
        </p:nvGraphicFramePr>
        <p:xfrm>
          <a:off x="114300" y="1082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0604213"/>
              </p:ext>
            </p:extLst>
          </p:nvPr>
        </p:nvGraphicFramePr>
        <p:xfrm>
          <a:off x="6000750" y="1154113"/>
          <a:ext cx="2982913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3977" y="5932158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4 197,2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39356" y="5930814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4 197,2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5752" y="5930669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4 038,7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8728" y="897842"/>
            <a:ext cx="56137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план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3323" y="889907"/>
            <a:ext cx="207903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о</a:t>
            </a:r>
            <a:r>
              <a:rPr lang="ru-RU" sz="1400" b="1" dirty="0" smtClean="0">
                <a:cs typeface="Tahoma" pitchFamily="34" charset="0"/>
              </a:rPr>
              <a:t>жидаемое исполнение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7837" y="871841"/>
            <a:ext cx="5501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xmlns="" val="222202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ДОХОДОВ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18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7522052"/>
              </p:ext>
            </p:extLst>
          </p:nvPr>
        </p:nvGraphicFramePr>
        <p:xfrm>
          <a:off x="251520" y="987119"/>
          <a:ext cx="3945136" cy="506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7753042"/>
              </p:ext>
            </p:extLst>
          </p:nvPr>
        </p:nvGraphicFramePr>
        <p:xfrm>
          <a:off x="5076056" y="921668"/>
          <a:ext cx="3793711" cy="508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13524" y="5894900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4 078,1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76596" y="5894899"/>
            <a:ext cx="19653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3 957,7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87825" y="844757"/>
            <a:ext cx="5501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57804" y="843268"/>
            <a:ext cx="5501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xmlns="" val="219273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И НЕНАЛОГОВЫХ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4936053"/>
              </p:ext>
            </p:extLst>
          </p:nvPr>
        </p:nvGraphicFramePr>
        <p:xfrm>
          <a:off x="2225675" y="1573688"/>
          <a:ext cx="4522788" cy="455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81868" y="1394935"/>
            <a:ext cx="20136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Verdana" pitchFamily="34" charset="0"/>
                <a:cs typeface="Tahoma" pitchFamily="34" charset="0"/>
              </a:rPr>
              <a:t>2021 </a:t>
            </a:r>
            <a:r>
              <a:rPr lang="ru-RU" sz="1200" b="1" dirty="0">
                <a:latin typeface="Verdana" pitchFamily="34" charset="0"/>
                <a:cs typeface="Tahoma" pitchFamily="34" charset="0"/>
              </a:rPr>
              <a:t>год </a:t>
            </a:r>
            <a:r>
              <a:rPr lang="ru-RU" sz="1200" b="1" dirty="0" smtClean="0">
                <a:latin typeface="Verdana" pitchFamily="34" charset="0"/>
                <a:cs typeface="Tahoma" pitchFamily="34" charset="0"/>
              </a:rPr>
              <a:t>(млн. руб.)</a:t>
            </a:r>
            <a:endParaRPr lang="ru-RU" sz="12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021" y="4737144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Tahoma" pitchFamily="34" charset="0"/>
              </a:rPr>
              <a:t>Налоги на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имущество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xmlns="" val="3029046299"/>
              </p:ext>
            </p:extLst>
          </p:nvPr>
        </p:nvGraphicFramePr>
        <p:xfrm>
          <a:off x="-11599" y="4928426"/>
          <a:ext cx="3075187" cy="175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5982" y="2708920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Tahoma" pitchFamily="34" charset="0"/>
              </a:rPr>
              <a:t>Налоги на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совокупный </a:t>
            </a:r>
          </a:p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xmlns="" val="3758208524"/>
              </p:ext>
            </p:extLst>
          </p:nvPr>
        </p:nvGraphicFramePr>
        <p:xfrm>
          <a:off x="909" y="2872073"/>
          <a:ext cx="3086835" cy="175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23184" y="536110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Налог на доходы </a:t>
            </a:r>
            <a:endParaRPr lang="ru-RU" sz="1000" b="1" dirty="0" smtClean="0">
              <a:latin typeface="Verdan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физических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лиц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xmlns="" val="87501383"/>
              </p:ext>
            </p:extLst>
          </p:nvPr>
        </p:nvGraphicFramePr>
        <p:xfrm>
          <a:off x="-6546" y="857522"/>
          <a:ext cx="3086835" cy="172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55012" y="536110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Доходы от продажи</a:t>
            </a:r>
          </a:p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активов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xmlns="" val="532626492"/>
              </p:ext>
            </p:extLst>
          </p:nvPr>
        </p:nvGraphicFramePr>
        <p:xfrm>
          <a:off x="6057166" y="842381"/>
          <a:ext cx="3086834" cy="175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444030" y="270892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Доходы от использования</a:t>
            </a:r>
          </a:p>
          <a:p>
            <a:pPr algn="ctr"/>
            <a:r>
              <a:rPr lang="ru-RU" sz="1000" b="1" dirty="0">
                <a:latin typeface="Verdana" pitchFamily="34" charset="0"/>
                <a:cs typeface="Tahoma" pitchFamily="34" charset="0"/>
              </a:rPr>
              <a:t>м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униципального имущества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xmlns="" val="159342587"/>
              </p:ext>
            </p:extLst>
          </p:nvPr>
        </p:nvGraphicFramePr>
        <p:xfrm>
          <a:off x="6055329" y="2858515"/>
          <a:ext cx="3071620" cy="17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044716" y="4737144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Прочие доходы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xmlns="" val="3001665856"/>
              </p:ext>
            </p:extLst>
          </p:nvPr>
        </p:nvGraphicFramePr>
        <p:xfrm>
          <a:off x="6046933" y="4867415"/>
          <a:ext cx="3086835" cy="181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47248" y="600378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0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2%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1124613" y="6220049"/>
            <a:ext cx="233460" cy="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03734" y="6006245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6,8%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687118" y="6237769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67941" y="600236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1%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2243645" y="621840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20263" y="600573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4%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213" y="3901615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17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3%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5174" y="3905692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20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0%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58929" y="392525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11,1%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276754" y="410733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36425" y="3888527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53,6%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3404" y="180835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6%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126589" y="203955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09632" y="178595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6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0%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1691187" y="1994588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73581" y="174902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>
                <a:latin typeface="Verdana" pitchFamily="34" charset="0"/>
              </a:rPr>
              <a:t>3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2257364" y="195528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128192" y="170495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6%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572115" y="2016788"/>
            <a:ext cx="232428" cy="9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630301" y="2011453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83238" y="180600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14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1%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57032" y="1885512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55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0%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32340" y="184520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1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 smtClean="0">
                <a:latin typeface="Verdana" pitchFamily="34" charset="0"/>
              </a:rPr>
              <a:t>8%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91853" y="3886992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22,8%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54630" y="3879729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26,1%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18921" y="391854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0,4%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178639" y="392827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0,4%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6614064" y="6131555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89035" y="5916768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62,9%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62829" y="5915473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Verdana" pitchFamily="34" charset="0"/>
              </a:rPr>
              <a:t>1,0%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16103" y="591022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</a:t>
            </a:r>
            <a:r>
              <a:rPr lang="ru-RU" sz="900" dirty="0">
                <a:latin typeface="Verdana" pitchFamily="34" charset="0"/>
              </a:rPr>
              <a:t>8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176937" y="591994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itchFamily="34" charset="0"/>
              </a:rPr>
              <a:t>2</a:t>
            </a:r>
            <a:r>
              <a:rPr lang="en-US" sz="900" dirty="0" smtClean="0">
                <a:latin typeface="Verdana" pitchFamily="34" charset="0"/>
              </a:rPr>
              <a:t>,</a:t>
            </a:r>
            <a:r>
              <a:rPr lang="ru-RU" sz="900" dirty="0">
                <a:latin typeface="Verdana" pitchFamily="34" charset="0"/>
              </a:rPr>
              <a:t>9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7767117" y="2047217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8305010" y="417844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564803" y="4136524"/>
            <a:ext cx="233460" cy="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160283" y="4159004"/>
            <a:ext cx="233460" cy="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707413" y="4170119"/>
            <a:ext cx="233460" cy="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564803" y="6227695"/>
            <a:ext cx="233460" cy="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7213033" y="207854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7744859" y="417658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7213033" y="4133729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7203995" y="6163781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7767117" y="617568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614064" y="409801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8308788" y="6142744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244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1590" y="1088740"/>
            <a:ext cx="77408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33"/>
                </a:solidFill>
                <a:latin typeface="Verdana" pitchFamily="34" charset="0"/>
              </a:rPr>
              <a:t>Уважаемые жители муниципального образования</a:t>
            </a:r>
          </a:p>
          <a:p>
            <a:pPr algn="ctr"/>
            <a:r>
              <a:rPr lang="ru-RU" sz="1400" b="1" dirty="0">
                <a:solidFill>
                  <a:srgbClr val="006633"/>
                </a:solidFill>
                <a:latin typeface="Verdana" pitchFamily="34" charset="0"/>
              </a:rPr>
              <a:t>городского округа «Ухта»!</a:t>
            </a:r>
          </a:p>
          <a:p>
            <a:pPr algn="just"/>
            <a:r>
              <a:rPr lang="ru-RU" sz="1400" dirty="0">
                <a:latin typeface="Verdana" pitchFamily="34" charset="0"/>
              </a:rPr>
              <a:t> </a:t>
            </a: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В </a:t>
            </a:r>
            <a:r>
              <a:rPr lang="ru-RU" sz="1400" dirty="0">
                <a:latin typeface="Verdana" pitchFamily="34" charset="0"/>
              </a:rPr>
              <a:t>целях повышения прозрачности бюджета и бюджетного процесса Финансовым управлением администрации МОГО «Ухта» разработана брошюра «Бюджет для граждан» к </a:t>
            </a:r>
            <a:r>
              <a:rPr lang="ru-RU" sz="1400" dirty="0" smtClean="0">
                <a:latin typeface="Verdana" pitchFamily="34" charset="0"/>
              </a:rPr>
              <a:t>решению </a:t>
            </a:r>
            <a:r>
              <a:rPr lang="ru-RU" sz="1400" dirty="0">
                <a:latin typeface="Verdana" pitchFamily="34" charset="0"/>
              </a:rPr>
              <a:t>Совета МОГО «Ухта» «О бюджете МОГО «Ухта» на </a:t>
            </a:r>
            <a:r>
              <a:rPr lang="ru-RU" sz="1400" dirty="0" smtClean="0">
                <a:latin typeface="Verdana" pitchFamily="34" charset="0"/>
              </a:rPr>
              <a:t>2021 </a:t>
            </a:r>
            <a:r>
              <a:rPr lang="ru-RU" sz="1400" dirty="0">
                <a:latin typeface="Verdana" pitchFamily="34" charset="0"/>
              </a:rPr>
              <a:t>год и плановый период </a:t>
            </a:r>
            <a:r>
              <a:rPr lang="ru-RU" sz="1400" dirty="0" smtClean="0">
                <a:latin typeface="Verdana" pitchFamily="34" charset="0"/>
              </a:rPr>
              <a:t>2022 </a:t>
            </a:r>
            <a:r>
              <a:rPr lang="ru-RU" sz="1400" dirty="0">
                <a:latin typeface="Verdana" pitchFamily="34" charset="0"/>
              </a:rPr>
              <a:t>и </a:t>
            </a:r>
            <a:r>
              <a:rPr lang="ru-RU" sz="1400" dirty="0" smtClean="0">
                <a:latin typeface="Verdana" pitchFamily="34" charset="0"/>
              </a:rPr>
              <a:t>2023 </a:t>
            </a:r>
            <a:r>
              <a:rPr lang="ru-RU" sz="1400" dirty="0">
                <a:latin typeface="Verdana" pitchFamily="34" charset="0"/>
              </a:rPr>
              <a:t>годов</a:t>
            </a:r>
            <a:r>
              <a:rPr lang="ru-RU" sz="1400" dirty="0" smtClean="0">
                <a:latin typeface="Verdana" pitchFamily="34" charset="0"/>
              </a:rPr>
              <a:t>».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Бюджет </a:t>
            </a:r>
            <a:r>
              <a:rPr lang="ru-RU" sz="1400" dirty="0">
                <a:latin typeface="Verdana" pitchFamily="34" charset="0"/>
              </a:rPr>
              <a:t>для граждан - это упрощённая версия главного финансового документа Ухты, в котором подробно разъясняются основные «бюджетные» термины и понятия, отражена нормативная база и основные этапы бюджетного процесса, основные направления бюджетной и налоговой политики</a:t>
            </a:r>
            <a:r>
              <a:rPr lang="ru-RU" sz="1400" dirty="0" smtClean="0">
                <a:latin typeface="Verdana" pitchFamily="34" charset="0"/>
              </a:rPr>
              <a:t>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В </a:t>
            </a:r>
            <a:r>
              <a:rPr lang="ru-RU" sz="1400" dirty="0">
                <a:latin typeface="Verdana" pitchFamily="34" charset="0"/>
              </a:rPr>
              <a:t>виде схем и диаграмм представлены основные характеристики бюджета, объём и структура доходов и расходов, муниципального долга</a:t>
            </a:r>
            <a:r>
              <a:rPr lang="ru-RU" sz="1400" dirty="0" smtClean="0">
                <a:latin typeface="Verdana" pitchFamily="34" charset="0"/>
              </a:rPr>
              <a:t>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Мы </a:t>
            </a:r>
            <a:r>
              <a:rPr lang="ru-RU" sz="1400" dirty="0">
                <a:latin typeface="Verdana" pitchFamily="34" charset="0"/>
              </a:rPr>
              <a:t>надеемся, что «Бюджет для граждан» будет способствовать повышению общественного участия граждан в бюджетном </a:t>
            </a:r>
            <a:r>
              <a:rPr lang="ru-RU" sz="1400" dirty="0" smtClean="0">
                <a:latin typeface="Verdana" pitchFamily="34" charset="0"/>
              </a:rPr>
              <a:t>процессе.</a:t>
            </a:r>
          </a:p>
          <a:p>
            <a:pPr algn="just">
              <a:tabLst>
                <a:tab pos="717550" algn="l"/>
              </a:tabLst>
            </a:pPr>
            <a:r>
              <a:rPr lang="ru-RU" sz="1400" dirty="0">
                <a:latin typeface="Verdana" pitchFamily="34" charset="0"/>
              </a:rPr>
              <a:t>	</a:t>
            </a:r>
            <a:endParaRPr lang="ru-RU" sz="1400" dirty="0" smtClean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>
                <a:latin typeface="Verdana" pitchFamily="34" charset="0"/>
              </a:rPr>
              <a:t>	</a:t>
            </a:r>
            <a:r>
              <a:rPr lang="ru-RU" sz="1400" dirty="0" smtClean="0">
                <a:latin typeface="Verdana" pitchFamily="34" charset="0"/>
              </a:rPr>
              <a:t>Мы </a:t>
            </a:r>
            <a:r>
              <a:rPr lang="ru-RU" sz="1400" dirty="0">
                <a:latin typeface="Verdana" pitchFamily="34" charset="0"/>
              </a:rPr>
              <a:t>открыты для ваших замечаний и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59221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ДИНАМИКА ИЗМЕНЕНИЯ НАЛОГОВЫХ И НЕНАЛОГОВЫХ ДОХОДОВ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3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3621633"/>
              </p:ext>
            </p:extLst>
          </p:nvPr>
        </p:nvGraphicFramePr>
        <p:xfrm>
          <a:off x="0" y="945863"/>
          <a:ext cx="8966200" cy="5451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5820" y="822752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92855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РАСПРЕДЕЛЕНИЕ НАЛОГОВЫХ ДОХОДОВ ПО УРОВНЯМ </a:t>
            </a:r>
            <a:r>
              <a:rPr lang="ru-RU" dirty="0" smtClean="0"/>
              <a:t>БЮДЖЕТОВ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400" dirty="0" smtClean="0"/>
              <a:t>ПО ГЛАВНОМУ АДМИНИСТРАТОРУ </a:t>
            </a:r>
            <a:r>
              <a:rPr lang="ru-RU" dirty="0" smtClean="0"/>
              <a:t>– </a:t>
            </a:r>
            <a:r>
              <a:rPr lang="ru-RU" sz="1400" dirty="0" smtClean="0"/>
              <a:t>ФЕДЕРАЛЬНАЯ НАЛОГОВАЯ СЛУЖБА)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60569658"/>
              </p:ext>
            </p:extLst>
          </p:nvPr>
        </p:nvGraphicFramePr>
        <p:xfrm>
          <a:off x="0" y="998676"/>
          <a:ext cx="9143999" cy="577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7046" y="908664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0057" y="491441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43,8%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0393" y="282810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52,7%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9953" y="1425125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3,5%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8701" y="2481690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23 841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3094" y="1203379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32 815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605" y="3649930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15 625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3134" y="3416658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17 313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6184" y="3049743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19 825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4750" y="3606111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67592" y="426558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48,2%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8609" y="528855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45,4%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9499" y="3250213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5,3%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89176" y="413892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57,9%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702" y="5385989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36,8%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777" y="2678398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4,5%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74669" y="373635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54,6%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6705" y="520302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40,9%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1746" y="525718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55,4%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801" y="439175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34,6%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447" y="389764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10,0%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05373" y="518633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35,1%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5238" y="2643233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61,2%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30275" y="1515184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9973" y="1302014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32 137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3631" y="1650988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29 648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38898" y="541985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30,1%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38898" y="2970700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65,7%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1255" y="1874866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8314" y="1452324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31 009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83580" y="491266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49,9%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83580" y="276634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47,0%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24457" y="1661845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3,1%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1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АДМИНИСТРИРУЕМЫХ МУНИЦИПАЛИТЕТОМ ДОХОДОВ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335867" y="916733"/>
            <a:ext cx="2175650" cy="22037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472548541"/>
              </p:ext>
            </p:extLst>
          </p:nvPr>
        </p:nvGraphicFramePr>
        <p:xfrm>
          <a:off x="2155021" y="435809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5121" y="1464989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11,0%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169" y="1499313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2020: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317,6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40842" y="1024871"/>
            <a:ext cx="2175650" cy="20849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17968847"/>
              </p:ext>
            </p:extLst>
          </p:nvPr>
        </p:nvGraphicFramePr>
        <p:xfrm>
          <a:off x="5783146" y="436658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83246" y="1465838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8,7%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9771" y="1499313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2021: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323,7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29725" y="3879049"/>
            <a:ext cx="2175650" cy="22052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343609111"/>
              </p:ext>
            </p:extLst>
          </p:nvPr>
        </p:nvGraphicFramePr>
        <p:xfrm>
          <a:off x="2259708" y="3293984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59808" y="4323164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9,4%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9755" y="4424518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2022: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1 327,8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52390" y="3879048"/>
            <a:ext cx="2175650" cy="2205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726968900"/>
              </p:ext>
            </p:extLst>
          </p:nvPr>
        </p:nvGraphicFramePr>
        <p:xfrm>
          <a:off x="5692363" y="3293985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592463" y="4323165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8,8%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7463" y="4424519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2023: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1 424,3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9892" y="6262151"/>
            <a:ext cx="144985" cy="135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95295" y="6206547"/>
            <a:ext cx="2496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Налоговые и неналоговые доходы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10757" y="6274914"/>
            <a:ext cx="144985" cy="135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56160" y="6219310"/>
            <a:ext cx="3765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Доля доходов МОГО «Ухта» администрируемых КУМИ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28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ВЫПАДАЮЩИЕ ДОХОДЫ ПРИ ПРЕДОСТАВЛЕНИИ ЛЬГОТ ПО НАЛОГАМ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5167504"/>
              </p:ext>
            </p:extLst>
          </p:nvPr>
        </p:nvGraphicFramePr>
        <p:xfrm>
          <a:off x="149916" y="874490"/>
          <a:ext cx="8876384" cy="53877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24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000"/>
                <a:gridCol w="648000"/>
                <a:gridCol w="720000"/>
              </a:tblGrid>
              <a:tr h="225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2011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2012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2013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2014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2015</a:t>
                      </a:r>
                      <a:endParaRPr lang="ru-RU" sz="9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2016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2017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2020 прогноз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0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1.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Сумма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необлагаемых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доходов и вычетов по налогу на доходы физических лиц в соответствии с Налоговым кодексом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243,9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384,1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424,6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405,5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2. Сумма льготы по земельному налогу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</a:t>
                      </a:r>
                      <a:endParaRPr lang="ru-RU" sz="900" baseline="0" dirty="0" smtClean="0">
                        <a:latin typeface="Verdana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aseline="0" dirty="0" smtClean="0">
                          <a:latin typeface="Verdana" pitchFamily="34" charset="0"/>
                        </a:rPr>
                        <a:t>от 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0,2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Физические лица в соответствии с Налоговым кодексом</a:t>
                      </a:r>
                      <a:r>
                        <a:rPr lang="ru-RU" sz="900" baseline="0" dirty="0" smtClean="0">
                          <a:latin typeface="Verdana" pitchFamily="34" charset="0"/>
                        </a:rPr>
                        <a:t> Российской Федерации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10,0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9,5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9,5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3,8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4,1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4,1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3. Сумма льготы по налогу на имущество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физических лиц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20.11.2014 № 331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Федерации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30,0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34,0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161,1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154,6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289,5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328,4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311,7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342,8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429,5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474,4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455,3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80251" y="620132"/>
            <a:ext cx="10779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280505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3411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876,3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 </a:t>
            </a:r>
            <a:r>
              <a:rPr lang="ru-RU" sz="1000" dirty="0"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68,5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2651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715,0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67,2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235" y="72415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2020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0758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2021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2916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2022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3201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08080"/>
                </a:solidFill>
                <a:latin typeface="Verdana" pitchFamily="34" charset="0"/>
              </a:rPr>
              <a:t>2023 </a:t>
            </a: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9706" y="1268759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750,3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67,4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9992" y="1289383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533,4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latin typeface="Verdana" pitchFamily="34" charset="0"/>
              </a:rPr>
              <a:t>межбюджетных 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  <a:endParaRPr lang="ru-RU" sz="1000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64,0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2880500571"/>
              </p:ext>
            </p:extLst>
          </p:nvPr>
        </p:nvGraphicFramePr>
        <p:xfrm>
          <a:off x="-305928" y="2564904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53235" y="479715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6432" y="479715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53234" y="478234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864,8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702" y="485620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3235" y="533735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6432" y="533735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3234" y="532254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449,2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1792" y="539640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3235" y="589022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6432" y="589022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53234" y="587541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531,3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1792" y="594928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xmlns="" val="4024320287"/>
              </p:ext>
            </p:extLst>
          </p:nvPr>
        </p:nvGraphicFramePr>
        <p:xfrm>
          <a:off x="1911847" y="2586819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671010" y="481906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94207" y="481906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671009" y="480425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858,5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51477" y="487812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671010" y="535926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594207" y="535926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671009" y="534445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398,5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49567" y="541832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671010" y="591213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594207" y="591213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671009" y="589732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458,0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49567" y="597119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3839657913"/>
              </p:ext>
            </p:extLst>
          </p:nvPr>
        </p:nvGraphicFramePr>
        <p:xfrm>
          <a:off x="4063754" y="2575244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4822917" y="480749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746114" y="480749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822916" y="479268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859,5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03384" y="486654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22917" y="534769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46114" y="534769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822916" y="533288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258,5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01474" y="540674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822917" y="590056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746114" y="590056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822916" y="588575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632,3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01474" y="595962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xmlns="" val="629680292"/>
              </p:ext>
            </p:extLst>
          </p:nvPr>
        </p:nvGraphicFramePr>
        <p:xfrm>
          <a:off x="6254039" y="2575688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7013202" y="480793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36399" y="4807936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7013201" y="479312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1 859,1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93669" y="4866993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13202" y="5348135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936399" y="5348135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7013201" y="5333326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256,1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91759" y="5407192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013202" y="590100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936399" y="5901007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7013201" y="588619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418,2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591759" y="5960064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51397" y="6406184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74594" y="6406184"/>
            <a:ext cx="79824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451396" y="6391375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31,0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29954" y="6344054"/>
            <a:ext cx="1348716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800" b="1" dirty="0" smtClean="0">
                <a:solidFill>
                  <a:srgbClr val="333333"/>
                </a:solidFill>
                <a:latin typeface="Verdana" pitchFamily="34" charset="0"/>
              </a:rPr>
              <a:t>Иные межбюджетные трансферты</a:t>
            </a:r>
            <a:endParaRPr lang="ru-RU" sz="800" b="1" dirty="0">
              <a:solidFill>
                <a:srgbClr val="3333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07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33995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7322628"/>
              </p:ext>
            </p:extLst>
          </p:nvPr>
        </p:nvGraphicFramePr>
        <p:xfrm>
          <a:off x="161411" y="558948"/>
          <a:ext cx="8856000" cy="601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000"/>
                <a:gridCol w="3888000"/>
                <a:gridCol w="900000"/>
                <a:gridCol w="900000"/>
                <a:gridCol w="900000"/>
                <a:gridCol w="900000"/>
                <a:gridCol w="900000"/>
              </a:tblGrid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Безвозмездные поступления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2 610,0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2 876,3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2 715,0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2 750,3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2 533,4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Дотации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449,2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398,5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258,5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256,1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выравнивание бюджетной обеспеченности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373,7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398,5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258,5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256,1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достижение показателей деятельности органов местного самоуправления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прочие дотации бюджетам городских округов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Субсидии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477,5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531,3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458,0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632,3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418,2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молодых семей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строительство многоквартирных жилых домов и на приобретение жилых помещений во вновь построенных многоквартирных жилых домах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переселению граждан за счет средств Фонда содействия реформированию жилищно-коммунального хозяйства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переселению граждан из аварийного жилищного фонда за счет средств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бюджетов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организацию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питания 1-4 классы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проведение оздоровительной кампании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государственную поддержку отрасли культуры (подключение библиотек к информационно-телекоммуникационной сети «Интернет» и развитие библиотечного дела с учетом задачи расширения информационных технологий и оцифровки)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материально-технической базы  культуры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поддержание работоспособности инфраструктуры связи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168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416788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9252801"/>
              </p:ext>
            </p:extLst>
          </p:nvPr>
        </p:nvGraphicFramePr>
        <p:xfrm>
          <a:off x="161411" y="656287"/>
          <a:ext cx="8856000" cy="584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73"/>
                <a:gridCol w="3815927"/>
                <a:gridCol w="900000"/>
                <a:gridCol w="900000"/>
                <a:gridCol w="900000"/>
                <a:gridCol w="900000"/>
                <a:gridCol w="900000"/>
              </a:tblGrid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материально-технической базы  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возмещение выпадающих доходов (перевозки воздушным транспортом)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оборудование и содержание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ледовых переправ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содержание автомобильных дорог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«народных проектов» в сфере образования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«народных проектов» в сфере 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«народных проектов» в сфере благоустройства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реализацию «народных проектов» в сфере физической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культуры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реализацию «народных проектов» в сфере малого и среднего предпринимательства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поддержку муниципальных программ формирования современной городской среды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строительство и реконструкцию (модернизацию) объектов питьевого водоснабжения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159,8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создание системы по раздельному накоплению отходов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повышение оплаты труда (майские указы)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219,3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123,5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123,5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123,4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строительство и реконструкцию спортивных объектов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248,9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поддержку социально-некоммерческих организаций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оплату расходов по коммунальным услугам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727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281115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1080657"/>
              </p:ext>
            </p:extLst>
          </p:nvPr>
        </p:nvGraphicFramePr>
        <p:xfrm>
          <a:off x="161411" y="746896"/>
          <a:ext cx="8856000" cy="532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73"/>
                <a:gridCol w="3815927"/>
                <a:gridCol w="900000"/>
                <a:gridCol w="900000"/>
                <a:gridCol w="90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проведение комплексных кадастровых работ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реализацию мероприятий «Доступная среда»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реализацию мероприятий по благоустройству улично-дорожной сети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организацию бесплатного горячего питания обучающихся, получающих  начальное общее образование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развития и укрепления материально-технической базы домов культуры в населенных пунктах с числом жителей до 50 тысяч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человек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государственную поддержку спортивных организаций, осуществляющих подготовку спортивного резерва для сборных команд Российской Федерации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безопасных условий в организациях в сфере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физической культуры и спорта в Республике Коми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мероприятий по приведению в нормативное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состояние автомобильных дорог местного значения и улиц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дезинфекционных мероприятий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мероприятий по благоустройству территорий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возмещение субъектам предпринимательской деятельности, осуществляющим регулярные перевозки пассажиров и багажа автомобильным транспортом в условиях ухудшения экономической ситуации в связи с распространением новой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коронавирусной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инфекции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обеспечение мероприятий по сносу аварийного жилищного фонда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552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МЕЖБЮДЖЕТНЫЕ ОТНОШЕНИЯ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902444" y="32802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2109587"/>
              </p:ext>
            </p:extLst>
          </p:nvPr>
        </p:nvGraphicFramePr>
        <p:xfrm>
          <a:off x="161411" y="628547"/>
          <a:ext cx="8856073" cy="592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73"/>
                <a:gridCol w="3816000"/>
                <a:gridCol w="900000"/>
                <a:gridCol w="900000"/>
                <a:gridCol w="900000"/>
                <a:gridCol w="900000"/>
                <a:gridCol w="900000"/>
              </a:tblGrid>
              <a:tr h="32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</a:t>
                      </a: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п/п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1 806,4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1 864,8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1 858,5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1 859,5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1 859,1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составление (изменение)  списков кандидатов в присяжные заседатели федеральных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судов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выполнение передаваемых полномочий субъектов Российской Федерации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компенсацию части платы, взимаемой с родителей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присмотр и уход за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детьми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жилых помещений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детям-сиротам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полномочий по обеспечению жильем отдельных категорий граждан,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(ветераны, инвалиды)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переписи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общеобразовательных программ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1 724,7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1 776,4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1 768,4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1 768,4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1 768,4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мероприятия по обращению с животными без владельцев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выплату денежной компенсации по оплате коммунальных услуг педагогическим работникам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Иные </a:t>
                      </a:r>
                      <a:r>
                        <a:rPr lang="ru-RU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межбюджетные</a:t>
                      </a:r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трансферты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создание виртуальных концертных залов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создание модельных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библиотек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ежемесячное денежное вознаграждение за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классное руководство педагогическим работникам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проведение неотложных аварийно-восстановительных работ моста через реку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Вылыс-Койю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мероприятия по ликвидации последствий чрезвычайной ситуации, произошедшей в результате прохождения весеннего паводка 2020 года на территории МОГО «Ухта»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грант Главы Республики Коми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267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024248"/>
              </p:ext>
            </p:extLst>
          </p:nvPr>
        </p:nvGraphicFramePr>
        <p:xfrm>
          <a:off x="251520" y="634821"/>
          <a:ext cx="8640959" cy="596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2021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ОБЩЕГОСУДАРСТВЕННЫЕ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ВОПРОСЫ (9,3%)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337,5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334,0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386,0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115,6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317,0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257,8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131,9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146,8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173,5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136,2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(0,8%)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38,3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38,1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4031885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94045"/>
            <a:ext cx="3960439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Бюджет</a:t>
            </a:r>
            <a:r>
              <a:rPr lang="ru-RU" sz="1000" dirty="0" smtClean="0">
                <a:latin typeface="Verdana" pitchFamily="34" charset="0"/>
              </a:rPr>
              <a:t> – (от старонормандского </a:t>
            </a:r>
            <a:r>
              <a:rPr lang="en-US" sz="1000" dirty="0" err="1" smtClean="0">
                <a:latin typeface="Verdana" pitchFamily="34" charset="0"/>
              </a:rPr>
              <a:t>bougette</a:t>
            </a:r>
            <a:r>
              <a:rPr lang="en-US" sz="1000" dirty="0" smtClean="0">
                <a:latin typeface="Verdana" pitchFamily="34" charset="0"/>
              </a:rPr>
              <a:t> – </a:t>
            </a:r>
            <a:r>
              <a:rPr lang="ru-RU" sz="1000" dirty="0" smtClean="0">
                <a:latin typeface="Verdana" pitchFamily="34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Доходы бюджета </a:t>
            </a:r>
            <a:r>
              <a:rPr lang="ru-RU" sz="1000" dirty="0" smtClean="0">
                <a:latin typeface="Verdana" pitchFamily="34" charset="0"/>
              </a:rPr>
              <a:t>– поступающие в бюджет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  <a:r>
              <a:rPr lang="ru-RU" sz="1000" dirty="0" smtClean="0">
                <a:latin typeface="Verdana" pitchFamily="34" charset="0"/>
              </a:rPr>
              <a:t>– выплачиваемые из бюджета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Профицит бюджета </a:t>
            </a:r>
            <a:r>
              <a:rPr lang="ru-RU" sz="1000" dirty="0" smtClean="0">
                <a:latin typeface="Verdana" pitchFamily="34" charset="0"/>
              </a:rPr>
              <a:t>– превышение доходов бюджета над его расходами.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Дефицит бюджета </a:t>
            </a:r>
            <a:r>
              <a:rPr lang="ru-RU" sz="1000" dirty="0" smtClean="0">
                <a:latin typeface="Verdana" pitchFamily="34" charset="0"/>
              </a:rPr>
              <a:t>– превышение расходов бюджета над его доходами.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Межбюджетные трансферты </a:t>
            </a:r>
            <a:r>
              <a:rPr lang="ru-RU" sz="1000" dirty="0" smtClean="0">
                <a:latin typeface="Verdana" pitchFamily="34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Сокращения:</a:t>
            </a:r>
          </a:p>
          <a:p>
            <a:r>
              <a:rPr lang="ru-RU" sz="1000" dirty="0" smtClean="0">
                <a:latin typeface="Verdana" pitchFamily="34" charset="0"/>
              </a:rPr>
              <a:t>БК РФ – Бюджетный кодекс Российской Федерации</a:t>
            </a:r>
          </a:p>
          <a:p>
            <a:r>
              <a:rPr lang="ru-RU" sz="1000" dirty="0" smtClean="0">
                <a:latin typeface="Verdana" pitchFamily="34" charset="0"/>
              </a:rPr>
              <a:t>ФБ </a:t>
            </a:r>
            <a:r>
              <a:rPr lang="ru-RU" sz="1000" dirty="0">
                <a:latin typeface="Verdana" pitchFamily="34" charset="0"/>
              </a:rPr>
              <a:t>– федеральный бюджет</a:t>
            </a:r>
          </a:p>
          <a:p>
            <a:r>
              <a:rPr lang="ru-RU" sz="1000" dirty="0">
                <a:latin typeface="Verdana" pitchFamily="34" charset="0"/>
              </a:rPr>
              <a:t>РК – республиканский бюджет</a:t>
            </a:r>
          </a:p>
          <a:p>
            <a:r>
              <a:rPr lang="ru-RU" sz="1000" dirty="0">
                <a:latin typeface="Verdana" pitchFamily="34" charset="0"/>
              </a:rPr>
              <a:t>МБ – местный </a:t>
            </a:r>
            <a:r>
              <a:rPr lang="ru-RU" sz="1000" dirty="0" smtClean="0">
                <a:latin typeface="Verdana" pitchFamily="34" charset="0"/>
              </a:rPr>
              <a:t>бюджет</a:t>
            </a:r>
          </a:p>
          <a:p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 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859319"/>
            <a:ext cx="413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Участие граждан в формировании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1157127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Гражданин – как налогоплательщик помогает формировать доходную часть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5075" y="4720928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Гражданин – как получатель социальных гарантий (расходная часть бюджета)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pic>
        <p:nvPicPr>
          <p:cNvPr id="1034" name="Picture 10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6757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38788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975708" y="5825548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Образование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1224" y="5324545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Культура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3769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Медицина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63393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ЖКХ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79726" y="5223235"/>
            <a:ext cx="126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Социальные льготы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0330" y="5747082"/>
            <a:ext cx="146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292080" y="5121038"/>
            <a:ext cx="117112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38423" y="5121038"/>
            <a:ext cx="0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30843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755692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52709" y="5063163"/>
            <a:ext cx="155595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063393" y="5063163"/>
            <a:ext cx="181015" cy="261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428608042"/>
              </p:ext>
            </p:extLst>
          </p:nvPr>
        </p:nvGraphicFramePr>
        <p:xfrm>
          <a:off x="4083732" y="1716577"/>
          <a:ext cx="5158718" cy="343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894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8466983"/>
              </p:ext>
            </p:extLst>
          </p:nvPr>
        </p:nvGraphicFramePr>
        <p:xfrm>
          <a:off x="207452" y="669546"/>
          <a:ext cx="8640959" cy="595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2021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14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вопросы в области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национальной безопасности и правоохранительной деятельности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ЭКОНОМИКА (1,9%)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431,5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152,7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79,6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52,1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87,3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Общеэкономические вопросы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Транспорт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395,4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Связь и информатика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72,4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ЖИЛИЩНО-КОММУНАЛЬНОЕ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ХОЗЯЙСТВО (16,7%)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356,4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684,0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689,1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510,4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568,2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Коммунальное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231,8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673,8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Благоустройство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533,5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64,7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272,5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326,9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47,7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54,6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71635" y="43683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5730139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4981964"/>
              </p:ext>
            </p:extLst>
          </p:nvPr>
        </p:nvGraphicFramePr>
        <p:xfrm>
          <a:off x="207452" y="692696"/>
          <a:ext cx="8640959" cy="568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2021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 к 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ОБРАЗОВАНИЕ (56,6%)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2 582,5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2 479,0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2 343,7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2 276,6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2 319,8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Дошкольное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1 220,5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1 157,5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1 100,3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1 068,2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1 088,4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1 140,1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1 095,0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1 011,2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92,3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1 000,5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133,6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129,7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133,5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Молодежная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84,5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84,5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КУЛЬТУРА,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КИНЕМАТОГРАФИЯ (6,5%)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258,7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260,7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266,9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226,2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232,5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182,5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180,9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104,3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154,3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79,8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0900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ЗДРАВООХРАНЕНИЕ (0%)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0902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Амбулаторная помощь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СОЦИАЛЬНАЯ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 (2,7%)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134,9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82,0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Пенсионное обеспечение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105,9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753312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4042924"/>
              </p:ext>
            </p:extLst>
          </p:nvPr>
        </p:nvGraphicFramePr>
        <p:xfrm>
          <a:off x="251520" y="750571"/>
          <a:ext cx="8640959" cy="5085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2021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Охрана семьи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и детства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75,5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И СПОРТ</a:t>
                      </a:r>
                    </a:p>
                    <a:p>
                      <a:pPr algn="l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(4,6%)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154,1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190,7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191,3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429,4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205,8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культура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173,4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188,2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17,9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СРЕДСТВА МАССОВОЙ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ИНФОРМАЦИИ (0,1%)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ГОСУДАРСТВЕННОГО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(МУНИЦИПАЛЬНОГО)  ДОЛГА </a:t>
                      </a:r>
                    </a:p>
                    <a:p>
                      <a:pPr algn="l"/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(0,8%)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39,5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государственного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(муниципального)</a:t>
                      </a:r>
                      <a:r>
                        <a:rPr lang="ru-RU" sz="900" b="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внутреннего долга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(УТВЕРЖДЕННЫЕ) РАСХОДЫ (0%)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39,6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83,8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83,8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4 300,3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4 314,9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4 138,7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4 076,8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3 953,8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15173000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ПО ВИДАМ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6250357"/>
              </p:ext>
            </p:extLst>
          </p:nvPr>
        </p:nvGraphicFramePr>
        <p:xfrm>
          <a:off x="251520" y="646396"/>
          <a:ext cx="874835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Группа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вида расходов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 </a:t>
                      </a:r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2022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4 300,3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4 314,9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138,7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4 076,8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3 953,8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Выплаты персоналу органов муниципальной власти и казенных</a:t>
                      </a:r>
                      <a:r>
                        <a:rPr lang="ru-RU" sz="9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учреждений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369,3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414,2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425,6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430,5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428,4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Закупка товаров, работ и услуг для муниципальных нужд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248,0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303,7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68,7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162,7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175,5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64,1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75,8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Капитальные</a:t>
                      </a:r>
                      <a:r>
                        <a:rPr lang="ru-RU" sz="9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вложения в объекты муниципальной собственности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254,7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472,6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238,0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Субсидии бюджетным, автономным и иным</a:t>
                      </a:r>
                      <a:r>
                        <a:rPr lang="ru-RU" sz="9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некоммерческим организациям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2 905,3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2 818,5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2 699,3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97,0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2 572,2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2 633,1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 долга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137,3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Иные бюджетные 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568,6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553,0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406,4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73,5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315,1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310,8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(утвержденные) расходы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-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39,6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83,8</a:t>
                      </a:r>
                      <a:endParaRPr lang="ru-RU" sz="9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504317162"/>
              </p:ext>
            </p:extLst>
          </p:nvPr>
        </p:nvGraphicFramePr>
        <p:xfrm>
          <a:off x="611561" y="4290831"/>
          <a:ext cx="3902798" cy="266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1834496" y="4961413"/>
            <a:ext cx="1523192" cy="1474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2020 </a:t>
            </a:r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год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4</a:t>
            </a: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 314,9 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002263259"/>
              </p:ext>
            </p:extLst>
          </p:nvPr>
        </p:nvGraphicFramePr>
        <p:xfrm>
          <a:off x="4427984" y="4383123"/>
          <a:ext cx="3879951" cy="265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 8"/>
          <p:cNvSpPr/>
          <p:nvPr/>
        </p:nvSpPr>
        <p:spPr>
          <a:xfrm>
            <a:off x="5599504" y="4944659"/>
            <a:ext cx="1523192" cy="1523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2021 </a:t>
            </a:r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год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4 138,7 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623689"/>
            <a:ext cx="144016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996420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371709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5879" y="2742766"/>
            <a:ext cx="144016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5879" y="3106836"/>
            <a:ext cx="144016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5879" y="3479769"/>
            <a:ext cx="144016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5879" y="3850826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8934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В РАСЧЕТЕ НА ДУШУ </a:t>
            </a:r>
            <a:br>
              <a:rPr lang="ru-RU" dirty="0" smtClean="0"/>
            </a:br>
            <a:r>
              <a:rPr lang="ru-RU" dirty="0" smtClean="0"/>
              <a:t>НАСЕЛЕНИЯ В 2021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37 252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в год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104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46254" y="2294952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3 474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290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235237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2 403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236538" y="4460302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21 096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26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758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2268538" y="4653691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6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202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517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31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коммунальное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хозяйство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286335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В РАСЧЕТЕ НА ОДНОГО ВОСПИТАННИКА, </a:t>
            </a:r>
            <a:br>
              <a:rPr lang="ru-RU" dirty="0" smtClean="0"/>
            </a:br>
            <a:r>
              <a:rPr lang="ru-RU" dirty="0" smtClean="0"/>
              <a:t>ОБУЧАЮЩЕГОСЯ В 2021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214695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145 841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(численность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7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428)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75 372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(численность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12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553)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04788" y="3364486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43 728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спортивной школы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(численность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1 964)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35"/>
          <p:cNvSpPr txBox="1">
            <a:spLocks noChangeArrowheads="1"/>
          </p:cNvSpPr>
          <p:nvPr/>
        </p:nvSpPr>
        <p:spPr bwMode="auto">
          <a:xfrm>
            <a:off x="194976" y="4478624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125 196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(численность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427)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228505" y="5558029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41 325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(численность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300)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1171575" y="228793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6 281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2" name="TextBox 29"/>
          <p:cNvSpPr txBox="1">
            <a:spLocks noChangeArrowheads="1"/>
          </p:cNvSpPr>
          <p:nvPr/>
        </p:nvSpPr>
        <p:spPr bwMode="auto">
          <a:xfrm>
            <a:off x="1152525" y="3359495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644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3" name="TextBox 36"/>
          <p:cNvSpPr txBox="1">
            <a:spLocks noChangeArrowheads="1"/>
          </p:cNvSpPr>
          <p:nvPr/>
        </p:nvSpPr>
        <p:spPr bwMode="auto">
          <a:xfrm>
            <a:off x="1155700" y="450567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10 433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5" name="Овал 54"/>
          <p:cNvSpPr/>
          <p:nvPr/>
        </p:nvSpPr>
        <p:spPr>
          <a:xfrm>
            <a:off x="1079499" y="1009201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16"/>
          <p:cNvSpPr txBox="1">
            <a:spLocks noChangeArrowheads="1"/>
          </p:cNvSpPr>
          <p:nvPr/>
        </p:nvSpPr>
        <p:spPr bwMode="auto">
          <a:xfrm>
            <a:off x="1104900" y="1200495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12 153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73150" y="5376863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42"/>
          <p:cNvSpPr txBox="1">
            <a:spLocks noChangeArrowheads="1"/>
          </p:cNvSpPr>
          <p:nvPr/>
        </p:nvSpPr>
        <p:spPr bwMode="auto">
          <a:xfrm>
            <a:off x="1154113" y="557405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3 444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</p:spTree>
    <p:extLst>
      <p:ext uri="{BB962C8B-B14F-4D97-AF65-F5344CB8AC3E}">
        <p14:creationId xmlns:p14="http://schemas.microsoft.com/office/powerpoint/2010/main" xmlns="" val="42061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553396"/>
              </p:ext>
            </p:extLst>
          </p:nvPr>
        </p:nvGraphicFramePr>
        <p:xfrm>
          <a:off x="4437317" y="1483662"/>
          <a:ext cx="4608000" cy="5128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Непрограммная деятельность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2021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Контрольно-счетной палаты</a:t>
                      </a:r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8,4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2,8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Совета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0,8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администрации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139,9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45,9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977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Доплаты к пенсиям муниципальных служащих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21,6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7,1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2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управления капитального строительства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21,5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7,0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Исполнение судебных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актов (резерв)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16,9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Исполнение </a:t>
                      </a: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исполнительных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листов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281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Исполнение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судебных актов (в пользу ООО «Лукойл-Коми»)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53,0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17,4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281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Исполнение судебных актов (в пользу ПАО</a:t>
                      </a:r>
                    </a:p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«Т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Плюс»)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1,9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Резервный фонд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281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Осуществление государственных полномочий РК (опека)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281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Проведение Всероссийской переписи населения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Составление списков в присяжные заседатели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0,1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Выборы депутатов Совета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0,3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err="1" smtClean="0">
                          <a:latin typeface="Verdana" pitchFamily="34" charset="0"/>
                          <a:cs typeface="Arial" pitchFamily="34" charset="0"/>
                        </a:rPr>
                        <a:t>Софинансирование</a:t>
                      </a: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 мероприятий (резерв)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1,6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3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Итого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305,0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591" y="629200"/>
            <a:ext cx="4320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Основной составляющей бюджета </a:t>
            </a:r>
            <a:r>
              <a:rPr lang="ru-RU" sz="1000" dirty="0" smtClean="0">
                <a:latin typeface="Verdana" pitchFamily="34" charset="0"/>
              </a:rPr>
              <a:t>являются </a:t>
            </a:r>
            <a:r>
              <a:rPr lang="ru-RU" sz="1000" dirty="0">
                <a:latin typeface="Verdana" pitchFamily="34" charset="0"/>
              </a:rPr>
              <a:t>муниципальные программы.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633071088"/>
              </p:ext>
            </p:extLst>
          </p:nvPr>
        </p:nvGraphicFramePr>
        <p:xfrm>
          <a:off x="4862427" y="77909"/>
          <a:ext cx="2133416" cy="147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46953" y="229090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доля программных </a:t>
            </a:r>
          </a:p>
          <a:p>
            <a:r>
              <a:rPr lang="ru-RU" sz="1000" dirty="0">
                <a:latin typeface="Verdana" pitchFamily="34" charset="0"/>
              </a:rPr>
              <a:t>расходов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29135" y="334374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Verdana" pitchFamily="34" charset="0"/>
              </a:rPr>
              <a:t>92,6% 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939" y="1591889"/>
            <a:ext cx="360041" cy="471585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42386" y="3794364"/>
            <a:ext cx="4254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РАСХОДЫ НА МУНИЦИПАЛЬНЫЕ ПРОГРАММЫ </a:t>
            </a:r>
            <a:r>
              <a:rPr lang="ru-RU" sz="1000" b="1" dirty="0" smtClean="0">
                <a:latin typeface="Verdana" pitchFamily="34" charset="0"/>
              </a:rPr>
              <a:t> </a:t>
            </a:r>
            <a:r>
              <a:rPr lang="ru-RU" sz="1000" b="1" dirty="0">
                <a:latin typeface="Verdana" pitchFamily="34" charset="0"/>
              </a:rPr>
              <a:t>3 </a:t>
            </a:r>
            <a:r>
              <a:rPr lang="ru-RU" sz="1000" b="1" dirty="0" smtClean="0">
                <a:latin typeface="Verdana" pitchFamily="34" charset="0"/>
              </a:rPr>
              <a:t>833,7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829305" y="1591094"/>
            <a:ext cx="936104" cy="2880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142,3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832869" y="2025399"/>
            <a:ext cx="936104" cy="2880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1,2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832075" y="2452588"/>
            <a:ext cx="936104" cy="28803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50,0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824605" y="2907339"/>
            <a:ext cx="936104" cy="2880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17,8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847809" y="3352291"/>
            <a:ext cx="936104" cy="2880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408,5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822692" y="3817170"/>
            <a:ext cx="936104" cy="28803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 </a:t>
            </a:r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301,4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823689" y="4269964"/>
            <a:ext cx="936104" cy="28803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333,8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832082" y="4700261"/>
            <a:ext cx="936104" cy="28803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2,5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843263" y="5145236"/>
            <a:ext cx="936104" cy="2880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368,8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833574" y="5608092"/>
            <a:ext cx="936104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191,5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7417" y="1535055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системы муниципального </a:t>
            </a:r>
          </a:p>
          <a:p>
            <a:r>
              <a:rPr lang="ru-RU" sz="1000" dirty="0">
                <a:latin typeface="Verdana" pitchFamily="34" charset="0"/>
              </a:rPr>
              <a:t>управления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7417" y="2046304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экономики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9765" y="2396549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Безопасность жизнедеятельности</a:t>
            </a:r>
          </a:p>
          <a:p>
            <a:r>
              <a:rPr lang="ru-RU" sz="1000" dirty="0">
                <a:latin typeface="Verdana" pitchFamily="34" charset="0"/>
              </a:rPr>
              <a:t>населения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47426" y="2928244"/>
            <a:ext cx="2348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транспортной системы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47426" y="3291706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Жилье и жилищно-коммунальное</a:t>
            </a:r>
          </a:p>
          <a:p>
            <a:r>
              <a:rPr lang="ru-RU" sz="1000" dirty="0">
                <a:latin typeface="Verdana" pitchFamily="34" charset="0"/>
              </a:rPr>
              <a:t>хозяйство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22309" y="3824784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образования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24144" y="4300134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Культура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0951" y="4633246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Социальная поддержка </a:t>
            </a:r>
          </a:p>
          <a:p>
            <a:r>
              <a:rPr lang="ru-RU" sz="1000" dirty="0">
                <a:latin typeface="Verdana" pitchFamily="34" charset="0"/>
              </a:rPr>
              <a:t>населения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7417" y="5078220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Формирование современной</a:t>
            </a:r>
          </a:p>
          <a:p>
            <a:r>
              <a:rPr lang="ru-RU" sz="1000" dirty="0">
                <a:latin typeface="Verdana" pitchFamily="34" charset="0"/>
              </a:rPr>
              <a:t>городской среды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721" y="5528220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физической </a:t>
            </a:r>
          </a:p>
          <a:p>
            <a:r>
              <a:rPr lang="ru-RU" sz="1000" dirty="0">
                <a:latin typeface="Verdana" pitchFamily="34" charset="0"/>
              </a:rPr>
              <a:t>культуры и спорта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7869178" y="11370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837978" y="6043812"/>
            <a:ext cx="936104" cy="288032"/>
          </a:xfrm>
          <a:prstGeom prst="homePlate">
            <a:avLst/>
          </a:prstGeom>
          <a:solidFill>
            <a:srgbClr val="00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15,9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32132" y="5910694"/>
            <a:ext cx="248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Переселение граждан,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проживающих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территории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"Ухта" из аварийного 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жилищного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 на 2019-2025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годы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95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РАЗВИТИЕ СИСТЕМЫ </a:t>
            </a:r>
            <a:br>
              <a:rPr lang="ru-RU" dirty="0"/>
            </a:br>
            <a:r>
              <a:rPr lang="ru-RU" dirty="0"/>
              <a:t>МУНИЦИПАЛЬНОГО УПРАВЛЕНИЯ»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 dirty="0"/>
          </a:p>
        </p:txBody>
      </p:sp>
      <p:graphicFrame>
        <p:nvGraphicFramePr>
          <p:cNvPr id="1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4813556"/>
              </p:ext>
            </p:extLst>
          </p:nvPr>
        </p:nvGraphicFramePr>
        <p:xfrm>
          <a:off x="176639" y="2813995"/>
          <a:ext cx="8827982" cy="3703320"/>
        </p:xfrm>
        <a:graphic>
          <a:graphicData uri="http://schemas.openxmlformats.org/drawingml/2006/table">
            <a:tbl>
              <a:tblPr/>
              <a:tblGrid>
                <a:gridCol w="6988820"/>
                <a:gridCol w="613054"/>
                <a:gridCol w="613054"/>
                <a:gridCol w="613054"/>
              </a:tblGrid>
              <a:tr h="1836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170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«Электронный муниципалитет»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Модернизация технологической информационно-телекоммуникационной инфраструктуры и автоматизированных рабочих мест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технической защиты информации в технологической информационно-телекоммуникационной инфраструктуре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МБУ «Редакция газеты «Ухта»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Финансового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Содержание, проведение капитального и текущего ремонта объектов муниципальной собственности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Комитета по управлению муниципальным имуществом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проведения землеустроительных работ по описанию местоположения границ 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6505" y="952138"/>
            <a:ext cx="4952993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Совершенствование системы муниципального управления в городском округе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Отделы администрации:  муниципальных информационных систем и технической информации, муниципальных услуг, кадров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Финансовое управление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по управлению муниципальным имуществом</a:t>
            </a:r>
            <a:endParaRPr lang="en-US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архитектуры и 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Правовое управление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МБУ «Редакция газеты «Ухта»</a:t>
            </a: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7139500"/>
              </p:ext>
            </p:extLst>
          </p:nvPr>
        </p:nvGraphicFramePr>
        <p:xfrm>
          <a:off x="4892714" y="952138"/>
          <a:ext cx="4050540" cy="167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211964" y="606764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87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ЭКОНОМИКИ»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 dirty="0"/>
          </a:p>
        </p:txBody>
      </p:sp>
      <p:graphicFrame>
        <p:nvGraphicFramePr>
          <p:cNvPr id="1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0586287"/>
              </p:ext>
            </p:extLst>
          </p:nvPr>
        </p:nvGraphicFramePr>
        <p:xfrm>
          <a:off x="4932048" y="1068081"/>
          <a:ext cx="3960440" cy="162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833103"/>
              </p:ext>
            </p:extLst>
          </p:nvPr>
        </p:nvGraphicFramePr>
        <p:xfrm>
          <a:off x="101599" y="3252462"/>
          <a:ext cx="8880988" cy="685800"/>
        </p:xfrm>
        <a:graphic>
          <a:graphicData uri="http://schemas.openxmlformats.org/drawingml/2006/table">
            <a:tbl>
              <a:tblPr/>
              <a:tblGrid>
                <a:gridCol w="7030783"/>
                <a:gridCol w="616735"/>
                <a:gridCol w="616735"/>
                <a:gridCol w="616735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Финансовая поддержка субъектов малого и среднего предпринимательства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4447" y="1238156"/>
            <a:ext cx="4318811" cy="151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>
              <a:lnSpc>
                <a:spcPct val="150000"/>
              </a:lnSpc>
            </a:pP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благоприятных условий для устойчивого экономического </a:t>
            </a:r>
            <a:endParaRPr lang="ru-RU" sz="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городского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округа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экономического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развития</a:t>
            </a: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управлению муниципальным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имуществом</a:t>
            </a:r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432" y="84132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960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«БЕЗОПАСНОСТЬ</a:t>
            </a:r>
            <a:br>
              <a:rPr lang="ru-RU" dirty="0"/>
            </a:br>
            <a:r>
              <a:rPr lang="ru-RU" dirty="0"/>
              <a:t> ЖИЗНЕДЕЯТЕЛЬНОСТИ НАСЕЛЕНИЯ»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 dirty="0"/>
          </a:p>
        </p:txBody>
      </p:sp>
      <p:graphicFrame>
        <p:nvGraphicFramePr>
          <p:cNvPr id="1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3659511"/>
              </p:ext>
            </p:extLst>
          </p:nvPr>
        </p:nvGraphicFramePr>
        <p:xfrm>
          <a:off x="4932048" y="841328"/>
          <a:ext cx="3960440" cy="199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8749384"/>
              </p:ext>
            </p:extLst>
          </p:nvPr>
        </p:nvGraphicFramePr>
        <p:xfrm>
          <a:off x="101598" y="3252462"/>
          <a:ext cx="8880989" cy="2240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07436"/>
                <a:gridCol w="657851"/>
                <a:gridCol w="657851"/>
                <a:gridCol w="6578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Профилактика пожарной безопасности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Профилактика правонарушений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Создание системы по раздельному накоплению отходов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Предупреждение и минимизация антропогенного воздействия на окружающую среду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34773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обустройства и содержания технических средств организации безопасного дорожного движения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5279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по делам ГО и ЧС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4447" y="1238156"/>
            <a:ext cx="4213013" cy="1685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Содействие повышению уровня безопасности жизнедеятельности </a:t>
            </a:r>
          </a:p>
          <a:p>
            <a:pPr lvl="0">
              <a:lnSpc>
                <a:spcPct val="150000"/>
              </a:lnSpc>
            </a:pP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аселения </a:t>
            </a:r>
          </a:p>
          <a:p>
            <a:pPr lvl="0"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 lvl="0">
              <a:lnSpc>
                <a:spcPct val="150000"/>
              </a:lnSpc>
            </a:pP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делам ГО и ЧС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432" y="84132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73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044449" y="4234779"/>
            <a:ext cx="2259896" cy="979507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298408" y="5421427"/>
            <a:ext cx="3017230" cy="864096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822467" y="3096623"/>
            <a:ext cx="3102889" cy="834951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93003" y="2017317"/>
            <a:ext cx="3102889" cy="85109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22904" y="849775"/>
            <a:ext cx="2151009" cy="863426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10800000">
            <a:off x="2447621" y="2699079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1" name="Полилиния 10"/>
          <p:cNvSpPr/>
          <p:nvPr/>
        </p:nvSpPr>
        <p:spPr>
          <a:xfrm rot="10800000">
            <a:off x="3566492" y="493525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2" name="Полилиния 11"/>
          <p:cNvSpPr/>
          <p:nvPr/>
        </p:nvSpPr>
        <p:spPr>
          <a:xfrm rot="10800000">
            <a:off x="1975284" y="160208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3" name="Полилиния 12"/>
          <p:cNvSpPr/>
          <p:nvPr/>
        </p:nvSpPr>
        <p:spPr>
          <a:xfrm rot="10800000">
            <a:off x="2891822" y="3788572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63632862"/>
              </p:ext>
            </p:extLst>
          </p:nvPr>
        </p:nvGraphicFramePr>
        <p:xfrm>
          <a:off x="2205524" y="712232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6008" y="846520"/>
            <a:ext cx="2259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Arial" charset="0"/>
              </a:rPr>
              <a:t>Рассмотрение и утверждение годового отчета </a:t>
            </a:r>
          </a:p>
          <a:p>
            <a:r>
              <a:rPr lang="ru-RU" sz="1000" dirty="0">
                <a:latin typeface="Verdana" pitchFamily="34" charset="0"/>
                <a:cs typeface="Arial" charset="0"/>
              </a:rPr>
              <a:t>(передается администрацией</a:t>
            </a:r>
          </a:p>
          <a:p>
            <a:r>
              <a:rPr lang="ru-RU" sz="1000" dirty="0">
                <a:latin typeface="Verdana" pitchFamily="34" charset="0"/>
                <a:cs typeface="Arial" charset="0"/>
              </a:rPr>
              <a:t>в Совет не позднее 1 мая)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5100078"/>
              </p:ext>
            </p:extLst>
          </p:nvPr>
        </p:nvGraphicFramePr>
        <p:xfrm>
          <a:off x="4572000" y="651621"/>
          <a:ext cx="4320480" cy="587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руководит подготовкой вопросов, вносимых на рассмотрение Совета;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инициирует публичные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слушания.</a:t>
                      </a:r>
                      <a:endParaRPr lang="ru-RU" sz="9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Совет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рассматривает и утверждает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устанавливает, изменяет и отменяет местные налоги.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Администрация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составляет и исполняет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осуществляет муниципальные заимствования.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9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Контрольно-счетная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палата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проводит экспертизу проекта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контролирует исполнение местного бюджета.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доходов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предоставляют сведения, необходимые для составления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1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распорядители (распорядители)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расходов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обоснование бюджетных ассигнований;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утверждают муниципальные задания для подведомственных учреждений.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1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источников финансирования дефицита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(прогнозирование) поступлений и выплат  по  источникам  финансирования дефицита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Получатели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и исполняют бюджетную смету;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ведут бюджетный учет;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главному распорядителю бюджетных средств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60762" y="2232355"/>
            <a:ext cx="225989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 января – 31 декабря)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335" y="3302501"/>
            <a:ext cx="225989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 января – 31 декабря)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4449" y="4321734"/>
            <a:ext cx="2259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Рассмотрение и утверждение проекта бюджета 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(15 ноября – 15 </a:t>
            </a:r>
            <a:r>
              <a:rPr lang="ru-RU" sz="1000" dirty="0" smtClean="0">
                <a:latin typeface="Verdana" pitchFamily="34" charset="0"/>
              </a:rPr>
              <a:t>декабря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в</a:t>
            </a:r>
            <a:r>
              <a:rPr lang="ru-RU" sz="1000" dirty="0" smtClean="0">
                <a:latin typeface="Verdana" pitchFamily="34" charset="0"/>
              </a:rPr>
              <a:t> 2020 году до 24 декабря)</a:t>
            </a:r>
            <a:endParaRPr lang="ru-RU" sz="1000" dirty="0">
              <a:latin typeface="Verdana" pitchFamily="34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785060285"/>
              </p:ext>
            </p:extLst>
          </p:nvPr>
        </p:nvGraphicFramePr>
        <p:xfrm>
          <a:off x="-158979" y="4147563"/>
          <a:ext cx="2405681" cy="1171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312039" y="5484493"/>
            <a:ext cx="225989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(июль – 15 </a:t>
            </a:r>
            <a:r>
              <a:rPr lang="ru-RU" sz="1000" dirty="0" smtClean="0">
                <a:latin typeface="Verdana" pitchFamily="34" charset="0"/>
              </a:rPr>
              <a:t>ноября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в</a:t>
            </a:r>
            <a:r>
              <a:rPr lang="ru-RU" sz="1000" dirty="0" smtClean="0">
                <a:latin typeface="Verdana" pitchFamily="34" charset="0"/>
              </a:rPr>
              <a:t> 2020 году до 1 декабря)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10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ТРАНСПОРТНОЙ </a:t>
            </a:r>
            <a:br>
              <a:rPr lang="ru-RU" dirty="0"/>
            </a:br>
            <a:r>
              <a:rPr lang="ru-RU" dirty="0"/>
              <a:t>СИСТЕМЫ»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 dirty="0"/>
          </a:p>
        </p:txBody>
      </p:sp>
      <p:graphicFrame>
        <p:nvGraphicFramePr>
          <p:cNvPr id="1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3402133"/>
              </p:ext>
            </p:extLst>
          </p:nvPr>
        </p:nvGraphicFramePr>
        <p:xfrm>
          <a:off x="4391976" y="1068080"/>
          <a:ext cx="4500512" cy="191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3780352"/>
              </p:ext>
            </p:extLst>
          </p:nvPr>
        </p:nvGraphicFramePr>
        <p:xfrm>
          <a:off x="101598" y="3252462"/>
          <a:ext cx="8880989" cy="1051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07436"/>
                <a:gridCol w="657851"/>
                <a:gridCol w="657851"/>
                <a:gridCol w="6578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/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транспортного обслуживания населения в границах городского округа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5279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ремонта (ремонта) и содержание дорог общего пользования местного значения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4447" y="964438"/>
            <a:ext cx="3220753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надежной дорожной инфраструктуры и 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потребности населения в 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качественных и доступных транспортных услугах</a:t>
            </a: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 lvl="0">
              <a:lnSpc>
                <a:spcPct val="150000"/>
              </a:lnSpc>
            </a:pP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капитального строительства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2432" y="84132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4295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ЖИЛЬЕ И ЖИЛИЩНО-</a:t>
            </a:r>
            <a:br>
              <a:rPr lang="ru-RU" dirty="0"/>
            </a:br>
            <a:r>
              <a:rPr lang="ru-RU" dirty="0"/>
              <a:t>КОММУНАЛЬНОЕ ХОЗЯЙСТВО»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 dirty="0"/>
          </a:p>
        </p:txBody>
      </p:sp>
      <p:graphicFrame>
        <p:nvGraphicFramePr>
          <p:cNvPr id="1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8310330"/>
              </p:ext>
            </p:extLst>
          </p:nvPr>
        </p:nvGraphicFramePr>
        <p:xfrm>
          <a:off x="4932048" y="753183"/>
          <a:ext cx="3960440" cy="162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4447" y="769020"/>
            <a:ext cx="4081567" cy="1615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условий для удовлетворения потребностей населения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качественном жилье и жилищно-коммунальных услугах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капитального 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образования</a:t>
            </a:r>
          </a:p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Комитет по управлению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муниципальным имуществом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архитектуры и строительства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92456" y="52643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3146478"/>
              </p:ext>
            </p:extLst>
          </p:nvPr>
        </p:nvGraphicFramePr>
        <p:xfrm>
          <a:off x="99520" y="2423661"/>
          <a:ext cx="8883069" cy="4160520"/>
        </p:xfrm>
        <a:graphic>
          <a:graphicData uri="http://schemas.openxmlformats.org/drawingml/2006/table">
            <a:tbl>
              <a:tblPr/>
              <a:tblGrid>
                <a:gridCol w="6877214"/>
                <a:gridCol w="695909"/>
                <a:gridCol w="654973"/>
                <a:gridCol w="654973"/>
              </a:tblGrid>
              <a:tr h="1836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2170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переселению граждан из аварийного жилищного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фонда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отдельных категорий граждан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Сохранение и поддержание надлежащего состояния муниципального жилищного фонда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Энергосбережение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повышение энергетической эффективности в  муниципальных учреждениях и иных организациях с участием муниципального образования, в том числе организация функционирования системы автоматизированного учета потребления органами местного самоуправления и муниципальными учреждениями энергетических ресурсов посредством обеспечения дистанционного сбора, анализа и передачи в адрес </a:t>
                      </a:r>
                      <a:r>
                        <a:rPr lang="ru-RU" sz="900" b="0" i="0" u="none" strike="noStrike" baseline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ресурсоснабжающих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организаций соответствующих данных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Межевание и кадастр земельных участков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населения услугами </a:t>
                      </a:r>
                    </a:p>
                    <a:p>
                      <a:pPr marL="0" indent="0" algn="l" font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 - актуализация схемы теплоснабжения, </a:t>
                      </a:r>
                    </a:p>
                    <a:p>
                      <a:pPr marL="0" indent="0" algn="l" font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- содержание наружного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газопровода, </a:t>
                      </a:r>
                    </a:p>
                    <a:p>
                      <a:pPr marL="0" indent="0" algn="l" font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- организация транспортировки тел умерших, личность которых не установлена, а также одиноких и криминальных с места смерти в морг, </a:t>
                      </a:r>
                    </a:p>
                    <a:p>
                      <a:pPr marL="0" indent="0" algn="l" fontAlgn="ctr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- субсидии на возмещение выпадающих доходов, возникающих при оказании услуг по льготному и бесплатному обслуживанию в общественных банях отдельных категорий граждан)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обеспечение деятельности МУ «УЖКХ»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станций водоочистки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 созданием системы управления комплексом водоснабжения в «Пожня-Ель» г. Ухта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229,5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170,6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3494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 dirty="0"/>
          </a:p>
        </p:txBody>
      </p:sp>
      <p:graphicFrame>
        <p:nvGraphicFramePr>
          <p:cNvPr id="1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3657358"/>
              </p:ext>
            </p:extLst>
          </p:nvPr>
        </p:nvGraphicFramePr>
        <p:xfrm>
          <a:off x="4752024" y="316294"/>
          <a:ext cx="3960440" cy="158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6242140"/>
              </p:ext>
            </p:extLst>
          </p:nvPr>
        </p:nvGraphicFramePr>
        <p:xfrm>
          <a:off x="142781" y="1945169"/>
          <a:ext cx="8801087" cy="4617720"/>
        </p:xfrm>
        <a:graphic>
          <a:graphicData uri="http://schemas.openxmlformats.org/drawingml/2006/table">
            <a:tbl>
              <a:tblPr/>
              <a:tblGrid>
                <a:gridCol w="6400790"/>
                <a:gridCol w="800099"/>
                <a:gridCol w="800099"/>
                <a:gridCol w="800099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«Развитие дошкольного образования»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1 120,4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1 090,4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1 110,7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муниципальными дошкольными образовательными организациями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1 083,3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1 051,1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1 071,4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квалифицированными кадрами дошкольных образовательных организаций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компенсации родителям платы за присмотр и уход за детьми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бесплатного двухразового питания обучающимся с ограниченными возможностями здоровья в дошкольных образовательных организациях и МОУ «НШДС №1»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Повышение квалификации работников дошкольных образовательных учреждений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«Развитие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общего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образования»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971,1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991,1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 материально - технической базы общеобразовательных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общеобразовательными учреждениями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и проведение ЕГЭ и ГИА - 9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Повышение квалификации работников общеобразовательных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питания обучающихся 1-4 классов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Мероприятия по предоставлению бесплатного двухразового питания обучающимся с ограниченными возможностями здоровья в общеобразовательных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3350" y="559826"/>
            <a:ext cx="3945311" cy="1338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доступности, качества и эффективности системы </a:t>
            </a:r>
            <a:endParaRPr lang="ru-RU" sz="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учетом потребностей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 </a:t>
            </a:r>
          </a:p>
          <a:p>
            <a:pPr lvl="0"/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образования</a:t>
            </a:r>
          </a:p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культуры</a:t>
            </a:r>
          </a:p>
          <a:p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физической культуры и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98152" y="407796"/>
            <a:ext cx="74571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21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</a:t>
            </a:r>
            <a:r>
              <a:rPr lang="ru-RU" dirty="0" smtClean="0"/>
              <a:t>ПРОГРАММА «РАЗВИТИЕ </a:t>
            </a:r>
            <a:r>
              <a:rPr lang="ru-RU" dirty="0"/>
              <a:t>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 dirty="0"/>
          </a:p>
        </p:txBody>
      </p:sp>
      <p:graphicFrame>
        <p:nvGraphicFramePr>
          <p:cNvPr id="12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0012326"/>
              </p:ext>
            </p:extLst>
          </p:nvPr>
        </p:nvGraphicFramePr>
        <p:xfrm>
          <a:off x="142781" y="707456"/>
          <a:ext cx="8839806" cy="4754880"/>
        </p:xfrm>
        <a:graphic>
          <a:graphicData uri="http://schemas.openxmlformats.org/drawingml/2006/table">
            <a:tbl>
              <a:tblPr/>
              <a:tblGrid>
                <a:gridCol w="6428949"/>
                <a:gridCol w="803619"/>
                <a:gridCol w="803619"/>
                <a:gridCol w="803619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«Дети и молодежь»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услуг учреждениями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Организация, проведение и участие обучающихся и работников в конкурсах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персонифицированного финансирования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1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8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методической и мониторинговой деятельности в образовательных учреждениях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Повышение квалификации работников учреждений  дополнительного образования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и участие в мероприятиях патриотической направленности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и участие в мероприятиях направленных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пропаганду здорового образа жизни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оздоровительной кампании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временной занятости подростков в летний период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Подпрограмма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«Обеспечение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Программы»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198152" y="407796"/>
            <a:ext cx="74571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46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СФЕРЫ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288153365"/>
              </p:ext>
            </p:extLst>
          </p:nvPr>
        </p:nvGraphicFramePr>
        <p:xfrm>
          <a:off x="161412" y="1125676"/>
          <a:ext cx="4308168" cy="23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520" y="555416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дошкольных </a:t>
            </a:r>
          </a:p>
          <a:p>
            <a:pPr algn="ctr"/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образовательных учреждений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520" y="1147525"/>
            <a:ext cx="0" cy="751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1520" y="1147525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121940" y="1147525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65843" y="935969"/>
            <a:ext cx="11801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9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1,5 раза</a:t>
            </a:r>
            <a:endParaRPr lang="ru-RU" sz="9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667978576"/>
              </p:ext>
            </p:extLst>
          </p:nvPr>
        </p:nvGraphicFramePr>
        <p:xfrm>
          <a:off x="4572000" y="1156351"/>
          <a:ext cx="4308168" cy="23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62445" y="583251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</a:t>
            </a:r>
          </a:p>
          <a:p>
            <a:pPr algn="ctr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бщеобразовательных учреждений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382108" y="1178200"/>
            <a:ext cx="0" cy="344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82108" y="1178200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532528" y="1178200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99400" y="966644"/>
            <a:ext cx="11801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9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1,3 раза</a:t>
            </a:r>
            <a:endParaRPr lang="ru-RU" sz="9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459728824"/>
              </p:ext>
            </p:extLst>
          </p:nvPr>
        </p:nvGraphicFramePr>
        <p:xfrm>
          <a:off x="170591" y="4004479"/>
          <a:ext cx="4308168" cy="239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80699" y="3561219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организаций </a:t>
            </a:r>
          </a:p>
          <a:p>
            <a:pPr algn="ctr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ополнительного образования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80699" y="4153328"/>
            <a:ext cx="0" cy="895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0699" y="4153328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31119" y="4153328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7991" y="3941772"/>
            <a:ext cx="11801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9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1,9 раза</a:t>
            </a:r>
            <a:endParaRPr lang="ru-RU" sz="9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</a:rPr>
              <a:t>руб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4617" y="3947302"/>
            <a:ext cx="37254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itchFamily="34" charset="0"/>
              </a:rPr>
              <a:t>Педагогические работники дополнительного образования детей в сфере образования: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>
                <a:latin typeface="Verdana" pitchFamily="34" charset="0"/>
              </a:rPr>
              <a:t>п</a:t>
            </a:r>
            <a:r>
              <a:rPr lang="ru-RU" sz="1000" dirty="0" smtClean="0">
                <a:latin typeface="Verdana" pitchFamily="34" charset="0"/>
              </a:rPr>
              <a:t>едагог дополнительного образования;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>
                <a:latin typeface="Verdana" pitchFamily="34" charset="0"/>
              </a:rPr>
              <a:t>п</a:t>
            </a:r>
            <a:r>
              <a:rPr lang="ru-RU" sz="1000" dirty="0" smtClean="0">
                <a:latin typeface="Verdana" pitchFamily="34" charset="0"/>
              </a:rPr>
              <a:t>едагог-организатор;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методист.</a:t>
            </a:r>
          </a:p>
        </p:txBody>
      </p:sp>
    </p:spTree>
    <p:extLst>
      <p:ext uri="{BB962C8B-B14F-4D97-AF65-F5344CB8AC3E}">
        <p14:creationId xmlns:p14="http://schemas.microsoft.com/office/powerpoint/2010/main" xmlns="" val="204838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«КУЛЬТУРА»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423" y="818652"/>
            <a:ext cx="411881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itchFamily="34" charset="0"/>
              </a:rPr>
              <a:t>Цель:</a:t>
            </a:r>
            <a:endParaRPr lang="ru-RU" sz="900" b="1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dirty="0">
                <a:latin typeface="Verdana" pitchFamily="34" charset="0"/>
              </a:rPr>
              <a:t>Развитие культурного потенциала, сохранение культурного наследия и гармонизация культурной жизни населения муниципального образования, а также развитие туризма </a:t>
            </a:r>
            <a:r>
              <a:rPr lang="ru-RU" sz="900" dirty="0" smtClean="0">
                <a:latin typeface="Verdana" pitchFamily="34" charset="0"/>
              </a:rPr>
              <a:t>и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latin typeface="Verdana" pitchFamily="34" charset="0"/>
              </a:rPr>
              <a:t>н</a:t>
            </a:r>
            <a:r>
              <a:rPr lang="ru-RU" sz="900" dirty="0" smtClean="0">
                <a:latin typeface="Verdana" pitchFamily="34" charset="0"/>
              </a:rPr>
              <a:t>ародных художественных промыслов</a:t>
            </a: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itchFamily="34" charset="0"/>
              </a:rPr>
              <a:t>Ответственный исполнитель: </a:t>
            </a:r>
            <a:endParaRPr lang="ru-RU" sz="900" b="1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dirty="0">
                <a:latin typeface="Verdana" pitchFamily="34" charset="0"/>
              </a:rPr>
              <a:t>Управление культуры</a:t>
            </a:r>
          </a:p>
        </p:txBody>
      </p:sp>
      <p:graphicFrame>
        <p:nvGraphicFramePr>
          <p:cNvPr id="1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3245222"/>
              </p:ext>
            </p:extLst>
          </p:nvPr>
        </p:nvGraphicFramePr>
        <p:xfrm>
          <a:off x="4900002" y="573238"/>
          <a:ext cx="3960440" cy="1791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36116" y="35789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9556774"/>
              </p:ext>
            </p:extLst>
          </p:nvPr>
        </p:nvGraphicFramePr>
        <p:xfrm>
          <a:off x="176992" y="2494774"/>
          <a:ext cx="8805597" cy="3429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71097"/>
                <a:gridCol w="611500"/>
                <a:gridCol w="611500"/>
                <a:gridCol w="6115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376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капитального и текущего ремонта объектов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778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Укрепление и модернизация материально-технической базы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Поддержание работоспособности инфраструктуры связи на территории д. </a:t>
                      </a:r>
                      <a:r>
                        <a:rPr lang="ru-RU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Поромес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учреждениями культуры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218,1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212,5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218,7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центра обслуживания объектов культуры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51,9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Организация городских мероприятий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Комплектование книжных фондов  библиотек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 коммунальными отходами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147072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культуры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4002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СФЕРЫ КУЛЬТУРЫ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314227464"/>
              </p:ext>
            </p:extLst>
          </p:nvPr>
        </p:nvGraphicFramePr>
        <p:xfrm>
          <a:off x="161412" y="1663486"/>
          <a:ext cx="4308168" cy="353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80699" y="1159513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Педагогических работников организаций </a:t>
            </a:r>
          </a:p>
          <a:p>
            <a:pPr algn="ctr"/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ополнительного образования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80699" y="1817724"/>
            <a:ext cx="0" cy="121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80699" y="1817724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31119" y="1817724"/>
            <a:ext cx="0" cy="351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06620" y="1603873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1,5 раза</a:t>
            </a:r>
            <a:endParaRPr lang="ru-RU" sz="10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xmlns="" val="3407411960"/>
              </p:ext>
            </p:extLst>
          </p:nvPr>
        </p:nvGraphicFramePr>
        <p:xfrm>
          <a:off x="4610442" y="1668874"/>
          <a:ext cx="4308168" cy="352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638557" y="1159513"/>
            <a:ext cx="2778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Работников учреждений культуры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420550" y="1663486"/>
            <a:ext cx="0" cy="173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20550" y="1663486"/>
            <a:ext cx="3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570970" y="1663486"/>
            <a:ext cx="0" cy="7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51192" y="1436512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 в 2,1 раза</a:t>
            </a:r>
            <a:endParaRPr lang="ru-RU" sz="10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7812360" y="1047788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</a:rPr>
              <a:t>руб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8999" y="5375974"/>
            <a:ext cx="583044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itchFamily="34" charset="0"/>
              </a:rPr>
              <a:t>Педагогические работники дополнительного образования детей в сфере культуры: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концертмейстер;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преподаватель.</a:t>
            </a:r>
          </a:p>
        </p:txBody>
      </p:sp>
    </p:spTree>
    <p:extLst>
      <p:ext uri="{BB962C8B-B14F-4D97-AF65-F5344CB8AC3E}">
        <p14:creationId xmlns:p14="http://schemas.microsoft.com/office/powerpoint/2010/main" xmlns="" val="97755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СОЦИАЛЬНАЯ ПОДДЕРЖКА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НАСЕЛЕНИЯ</a:t>
            </a:r>
            <a:r>
              <a:rPr lang="ru-RU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 dirty="0"/>
          </a:p>
        </p:txBody>
      </p:sp>
      <p:graphicFrame>
        <p:nvGraphicFramePr>
          <p:cNvPr id="1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6328617"/>
              </p:ext>
            </p:extLst>
          </p:nvPr>
        </p:nvGraphicFramePr>
        <p:xfrm>
          <a:off x="4779984" y="728640"/>
          <a:ext cx="3960440" cy="183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9329755"/>
              </p:ext>
            </p:extLst>
          </p:nvPr>
        </p:nvGraphicFramePr>
        <p:xfrm>
          <a:off x="176992" y="2888928"/>
          <a:ext cx="8805597" cy="1737977"/>
        </p:xfrm>
        <a:graphic>
          <a:graphicData uri="http://schemas.openxmlformats.org/drawingml/2006/table">
            <a:tbl>
              <a:tblPr/>
              <a:tblGrid>
                <a:gridCol w="6971097"/>
                <a:gridCol w="611500"/>
                <a:gridCol w="611500"/>
                <a:gridCol w="61150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единовременной материальной помощи гражданам, оказавшимся в трудной жизненной ситуации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дополнительных мер социальной поддержки гражданам, имеющим право на получение материальной помощи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финансовой поддержки социально-ориентированным некоммерческим организациям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1412" y="1129096"/>
            <a:ext cx="3223959" cy="1131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Оказание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социальной поддержки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гражданам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опеки, попечительства и социальной 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администрации</a:t>
            </a:r>
            <a:endParaRPr lang="ru-RU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63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«ФОРМИРОВАНИЕ СОВРЕМЕННОЙ</a:t>
            </a:r>
            <a:br>
              <a:rPr lang="ru-RU" dirty="0"/>
            </a:br>
            <a:r>
              <a:rPr lang="ru-RU" dirty="0"/>
              <a:t>ГОРОДСКОЙ СРЕДЫ»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 dirty="0"/>
          </a:p>
        </p:txBody>
      </p:sp>
      <p:graphicFrame>
        <p:nvGraphicFramePr>
          <p:cNvPr id="1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3001140"/>
              </p:ext>
            </p:extLst>
          </p:nvPr>
        </p:nvGraphicFramePr>
        <p:xfrm>
          <a:off x="4752024" y="847377"/>
          <a:ext cx="3960440" cy="18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8255021"/>
              </p:ext>
            </p:extLst>
          </p:nvPr>
        </p:nvGraphicFramePr>
        <p:xfrm>
          <a:off x="101598" y="3088890"/>
          <a:ext cx="8880989" cy="1177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07436"/>
                <a:gridCol w="657851"/>
                <a:gridCol w="657851"/>
                <a:gridCol w="657851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и ремонт объектов </a:t>
                      </a: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благоустройства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313,6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304,9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мероприятий в рамках регионального проекта «Формирование комфортной городской среды»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424" y="1178700"/>
            <a:ext cx="3121367" cy="190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уровня благоустройства территории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муниципального образования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жилищно-коммунального хозяйства</a:t>
            </a: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Администрация 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2400" y="6624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544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r>
              <a:rPr lang="ru-RU" dirty="0" smtClean="0"/>
              <a:t>«</a:t>
            </a:r>
            <a:r>
              <a:rPr lang="ru-RU" dirty="0"/>
              <a:t>РАЗВИТИЕ ФИЗИЧЕСКОЙ КУЛЬТУРЫ </a:t>
            </a:r>
            <a:br>
              <a:rPr lang="ru-RU" dirty="0"/>
            </a:br>
            <a:r>
              <a:rPr lang="ru-RU" dirty="0"/>
              <a:t>И СПОРТА»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 dirty="0"/>
          </a:p>
        </p:txBody>
      </p:sp>
      <p:graphicFrame>
        <p:nvGraphicFramePr>
          <p:cNvPr id="20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9888411"/>
              </p:ext>
            </p:extLst>
          </p:nvPr>
        </p:nvGraphicFramePr>
        <p:xfrm>
          <a:off x="4788024" y="730469"/>
          <a:ext cx="3960440" cy="18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6694873"/>
              </p:ext>
            </p:extLst>
          </p:nvPr>
        </p:nvGraphicFramePr>
        <p:xfrm>
          <a:off x="101599" y="2945669"/>
          <a:ext cx="8880988" cy="2679120"/>
        </p:xfrm>
        <a:graphic>
          <a:graphicData uri="http://schemas.openxmlformats.org/drawingml/2006/table">
            <a:tbl>
              <a:tblPr/>
              <a:tblGrid>
                <a:gridCol w="7030783"/>
                <a:gridCol w="616735"/>
                <a:gridCol w="616735"/>
                <a:gridCol w="616735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физкультурно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спортивными учреждениями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149,6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t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Модернизация и укрепление материально - технической базы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физкультурно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спортивных учреждений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мероприятий «Готов к труду и обороне» (ГТО)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ежемесячной денежной компенсации на оплату коммунальных услуг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календарного плана физкультурно-спортивными учреждениями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Управления физической культуры и спорта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 отдельных мероприятий регионального проекта «Спорт-норма жизни»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lnSpc>
                          <a:spcPct val="150000"/>
                        </a:lnSpc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1424" y="993279"/>
            <a:ext cx="4302781" cy="190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программы:</a:t>
            </a:r>
          </a:p>
          <a:p>
            <a:pPr lvl="0">
              <a:lnSpc>
                <a:spcPct val="150000"/>
              </a:lnSpc>
            </a:pP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Совершенствование системы физической культуры и спорта, </a:t>
            </a:r>
            <a:endParaRPr lang="ru-RU" sz="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направленной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укрепление здоровья, улучшение качества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жизни</a:t>
            </a:r>
          </a:p>
          <a:p>
            <a:pPr lvl="0">
              <a:lnSpc>
                <a:spcPct val="150000"/>
              </a:lnSpc>
            </a:pP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 </a:t>
            </a:r>
            <a:r>
              <a:rPr lang="ru-RU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развитие массового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</a:t>
            </a:r>
            <a:endParaRPr lang="ru-RU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исполнитель: 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физической культуры и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спорта</a:t>
            </a:r>
          </a:p>
          <a:p>
            <a:pPr>
              <a:lnSpc>
                <a:spcPct val="150000"/>
              </a:lnSpc>
            </a:pPr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Соисполнители:</a:t>
            </a:r>
          </a:p>
          <a:p>
            <a:pPr>
              <a:lnSpc>
                <a:spcPct val="150000"/>
              </a:lnSpc>
            </a:pP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капитального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строительства</a:t>
            </a: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2400" y="6624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30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ПРОЕКТА БЮДЖЕТА </a:t>
            </a:r>
            <a:r>
              <a:rPr lang="ru-RU" dirty="0" smtClean="0"/>
              <a:t>ОСНОВЫВАЕТСЯ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296524" y="2132264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317334" y="3578829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298449" y="753144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0823" y="977556"/>
            <a:ext cx="3632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Бюджетный кодекс Российской </a:t>
            </a:r>
            <a:r>
              <a:rPr lang="ru-RU" sz="1200" dirty="0" smtClean="0">
                <a:latin typeface="Verdana" pitchFamily="34" charset="0"/>
              </a:rPr>
              <a:t>Федерации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822" y="2264343"/>
            <a:ext cx="8051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Основные направления </a:t>
            </a:r>
            <a:r>
              <a:rPr lang="ru-RU" sz="1200" dirty="0">
                <a:latin typeface="Verdana" pitchFamily="34" charset="0"/>
              </a:rPr>
              <a:t>бюджетной и налоговой </a:t>
            </a:r>
            <a:r>
              <a:rPr lang="ru-RU" sz="1200" dirty="0" smtClean="0">
                <a:latin typeface="Verdana" pitchFamily="34" charset="0"/>
              </a:rPr>
              <a:t>политики МОГО </a:t>
            </a:r>
            <a:r>
              <a:rPr lang="ru-RU" sz="1200" dirty="0">
                <a:latin typeface="Verdana" pitchFamily="34" charset="0"/>
              </a:rPr>
              <a:t>«Ухта» на </a:t>
            </a:r>
            <a:r>
              <a:rPr lang="ru-RU" sz="1200" dirty="0" smtClean="0">
                <a:latin typeface="Verdana" pitchFamily="34" charset="0"/>
              </a:rPr>
              <a:t>2021 </a:t>
            </a:r>
            <a:r>
              <a:rPr lang="ru-RU" sz="1200" dirty="0">
                <a:latin typeface="Verdana" pitchFamily="34" charset="0"/>
              </a:rPr>
              <a:t>год и плановый период </a:t>
            </a:r>
            <a:r>
              <a:rPr lang="ru-RU" sz="1200" dirty="0" smtClean="0">
                <a:latin typeface="Verdana" pitchFamily="34" charset="0"/>
              </a:rPr>
              <a:t>2022 </a:t>
            </a:r>
            <a:r>
              <a:rPr lang="ru-RU" sz="1200" dirty="0">
                <a:latin typeface="Verdana" pitchFamily="34" charset="0"/>
              </a:rPr>
              <a:t>и </a:t>
            </a:r>
            <a:r>
              <a:rPr lang="ru-RU" sz="1200" dirty="0" smtClean="0">
                <a:latin typeface="Verdana" pitchFamily="34" charset="0"/>
              </a:rPr>
              <a:t>2023 годов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822" y="3803241"/>
            <a:ext cx="8051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Прогноз </a:t>
            </a:r>
            <a:r>
              <a:rPr lang="ru-RU" sz="1200" dirty="0">
                <a:latin typeface="Verdana" pitchFamily="34" charset="0"/>
              </a:rPr>
              <a:t>социально-экономического </a:t>
            </a:r>
            <a:r>
              <a:rPr lang="ru-RU" sz="1200" dirty="0" smtClean="0">
                <a:latin typeface="Verdana" pitchFamily="34" charset="0"/>
              </a:rPr>
              <a:t>развития МОГО </a:t>
            </a:r>
            <a:r>
              <a:rPr lang="ru-RU" sz="1200" dirty="0">
                <a:latin typeface="Verdana" pitchFamily="34" charset="0"/>
              </a:rPr>
              <a:t>«Ухта» на </a:t>
            </a:r>
            <a:r>
              <a:rPr lang="ru-RU" sz="1200" dirty="0" smtClean="0">
                <a:latin typeface="Verdana" pitchFamily="34" charset="0"/>
              </a:rPr>
              <a:t>2021 </a:t>
            </a:r>
            <a:r>
              <a:rPr lang="ru-RU" sz="1200" dirty="0">
                <a:latin typeface="Verdana" pitchFamily="34" charset="0"/>
              </a:rPr>
              <a:t>год </a:t>
            </a:r>
            <a:r>
              <a:rPr lang="ru-RU" sz="1200" dirty="0" smtClean="0">
                <a:latin typeface="Verdana" pitchFamily="34" charset="0"/>
              </a:rPr>
              <a:t>и на период до 2023 года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17334" y="5066747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0823" y="5291159"/>
            <a:ext cx="8342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Муниципальные </a:t>
            </a:r>
            <a:r>
              <a:rPr lang="ru-RU" sz="1200" dirty="0">
                <a:latin typeface="Verdana" pitchFamily="34" charset="0"/>
              </a:rPr>
              <a:t>программы МОГО «Ухта</a:t>
            </a:r>
            <a:r>
              <a:rPr lang="ru-RU" sz="1200" dirty="0" smtClean="0">
                <a:latin typeface="Verdana" pitchFamily="34" charset="0"/>
              </a:rPr>
              <a:t>»</a:t>
            </a:r>
            <a:endParaRPr lang="ru-RU" sz="1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12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СФЕРЫ ФИЗКУЛЬТУРЫ И </a:t>
            </a:r>
            <a:br>
              <a:rPr lang="ru-RU" dirty="0" smtClean="0"/>
            </a:br>
            <a:r>
              <a:rPr lang="ru-RU" dirty="0" smtClean="0"/>
              <a:t>СПОРТА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1617645614"/>
              </p:ext>
            </p:extLst>
          </p:nvPr>
        </p:nvGraphicFramePr>
        <p:xfrm>
          <a:off x="251424" y="891824"/>
          <a:ext cx="8371116" cy="461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1273679" y="1088688"/>
            <a:ext cx="0" cy="1389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73679" y="1088688"/>
            <a:ext cx="6775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049417" y="1088688"/>
            <a:ext cx="0" cy="398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3686" y="751065"/>
            <a:ext cx="1289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 в 1,4 раза</a:t>
            </a:r>
            <a:endParaRPr lang="ru-RU" sz="1000" b="1" dirty="0">
              <a:solidFill>
                <a:srgbClr val="0066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</a:rPr>
              <a:t>руб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8999" y="5690889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itchFamily="34" charset="0"/>
              </a:rPr>
              <a:t>Педагогические работники дополнительного образования детей в сфере физической культуры и спорта: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 smtClean="0">
                <a:latin typeface="Verdana" pitchFamily="34" charset="0"/>
              </a:rPr>
              <a:t>тренер;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>
                <a:latin typeface="Verdana" pitchFamily="34" charset="0"/>
              </a:rPr>
              <a:t>и</a:t>
            </a:r>
            <a:r>
              <a:rPr lang="ru-RU" sz="1000" dirty="0" smtClean="0">
                <a:latin typeface="Verdana" pitchFamily="34" charset="0"/>
              </a:rPr>
              <a:t>нструктор-методист;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000" dirty="0">
                <a:latin typeface="Verdana" pitchFamily="34" charset="0"/>
              </a:rPr>
              <a:t>с</a:t>
            </a:r>
            <a:r>
              <a:rPr lang="ru-RU" sz="1000" dirty="0" smtClean="0">
                <a:latin typeface="Verdana" pitchFamily="34" charset="0"/>
              </a:rPr>
              <a:t>тарший инструктор-методист.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27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МУНИЦИПАЛЬНАЯ ПРОГРАММА </a:t>
            </a:r>
            <a:br>
              <a:rPr lang="ru-RU" sz="1400" dirty="0" smtClean="0"/>
            </a:br>
            <a:r>
              <a:rPr lang="ru-RU" sz="1400" dirty="0" smtClean="0"/>
              <a:t>«ПЕРЕСЕЛЕНИЕ ГРАЖДАН, ПРОЖИВАЮЩИХ НА ТЕРРИТОРИИ МОГО «УХТА», ИЗ АВАРИЙНОГО ЖИЛИЩНОГО ФОНДА НА 2019 -2025 ГОДЫ»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1483" y="1570622"/>
            <a:ext cx="7921054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«Жилье и городская среда»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1482" y="1938810"/>
            <a:ext cx="7921055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проект «Обеспечение устойчивого сокращения непригодного для проживания жилищного фонда»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01484" y="1075795"/>
            <a:ext cx="7921055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1485" y="2316269"/>
            <a:ext cx="7921054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проект «Обеспечение устойчивого сокращения непригодного для проживания жилищного фонда»,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1485" y="2723927"/>
            <a:ext cx="7921054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Муниципальная программа «Переселение граждан, проживающих на территории МОГО «Ухта», из аварийного жилищного фонда на 2019-2025 годы»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412" y="3225864"/>
            <a:ext cx="2383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ПЛАНИРУЕМЫЕ ПОКАЗАТЕЛИ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8406092"/>
              </p:ext>
            </p:extLst>
          </p:nvPr>
        </p:nvGraphicFramePr>
        <p:xfrm>
          <a:off x="161412" y="3524538"/>
          <a:ext cx="8821176" cy="2736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60"/>
                <a:gridCol w="1755234"/>
                <a:gridCol w="1102647"/>
                <a:gridCol w="1192659"/>
                <a:gridCol w="1012635"/>
                <a:gridCol w="1102647"/>
                <a:gridCol w="1102647"/>
                <a:gridCol w="1102647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№ п/п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Этап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показателя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Стоимость переселения граждан, 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</a:p>
                    <a:p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том числе: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040">
                <a:tc v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Расселяемая площадь,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</a:t>
                      </a:r>
                      <a:r>
                        <a:rPr lang="ru-RU" sz="900" b="1" baseline="30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b="1" baseline="30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переселяемых жителей, чел.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счет средств Фонда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счет средств бюджета субъекта Российской Федерации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счет средств местного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бюджета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384,2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20,9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19,9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0,8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238,6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13,4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12,7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116,2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15,7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14,9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270036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739,0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47,5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412" y="6309384"/>
            <a:ext cx="52084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itchFamily="34" charset="0"/>
              </a:rPr>
              <a:t>Планируемый срок реализации муниципальной программы до 31.12.2021. 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27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ДОХОДЫ УЧРЕЖДЕНИЙ ОТ ПРЕДПРИНИМАТЕЛЬСКОЙ И ИНОЙ</a:t>
            </a:r>
            <a:br>
              <a:rPr lang="ru-RU" dirty="0" smtClean="0"/>
            </a:br>
            <a:r>
              <a:rPr lang="ru-RU" dirty="0" smtClean="0"/>
              <a:t>ПРИНОСЯЩЕЙ ДОХОД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170724474"/>
              </p:ext>
            </p:extLst>
          </p:nvPr>
        </p:nvGraphicFramePr>
        <p:xfrm>
          <a:off x="341530" y="908665"/>
          <a:ext cx="8640960" cy="558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91856" y="5859324"/>
            <a:ext cx="210826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Всего 246,8 млн. руб.</a:t>
            </a:r>
            <a:endParaRPr lang="ru-R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251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КАПИТАЛЬНЫЙ И ТЕКУЩИЙ РЕМОНТ,</a:t>
            </a:r>
            <a:br>
              <a:rPr lang="ru-RU" dirty="0"/>
            </a:br>
            <a:r>
              <a:rPr lang="ru-RU" dirty="0"/>
              <a:t>АНТИТЕРРОРИСТИЧЕСКИЕ И ПРОТИВОПОЖАРНЫЕ МЕРОПРИЯТИЯ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85A342-E81F-4604-A677-38EAFFCAA24C}"/>
              </a:ext>
            </a:extLst>
          </p:cNvPr>
          <p:cNvSpPr txBox="1"/>
          <p:nvPr/>
        </p:nvSpPr>
        <p:spPr>
          <a:xfrm>
            <a:off x="336740" y="874211"/>
            <a:ext cx="2355132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35,2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КАПИТАЛЬНЫЙ </a:t>
            </a:r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РЕМОНТ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D5B71B-9F5C-44A9-BC35-6C69EC906658}"/>
              </a:ext>
            </a:extLst>
          </p:cNvPr>
          <p:cNvSpPr txBox="1"/>
          <p:nvPr/>
        </p:nvSpPr>
        <p:spPr>
          <a:xfrm>
            <a:off x="4430670" y="917300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40,9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ТЕКУЩИЙ РЕМОНТ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78210974"/>
              </p:ext>
            </p:extLst>
          </p:nvPr>
        </p:nvGraphicFramePr>
        <p:xfrm>
          <a:off x="4662012" y="1470881"/>
          <a:ext cx="3744416" cy="217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D5B71B-9F5C-44A9-BC35-6C69EC906658}"/>
              </a:ext>
            </a:extLst>
          </p:cNvPr>
          <p:cNvSpPr txBox="1"/>
          <p:nvPr/>
        </p:nvSpPr>
        <p:spPr>
          <a:xfrm>
            <a:off x="336740" y="3625829"/>
            <a:ext cx="39084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10,5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АНТИТЕРРОРИСТИЧЕСКИЕ МЕРОПРИЯТИЯ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(охрана учреждений, видеонаблюдение,</a:t>
            </a:r>
          </a:p>
          <a:p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граждение и т.д.)</a:t>
            </a:r>
            <a:endParaRPr lang="ru-RU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D5B71B-9F5C-44A9-BC35-6C69EC906658}"/>
              </a:ext>
            </a:extLst>
          </p:cNvPr>
          <p:cNvSpPr txBox="1"/>
          <p:nvPr/>
        </p:nvSpPr>
        <p:spPr>
          <a:xfrm>
            <a:off x="4480804" y="3629835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6,6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ПРОТИВОПОЖАРНЫЕ МЕРОПРИЯТИЯ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58651741"/>
              </p:ext>
            </p:extLst>
          </p:nvPr>
        </p:nvGraphicFramePr>
        <p:xfrm>
          <a:off x="4514837" y="4518381"/>
          <a:ext cx="4169126" cy="212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293580"/>
              </p:ext>
            </p:extLst>
          </p:nvPr>
        </p:nvGraphicFramePr>
        <p:xfrm>
          <a:off x="329479" y="4544642"/>
          <a:ext cx="4169126" cy="212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94401689"/>
              </p:ext>
            </p:extLst>
          </p:nvPr>
        </p:nvGraphicFramePr>
        <p:xfrm>
          <a:off x="336740" y="1560553"/>
          <a:ext cx="3425152" cy="200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8235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5764636"/>
              </p:ext>
            </p:extLst>
          </p:nvPr>
        </p:nvGraphicFramePr>
        <p:xfrm>
          <a:off x="206515" y="731669"/>
          <a:ext cx="8730971" cy="5744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2265"/>
                <a:gridCol w="186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План, тыс.</a:t>
                      </a:r>
                      <a:r>
                        <a:rPr lang="ru-RU" sz="1000" b="1" baseline="0" dirty="0" smtClean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Пенсионеры</a:t>
                      </a:r>
                      <a:endParaRPr lang="ru-RU" sz="10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Доплаты к пенсиям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муниципальных служащих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21 600,0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141 получатель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Пассажирские перевозки автомобильным транспортом по дачным маршрутам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14 000 билетов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Льготное и бесплатное обслуживание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 общественных банях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200 </a:t>
                      </a:r>
                      <a:r>
                        <a:rPr lang="ru-RU" sz="1000" b="0" dirty="0" err="1" smtClean="0">
                          <a:latin typeface="Verdana" pitchFamily="34" charset="0"/>
                        </a:rPr>
                        <a:t>помывок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Дети-сироты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Приобретение жилых помещений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42 409,2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35 квартир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Инвалиды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Обеспечение жильем ветеранов, инвалидов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3 338,0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сертификата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Семьи,</a:t>
                      </a:r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 имеющие детей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Компенсация родителям платы за присмотр и уход за детьми, посещающими МДОУ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17 060,0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1 969 детей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бесплатного горячего питания обучающихся, получающих начальное образование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21 819,7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5 301 учащийся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питания обучающихся с ограниченными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возможностями здоровья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6 808,4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1 127 обучающихся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Проведение оздоровительной кампании детей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13 428,4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7 200 детей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временной занятости подростков в летний период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15 161,0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1 132 ребенка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44167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4019563"/>
              </p:ext>
            </p:extLst>
          </p:nvPr>
        </p:nvGraphicFramePr>
        <p:xfrm>
          <a:off x="206515" y="608095"/>
          <a:ext cx="8730971" cy="6085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92"/>
                <a:gridCol w="1575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План, тыс.</a:t>
                      </a:r>
                      <a:r>
                        <a:rPr lang="ru-RU" sz="1000" b="1" baseline="0" dirty="0" smtClean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Молодые семьи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Социальные выплаты на приобретение жилого помещения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18 177,0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58 свидетельств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Прочие категории граждан</a:t>
                      </a:r>
                      <a:endParaRPr lang="ru-RU" sz="10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4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Оказание материальной помощи: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Родителям военнослужащих, погибших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при исполнении служебного долга в локальных войнах и конфликтах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8 человек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Инвалидам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вследствие Чернобыльской катастрофы в связи с мероприятиями, приуроченными ко Дню участников ликвидации последствий радиационных аварий и катастроф и памяти жертв этих аварий и катастроф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30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Родителю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(усыновителю), награжденному орденом «Родительская слава» и (или) медалью ордена «Родительская слава», премией Правительства Республики Коми лучшим многодетным семьям в Республике Коми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1 семья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Ветеранам Великой Отечественной войны в связи с традиционно считающимися юбилейными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датами, начиная с 90 лет со дня рождения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70,0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30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Гражданам, удостоенным звания «Почетный гражданин г. Ухты» в связи с индивидуальными юбилейными датами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2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Гражданам, награжденным знаком отличия «За заслуги перед Ухтой»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baseline="0" dirty="0" smtClean="0">
                          <a:latin typeface="Verdana" pitchFamily="34" charset="0"/>
                        </a:rPr>
                        <a:t>5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Ветеранам Великой Отечественной войны в связи со 100-летним юбилеем со дня рождения и празднованием 100-летия образования Республики Коми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2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Ветеранам Великой Отечественной войны в связи с празднованием годовщины Победы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 Великой Отечественной войне 1941-1945</a:t>
                      </a:r>
                      <a:endParaRPr lang="ru-RU" sz="1000" b="0" dirty="0" smtClean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490,0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452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161 201,7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811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6454149"/>
              </p:ext>
            </p:extLst>
          </p:nvPr>
        </p:nvGraphicFramePr>
        <p:xfrm>
          <a:off x="71108" y="689428"/>
          <a:ext cx="9000060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000"/>
                <a:gridCol w="3132000"/>
                <a:gridCol w="576000"/>
                <a:gridCol w="576000"/>
                <a:gridCol w="576000"/>
                <a:gridCol w="540060"/>
                <a:gridCol w="576000"/>
                <a:gridCol w="576000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программы / мероприятия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 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софинансирования</a:t>
                      </a:r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,%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«Развитие транспортной системы»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транспортной системы» 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транспортного обслуживания населения в границах городского округа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содержание автомобильных дорог местного значения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оборудование и содержание ледовых переправ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«Жилье и жилищно - коммунальное хозяйство»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132,1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132,5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29,7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282">
                <a:tc rowSpan="3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ветеранов и инвалидов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8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жильем детей-сирот и детей, оставшихся без попечения родителей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0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2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переданных государственных полномочий в области государственной поддержки граждан 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6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доступным и комфортным жильем и коммунальными услугами граждан»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строительство </a:t>
                      </a:r>
                      <a:r>
                        <a:rPr lang="ru-RU" sz="900" b="0" i="0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станций водоочистки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90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сельского хозяйства и регулирование рынков сельскохозяйственной продукции, сырья и продовольствия, развитие </a:t>
                      </a:r>
                      <a:r>
                        <a:rPr lang="ru-RU" sz="9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рыбохозяйственного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комплекса»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государственного полномочия Республики Коми по организации мероприятий при осуществлении деятельности по обращению с животными без владельцев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81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ФЕДЕРАЛЬНЫХ И РЕСПУБЛИКАНСКИХ ПРОГРАММАХ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2182178"/>
              </p:ext>
            </p:extLst>
          </p:nvPr>
        </p:nvGraphicFramePr>
        <p:xfrm>
          <a:off x="81355" y="592157"/>
          <a:ext cx="9017161" cy="598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0345"/>
                <a:gridCol w="3284816"/>
                <a:gridCol w="540000"/>
                <a:gridCol w="684000"/>
                <a:gridCol w="540000"/>
                <a:gridCol w="576000"/>
                <a:gridCol w="576000"/>
                <a:gridCol w="5760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программы / мероприятия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 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софинансирования</a:t>
                      </a:r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,%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36578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«Развитие образования»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1 852,5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018">
                <a:tc rowSpan="5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образования»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образовательными учреждениями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15,8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8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мероприятия по организации бесплатного горячего питания обучающихся, получающих начальное образование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проведение </a:t>
                      </a:r>
                      <a:r>
                        <a:rPr lang="ru-RU" sz="9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оздоровительной кампании детей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реализацию общеобразовательных программ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1 768,4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 vMerge="1">
                  <a:txBody>
                    <a:bodyPr/>
                    <a:lstStyle/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укрепление материально-технической базы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rowSpan="2"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«Социальная защита населения»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компенсации родителям платы за присмотр и уход за детьми, посещающими ДОУ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8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«Культура»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88,6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1,14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81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«Информационное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общество»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поддержка работоспособности инфраструктуры связи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10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культуры и туризма в Республике Коми»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в сфере культуры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образования» </a:t>
                      </a:r>
                    </a:p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в сфере культуры (дополнительное образование детей)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"Социальная защита населения"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31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ФЕДЕРАЛЬНЫХ И РЕСПУБЛИКАНСКИХ ПРОГРАММАХ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4260892"/>
              </p:ext>
            </p:extLst>
          </p:nvPr>
        </p:nvGraphicFramePr>
        <p:xfrm>
          <a:off x="79651" y="603527"/>
          <a:ext cx="9000000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8000"/>
                <a:gridCol w="2412000"/>
                <a:gridCol w="576000"/>
                <a:gridCol w="684000"/>
                <a:gridCol w="612000"/>
                <a:gridCol w="576000"/>
                <a:gridCol w="576000"/>
                <a:gridCol w="5760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программы / мероприятия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руб.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Процент </a:t>
                      </a:r>
                      <a:r>
                        <a:rPr lang="ru-RU" sz="900" b="1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софинансирования</a:t>
                      </a:r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,%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124624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46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25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«Социальная поддержка населения»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46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"Социальная защита населения"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предоставление субсидий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социально ориентированным некоммерческим организациям (софинансирование)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7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«Формирование современной городской</a:t>
                      </a:r>
                      <a:r>
                        <a:rPr lang="ru-RU" sz="9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среды»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29,3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23,9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5,5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сельского хозяйства и регулирование рынков сельскохозяйственной продукции, сырья и продовольствия, развитие </a:t>
                      </a:r>
                      <a:r>
                        <a:rPr lang="ru-RU" sz="9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рыбохозяйственного</a:t>
                      </a: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комплекса»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осуществление государственного полномочия Республики Коми по организации мероприятий при осуществлении деятельности по обращению с животными без владельцев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«Развитие строительства, обеспечение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доступным и комфортным жильем и коммунальными услугами граждан»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реализация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мероприятий в рамках регионального проекта «Формирование комфортной городской среды»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29,3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5,5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23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МОГО «Ухта» «Развитие физической культуры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спорта»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 РК "Развитие образования" </a:t>
                      </a:r>
                    </a:p>
                    <a:p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оказание муниципальных услуг (выполнение работ) физкультурно-спортивными учреждениями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19,7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оплата услуг по обращению с твердыми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коммунальными отходами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МП </a:t>
                      </a:r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«Ухта» «Переселение граждан, проживающих на территории </a:t>
                      </a:r>
                    </a:p>
                    <a:p>
                      <a:r>
                        <a:rPr lang="ru-RU" sz="9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«Ухта», из аварийного жилищного фонда на 2019-2025 годы»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ГП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РК «Развитие строительства и жилищно-коммунального комплекса, энергосбережение и повышение </a:t>
                      </a:r>
                      <a:r>
                        <a:rPr lang="ru-RU" sz="900" baseline="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энергоэффективности</a:t>
                      </a:r>
                      <a:r>
                        <a:rPr lang="ru-RU" sz="9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»</a:t>
                      </a:r>
                      <a:endParaRPr lang="ru-RU" sz="9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обеспечение мероприятий по расселению непригодного для проживания жилищного фонда</a:t>
                      </a:r>
                      <a:endParaRPr lang="ru-RU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00">
                <a:tc gridSpan="2">
                  <a:txBody>
                    <a:bodyPr/>
                    <a:lstStyle/>
                    <a:p>
                      <a:r>
                        <a:rPr lang="ru-RU" sz="9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</a:t>
                      </a:r>
                      <a:endParaRPr lang="ru-RU" sz="9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176,5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2 124,6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45,84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40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ДЕФИЦИТ И ИСТОЧНИКИ ФИНАНСИРОВАНИЯ </a:t>
            </a:r>
            <a:br>
              <a:rPr lang="ru-RU" dirty="0" smtClean="0"/>
            </a:br>
            <a:r>
              <a:rPr lang="ru-RU" dirty="0" smtClean="0"/>
              <a:t>ДЕФИЦИТА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172480" y="80537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1017454"/>
              </p:ext>
            </p:extLst>
          </p:nvPr>
        </p:nvGraphicFramePr>
        <p:xfrm>
          <a:off x="183446" y="1180576"/>
          <a:ext cx="8772457" cy="507976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096944"/>
                <a:gridCol w="1361595"/>
                <a:gridCol w="1155365"/>
                <a:gridCol w="1052851"/>
                <a:gridCol w="1052851"/>
                <a:gridCol w="1052851"/>
              </a:tblGrid>
              <a:tr h="5534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Источники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(план)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(прогноз)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679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кредитных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организаций (привлечение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кредитных организаций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(погашение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-370,0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Бюджетные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от других бюджетов бюджетной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системы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(привлечение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Бюджетные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кредиты от других бюджетов бюджетной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системы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(погашение кредитов)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-148,1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-148,1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-143,5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Изменение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остатков средств на счетах по учету средств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 источников </a:t>
                      </a:r>
                      <a:r>
                        <a:rPr lang="ru-RU" sz="1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финансирования </a:t>
                      </a:r>
                      <a:r>
                        <a:rPr lang="ru-RU" sz="10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дефицита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581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СЕТЬ МУНИЦИПАЛЬНЫХ УЧРЕЖДЕНИЙ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839" y="77370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0664" y="770639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032" y="543235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026" y="827129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органа местного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самоуправления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093" y="5485780"/>
            <a:ext cx="286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отраслевых (функциональных)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управлений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8571" y="82412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100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муниципальных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учреждений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6594" y="2168860"/>
            <a:ext cx="2520280" cy="2520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61709" y="1524605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1961709" y="4807671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786444" y="3181473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856" y="3050435"/>
            <a:ext cx="226376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Из бюджета МОГО «Ухта»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инансируется </a:t>
            </a:r>
          </a:p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109 учреждений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52020" y="1772132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645" y="177213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818" y="2582223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9443" y="2582222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1818" y="361238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9443" y="3612380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1818" y="4382694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9443" y="4382693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2019" y="5131606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644" y="5131605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60316" y="5901099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467" y="1852175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школ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12 553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6886" y="185217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спортивные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1 964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4429" y="2589579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учреждения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дополнительного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бразования детей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2 684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69153" y="2582222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детских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ошкольных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учреждений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7</a:t>
            </a: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 428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воспитанников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6375" y="3692424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Информационно-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методический центр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6639" y="3692424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Художественная школа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300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0194" y="4458307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музыкальные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427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1000" y="4356605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учреждения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физической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культуры и спорта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2890" y="5211649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9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учреждений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культуры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82347" y="5211649"/>
            <a:ext cx="161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МБУ «Редакция газеты «Ухта»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96526" y="5888809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Управление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капитального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строительства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39179" y="5901098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84301" y="5981142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Управление по делам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ГО и ЧС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56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60</a:t>
            </a:fld>
            <a:endParaRPr lang="ru-RU"/>
          </a:p>
        </p:txBody>
      </p:sp>
      <p:graphicFrame>
        <p:nvGraphicFramePr>
          <p:cNvPr id="1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1951021"/>
              </p:ext>
            </p:extLst>
          </p:nvPr>
        </p:nvGraphicFramePr>
        <p:xfrm>
          <a:off x="175297" y="770751"/>
          <a:ext cx="8856984" cy="380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1151" y="478013"/>
            <a:ext cx="68480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9667" y="4608297"/>
            <a:ext cx="519565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 по оптимизации муниципального долга и </a:t>
            </a:r>
            <a:endParaRPr lang="ru-RU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сокращения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 на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обслуживание: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331" y="5125343"/>
            <a:ext cx="720096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>
                <a:srgbClr val="984807"/>
              </a:buClr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Проведение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по снижению процентных ставок в рамках уже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984807"/>
              </a:buClr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заключённых муниципальных контрактов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банками;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0331" y="5635232"/>
            <a:ext cx="446628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Мероприятия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перекредитованию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коммерческих кредитов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замещение «дорогих» кредитов на «дешёвые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»);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302" y="6177409"/>
            <a:ext cx="608852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Использование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временно свободных средств бюджетных и автономных учреждений 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последующим восстановлением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их до конца очередного финансового года.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198820652"/>
              </p:ext>
            </p:extLst>
          </p:nvPr>
        </p:nvGraphicFramePr>
        <p:xfrm>
          <a:off x="485428" y="574505"/>
          <a:ext cx="1755194" cy="14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28050" y="1242944"/>
            <a:ext cx="12939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Бюджетные кредиты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2255" y="989604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Кредиты кредитных </a:t>
            </a:r>
          </a:p>
          <a:p>
            <a:r>
              <a:rPr lang="ru-RU" sz="800" dirty="0" smtClean="0">
                <a:latin typeface="Verdana" pitchFamily="34" charset="0"/>
              </a:rPr>
              <a:t>организаций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354" y="527133"/>
            <a:ext cx="27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Verdana" pitchFamily="34" charset="0"/>
              </a:rPr>
              <a:t>Структура муниципального долга на 01.01.2021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4822" y="1310507"/>
            <a:ext cx="72492" cy="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83301" y="1106175"/>
            <a:ext cx="72492" cy="675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191864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ОГРАНИЧЕНИЯ, УСТАНОВЛЕННЫЕ БЮДЖЕТНЫМ КОДЕКСОМ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172480" y="540968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8177815"/>
              </p:ext>
            </p:extLst>
          </p:nvPr>
        </p:nvGraphicFramePr>
        <p:xfrm>
          <a:off x="107504" y="895863"/>
          <a:ext cx="8928991" cy="55321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34052"/>
                <a:gridCol w="990132"/>
                <a:gridCol w="1890252"/>
                <a:gridCol w="990132"/>
                <a:gridCol w="720096"/>
                <a:gridCol w="1044088"/>
                <a:gridCol w="576128"/>
                <a:gridCol w="990132"/>
                <a:gridCol w="593979"/>
              </a:tblGrid>
              <a:tr h="216371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показателя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Бюджетного Кодекса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Ограничения,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установленные Бюджетным кодексом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2022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64096"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52748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</a:t>
                      </a:r>
                      <a:r>
                        <a:rPr lang="ru-RU" sz="900" b="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муниципального </a:t>
                      </a: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долга МОГО «Ухта»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п.5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107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муниципального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1 323,7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1 327,8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1 424,3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285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Верхний предел муниципального </a:t>
                      </a:r>
                      <a:r>
                        <a:rPr lang="ru-RU" sz="900" b="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внутреннего долга </a:t>
                      </a:r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МОГО «Ухта»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п.2</a:t>
                      </a:r>
                      <a:r>
                        <a:rPr lang="ru-RU" sz="9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п.3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107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Верхний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предел муниципального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внутреннего долга </a:t>
                      </a: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 должен превышать ограничения, установленные для </a:t>
                      </a:r>
                      <a:r>
                        <a:rPr lang="ru-RU" sz="9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объема муниципального долга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1 323,7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583,0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1 327,8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581,7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1 424,3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577,8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7427"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расходов на обслуживание муниципального долга МОГО «Ухта»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статья 111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9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15 % </a:t>
                      </a:r>
                      <a:r>
                        <a:rPr lang="ru-RU" sz="9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342,0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32,0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332,6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39,5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314,2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39,6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1,9%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245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0882" y="818652"/>
            <a:ext cx="86383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В рамках реализации проекта «Народный бюджет» собраниями граждан одобрены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и переданы в Администрацию Главы Республики Коми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13 проектов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Согласно Протокола заседания Межведомственной комиссии по отбору народных проектов от 25.11.2020 признаны прошедшими отбор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11 проектов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: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Оснащение световым оборудованием зрительного зала клуба-филиала п. Дальний МУ «ЦКС» МОГО «Ухта»</a:t>
            </a: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Оснащение одеждой сцены зрительного зала МУ «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Ярегский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 ДК» МОГО «Ухта»</a:t>
            </a: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входной группы в клубе-филиале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пгт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Седью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и обустройство спортивно-игровой площадки по улице Школьная города Ухта</a:t>
            </a: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Ремонт тротуара в д.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Поромес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Модернизация уличного освещения в д.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Лайково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Обустройство территории кладбища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пст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Кэмдин</a:t>
            </a: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Модернизация линии наружного освещения на территории МОГО «Ухта» по улицам Печорская, Маяковского, Школьная, Островского, Трудовая</a:t>
            </a: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Создание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безбарьерной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 среды для детей с нарушениями опорно-двигательного аппарата МОУ «НОШ №23» г. Ухты, укрепление материально-технической базы</a:t>
            </a: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Создание условий для реализации программ дополнительного образования «Юный театрал» в МОУ «ООШ №8» г. Ухты. Укрепление материально-технической базы, приобретение необходимого оборудования</a:t>
            </a:r>
          </a:p>
          <a:p>
            <a:pPr marL="228600" indent="-228600" algn="just">
              <a:lnSpc>
                <a:spcPct val="150000"/>
              </a:lnSpc>
              <a:buAutoNum type="arabicPeriod"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Приобретение оборудования для реализации проекта социокультурной направленности волонтерского объединения «Пульс», созданного на базе МОУ «СОШ №14» г. Ухты</a:t>
            </a:r>
          </a:p>
        </p:txBody>
      </p:sp>
    </p:spTree>
    <p:extLst>
      <p:ext uri="{BB962C8B-B14F-4D97-AF65-F5344CB8AC3E}">
        <p14:creationId xmlns:p14="http://schemas.microsoft.com/office/powerpoint/2010/main" xmlns="" val="120927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510" y="752080"/>
            <a:ext cx="88659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Цель </a:t>
            </a:r>
            <a:r>
              <a:rPr lang="ru-RU" sz="1200" dirty="0"/>
              <a:t>- повышение эффективности решения проблем местного уровня за счет эффективного вовлечения населения, бизнеса, органов власти в решение проблем, мобилизации и повышения эффективности использования финансовых средств.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3" y="1827569"/>
            <a:ext cx="1725707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Поиск единомышленников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/>
              <a:t>Необходимо найти единомышленников – людей, готовых поддержать Вашу идею, чтобы сделать окружающую жизнь лучше.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740" y="1836307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Подготовка проекта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Вы и Ваша команда подготавливает проект и направляет его в администрацию МОГО «Ухта».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0760" y="1827569"/>
            <a:ext cx="172570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Конкурсный отбор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Муниципальная комиссия, после голосования граждан, направляет проекты на республиканский этап. Администрация Главы Республики Коми проводит отбор победителей и распределяет субсидии.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506" y="2496116"/>
            <a:ext cx="1725707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Сбор средств. Отбор подрядчиков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Органы местного самоуправления проводят конкурсный отбор подрядчиков на выполнение работ в соответствии с законодательством о контрактной системе в сфере закупок для муниципальных нужд.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1788" y="2512722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Реализация. Приемка работ.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Вы и Ваша команда можете следить за ходом работ, принимать участие в приемке работ.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33" y="4271859"/>
            <a:ext cx="534370" cy="161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3404" y="4281324"/>
            <a:ext cx="1472995" cy="152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85036" y="4281891"/>
            <a:ext cx="1472995" cy="152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26995" y="4271859"/>
            <a:ext cx="810090" cy="16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4220597" y="3178493"/>
            <a:ext cx="2359192" cy="152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23994" y="1984468"/>
            <a:ext cx="888895" cy="171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07215" y="1989432"/>
            <a:ext cx="1395155" cy="171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24349" y="1994165"/>
            <a:ext cx="534370" cy="161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1540" y="4109996"/>
            <a:ext cx="495055" cy="495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3403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24536" y="4109996"/>
            <a:ext cx="495055" cy="495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386399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99447" y="4100531"/>
            <a:ext cx="495055" cy="495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61310" y="4262394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102170" y="1827569"/>
            <a:ext cx="495055" cy="495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264033" y="1989432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857365" y="1822605"/>
            <a:ext cx="495055" cy="4950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19228" y="1984468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53425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0537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5449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7226" y="149970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367" y="1490900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7315" y="3790712"/>
            <a:ext cx="16690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>
                <a:latin typeface="Tahoma" pitchFamily="34" charset="0"/>
                <a:cs typeface="Tahoma" pitchFamily="34" charset="0"/>
              </a:rPr>
              <a:t>max </a:t>
            </a:r>
            <a:r>
              <a:rPr lang="ru-RU" sz="1000" b="1" dirty="0">
                <a:latin typeface="Tahoma" pitchFamily="34" charset="0"/>
                <a:cs typeface="Tahoma" pitchFamily="34" charset="0"/>
              </a:rPr>
              <a:t>срок реализации </a:t>
            </a:r>
            <a:endParaRPr lang="en-US" sz="10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b="1" dirty="0">
                <a:latin typeface="Tahoma" pitchFamily="34" charset="0"/>
                <a:cs typeface="Tahoma" pitchFamily="34" charset="0"/>
              </a:rPr>
              <a:t>12 мес.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31118" y="4789865"/>
            <a:ext cx="1909497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Финансирование проекта</a:t>
            </a:r>
          </a:p>
        </p:txBody>
      </p:sp>
      <p:sp>
        <p:nvSpPr>
          <p:cNvPr id="37" name="Пирог 36"/>
          <p:cNvSpPr/>
          <p:nvPr/>
        </p:nvSpPr>
        <p:spPr>
          <a:xfrm>
            <a:off x="5400193" y="4100531"/>
            <a:ext cx="2259409" cy="2259409"/>
          </a:xfrm>
          <a:prstGeom prst="pie">
            <a:avLst>
              <a:gd name="adj1" fmla="val 0"/>
              <a:gd name="adj2" fmla="val 107893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ирог 37"/>
          <p:cNvSpPr/>
          <p:nvPr/>
        </p:nvSpPr>
        <p:spPr>
          <a:xfrm>
            <a:off x="5400370" y="4100530"/>
            <a:ext cx="2259409" cy="2259409"/>
          </a:xfrm>
          <a:prstGeom prst="pie">
            <a:avLst>
              <a:gd name="adj1" fmla="val 0"/>
              <a:gd name="adj2" fmla="val 733076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ирог 38"/>
          <p:cNvSpPr/>
          <p:nvPr/>
        </p:nvSpPr>
        <p:spPr>
          <a:xfrm>
            <a:off x="5407990" y="4094756"/>
            <a:ext cx="2259409" cy="2259409"/>
          </a:xfrm>
          <a:prstGeom prst="pie">
            <a:avLst>
              <a:gd name="adj1" fmla="val 0"/>
              <a:gd name="adj2" fmla="val 304527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6392" y="5268528"/>
            <a:ext cx="907621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республики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Коми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5812" y="5778458"/>
            <a:ext cx="984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5449" y="5334455"/>
            <a:ext cx="83869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население,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бизнес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797" y="5223897"/>
            <a:ext cx="3427541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Проект должен быть социально направленным: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обустройство детских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благоустройство территории;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устройство спортивных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установка освещения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322163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7289" y="2135529"/>
            <a:ext cx="3384000" cy="338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5400000">
            <a:off x="-280991" y="1338748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105" y="2950366"/>
            <a:ext cx="3296916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Указ Президента </a:t>
            </a:r>
            <a:endParaRPr lang="ru-RU" sz="12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от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07.05.2018 № 204 </a:t>
            </a:r>
          </a:p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86013" y="1307566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05517" y="16622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23857" y="1987522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41192" y="2381548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21616" y="297214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43697" y="3368496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Демография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7555" y="3988321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Здравоохранение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667" y="1820011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Образование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2331" y="2225585"/>
            <a:ext cx="382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Жилье и городская среда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3434" y="2809580"/>
            <a:ext cx="1159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Экология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4107" y="1045956"/>
            <a:ext cx="507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Безопасные и качественные автомобильные дороги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7682" y="1502887"/>
            <a:ext cx="527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Производительность труда и поддержка занятости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6823" y="4611209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Наука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8679" y="5115705"/>
            <a:ext cx="247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Цифровая экономика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67793" y="5585435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7682" y="5862434"/>
            <a:ext cx="436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Малое и среднее предпринимательство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26766" y="6205549"/>
            <a:ext cx="4611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Международная кооперация и экспорт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004506" y="3539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023697" y="412436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810419" y="4749709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598427" y="525420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38427" y="5709161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55840" y="601596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093413" y="6356081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2703819" y="1280236"/>
            <a:ext cx="294649" cy="29464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288831" y="1515873"/>
            <a:ext cx="294649" cy="2946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63128" y="1840198"/>
            <a:ext cx="294649" cy="29464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142746" y="2249649"/>
            <a:ext cx="294649" cy="29464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4429964" y="2837516"/>
            <a:ext cx="294649" cy="29464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582611" y="3392560"/>
            <a:ext cx="294649" cy="2946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581009" y="3977041"/>
            <a:ext cx="294649" cy="29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428516" y="4548206"/>
            <a:ext cx="294649" cy="2946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165517" y="5085251"/>
            <a:ext cx="294649" cy="2946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775159" y="5522607"/>
            <a:ext cx="294649" cy="2946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306089" y="5864139"/>
            <a:ext cx="294649" cy="2946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703819" y="6119071"/>
            <a:ext cx="294649" cy="2946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81900" y="512656"/>
            <a:ext cx="8873964" cy="522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осуществления масштабных целей в развитии экономики, социальной сферы, науки, культуры и спорта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реализуются </a:t>
            </a:r>
          </a:p>
          <a:p>
            <a:pPr>
              <a:lnSpc>
                <a:spcPct val="15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национальных проектов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4699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068138" y="689573"/>
            <a:ext cx="24674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НАЦИОНАЛЬНЫЕ ПРОЕКТЫ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567640194"/>
              </p:ext>
            </p:extLst>
          </p:nvPr>
        </p:nvGraphicFramePr>
        <p:xfrm>
          <a:off x="0" y="2013558"/>
          <a:ext cx="3021578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71356" y="3503624"/>
            <a:ext cx="1865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2022– 485,8 млн. руб.</a:t>
            </a:r>
          </a:p>
          <a:p>
            <a:pPr>
              <a:lnSpc>
                <a:spcPct val="200000"/>
              </a:lnSpc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2023– 259,3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235" y="2798279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300,5 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7074" y="3145676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61493" y="1725166"/>
            <a:ext cx="2467492" cy="27699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Жилье и городская среда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65493" y="5275851"/>
            <a:ext cx="2467492" cy="27699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Демография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61493" y="3918029"/>
            <a:ext cx="2467492" cy="27699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Экология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421215" y="2006860"/>
            <a:ext cx="32404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424413" y="2002327"/>
            <a:ext cx="0" cy="51441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660768" y="1949154"/>
            <a:ext cx="90012" cy="90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2771760" y="4195028"/>
            <a:ext cx="28874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633867" y="4134198"/>
            <a:ext cx="90012" cy="90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87344" y="4499818"/>
            <a:ext cx="0" cy="64403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771762" y="4179204"/>
            <a:ext cx="0" cy="96464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76119" y="5139086"/>
            <a:ext cx="2100405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3065493" y="5553338"/>
            <a:ext cx="261338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5676599" y="5495632"/>
            <a:ext cx="90012" cy="900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071930" y="2015027"/>
            <a:ext cx="18656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– 71,0 млн. руб. 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55,6 млн. руб.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– 63,7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уб.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065493" y="4245061"/>
            <a:ext cx="18656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– 229,5 млн. руб. 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168,2 млн. руб.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– 170,6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068138" y="5682094"/>
            <a:ext cx="18656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262,0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лн. руб.</a:t>
            </a:r>
          </a:p>
          <a:p>
            <a:pPr>
              <a:lnSpc>
                <a:spcPct val="150000"/>
              </a:lnSpc>
            </a:pP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25,0 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</a:t>
            </a:r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167106" y="612629"/>
            <a:ext cx="2545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ФЕДЕРАЛЬНЫЕ ПРОЕКТЫ/</a:t>
            </a:r>
          </a:p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РЕГИОНАЛЬНЫЕ ПРОЕКТЫ</a:t>
            </a:r>
            <a:endParaRPr lang="ru-RU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15654" y="1159274"/>
            <a:ext cx="297039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комфортной городской среды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Благоустройство дворовых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территорий, проездов, общественных территорий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922180" y="2098607"/>
            <a:ext cx="2970396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устойчивого сокращения непригодного для проживания жилищного фонда 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мероприятий по расселению непригодного для проживания жилищного фонда</a:t>
            </a:r>
            <a:endParaRPr lang="ru-RU" sz="1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926671" y="3748317"/>
            <a:ext cx="2963870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Чистая вода</a:t>
            </a:r>
          </a:p>
          <a:p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станций водоочистки с созданием системы управления комплексом водоснабжения в «Пожня-Ель» г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Ухта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930903" y="5199395"/>
            <a:ext cx="296387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 – норма жизни</a:t>
            </a:r>
          </a:p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объекта «Физкультурно-оздоровительный комплекс единоборств, г. Ухта»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2544" y="17816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год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2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ОТКРЫТОСТЬ БЮДЖЕТНЫХ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638690"/>
            <a:ext cx="8640960" cy="6555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ПУБЛИЧНЫЕ СЛУШАНИЯ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В МОГО «Ухта» ежегодно проводятся публичные слушания по проекту бюджета, а также проекту годового отчета об исполнении бюджета. Публичные слушания носят открытый характер. Информацию о дате и месте проведения публичных слушаний можно узнать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2"/>
              </a:rPr>
              <a:t>http://sovet.mouhta.ru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ОБЩЕСТВЕННЫЙ СОВЕТ 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С 2013 года функционирует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Общественный совет МОГО «Ухта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». Общественный совет является постоянно действующим, коллегиальным, совещательным и консультативным органом, который обеспечивает взаимодействие граждан, проживающих на территории МОГО «Ухта», общественных объединений, осуществляющих свою деятельность на территории МОГО «Ухта», с органами местного самоуправления в целях учета потребностей и интересов граждан, защиты их прав и свобод, а также осуществления общественного контроля за деятельностью органов местного самоуправления МОГО «Ухта». Информация о деятельности Общественного совета размещена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3"/>
              </a:rPr>
              <a:t>https://mouhta.ru/adm/osovet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3"/>
              </a:rPr>
              <a:t>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ОПРОСЫ ДЛЯ ГРАЖДАН ПО БЮДЖЕТНОЙ ТЕМАТИКЕ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</a:t>
            </a:r>
            <a:r>
              <a:rPr lang="ru-RU" sz="1000" dirty="0">
                <a:latin typeface="Verdana" pitchFamily="34" charset="0"/>
              </a:rPr>
              <a:t>сайте Финансового управления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проводятся опросы по бюджетной тематике</a:t>
            </a:r>
            <a:r>
              <a:rPr lang="ru-RU" sz="1000" dirty="0">
                <a:latin typeface="Verdana" pitchFamily="34" charset="0"/>
              </a:rPr>
              <a:t>, принять участие в </a:t>
            </a:r>
            <a:r>
              <a:rPr lang="ru-RU" sz="1000" dirty="0" smtClean="0">
                <a:latin typeface="Verdana" pitchFamily="34" charset="0"/>
              </a:rPr>
              <a:t>опросе или </a:t>
            </a:r>
            <a:r>
              <a:rPr lang="ru-RU" sz="1000" dirty="0">
                <a:latin typeface="Verdana" pitchFamily="34" charset="0"/>
              </a:rPr>
              <a:t>ознакомится с его результатами можно по адресу </a:t>
            </a:r>
            <a:r>
              <a:rPr lang="en-US" sz="1000" dirty="0">
                <a:latin typeface="Verdana" pitchFamily="34" charset="0"/>
                <a:hlinkClick r:id="rId4"/>
              </a:rPr>
              <a:t>http://fin.mouhta.ru/opros/index.php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ДНИ ФИНАНСОВОЙ ГРАМОТНОСТИ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Финансовое управление является организатором и участником </a:t>
            </a:r>
            <a:r>
              <a:rPr lang="ru-RU" sz="1000" dirty="0">
                <a:latin typeface="Verdana" pitchFamily="34" charset="0"/>
              </a:rPr>
              <a:t>Всероссийской акции «Дни финансовой </a:t>
            </a:r>
            <a:r>
              <a:rPr lang="ru-RU" sz="1000" dirty="0" smtClean="0">
                <a:latin typeface="Verdana" pitchFamily="34" charset="0"/>
              </a:rPr>
              <a:t>грамотности в </a:t>
            </a:r>
            <a:r>
              <a:rPr lang="ru-RU" sz="1000" dirty="0">
                <a:latin typeface="Verdana" pitchFamily="34" charset="0"/>
              </a:rPr>
              <a:t>учебных заведениях». </a:t>
            </a:r>
            <a:r>
              <a:rPr lang="ru-RU" sz="1000" dirty="0" smtClean="0">
                <a:latin typeface="Verdana" pitchFamily="34" charset="0"/>
              </a:rPr>
              <a:t>Информация о планах и проведенных мероприятиях размещена по адресу </a:t>
            </a:r>
            <a:r>
              <a:rPr lang="en-US" sz="1000" dirty="0">
                <a:latin typeface="Verdana" pitchFamily="34" charset="0"/>
                <a:hlinkClick r:id="rId5"/>
              </a:rPr>
              <a:t>http://fin.mouhta.ru/fingram/obzor</a:t>
            </a:r>
            <a:r>
              <a:rPr lang="en-US" sz="1000" dirty="0" smtClean="0">
                <a:latin typeface="Verdana" pitchFamily="34" charset="0"/>
                <a:hlinkClick r:id="rId5"/>
              </a:rPr>
              <a:t>/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ОБРАТНАЯ СВЯЗЬ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сайте Финансового управления в разделе Бюджет для граждан есть форма обратной связи – возможность отправить свой отзыв и предложения </a:t>
            </a:r>
            <a:r>
              <a:rPr lang="en-US" sz="1000" dirty="0">
                <a:latin typeface="Verdana" pitchFamily="34" charset="0"/>
                <a:hlinkClick r:id="rId6"/>
              </a:rPr>
              <a:t>https://fin.mouhta.ru/byudzhet/grazhdan/forma-obratnoy-svyazi/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РЕЙТИНГ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Рейтинг муниципальных районов и городских округов Республики Коми по уровню открытости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бюджетных данных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размещается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7"/>
              </a:rPr>
              <a:t>https://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7"/>
              </a:rPr>
              <a:t>minfin.rkomi.ru/deyatelnost/monitoring-mo-v-rk-po-urovnyu-otkrytosti-byudjetnyh-dannyh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Результаты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мониторинга соблюдения муниципальными образованиями городских округов 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муниципальных районов республики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Коми требований бюджетного законодательства Российской Федерации и оценки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качества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управления бюджетным процессом можно посмотреть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8"/>
              </a:rPr>
              <a:t>https://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8"/>
              </a:rPr>
              <a:t>minfin.rkomi.ru/deyatelnost/monitoring-soblyudeniya-municipalnymi-obrazovaniyami-gorodskih-okrugov-i-municipalnyh-rayonov-respubliki-komi-trebovaniy-byudjetnogo-zakonodatelstva-rossiyskoy-federacii-i-ocenki-kachestva-upravleniya-byudjetnym-processom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28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2412" y="764704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Verdana" pitchFamily="34" charset="0"/>
                <a:cs typeface="Tahoma" pitchFamily="34" charset="0"/>
              </a:rPr>
              <a:t>http://fin.mouhta.ru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Адрес: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169300, Республика Коми, г</a:t>
            </a:r>
            <a:r>
              <a:rPr lang="ru-RU" sz="1400" dirty="0" smtClean="0">
                <a:latin typeface="Verdana" pitchFamily="34" charset="0"/>
                <a:cs typeface="Tahoma" pitchFamily="34" charset="0"/>
              </a:rPr>
              <a:t>. Ухта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Телефон: </a:t>
            </a:r>
            <a:r>
              <a:rPr lang="ru-RU" sz="1400" dirty="0" smtClean="0">
                <a:latin typeface="Verdana" pitchFamily="34" charset="0"/>
                <a:cs typeface="Tahoma" pitchFamily="34" charset="0"/>
              </a:rPr>
              <a:t>8(8216)700-128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Факс: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Электронная почта: </a:t>
            </a:r>
            <a:r>
              <a:rPr lang="en-US" sz="1400" dirty="0">
                <a:latin typeface="Verdan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8800484"/>
              </p:ext>
            </p:extLst>
          </p:nvPr>
        </p:nvGraphicFramePr>
        <p:xfrm>
          <a:off x="350435" y="4293096"/>
          <a:ext cx="854115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5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Крайн</a:t>
                      </a:r>
                      <a:r>
                        <a:rPr lang="ru-RU" sz="1400" dirty="0">
                          <a:latin typeface="Verdana" pitchFamily="34" charset="0"/>
                        </a:rPr>
                        <a:t> Галина Владимировна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Verdana" pitchFamily="34" charset="0"/>
                        </a:rPr>
                        <a:t>Начальник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3-я среда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Verdana" pitchFamily="34" charset="0"/>
                        </a:rPr>
                        <a:t>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Брюшкова</a:t>
                      </a:r>
                      <a:r>
                        <a:rPr lang="ru-RU" sz="1400" dirty="0">
                          <a:latin typeface="Verdana" pitchFamily="34" charset="0"/>
                        </a:rPr>
                        <a:t>  Елена Александровна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2-й четверг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716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СОЦИАЛЬНО-ЭКОНОМИЧЕСКАЯ ХАРАКТЕРИСТИКА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40779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2555776" y="950701"/>
            <a:ext cx="490922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Площадь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13,3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тыс.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  <a:r>
              <a:rPr lang="ru-RU" sz="1400" baseline="300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населенных пунктов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Протяженность автомобильных дорог 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местного значения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122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Городское население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97,8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Сельское население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2,2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</p:txBody>
      </p:sp>
      <p:pic>
        <p:nvPicPr>
          <p:cNvPr id="7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587432"/>
            <a:ext cx="2745538" cy="20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1690844"/>
              </p:ext>
            </p:extLst>
          </p:nvPr>
        </p:nvGraphicFramePr>
        <p:xfrm>
          <a:off x="251521" y="2639510"/>
          <a:ext cx="8640959" cy="367049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78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18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085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2022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2023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855">
                <a:tc gridSpan="6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Демография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28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Численность населения среднегодовая, тыс. чел.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115,0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113,0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111,1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109,3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108,0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0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Естественный прирост, убыль</a:t>
                      </a:r>
                      <a:r>
                        <a:rPr lang="ru-RU" sz="1000" baseline="0" dirty="0" smtClean="0">
                          <a:latin typeface="Verdana" pitchFamily="34" charset="0"/>
                        </a:rPr>
                        <a:t> (-)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-0,2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-0,2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37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Verdana" pitchFamily="34" charset="0"/>
                        </a:rPr>
                        <a:t>Миграционный прирост, убыль (-) населения, тыс. чел.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-2,3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-1,6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-1,6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-1,5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855">
                <a:tc gridSpan="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Торговля и услуги населению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28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Оборот розничной торговли (млн.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руб.</a:t>
                      </a:r>
                      <a:r>
                        <a:rPr lang="ru-RU" sz="1000" dirty="0">
                          <a:latin typeface="Verdana" pitchFamily="34" charset="0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19 224,4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19 301,3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19 610,1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19 943,5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20 282,5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128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Индекс потребительских цен (% к предыдущему году)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103,0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104,8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104,2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104,5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282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Денежные доходы населения, труд и занятость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1923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Величина прожиточного минимума в среднем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 душу населения, южная природно-климатическая зона Республики Коми</a:t>
                      </a:r>
                      <a:r>
                        <a:rPr lang="ru-RU" sz="1000" dirty="0">
                          <a:latin typeface="Verdana" pitchFamily="34" charset="0"/>
                        </a:rPr>
                        <a:t> (тыс.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</a:t>
                      </a:r>
                      <a:r>
                        <a:rPr lang="ru-RU" sz="1000" dirty="0">
                          <a:latin typeface="Verdana" pitchFamily="34" charset="0"/>
                        </a:rPr>
                        <a:t>руб. в месяц)*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13,9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14,5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15,1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15,8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6389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Среднемесячная номинальная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начисленная з/п (тыс. руб.)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65,9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68,5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71,3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74,1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77,1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128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Уровень безработицы (%)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0,5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2,0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1,5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Verdana" pitchFamily="34" charset="0"/>
                        </a:rPr>
                        <a:t>1,0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0,5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4540" y="6326885"/>
            <a:ext cx="68210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*Величина прожиточного минимума на душу населения и по основным социально-демографическим группам населения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субъектах РФ устанавливается в порядке, определенном законами субъектов РФ. В Республике Коми порядок установлен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законом Республики Коми от 17.03.1997 № 17-РЗ «О прожиточном минимуме в Республике Коми».</a:t>
            </a:r>
          </a:p>
        </p:txBody>
      </p:sp>
    </p:spTree>
    <p:extLst>
      <p:ext uri="{BB962C8B-B14F-4D97-AF65-F5344CB8AC3E}">
        <p14:creationId xmlns:p14="http://schemas.microsoft.com/office/powerpoint/2010/main" xmlns="" val="61912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БЮДЖЕТНАЯ ПОЛИТИКА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3832" y="998730"/>
            <a:ext cx="8640960" cy="531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ЗАДАЧИ И ОСНОВНЫЕ НАПРАВЛЕНИЯ БЮДЖЕТНОЙ ПОЛИТИКИ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Обеспечение </a:t>
            </a:r>
            <a:r>
              <a:rPr lang="ru-RU" sz="1200" dirty="0">
                <a:latin typeface="Verdana" pitchFamily="34" charset="0"/>
              </a:rPr>
              <a:t>роста налоговых и неналоговых доходов бюджета;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Сдерживание </a:t>
            </a:r>
            <a:r>
              <a:rPr lang="ru-RU" sz="1200" dirty="0">
                <a:latin typeface="Verdana" pitchFamily="34" charset="0"/>
              </a:rPr>
              <a:t>роста расходов бюджета;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Совершенствование </a:t>
            </a:r>
            <a:r>
              <a:rPr lang="ru-RU" sz="1200" dirty="0">
                <a:latin typeface="Verdana" pitchFamily="34" charset="0"/>
              </a:rPr>
              <a:t>системы управления муниципальными финансами;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Сохранение объема муниципального долга на безопасном уровне, нивелирование дефицита и обеспечение ликвидности бюджета.</a:t>
            </a:r>
            <a:endParaRPr lang="ru-RU" sz="1200" dirty="0">
              <a:latin typeface="Verdana" pitchFamily="34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8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МЕРОПРИЯТИЯ ПО СОКРАЩЕНИЮ РАСХОДОВ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Оптимизация расходов бюджета, в том числе расходов на содержание органов местного самоуправления;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Повышение </a:t>
            </a:r>
            <a:r>
              <a:rPr lang="ru-RU" sz="1200" dirty="0">
                <a:latin typeface="Verdana" pitchFamily="34" charset="0"/>
              </a:rPr>
              <a:t>эффективности расходов в сфере муниципальных закупок</a:t>
            </a:r>
            <a:r>
              <a:rPr lang="ru-RU" sz="1200" dirty="0" smtClean="0">
                <a:latin typeface="Verdana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8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МЕРОПРИЯТИЯ ПО УВЕЛИЧЕНИЮ ДОХОДОВ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Сотрудничество с Федеральной </a:t>
            </a:r>
            <a:r>
              <a:rPr lang="ru-RU" sz="1200" dirty="0">
                <a:latin typeface="Verdana" pitchFamily="34" charset="0"/>
              </a:rPr>
              <a:t>налоговой </a:t>
            </a:r>
            <a:r>
              <a:rPr lang="ru-RU" sz="1200" dirty="0" smtClean="0">
                <a:latin typeface="Verdana" pitchFamily="34" charset="0"/>
              </a:rPr>
              <a:t>службой по </a:t>
            </a:r>
            <a:r>
              <a:rPr lang="ru-RU" sz="1200" dirty="0">
                <a:latin typeface="Verdana" pitchFamily="34" charset="0"/>
              </a:rPr>
              <a:t>легализации объектов налогообложения, трудовой деятельности;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Работа по </a:t>
            </a:r>
            <a:r>
              <a:rPr lang="ru-RU" sz="1200" dirty="0">
                <a:latin typeface="Verdana" pitchFamily="34" charset="0"/>
              </a:rPr>
              <a:t>погашению задолженности по неналоговым </a:t>
            </a:r>
            <a:r>
              <a:rPr lang="ru-RU" sz="1200" dirty="0" smtClean="0">
                <a:latin typeface="Verdana" pitchFamily="34" charset="0"/>
              </a:rPr>
              <a:t>доходам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(справочно</a:t>
            </a:r>
            <a:r>
              <a:rPr lang="ru-RU" sz="1200" dirty="0">
                <a:latin typeface="Verdana" pitchFamily="34" charset="0"/>
              </a:rPr>
              <a:t>: на </a:t>
            </a:r>
            <a:r>
              <a:rPr lang="ru-RU" sz="1200" dirty="0" smtClean="0">
                <a:latin typeface="Verdana" pitchFamily="34" charset="0"/>
              </a:rPr>
              <a:t>01.01.2020 </a:t>
            </a:r>
            <a:r>
              <a:rPr lang="ru-RU" sz="1200" dirty="0">
                <a:latin typeface="Verdana" pitchFamily="34" charset="0"/>
              </a:rPr>
              <a:t>– </a:t>
            </a:r>
            <a:r>
              <a:rPr lang="ru-RU" sz="1200" dirty="0" smtClean="0">
                <a:latin typeface="Verdana" pitchFamily="34" charset="0"/>
              </a:rPr>
              <a:t>158,7 </a:t>
            </a:r>
            <a:r>
              <a:rPr lang="ru-RU" sz="1200" dirty="0">
                <a:latin typeface="Verdana" pitchFamily="34" charset="0"/>
              </a:rPr>
              <a:t>млн. руб</a:t>
            </a:r>
            <a:r>
              <a:rPr lang="ru-RU" sz="1200" dirty="0" smtClean="0">
                <a:latin typeface="Verdana" pitchFamily="34" charset="0"/>
              </a:rPr>
              <a:t>.; на 01.11.2020 </a:t>
            </a:r>
            <a:r>
              <a:rPr lang="ru-RU" sz="1200" dirty="0">
                <a:latin typeface="Verdana" pitchFamily="34" charset="0"/>
              </a:rPr>
              <a:t>– </a:t>
            </a:r>
            <a:r>
              <a:rPr lang="ru-RU" sz="1200" dirty="0" smtClean="0">
                <a:latin typeface="Verdana" pitchFamily="34" charset="0"/>
              </a:rPr>
              <a:t>124,1 </a:t>
            </a:r>
            <a:r>
              <a:rPr lang="ru-RU" sz="1200" dirty="0">
                <a:latin typeface="Verdana" pitchFamily="34" charset="0"/>
              </a:rPr>
              <a:t>млн. руб</a:t>
            </a:r>
            <a:r>
              <a:rPr lang="ru-RU" sz="1200" dirty="0" smtClean="0">
                <a:latin typeface="Verdana" pitchFamily="34" charset="0"/>
              </a:rPr>
              <a:t>.);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Межведомственная комиссия при администрации МОГО «Ухта» по ликвидации задолженности по выплате заработной платы.</a:t>
            </a:r>
            <a:endParaRPr lang="ru-RU" sz="12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964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РЕЗЕРВЫ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562813"/>
            <a:ext cx="8640960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РИСКИ И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ПРОБЛЕМЫ</a:t>
            </a:r>
          </a:p>
          <a:p>
            <a:pPr>
              <a:lnSpc>
                <a:spcPct val="120000"/>
              </a:lnSpc>
            </a:pPr>
            <a:endParaRPr lang="ru-RU" sz="10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Выпадающие </a:t>
            </a:r>
            <a:r>
              <a:rPr lang="ru-RU" sz="1000" dirty="0">
                <a:latin typeface="Verdana" pitchFamily="34" charset="0"/>
              </a:rPr>
              <a:t>доходы при предоставлении льгот, установленных федеральным </a:t>
            </a:r>
            <a:r>
              <a:rPr lang="ru-RU" sz="1000" dirty="0" smtClean="0">
                <a:latin typeface="Verdana" pitchFamily="34" charset="0"/>
              </a:rPr>
              <a:t>законодательством по </a:t>
            </a:r>
            <a:r>
              <a:rPr lang="ru-RU" sz="1000" dirty="0">
                <a:latin typeface="Verdana" pitchFamily="34" charset="0"/>
              </a:rPr>
              <a:t>налогам – </a:t>
            </a:r>
            <a:r>
              <a:rPr lang="ru-RU" sz="1000" dirty="0" smtClean="0">
                <a:latin typeface="Verdana" pitchFamily="34" charset="0"/>
              </a:rPr>
              <a:t>445,5 </a:t>
            </a:r>
            <a:r>
              <a:rPr lang="ru-RU" sz="1000" dirty="0">
                <a:latin typeface="Verdana" pitchFamily="34" charset="0"/>
              </a:rPr>
              <a:t>млн. руб</a:t>
            </a:r>
            <a:r>
              <a:rPr lang="ru-RU" sz="1000" dirty="0" smtClean="0">
                <a:latin typeface="Verdana" pitchFamily="34" charset="0"/>
              </a:rPr>
              <a:t>.;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Предусмотрены </a:t>
            </a:r>
            <a:r>
              <a:rPr lang="ru-RU" sz="1000" dirty="0">
                <a:latin typeface="Verdana" pitchFamily="34" charset="0"/>
              </a:rPr>
              <a:t>ассигнования  главному распорядителю бюджетных средств Администрации МОГО «Ухта» на предполагаемый возврат средств Фонду содействия реформирования жилищно-коммунального хозяйства и республиканскому бюджету Республики Коми в объеме </a:t>
            </a:r>
            <a:r>
              <a:rPr lang="ru-RU" sz="1000" dirty="0" smtClean="0">
                <a:latin typeface="Verdana" pitchFamily="34" charset="0"/>
              </a:rPr>
              <a:t>34,3 </a:t>
            </a:r>
            <a:r>
              <a:rPr lang="ru-RU" sz="1000" dirty="0">
                <a:latin typeface="Verdana" pitchFamily="34" charset="0"/>
              </a:rPr>
              <a:t>млн. руб. по мероприятиям, связанным с переселением граждан из аварийного жилищного </a:t>
            </a:r>
            <a:r>
              <a:rPr lang="ru-RU" sz="1000" dirty="0" smtClean="0">
                <a:latin typeface="Verdana" pitchFamily="34" charset="0"/>
              </a:rPr>
              <a:t>фонда;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Эпидемиологическая ситуация, связанная с распространением новой </a:t>
            </a:r>
            <a:r>
              <a:rPr lang="ru-RU" sz="1000" dirty="0" err="1" smtClean="0">
                <a:latin typeface="Verdana" pitchFamily="34" charset="0"/>
              </a:rPr>
              <a:t>коронавирусной</a:t>
            </a:r>
            <a:r>
              <a:rPr lang="ru-RU" sz="1000" dirty="0" smtClean="0">
                <a:latin typeface="Verdana" pitchFamily="34" charset="0"/>
              </a:rPr>
              <a:t> инфекции;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Принятые в 2020 году на федеральном, региональном и муниципальном уровнях меры поддержки организаций и индивидуальных предпринимателей (отсрочки по налогам, по платежам за аренду имущества, предоставление льготных кредитов субъектам малого и среднего бизнеса и системообразующим предприятиям, программы поддержки наиболее пострадавших отраслей), которые сохранят свое влияние на объемы поступления доходов в бюджет МОГО «Ухта» и в ближайшей трехлетней перспективе.</a:t>
            </a: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/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РЕЗЕРВЫ</a:t>
            </a:r>
          </a:p>
          <a:p>
            <a:endParaRPr lang="ru-RU" sz="10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Резервный </a:t>
            </a:r>
            <a:r>
              <a:rPr lang="ru-RU" sz="1000" dirty="0">
                <a:latin typeface="Verdana" pitchFamily="34" charset="0"/>
              </a:rPr>
              <a:t>фонд на </a:t>
            </a:r>
            <a:r>
              <a:rPr lang="ru-RU" sz="1000" dirty="0" smtClean="0">
                <a:latin typeface="Verdana" pitchFamily="34" charset="0"/>
              </a:rPr>
              <a:t>2021 год – 10 </a:t>
            </a:r>
            <a:r>
              <a:rPr lang="ru-RU" sz="1000" dirty="0">
                <a:latin typeface="Verdana" pitchFamily="34" charset="0"/>
              </a:rPr>
              <a:t>млн. </a:t>
            </a:r>
            <a:r>
              <a:rPr lang="ru-RU" sz="1000" dirty="0" smtClean="0">
                <a:latin typeface="Verdana" pitchFamily="34" charset="0"/>
              </a:rPr>
              <a:t>руб., на 2022-2023 годы по 5 млн. руб.;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На оплату исполнительных листов судебных органов по искам к МОГО «Ухта» (казне) на 2021 год – 4 млн. руб.;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На </a:t>
            </a:r>
            <a:r>
              <a:rPr lang="ru-RU" sz="1000" dirty="0">
                <a:latin typeface="Verdana" pitchFamily="34" charset="0"/>
              </a:rPr>
              <a:t>исполнение судебных актов по обращению взыскания на средства бюджета на </a:t>
            </a:r>
            <a:r>
              <a:rPr lang="ru-RU" sz="1000" dirty="0" smtClean="0">
                <a:latin typeface="Verdana" pitchFamily="34" charset="0"/>
              </a:rPr>
              <a:t>2021 </a:t>
            </a:r>
            <a:r>
              <a:rPr lang="ru-RU" sz="1000" dirty="0">
                <a:latin typeface="Verdana" pitchFamily="34" charset="0"/>
              </a:rPr>
              <a:t>год – </a:t>
            </a:r>
            <a:r>
              <a:rPr lang="ru-RU" sz="1000" dirty="0" smtClean="0">
                <a:latin typeface="Verdana" pitchFamily="34" charset="0"/>
              </a:rPr>
              <a:t>16,9 </a:t>
            </a:r>
            <a:r>
              <a:rPr lang="ru-RU" sz="1000" dirty="0">
                <a:latin typeface="Verdana" pitchFamily="34" charset="0"/>
              </a:rPr>
              <a:t>млн. руб.;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На </a:t>
            </a:r>
            <a:r>
              <a:rPr lang="ru-RU" sz="1000" dirty="0">
                <a:latin typeface="Verdana" pitchFamily="34" charset="0"/>
              </a:rPr>
              <a:t>исполнение судебных актов по обращению взыскания на средства бюджета, связанных с взысканием неосновательного обогащения в пользу ООО «Лукойл-Коми» на </a:t>
            </a:r>
            <a:r>
              <a:rPr lang="ru-RU" sz="1000" dirty="0" smtClean="0">
                <a:latin typeface="Verdana" pitchFamily="34" charset="0"/>
              </a:rPr>
              <a:t>2021 </a:t>
            </a:r>
            <a:r>
              <a:rPr lang="ru-RU" sz="1000" dirty="0">
                <a:latin typeface="Verdana" pitchFamily="34" charset="0"/>
              </a:rPr>
              <a:t>год – </a:t>
            </a:r>
            <a:r>
              <a:rPr lang="ru-RU" sz="1000" dirty="0" smtClean="0">
                <a:latin typeface="Verdana" pitchFamily="34" charset="0"/>
              </a:rPr>
              <a:t>53 </a:t>
            </a:r>
            <a:r>
              <a:rPr lang="ru-RU" sz="1000" dirty="0">
                <a:latin typeface="Verdana" pitchFamily="34" charset="0"/>
              </a:rPr>
              <a:t>млн. руб.; на </a:t>
            </a:r>
            <a:r>
              <a:rPr lang="ru-RU" sz="1000" dirty="0" smtClean="0">
                <a:latin typeface="Verdana" pitchFamily="34" charset="0"/>
              </a:rPr>
              <a:t>2022 </a:t>
            </a:r>
            <a:r>
              <a:rPr lang="ru-RU" sz="1000" dirty="0">
                <a:latin typeface="Verdana" pitchFamily="34" charset="0"/>
              </a:rPr>
              <a:t>год – </a:t>
            </a:r>
            <a:r>
              <a:rPr lang="ru-RU" sz="1000" dirty="0" smtClean="0">
                <a:latin typeface="Verdana" pitchFamily="34" charset="0"/>
              </a:rPr>
              <a:t>61,4 </a:t>
            </a:r>
            <a:r>
              <a:rPr lang="ru-RU" sz="1000" dirty="0">
                <a:latin typeface="Verdana" pitchFamily="34" charset="0"/>
              </a:rPr>
              <a:t>млн. руб.;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На </a:t>
            </a:r>
            <a:r>
              <a:rPr lang="ru-RU" sz="1000" dirty="0">
                <a:latin typeface="Verdana" pitchFamily="34" charset="0"/>
              </a:rPr>
              <a:t>финансовое обеспечение </a:t>
            </a:r>
            <a:r>
              <a:rPr lang="ru-RU" sz="1000" dirty="0" err="1">
                <a:latin typeface="Verdana" pitchFamily="34" charset="0"/>
              </a:rPr>
              <a:t>софинансирования</a:t>
            </a:r>
            <a:r>
              <a:rPr lang="ru-RU" sz="1000" dirty="0">
                <a:latin typeface="Verdana" pitchFamily="34" charset="0"/>
              </a:rPr>
              <a:t> мероприятий, осуществляемых за счет безвозмездных поступлений (резерв) на </a:t>
            </a:r>
            <a:r>
              <a:rPr lang="ru-RU" sz="1000" dirty="0" smtClean="0">
                <a:latin typeface="Verdana" pitchFamily="34" charset="0"/>
              </a:rPr>
              <a:t>2021 год – 5  </a:t>
            </a:r>
            <a:r>
              <a:rPr lang="ru-RU" sz="1000" dirty="0">
                <a:latin typeface="Verdana" pitchFamily="34" charset="0"/>
              </a:rPr>
              <a:t>млн. руб</a:t>
            </a:r>
            <a:r>
              <a:rPr lang="ru-RU" sz="1000" dirty="0" smtClean="0">
                <a:latin typeface="Verdana" pitchFamily="34" charset="0"/>
              </a:rPr>
              <a:t>.;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- На исполнение судебных актов по обращению взыскания на средства бюджета в пользу ПАО «Т Плюс» 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2021 год – 5,7 млн. руб.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39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7687</TotalTime>
  <Words>9937</Words>
  <Application>Microsoft Office PowerPoint</Application>
  <PresentationFormat>Экран (4:3)</PresentationFormat>
  <Paragraphs>3438</Paragraphs>
  <Slides>67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БЮДЖЕТ ДЛЯ ГРАЖДАН</vt:lpstr>
      <vt:lpstr>Слайд 2</vt:lpstr>
      <vt:lpstr>ЧТО ТАКОЕ БЮДЖЕТ?</vt:lpstr>
      <vt:lpstr>ЭТАПЫ И УЧАСТНИКИ БЮДЖЕТНОГО ПРОЦЕССА</vt:lpstr>
      <vt:lpstr>СОСТАВЛЕНИЕ ПРОЕКТА БЮДЖЕТА ОСНОВЫВАЕТСЯ</vt:lpstr>
      <vt:lpstr>СЕТЬ МУНИЦИПАЛЬНЫХ УЧРЕЖДЕНИЙ</vt:lpstr>
      <vt:lpstr>СОЦИАЛЬНО-ЭКОНОМИЧЕСКАЯ ХАРАКТЕРИСТИКА</vt:lpstr>
      <vt:lpstr>БЮДЖЕТНАЯ ПОЛИТИКА</vt:lpstr>
      <vt:lpstr>РИСКИ И РЕЗЕРВЫ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ДОХОДЫ МУНИЦИПАЛЬНОГО ОБРАЗОВАНИЯ</vt:lpstr>
      <vt:lpstr>МЫ - НАЛОГОПЛАТЕЛЬЩИКИ</vt:lpstr>
      <vt:lpstr>РАСПРЕДЕЛЕНИЕ НАЛОГОВЫХ И НЕНАЛОГОВЫХ ДОХОДОВ МЕЖДУ БЮДЖЕТАМИ</vt:lpstr>
      <vt:lpstr>РАСПРЕДЕЛЕНИЕ НАЛОГОВЫХ И НЕНАЛОГОВЫХ ДОХОДОВ МЕЖДУ БЮДЖЕТАМИ</vt:lpstr>
      <vt:lpstr>РАСПРЕДЕЛЕНИЕ НАЛОГОВЫХ И НЕНАЛОГОВЫХ ДОХОДОВ МЕЖДУ БЮДЖЕТАМИ</vt:lpstr>
      <vt:lpstr>СТРУКТУРА ДОХОДОВ БЮДЖЕТА</vt:lpstr>
      <vt:lpstr>СТРУКТУРА ДОХОДОВ БЮДЖЕТА</vt:lpstr>
      <vt:lpstr>СТРУКТУРА НАЛОГОВЫХ И НЕНАЛОГОВЫХ ДОХОДОВ</vt:lpstr>
      <vt:lpstr>ДИНАМИКА ИЗМЕНЕНИЯ НАЛОГОВЫХ И НЕНАЛОГОВЫХ ДОХОДОВ</vt:lpstr>
      <vt:lpstr>РАСПРЕДЕЛЕНИЕ НАЛОГОВЫХ ДОХОДОВ ПО УРОВНЯМ БЮДЖЕТОВ (ПО ГЛАВНОМУ АДМИНИСТРАТОРУ – ФЕДЕРАЛЬНАЯ НАЛОГОВАЯ СЛУЖБА)</vt:lpstr>
      <vt:lpstr>ДОЛЯ АДМИНИСТРИРУЕМЫХ МУНИЦИПАЛИТЕТОМ ДОХОДОВ</vt:lpstr>
      <vt:lpstr>ВЫПАДАЮЩИЕ ДОХОДЫ ПРИ ПРЕДОСТАВЛЕНИИ ЛЬГОТ ПО НАЛОГАМ</vt:lpstr>
      <vt:lpstr>МЕЖБЮДЖЕТНЫЕ ОТНОШЕНИЯ</vt:lpstr>
      <vt:lpstr>МЕЖБЮДЖЕТНЫЕ ОТНОШЕНИЯ</vt:lpstr>
      <vt:lpstr>МЕЖБЮДЖЕТНЫЕ ОТНОШЕНИЯ</vt:lpstr>
      <vt:lpstr>МЕЖБЮДЖЕТНЫЕ ОТНОШЕНИЯ</vt:lpstr>
      <vt:lpstr>МЕЖБЮДЖЕТНЫЕ ОТНОШЕНИЯ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ПО ВИДАМ РАСХОДОВ</vt:lpstr>
      <vt:lpstr>РАСХОДЫ В РАСЧЕТЕ НА ДУШУ  НАСЕЛЕНИЯ В 2021 ГОДУ</vt:lpstr>
      <vt:lpstr>РАСХОДЫ В РАСЧЕТЕ НА ОДНОГО ВОСПИТАННИКА,  ОБУЧАЮЩЕГОСЯ В 2021 ГОДУ</vt:lpstr>
      <vt:lpstr>ПРОГРАММНЫЙ БЮДЖЕТ</vt:lpstr>
      <vt:lpstr>МУНИЦИПАЛЬНАЯ ПРОГРАММА «РАЗВИТИЕ СИСТЕМЫ  МУНИЦИПАЛЬНОГО УПРАВЛЕНИЯ»</vt:lpstr>
      <vt:lpstr>МУНИЦИПАЛЬНАЯ ПРОГРАММА «РАЗВИТИЕ ЭКОНОМИКИ»</vt:lpstr>
      <vt:lpstr>МУНИЦИПАЛЬНАЯ ПРОГРАММА  «БЕЗОПАСНОСТЬ  ЖИЗНЕДЕЯТЕЛЬНОСТИ НАСЕЛЕНИЯ»</vt:lpstr>
      <vt:lpstr>МУНИЦИПАЛЬНАЯ ПРОГРАММА «РАЗВИТИЕ ТРАНСПОРТНОЙ  СИСТЕМЫ»</vt:lpstr>
      <vt:lpstr>МУНИЦИПАЛЬНАЯ ПРОГРАММА «ЖИЛЬЕ И ЖИЛИЩНО- КОММУНАЛЬНОЕ ХОЗЯЙСТВО»</vt:lpstr>
      <vt:lpstr>МУНИЦИПАЛЬНАЯ ПРОГРАММА «РАЗВИТИЕ ОБРАЗОВАНИЯ»</vt:lpstr>
      <vt:lpstr>МУНИЦИПАЛЬНАЯ ПРОГРАММА «РАЗВИТИЕ ОБРАЗОВАНИЯ»</vt:lpstr>
      <vt:lpstr>СРЕДНЯЯ ЗАРАБОТНАЯ ПЛАТА РАБОТНИКА СФЕРЫ ОБРАЗОВАНИЯ</vt:lpstr>
      <vt:lpstr>МУНИЦИПАЛЬНАЯ ПРОГРАММА  «КУЛЬТУРА»</vt:lpstr>
      <vt:lpstr>СРЕДНЯЯ ЗАРАБОТНАЯ ПЛАТА РАБОТНИКА СФЕРЫ КУЛЬТУРЫ</vt:lpstr>
      <vt:lpstr>МУНИЦИПАЛЬНАЯ ПРОГРАММА «СОЦИАЛЬНАЯ ПОДДЕРЖКА  НАСЕЛЕНИЯ»</vt:lpstr>
      <vt:lpstr>МУНИЦИПАЛЬНАЯ ПРОГРАММА  «ФОРМИРОВАНИЕ СОВРЕМЕННОЙ ГОРОДСКОЙ СРЕДЫ»</vt:lpstr>
      <vt:lpstr>МУНИЦИПАЛЬНАЯ ПРОГРАММА «РАЗВИТИЕ ФИЗИЧЕСКОЙ КУЛЬТУРЫ  И СПОРТА»</vt:lpstr>
      <vt:lpstr>СРЕДНЯЯ ЗАРАБОТНАЯ ПЛАТА РАБОТНИКА СФЕРЫ ФИЗКУЛЬТУРЫ И  СПОРТА</vt:lpstr>
      <vt:lpstr>МУНИЦИПАЛЬНАЯ ПРОГРАММА  «ПЕРЕСЕЛЕНИЕ ГРАЖДАН, ПРОЖИВАЮЩИХ НА ТЕРРИТОРИИ МОГО «УХТА», ИЗ АВАРИЙНОГО ЖИЛИЩНОГО ФОНДА НА 2019 -2025 ГОДЫ»</vt:lpstr>
      <vt:lpstr>ДОХОДЫ УЧРЕЖДЕНИЙ ОТ ПРЕДПРИНИМАТЕЛЬСКОЙ И ИНОЙ ПРИНОСЯЩЕЙ ДОХОД ДЕЯТЕЛЬНОСТИ</vt:lpstr>
      <vt:lpstr>РАСХОДЫ НА КАПИТАЛЬНЫЙ И ТЕКУЩИЙ РЕМОНТ, АНТИТЕРРОРИСТИЧЕСКИЕ И ПРОТИВОПОЖАРНЫЕ МЕРОПРИЯТИЯ</vt:lpstr>
      <vt:lpstr>РАСХОДЫ НА ПОДДЕРЖКУ ОТДЕЛЬНЫХ КАТЕГОРИЙ ГРАЖДАН</vt:lpstr>
      <vt:lpstr>РАСХОДЫ НА ПОДДЕРЖКУ ОТДЕЛЬНЫХ КАТЕГОРИЙ ГРАЖДАН</vt:lpstr>
      <vt:lpstr>УЧАСТИЕ В ФЕДЕРАЛЬНЫХ И РЕСПУБЛИКАНСКИХ ПРОГРАММАХ</vt:lpstr>
      <vt:lpstr>УЧАСТИЕ В ФЕДЕРАЛЬНЫХ И РЕСПУБЛИКАНСКИХ ПРОГРАММАХ</vt:lpstr>
      <vt:lpstr>УЧАСТИЕ В ФЕДЕРАЛЬНЫХ И РЕСПУБЛИКАНСКИХ ПРОГРАММАХ</vt:lpstr>
      <vt:lpstr>ДЕФИЦИТ И ИСТОЧНИКИ ФИНАНСИРОВАНИЯ  ДЕФИЦИТА БЮДЖЕТА</vt:lpstr>
      <vt:lpstr>МУНИЦИПАЛЬНЫЙ ДОЛГ</vt:lpstr>
      <vt:lpstr>ОГРАНИЧЕНИЯ, УСТАНОВЛЕННЫЕ БЮДЖЕТНЫМ КОДЕКСОМ РОССИЙСКОЙ ФЕДЕРАЦИИ</vt:lpstr>
      <vt:lpstr>НАРОДНЫЙ БЮДЖЕТ</vt:lpstr>
      <vt:lpstr>НАРОДНЫЙ БЮДЖЕТ</vt:lpstr>
      <vt:lpstr>НАЦИОНАЛЬНЫЕ ПРОЕКТЫ</vt:lpstr>
      <vt:lpstr>НАЦИОНАЛЬНЫЕ ПРОЕКТЫ</vt:lpstr>
      <vt:lpstr>ОТКРЫТОСТЬ БЮДЖЕТНЫХ ДАННЫХ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Мария</cp:lastModifiedBy>
  <cp:revision>1151</cp:revision>
  <cp:lastPrinted>2020-12-04T06:35:13Z</cp:lastPrinted>
  <dcterms:modified xsi:type="dcterms:W3CDTF">2020-12-27T11:16:46Z</dcterms:modified>
</cp:coreProperties>
</file>