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3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4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5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6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7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8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19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20.xml" ContentType="application/vnd.openxmlformats-officedocument.them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21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2.xml" ContentType="application/vnd.openxmlformats-officedocument.theme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heme/theme23.xml" ContentType="application/vnd.openxmlformats-officedocument.theme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24.xml" ContentType="application/vnd.openxmlformats-officedocument.theme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28" r:id="rId2"/>
    <p:sldMasterId id="2147483767" r:id="rId3"/>
    <p:sldMasterId id="2147483780" r:id="rId4"/>
    <p:sldMasterId id="2147483793" r:id="rId5"/>
    <p:sldMasterId id="2147483806" r:id="rId6"/>
    <p:sldMasterId id="2147483819" r:id="rId7"/>
    <p:sldMasterId id="2147483832" r:id="rId8"/>
    <p:sldMasterId id="2147483845" r:id="rId9"/>
    <p:sldMasterId id="2147483858" r:id="rId10"/>
    <p:sldMasterId id="2147483884" r:id="rId11"/>
    <p:sldMasterId id="2147483908" r:id="rId12"/>
    <p:sldMasterId id="2147483920" r:id="rId13"/>
    <p:sldMasterId id="2147483933" r:id="rId14"/>
    <p:sldMasterId id="2147483946" r:id="rId15"/>
    <p:sldMasterId id="2147483958" r:id="rId16"/>
    <p:sldMasterId id="2147483982" r:id="rId17"/>
    <p:sldMasterId id="2147483994" r:id="rId18"/>
    <p:sldMasterId id="2147484007" r:id="rId19"/>
    <p:sldMasterId id="2147484020" r:id="rId20"/>
    <p:sldMasterId id="2147484033" r:id="rId21"/>
    <p:sldMasterId id="2147484069" r:id="rId22"/>
    <p:sldMasterId id="2147484081" r:id="rId23"/>
    <p:sldMasterId id="2147484093" r:id="rId24"/>
    <p:sldMasterId id="2147484105" r:id="rId25"/>
  </p:sldMasterIdLst>
  <p:notesMasterIdLst>
    <p:notesMasterId r:id="rId97"/>
  </p:notesMasterIdLst>
  <p:handoutMasterIdLst>
    <p:handoutMasterId r:id="rId98"/>
  </p:handoutMasterIdLst>
  <p:sldIdLst>
    <p:sldId id="345" r:id="rId26"/>
    <p:sldId id="591" r:id="rId27"/>
    <p:sldId id="661" r:id="rId28"/>
    <p:sldId id="647" r:id="rId29"/>
    <p:sldId id="623" r:id="rId30"/>
    <p:sldId id="625" r:id="rId31"/>
    <p:sldId id="597" r:id="rId32"/>
    <p:sldId id="624" r:id="rId33"/>
    <p:sldId id="600" r:id="rId34"/>
    <p:sldId id="619" r:id="rId35"/>
    <p:sldId id="620" r:id="rId36"/>
    <p:sldId id="670" r:id="rId37"/>
    <p:sldId id="671" r:id="rId38"/>
    <p:sldId id="672" r:id="rId39"/>
    <p:sldId id="601" r:id="rId40"/>
    <p:sldId id="602" r:id="rId41"/>
    <p:sldId id="603" r:id="rId42"/>
    <p:sldId id="604" r:id="rId43"/>
    <p:sldId id="681" r:id="rId44"/>
    <p:sldId id="689" r:id="rId45"/>
    <p:sldId id="682" r:id="rId46"/>
    <p:sldId id="690" r:id="rId47"/>
    <p:sldId id="605" r:id="rId48"/>
    <p:sldId id="691" r:id="rId49"/>
    <p:sldId id="606" r:id="rId50"/>
    <p:sldId id="618" r:id="rId51"/>
    <p:sldId id="648" r:id="rId52"/>
    <p:sldId id="607" r:id="rId53"/>
    <p:sldId id="608" r:id="rId54"/>
    <p:sldId id="609" r:id="rId55"/>
    <p:sldId id="664" r:id="rId56"/>
    <p:sldId id="633" r:id="rId57"/>
    <p:sldId id="684" r:id="rId58"/>
    <p:sldId id="634" r:id="rId59"/>
    <p:sldId id="635" r:id="rId60"/>
    <p:sldId id="636" r:id="rId61"/>
    <p:sldId id="637" r:id="rId62"/>
    <p:sldId id="638" r:id="rId63"/>
    <p:sldId id="639" r:id="rId64"/>
    <p:sldId id="640" r:id="rId65"/>
    <p:sldId id="641" r:id="rId66"/>
    <p:sldId id="665" r:id="rId67"/>
    <p:sldId id="642" r:id="rId68"/>
    <p:sldId id="669" r:id="rId69"/>
    <p:sldId id="666" r:id="rId70"/>
    <p:sldId id="643" r:id="rId71"/>
    <p:sldId id="650" r:id="rId72"/>
    <p:sldId id="644" r:id="rId73"/>
    <p:sldId id="667" r:id="rId74"/>
    <p:sldId id="668" r:id="rId75"/>
    <p:sldId id="615" r:id="rId76"/>
    <p:sldId id="616" r:id="rId77"/>
    <p:sldId id="685" r:id="rId78"/>
    <p:sldId id="613" r:id="rId79"/>
    <p:sldId id="614" r:id="rId80"/>
    <p:sldId id="692" r:id="rId81"/>
    <p:sldId id="657" r:id="rId82"/>
    <p:sldId id="652" r:id="rId83"/>
    <p:sldId id="678" r:id="rId84"/>
    <p:sldId id="687" r:id="rId85"/>
    <p:sldId id="679" r:id="rId86"/>
    <p:sldId id="680" r:id="rId87"/>
    <p:sldId id="688" r:id="rId88"/>
    <p:sldId id="611" r:id="rId89"/>
    <p:sldId id="656" r:id="rId90"/>
    <p:sldId id="663" r:id="rId91"/>
    <p:sldId id="676" r:id="rId92"/>
    <p:sldId id="660" r:id="rId93"/>
    <p:sldId id="655" r:id="rId94"/>
    <p:sldId id="622" r:id="rId95"/>
    <p:sldId id="654" r:id="rId9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99"/>
    <a:srgbClr val="3399FF"/>
    <a:srgbClr val="0000FF"/>
    <a:srgbClr val="008000"/>
    <a:srgbClr val="336600"/>
    <a:srgbClr val="8180B6"/>
    <a:srgbClr val="99CC99"/>
    <a:srgbClr val="CC99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26" autoAdjust="0"/>
    <p:restoredTop sz="98553" autoAdjust="0"/>
  </p:normalViewPr>
  <p:slideViewPr>
    <p:cSldViewPr>
      <p:cViewPr varScale="1">
        <p:scale>
          <a:sx n="90" d="100"/>
          <a:sy n="90" d="100"/>
        </p:scale>
        <p:origin x="-12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307" y="-96"/>
      </p:cViewPr>
      <p:guideLst>
        <p:guide orient="horz" pos="3127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50" Type="http://schemas.openxmlformats.org/officeDocument/2006/relationships/slide" Target="slides/slide25.xml"/><Relationship Id="rId55" Type="http://schemas.openxmlformats.org/officeDocument/2006/relationships/slide" Target="slides/slide30.xml"/><Relationship Id="rId63" Type="http://schemas.openxmlformats.org/officeDocument/2006/relationships/slide" Target="slides/slide38.xml"/><Relationship Id="rId68" Type="http://schemas.openxmlformats.org/officeDocument/2006/relationships/slide" Target="slides/slide43.xml"/><Relationship Id="rId76" Type="http://schemas.openxmlformats.org/officeDocument/2006/relationships/slide" Target="slides/slide51.xml"/><Relationship Id="rId84" Type="http://schemas.openxmlformats.org/officeDocument/2006/relationships/slide" Target="slides/slide59.xml"/><Relationship Id="rId89" Type="http://schemas.openxmlformats.org/officeDocument/2006/relationships/slide" Target="slides/slide64.xml"/><Relationship Id="rId97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6.xml"/><Relationship Id="rId92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4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53" Type="http://schemas.openxmlformats.org/officeDocument/2006/relationships/slide" Target="slides/slide28.xml"/><Relationship Id="rId58" Type="http://schemas.openxmlformats.org/officeDocument/2006/relationships/slide" Target="slides/slide33.xml"/><Relationship Id="rId66" Type="http://schemas.openxmlformats.org/officeDocument/2006/relationships/slide" Target="slides/slide41.xml"/><Relationship Id="rId74" Type="http://schemas.openxmlformats.org/officeDocument/2006/relationships/slide" Target="slides/slide49.xml"/><Relationship Id="rId79" Type="http://schemas.openxmlformats.org/officeDocument/2006/relationships/slide" Target="slides/slide54.xml"/><Relationship Id="rId87" Type="http://schemas.openxmlformats.org/officeDocument/2006/relationships/slide" Target="slides/slide62.xml"/><Relationship Id="rId10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6.xml"/><Relationship Id="rId82" Type="http://schemas.openxmlformats.org/officeDocument/2006/relationships/slide" Target="slides/slide57.xml"/><Relationship Id="rId90" Type="http://schemas.openxmlformats.org/officeDocument/2006/relationships/slide" Target="slides/slide65.xml"/><Relationship Id="rId95" Type="http://schemas.openxmlformats.org/officeDocument/2006/relationships/slide" Target="slides/slide70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56" Type="http://schemas.openxmlformats.org/officeDocument/2006/relationships/slide" Target="slides/slide31.xml"/><Relationship Id="rId64" Type="http://schemas.openxmlformats.org/officeDocument/2006/relationships/slide" Target="slides/slide39.xml"/><Relationship Id="rId69" Type="http://schemas.openxmlformats.org/officeDocument/2006/relationships/slide" Target="slides/slide44.xml"/><Relationship Id="rId77" Type="http://schemas.openxmlformats.org/officeDocument/2006/relationships/slide" Target="slides/slide52.xml"/><Relationship Id="rId100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6.xml"/><Relationship Id="rId72" Type="http://schemas.openxmlformats.org/officeDocument/2006/relationships/slide" Target="slides/slide47.xml"/><Relationship Id="rId80" Type="http://schemas.openxmlformats.org/officeDocument/2006/relationships/slide" Target="slides/slide55.xml"/><Relationship Id="rId85" Type="http://schemas.openxmlformats.org/officeDocument/2006/relationships/slide" Target="slides/slide60.xml"/><Relationship Id="rId93" Type="http://schemas.openxmlformats.org/officeDocument/2006/relationships/slide" Target="slides/slide68.xml"/><Relationship Id="rId9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slide" Target="slides/slide21.xml"/><Relationship Id="rId59" Type="http://schemas.openxmlformats.org/officeDocument/2006/relationships/slide" Target="slides/slide34.xml"/><Relationship Id="rId67" Type="http://schemas.openxmlformats.org/officeDocument/2006/relationships/slide" Target="slides/slide42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6.xml"/><Relationship Id="rId54" Type="http://schemas.openxmlformats.org/officeDocument/2006/relationships/slide" Target="slides/slide29.xml"/><Relationship Id="rId62" Type="http://schemas.openxmlformats.org/officeDocument/2006/relationships/slide" Target="slides/slide37.xml"/><Relationship Id="rId70" Type="http://schemas.openxmlformats.org/officeDocument/2006/relationships/slide" Target="slides/slide45.xml"/><Relationship Id="rId75" Type="http://schemas.openxmlformats.org/officeDocument/2006/relationships/slide" Target="slides/slide50.xml"/><Relationship Id="rId83" Type="http://schemas.openxmlformats.org/officeDocument/2006/relationships/slide" Target="slides/slide58.xml"/><Relationship Id="rId88" Type="http://schemas.openxmlformats.org/officeDocument/2006/relationships/slide" Target="slides/slide63.xml"/><Relationship Id="rId91" Type="http://schemas.openxmlformats.org/officeDocument/2006/relationships/slide" Target="slides/slide66.xml"/><Relationship Id="rId96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slide" Target="slides/slide24.xml"/><Relationship Id="rId57" Type="http://schemas.openxmlformats.org/officeDocument/2006/relationships/slide" Target="slides/slide3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slide" Target="slides/slide27.xml"/><Relationship Id="rId60" Type="http://schemas.openxmlformats.org/officeDocument/2006/relationships/slide" Target="slides/slide35.xml"/><Relationship Id="rId65" Type="http://schemas.openxmlformats.org/officeDocument/2006/relationships/slide" Target="slides/slide40.xml"/><Relationship Id="rId73" Type="http://schemas.openxmlformats.org/officeDocument/2006/relationships/slide" Target="slides/slide48.xml"/><Relationship Id="rId78" Type="http://schemas.openxmlformats.org/officeDocument/2006/relationships/slide" Target="slides/slide53.xml"/><Relationship Id="rId81" Type="http://schemas.openxmlformats.org/officeDocument/2006/relationships/slide" Target="slides/slide56.xml"/><Relationship Id="rId86" Type="http://schemas.openxmlformats.org/officeDocument/2006/relationships/slide" Target="slides/slide61.xml"/><Relationship Id="rId94" Type="http://schemas.openxmlformats.org/officeDocument/2006/relationships/slide" Target="slides/slide69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6.png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6.png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392037741064004E-2"/>
          <c:y val="4.7982322951770788E-2"/>
          <c:w val="0.87934143270440601"/>
          <c:h val="0.897402757718278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1.72067602244737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D13-4A28-8CAA-55B5FD295D97}"/>
                </c:ext>
              </c:extLst>
            </c:dLbl>
            <c:dLbl>
              <c:idx val="1"/>
              <c:layout>
                <c:manualLayout>
                  <c:x val="-1.7206760224473705E-2"/>
                  <c:y val="8.9816657583520663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D13-4A28-8CAA-55B5FD295D97}"/>
                </c:ext>
              </c:extLst>
            </c:dLbl>
            <c:dLbl>
              <c:idx val="2"/>
              <c:layout>
                <c:manualLayout>
                  <c:x val="-1.147117348298246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D13-4A28-8CAA-55B5FD295D97}"/>
                </c:ext>
              </c:extLst>
            </c:dLbl>
            <c:dLbl>
              <c:idx val="3"/>
              <c:layout>
                <c:manualLayout>
                  <c:x val="-2.0074666500470139E-2"/>
                  <c:y val="7.83863521337135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D13-4A28-8CAA-55B5FD295D97}"/>
                </c:ext>
              </c:extLst>
            </c:dLbl>
            <c:dLbl>
              <c:idx val="4"/>
              <c:layout>
                <c:manualLayout>
                  <c:x val="-1.4338966853728086E-2"/>
                  <c:y val="1.5677270426742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D13-4A28-8CAA-55B5FD295D97}"/>
                </c:ext>
              </c:extLst>
            </c:dLbl>
            <c:dLbl>
              <c:idx val="5"/>
              <c:layout>
                <c:manualLayout>
                  <c:x val="-1.2905070168355277E-2"/>
                  <c:y val="3.9193176066856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D13-4A28-8CAA-55B5FD295D9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 план</c:v>
                </c:pt>
                <c:pt idx="5">
                  <c:v>2020 факт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3582.9</c:v>
                </c:pt>
                <c:pt idx="1">
                  <c:v>3655.6</c:v>
                </c:pt>
                <c:pt idx="2">
                  <c:v>3761.8</c:v>
                </c:pt>
                <c:pt idx="3">
                  <c:v>4087.4</c:v>
                </c:pt>
                <c:pt idx="4">
                  <c:v>4171.3</c:v>
                </c:pt>
                <c:pt idx="5">
                  <c:v>4181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D13-4A28-8CAA-55B5FD295D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4338966853728086E-2"/>
                  <c:y val="-3.9193176066856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D13-4A28-8CAA-55B5FD295D97}"/>
                </c:ext>
              </c:extLst>
            </c:dLbl>
            <c:dLbl>
              <c:idx val="1"/>
              <c:layout>
                <c:manualLayout>
                  <c:x val="1.7206647319222886E-2"/>
                  <c:y val="-7.83863521337135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D13-4A28-8CAA-55B5FD295D97}"/>
                </c:ext>
              </c:extLst>
            </c:dLbl>
            <c:dLbl>
              <c:idx val="2"/>
              <c:layout>
                <c:manualLayout>
                  <c:x val="1.7206760224473705E-2"/>
                  <c:y val="7.83832660568577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D13-4A28-8CAA-55B5FD295D97}"/>
                </c:ext>
              </c:extLst>
            </c:dLbl>
            <c:dLbl>
              <c:idx val="3"/>
              <c:layout>
                <c:manualLayout>
                  <c:x val="1.1471173482982469E-2"/>
                  <c:y val="3.9193176066856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D13-4A28-8CAA-55B5FD295D97}"/>
                </c:ext>
              </c:extLst>
            </c:dLbl>
            <c:dLbl>
              <c:idx val="4"/>
              <c:layout>
                <c:manualLayout>
                  <c:x val="1.29050701683552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D13-4A28-8CAA-55B5FD295D97}"/>
                </c:ext>
              </c:extLst>
            </c:dLbl>
            <c:dLbl>
              <c:idx val="5"/>
              <c:layout>
                <c:manualLayout>
                  <c:x val="1.72067602244737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ED13-4A28-8CAA-55B5FD295D9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 план</c:v>
                </c:pt>
                <c:pt idx="5">
                  <c:v>2020 факт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3519.7</c:v>
                </c:pt>
                <c:pt idx="1">
                  <c:v>3513.2</c:v>
                </c:pt>
                <c:pt idx="2">
                  <c:v>3678.6</c:v>
                </c:pt>
                <c:pt idx="3">
                  <c:v>4300.2</c:v>
                </c:pt>
                <c:pt idx="4">
                  <c:v>4336</c:v>
                </c:pt>
                <c:pt idx="5">
                  <c:v>4286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ED13-4A28-8CAA-55B5FD295D9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8.6033801122368525E-3"/>
                  <c:y val="-2.526600986987109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ED13-4A28-8CAA-55B5FD295D97}"/>
                </c:ext>
              </c:extLst>
            </c:dLbl>
            <c:dLbl>
              <c:idx val="1"/>
              <c:layout>
                <c:manualLayout>
                  <c:x val="5.7355867414912347E-3"/>
                  <c:y val="5.563181151915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ED13-4A28-8CAA-55B5FD295D97}"/>
                </c:ext>
              </c:extLst>
            </c:dLbl>
            <c:dLbl>
              <c:idx val="2"/>
              <c:layout>
                <c:manualLayout>
                  <c:x val="4.30169005611842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ED13-4A28-8CAA-55B5FD295D97}"/>
                </c:ext>
              </c:extLst>
            </c:dLbl>
            <c:dLbl>
              <c:idx val="3"/>
              <c:layout>
                <c:manualLayout>
                  <c:x val="1.003727679760966E-2"/>
                  <c:y val="1.7953202332357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ED13-4A28-8CAA-55B5FD295D97}"/>
                </c:ext>
              </c:extLst>
            </c:dLbl>
            <c:dLbl>
              <c:idx val="4"/>
              <c:layout>
                <c:manualLayout>
                  <c:x val="1.1471173482982469E-2"/>
                  <c:y val="1.542480942977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ED13-4A28-8CAA-55B5FD295D97}"/>
                </c:ext>
              </c:extLst>
            </c:dLbl>
            <c:dLbl>
              <c:idx val="5"/>
              <c:layout>
                <c:manualLayout>
                  <c:x val="4.3016900561184263E-3"/>
                  <c:y val="3.9193176066856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ED13-4A28-8CAA-55B5FD295D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 план</c:v>
                </c:pt>
                <c:pt idx="5">
                  <c:v>2020 факт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63.2</c:v>
                </c:pt>
                <c:pt idx="1">
                  <c:v>142.4</c:v>
                </c:pt>
                <c:pt idx="2">
                  <c:v>83.2</c:v>
                </c:pt>
                <c:pt idx="3">
                  <c:v>-212.8</c:v>
                </c:pt>
                <c:pt idx="4">
                  <c:v>-164.7</c:v>
                </c:pt>
                <c:pt idx="5">
                  <c:v>-105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ED13-4A28-8CAA-55B5FD295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094592"/>
        <c:axId val="99193984"/>
      </c:barChart>
      <c:catAx>
        <c:axId val="48094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9193984"/>
        <c:crosses val="autoZero"/>
        <c:auto val="1"/>
        <c:lblAlgn val="ctr"/>
        <c:lblOffset val="100"/>
        <c:noMultiLvlLbl val="0"/>
      </c:catAx>
      <c:valAx>
        <c:axId val="99193984"/>
        <c:scaling>
          <c:orientation val="minMax"/>
          <c:max val="4500"/>
        </c:scaling>
        <c:delete val="1"/>
        <c:axPos val="l"/>
        <c:numFmt formatCode="0.0" sourceLinked="1"/>
        <c:majorTickMark val="out"/>
        <c:minorTickMark val="none"/>
        <c:tickLblPos val="nextTo"/>
        <c:crossAx val="48094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39933548485579"/>
          <c:y val="0.13736726964370016"/>
          <c:w val="8.662982794143019E-2"/>
          <c:h val="0.37867647058823528"/>
        </c:manualLayout>
      </c:layout>
      <c:overlay val="0"/>
      <c:txPr>
        <a:bodyPr/>
        <a:lstStyle/>
        <a:p>
          <a:pPr>
            <a:defRPr sz="9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E1-4A74-A582-E60E324D59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28.2</c:v>
                </c:pt>
                <c:pt idx="1">
                  <c:v>22</c:v>
                </c:pt>
                <c:pt idx="2">
                  <c:v>29</c:v>
                </c:pt>
                <c:pt idx="3">
                  <c:v>14.2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9E1-4A74-A582-E60E324D59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420160"/>
        <c:axId val="135421952"/>
      </c:barChart>
      <c:catAx>
        <c:axId val="135420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35421952"/>
        <c:crosses val="autoZero"/>
        <c:auto val="1"/>
        <c:lblAlgn val="ctr"/>
        <c:lblOffset val="100"/>
        <c:noMultiLvlLbl val="0"/>
      </c:catAx>
      <c:valAx>
        <c:axId val="13542195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5420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D9-48BE-A041-3F8ED4E2EC63}"/>
                </c:ext>
              </c:extLst>
            </c:dLbl>
            <c:numFmt formatCode="#,##0.0_ ;[Red]\-#,##0.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201.5</c:v>
                </c:pt>
                <c:pt idx="1">
                  <c:v>111.7</c:v>
                </c:pt>
                <c:pt idx="2">
                  <c:v>116.5</c:v>
                </c:pt>
                <c:pt idx="3">
                  <c:v>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D9-48BE-A041-3F8ED4E2EC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500160"/>
        <c:axId val="135501696"/>
      </c:barChart>
      <c:catAx>
        <c:axId val="135500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35501696"/>
        <c:crosses val="autoZero"/>
        <c:auto val="1"/>
        <c:lblAlgn val="ctr"/>
        <c:lblOffset val="100"/>
        <c:noMultiLvlLbl val="0"/>
      </c:catAx>
      <c:valAx>
        <c:axId val="135501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5500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6C-427E-A14D-955B8FCF01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70.099999999999994</c:v>
                </c:pt>
                <c:pt idx="1">
                  <c:v>80.900000000000006</c:v>
                </c:pt>
                <c:pt idx="2">
                  <c:v>136.30000000000001</c:v>
                </c:pt>
                <c:pt idx="3">
                  <c:v>57.9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6C-427E-A14D-955B8FCF01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381760"/>
        <c:axId val="135383296"/>
      </c:barChart>
      <c:catAx>
        <c:axId val="135381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35383296"/>
        <c:crosses val="autoZero"/>
        <c:auto val="1"/>
        <c:lblAlgn val="ctr"/>
        <c:lblOffset val="100"/>
        <c:noMultiLvlLbl val="0"/>
      </c:catAx>
      <c:valAx>
        <c:axId val="13538329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5381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604928057638989E-2"/>
          <c:y val="2.5671358654704313E-2"/>
          <c:w val="0.89687375161625071"/>
          <c:h val="0.854554939944633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9112226301096568E-2"/>
                  <c:y val="4.536154109900873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50-46AD-BB17-F4DA41C0FBC3}"/>
                </c:ext>
              </c:extLst>
            </c:dLbl>
            <c:dLbl>
              <c:idx val="1"/>
              <c:layout>
                <c:manualLayout>
                  <c:x val="6.2402049890437704E-2"/>
                  <c:y val="-4.831946612099245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50-46AD-BB17-F4DA41C0FBC3}"/>
                </c:ext>
              </c:extLst>
            </c:dLbl>
            <c:dLbl>
              <c:idx val="2"/>
              <c:layout>
                <c:manualLayout>
                  <c:x val="5.7708599753691671E-2"/>
                  <c:y val="-4.548744907341767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50-46AD-BB17-F4DA41C0FBC3}"/>
                </c:ext>
              </c:extLst>
            </c:dLbl>
            <c:dLbl>
              <c:idx val="3"/>
              <c:layout>
                <c:manualLayout>
                  <c:x val="6.0625296952820845E-2"/>
                  <c:y val="4.437799909601723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550-46AD-BB17-F4DA41C0FBC3}"/>
                </c:ext>
              </c:extLst>
            </c:dLbl>
            <c:dLbl>
              <c:idx val="4"/>
              <c:layout>
                <c:manualLayout>
                  <c:x val="6.0717367101054964E-2"/>
                  <c:y val="-1.65178489151750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550-46AD-BB17-F4DA41C0FBC3}"/>
                </c:ext>
              </c:extLst>
            </c:dLbl>
            <c:dLbl>
              <c:idx val="5"/>
              <c:layout>
                <c:manualLayout>
                  <c:x val="5.926681905320224E-2"/>
                  <c:y val="-1.24426274768060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550-46AD-BB17-F4DA41C0FBC3}"/>
                </c:ext>
              </c:extLst>
            </c:dLbl>
            <c:dLbl>
              <c:idx val="6"/>
              <c:layout>
                <c:manualLayout>
                  <c:x val="6.1379823045666429E-2"/>
                  <c:y val="-1.1587183152126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E2-47B8-87EE-63702E2DEE8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7861</c:v>
                </c:pt>
                <c:pt idx="1">
                  <c:v>7296</c:v>
                </c:pt>
                <c:pt idx="2">
                  <c:v>9752</c:v>
                </c:pt>
                <c:pt idx="3">
                  <c:v>14365</c:v>
                </c:pt>
                <c:pt idx="4">
                  <c:v>11281</c:v>
                </c:pt>
                <c:pt idx="5">
                  <c:v>8936.7999999999993</c:v>
                </c:pt>
                <c:pt idx="6">
                  <c:v>18710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550-46AD-BB17-F4DA41C0FB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Республиканский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063758873127572E-2"/>
                  <c:y val="9.269746521700969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550-46AD-BB17-F4DA41C0FBC3}"/>
                </c:ext>
              </c:extLst>
            </c:dLbl>
            <c:dLbl>
              <c:idx val="1"/>
              <c:layout>
                <c:manualLayout>
                  <c:x val="5.782599747569032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550-46AD-BB17-F4DA41C0FBC3}"/>
                </c:ext>
              </c:extLst>
            </c:dLbl>
            <c:dLbl>
              <c:idx val="2"/>
              <c:layout>
                <c:manualLayout>
                  <c:x val="6.2162951161454927E-2"/>
                  <c:y val="6.755236540026966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550-46AD-BB17-F4DA41C0FBC3}"/>
                </c:ext>
              </c:extLst>
            </c:dLbl>
            <c:dLbl>
              <c:idx val="3"/>
              <c:layout>
                <c:manualLayout>
                  <c:x val="6.2087876121872346E-2"/>
                  <c:y val="2.412871225520707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550-46AD-BB17-F4DA41C0FBC3}"/>
                </c:ext>
              </c:extLst>
            </c:dLbl>
            <c:dLbl>
              <c:idx val="4"/>
              <c:layout>
                <c:manualLayout>
                  <c:x val="6.0717248910877514E-2"/>
                  <c:y val="-3.24442953012786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550-46AD-BB17-F4DA41C0FBC3}"/>
                </c:ext>
              </c:extLst>
            </c:dLbl>
            <c:dLbl>
              <c:idx val="5"/>
              <c:layout>
                <c:manualLayout>
                  <c:x val="6.0874001353121536E-2"/>
                  <c:y val="-1.33320293076848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B550-46AD-BB17-F4DA41C0FBC3}"/>
                </c:ext>
              </c:extLst>
            </c:dLbl>
            <c:dLbl>
              <c:idx val="6"/>
              <c:layout>
                <c:manualLayout>
                  <c:x val="6.1428635588953472E-2"/>
                  <c:y val="-1.1587365627451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E2-47B8-87EE-63702E2DEE8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8343</c:v>
                </c:pt>
                <c:pt idx="1">
                  <c:v>11477</c:v>
                </c:pt>
                <c:pt idx="2">
                  <c:v>13019</c:v>
                </c:pt>
                <c:pt idx="3">
                  <c:v>17282</c:v>
                </c:pt>
                <c:pt idx="4">
                  <c:v>19655</c:v>
                </c:pt>
                <c:pt idx="5">
                  <c:v>19478.7</c:v>
                </c:pt>
                <c:pt idx="6">
                  <c:v>19094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B550-46AD-BB17-F4DA41C0FBC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0637586814678249E-2"/>
                  <c:y val="2.317436630425242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B550-46AD-BB17-F4DA41C0FBC3}"/>
                </c:ext>
              </c:extLst>
            </c:dLbl>
            <c:dLbl>
              <c:idx val="1"/>
              <c:layout>
                <c:manualLayout>
                  <c:x val="5.782599747569032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B550-46AD-BB17-F4DA41C0FBC3}"/>
                </c:ext>
              </c:extLst>
            </c:dLbl>
            <c:dLbl>
              <c:idx val="2"/>
              <c:layout>
                <c:manualLayout>
                  <c:x val="5.9112226301096568E-2"/>
                  <c:y val="9.8536675624380382E-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B550-46AD-BB17-F4DA41C0FBC3}"/>
                </c:ext>
              </c:extLst>
            </c:dLbl>
            <c:dLbl>
              <c:idx val="3"/>
              <c:layout>
                <c:manualLayout>
                  <c:x val="5.8974348195545839E-2"/>
                  <c:y val="9.8536675624380382E-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B550-46AD-BB17-F4DA41C0FBC3}"/>
                </c:ext>
              </c:extLst>
            </c:dLbl>
            <c:dLbl>
              <c:idx val="4"/>
              <c:layout>
                <c:manualLayout>
                  <c:x val="6.071729734947486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B550-46AD-BB17-F4DA41C0FBC3}"/>
                </c:ext>
              </c:extLst>
            </c:dLbl>
            <c:dLbl>
              <c:idx val="5"/>
              <c:layout>
                <c:manualLayout>
                  <c:x val="5.7642123848100961E-2"/>
                  <c:y val="2.654468556125669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B550-46AD-BB17-F4DA41C0FBC3}"/>
                </c:ext>
              </c:extLst>
            </c:dLbl>
            <c:dLbl>
              <c:idx val="6"/>
              <c:layout>
                <c:manualLayout>
                  <c:x val="5.4412212456874158E-2"/>
                  <c:y val="-2.3174366304252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C86-4CCD-921F-E72D1E1A322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1109</c:v>
                </c:pt>
                <c:pt idx="1">
                  <c:v>1052</c:v>
                </c:pt>
                <c:pt idx="2">
                  <c:v>1070</c:v>
                </c:pt>
                <c:pt idx="3">
                  <c:v>1168</c:v>
                </c:pt>
                <c:pt idx="4">
                  <c:v>1201</c:v>
                </c:pt>
                <c:pt idx="5">
                  <c:v>1232.0999999999999</c:v>
                </c:pt>
                <c:pt idx="6">
                  <c:v>1227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B550-46AD-BB17-F4DA41C0F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589440"/>
        <c:axId val="134599424"/>
      </c:barChart>
      <c:catAx>
        <c:axId val="134589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34599424"/>
        <c:crosses val="autoZero"/>
        <c:auto val="1"/>
        <c:lblAlgn val="ctr"/>
        <c:lblOffset val="100"/>
        <c:noMultiLvlLbl val="0"/>
      </c:catAx>
      <c:valAx>
        <c:axId val="134599424"/>
        <c:scaling>
          <c:orientation val="minMax"/>
          <c:max val="400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34589440"/>
        <c:crosses val="autoZero"/>
        <c:crossBetween val="between"/>
      </c:valAx>
      <c:spPr>
        <a:noFill/>
        <a:ln w="25375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199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B62-4065-8001-4DE8956CF7D4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AD0-4252-8550-D12FB91F016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AD0-4252-8550-D12FB91F0167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3FF-4095-9CBC-21B2160B17F8}"/>
              </c:ext>
            </c:extLst>
          </c:dPt>
          <c:dLbls>
            <c:dLbl>
              <c:idx val="0"/>
              <c:layout>
                <c:manualLayout>
                  <c:x val="-0.1673534229403075"/>
                  <c:y val="-0.208022665293465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B62-4065-8001-4DE8956CF7D4}"/>
                </c:ext>
              </c:extLst>
            </c:dLbl>
            <c:dLbl>
              <c:idx val="1"/>
              <c:layout>
                <c:manualLayout>
                  <c:x val="3.6148083904825476E-2"/>
                  <c:y val="1.4952719891290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AD0-4252-8550-D12FB91F0167}"/>
                </c:ext>
              </c:extLst>
            </c:dLbl>
            <c:dLbl>
              <c:idx val="2"/>
              <c:layout>
                <c:manualLayout>
                  <c:x val="0.19176886235528898"/>
                  <c:y val="2.3473232860376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Иные</c:v>
                </c:pt>
                <c:pt idx="2">
                  <c:v>Дотации</c:v>
                </c:pt>
                <c:pt idx="3">
                  <c:v>Субсидии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0.69199999999999995</c:v>
                </c:pt>
                <c:pt idx="1">
                  <c:v>6.0000000000000001E-3</c:v>
                </c:pt>
                <c:pt idx="2">
                  <c:v>0.13700000000000001</c:v>
                </c:pt>
                <c:pt idx="3">
                  <c:v>0.16500000000000001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62-4065-8001-4DE8956CF7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F8F-4831-8360-10A5E5EEFE0D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42-4A54-8043-B928666FE30F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542-4A54-8043-B928666FE30F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328-4B4C-A01D-2DB170CDCEEA}"/>
              </c:ext>
            </c:extLst>
          </c:dPt>
          <c:dLbls>
            <c:dLbl>
              <c:idx val="0"/>
              <c:layout>
                <c:manualLayout>
                  <c:x val="-0.1673534229403075"/>
                  <c:y val="-0.208022665293465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F8F-4831-8360-10A5E5EEFE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Иные</c:v>
                </c:pt>
                <c:pt idx="2">
                  <c:v>Дотации</c:v>
                </c:pt>
                <c:pt idx="3">
                  <c:v>Субсидии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0.64700000000000002</c:v>
                </c:pt>
                <c:pt idx="1">
                  <c:v>1.0999999999999999E-2</c:v>
                </c:pt>
                <c:pt idx="2">
                  <c:v>0.156</c:v>
                </c:pt>
                <c:pt idx="3">
                  <c:v>0.186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8F-4831-8360-10A5E5EEF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7F8-4397-B1B8-37C32DCE2E91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F9-43E4-89DF-15AE13076184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EF9-43E4-89DF-15AE13076184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9EF-4DB6-822C-C55B1FDB4FDA}"/>
              </c:ext>
            </c:extLst>
          </c:dPt>
          <c:dLbls>
            <c:dLbl>
              <c:idx val="0"/>
              <c:layout>
                <c:manualLayout>
                  <c:x val="-0.1673534229403075"/>
                  <c:y val="-0.208022665293465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7F8-4397-B1B8-37C32DCE2E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Иные</c:v>
                </c:pt>
                <c:pt idx="2">
                  <c:v>Дотации</c:v>
                </c:pt>
                <c:pt idx="3">
                  <c:v>Субсидии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0.65</c:v>
                </c:pt>
                <c:pt idx="1">
                  <c:v>1.0999999999999999E-2</c:v>
                </c:pt>
                <c:pt idx="2">
                  <c:v>0.157</c:v>
                </c:pt>
                <c:pt idx="3">
                  <c:v>0.182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F8-4397-B1B8-37C32DCE2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26100196854056"/>
          <c:y val="0.13689712754937833"/>
          <c:w val="0.51914795664845914"/>
          <c:h val="0.7787215771841451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7.0655147331638206E-3"/>
                  <c:y val="1.6396367856877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AF3-4DC3-9E33-B5864E160190}"/>
                </c:ext>
              </c:extLst>
            </c:dLbl>
            <c:dLbl>
              <c:idx val="1"/>
              <c:layout>
                <c:manualLayout>
                  <c:x val="-2.1127409302749776E-2"/>
                  <c:y val="6.82981493338001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AF3-4DC3-9E33-B5864E160190}"/>
                </c:ext>
              </c:extLst>
            </c:dLbl>
            <c:dLbl>
              <c:idx val="4"/>
              <c:layout>
                <c:manualLayout>
                  <c:x val="-0.188782221262627"/>
                  <c:y val="-0.17950793995793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AF3-4DC3-9E33-B5864E160190}"/>
                </c:ext>
              </c:extLst>
            </c:dLbl>
            <c:dLbl>
              <c:idx val="6"/>
              <c:layout>
                <c:manualLayout>
                  <c:x val="4.8031612839663521E-2"/>
                  <c:y val="8.67199128398845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AF3-4DC3-9E33-B5864E1601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600</c:v>
                </c:pt>
                <c:pt idx="5">
                  <c:v>700</c:v>
                </c:pt>
                <c:pt idx="6">
                  <c:v>800</c:v>
                </c:pt>
              </c:numCache>
            </c:numRef>
          </c:cat>
          <c:val>
            <c:numRef>
              <c:f>Лист1!$B$2:$B$8</c:f>
              <c:numCache>
                <c:formatCode>0.0%</c:formatCode>
                <c:ptCount val="7"/>
                <c:pt idx="0">
                  <c:v>9.1999999999999998E-2</c:v>
                </c:pt>
                <c:pt idx="1">
                  <c:v>6.4000000000000001E-2</c:v>
                </c:pt>
                <c:pt idx="2">
                  <c:v>1.7999999999999999E-2</c:v>
                </c:pt>
                <c:pt idx="3">
                  <c:v>2.9000000000000001E-2</c:v>
                </c:pt>
                <c:pt idx="4">
                  <c:v>0.65800000000000003</c:v>
                </c:pt>
                <c:pt idx="5">
                  <c:v>3.0000000000000001E-3</c:v>
                </c:pt>
                <c:pt idx="6">
                  <c:v>0.13600000000000001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F3-4DC3-9E33-B5864E160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26100196854056"/>
          <c:y val="0.13689712754937833"/>
          <c:w val="0.51914795664845914"/>
          <c:h val="0.7787215771841451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7.0655147331638206E-3"/>
                  <c:y val="1.6396367856877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AF3-4DC3-9E33-B5864E160190}"/>
                </c:ext>
              </c:extLst>
            </c:dLbl>
            <c:dLbl>
              <c:idx val="1"/>
              <c:layout>
                <c:manualLayout>
                  <c:x val="-2.1127409302749776E-2"/>
                  <c:y val="6.82981493338001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AF3-4DC3-9E33-B5864E160190}"/>
                </c:ext>
              </c:extLst>
            </c:dLbl>
            <c:dLbl>
              <c:idx val="4"/>
              <c:layout>
                <c:manualLayout>
                  <c:x val="-0.188782221262627"/>
                  <c:y val="-0.17950793995793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AF3-4DC3-9E33-B5864E160190}"/>
                </c:ext>
              </c:extLst>
            </c:dLbl>
            <c:dLbl>
              <c:idx val="6"/>
              <c:layout>
                <c:manualLayout>
                  <c:x val="4.8031612839663521E-2"/>
                  <c:y val="8.67199128398845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AF3-4DC3-9E33-B5864E1601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600</c:v>
                </c:pt>
                <c:pt idx="5">
                  <c:v>700</c:v>
                </c:pt>
                <c:pt idx="6">
                  <c:v>800</c:v>
                </c:pt>
              </c:numCache>
            </c:numRef>
          </c:cat>
          <c:val>
            <c:numRef>
              <c:f>Лист1!$B$2:$B$8</c:f>
              <c:numCache>
                <c:formatCode>0.0%</c:formatCode>
                <c:ptCount val="7"/>
                <c:pt idx="0">
                  <c:v>9.1999999999999998E-2</c:v>
                </c:pt>
                <c:pt idx="1">
                  <c:v>6.0999999999999999E-2</c:v>
                </c:pt>
                <c:pt idx="2">
                  <c:v>1.7999999999999999E-2</c:v>
                </c:pt>
                <c:pt idx="3">
                  <c:v>2.5999999999999999E-2</c:v>
                </c:pt>
                <c:pt idx="4">
                  <c:v>0.66400000000000003</c:v>
                </c:pt>
                <c:pt idx="5">
                  <c:v>3.0000000000000001E-3</c:v>
                </c:pt>
                <c:pt idx="6">
                  <c:v>0.13600000000000001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F3-4DC3-9E33-B5864E160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12286393651197"/>
          <c:y val="0"/>
          <c:w val="0.71904100695548367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8"/>
            <c:spPr>
              <a:solidFill>
                <a:schemeClr val="accent3"/>
              </a:solidFill>
            </c:spPr>
          </c:dPt>
          <c:dPt>
            <c:idx val="1"/>
            <c:bubble3D val="0"/>
            <c:explosion val="16"/>
            <c:spPr>
              <a:solidFill>
                <a:schemeClr val="accent1"/>
              </a:solidFill>
            </c:spPr>
          </c:dPt>
          <c:dPt>
            <c:idx val="2"/>
            <c:bubble3D val="0"/>
            <c:explosion val="11"/>
            <c:spPr>
              <a:solidFill>
                <a:schemeClr val="accent4"/>
              </a:solidFill>
            </c:spPr>
          </c:dPt>
          <c:dPt>
            <c:idx val="3"/>
            <c:bubble3D val="0"/>
            <c:explosion val="4"/>
            <c:spPr>
              <a:solidFill>
                <a:schemeClr val="accent2"/>
              </a:solidFill>
            </c:spPr>
          </c:dPt>
          <c:dPt>
            <c:idx val="4"/>
            <c:bubble3D val="0"/>
            <c:explosion val="5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5"/>
            <c:bubble3D val="0"/>
            <c:explosion val="4"/>
            <c:spPr>
              <a:solidFill>
                <a:schemeClr val="accent5"/>
              </a:solidFill>
            </c:spPr>
          </c:dPt>
          <c:dPt>
            <c:idx val="6"/>
            <c:bubble3D val="0"/>
            <c:explosion val="8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7"/>
            <c:bubble3D val="0"/>
            <c:explosion val="18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8"/>
            <c:bubble3D val="0"/>
            <c:explosion val="8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9"/>
            <c:bubble3D val="0"/>
            <c:explosion val="8"/>
            <c:spPr>
              <a:solidFill>
                <a:schemeClr val="accent6"/>
              </a:solidFill>
            </c:spPr>
          </c:dPt>
          <c:dPt>
            <c:idx val="10"/>
            <c:bubble3D val="0"/>
            <c:explosion val="5"/>
            <c:spPr>
              <a:solidFill>
                <a:srgbClr val="00B050"/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0.18158537598960309"/>
                  <c:y val="-3.010397384306686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</a:t>
                    </a:r>
                    <a:r>
                      <a:rPr lang="ru-RU" dirty="0" smtClean="0"/>
                      <a:t>экономики</a:t>
                    </a:r>
                  </a:p>
                  <a:p>
                    <a:r>
                      <a:rPr lang="ru-RU" dirty="0" smtClean="0"/>
                      <a:t>0,1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0.10038877939312287"/>
                  <c:y val="-0.1376185047671115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Жилье и</a:t>
                    </a:r>
                    <a:r>
                      <a:rPr lang="ru-RU" baseline="0" dirty="0" smtClean="0"/>
                      <a:t> ЖКХ</a:t>
                    </a:r>
                    <a:endParaRPr lang="ru-RU" dirty="0" smtClean="0"/>
                  </a:p>
                  <a:p>
                    <a:endParaRPr lang="ru-RU" sz="300" dirty="0" smtClean="0"/>
                  </a:p>
                  <a:p>
                    <a:r>
                      <a:rPr lang="ru-RU" dirty="0" smtClean="0"/>
                      <a:t>5,6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8453798372927144"/>
                  <c:y val="3.44045415349335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</a:t>
                    </a:r>
                    <a:r>
                      <a:rPr lang="ru-RU" dirty="0" smtClean="0"/>
                      <a:t>образования</a:t>
                    </a:r>
                  </a:p>
                  <a:p>
                    <a:endParaRPr lang="ru-RU" sz="300" dirty="0" smtClean="0"/>
                  </a:p>
                  <a:p>
                    <a:r>
                      <a:rPr lang="ru-RU" dirty="0" smtClean="0"/>
                      <a:t>61,3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3146939314030174E-2"/>
                  <c:y val="0.12731966102722275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Культура</a:t>
                    </a:r>
                  </a:p>
                  <a:p>
                    <a:endParaRPr lang="ru-RU" sz="300" dirty="0" smtClean="0"/>
                  </a:p>
                  <a:p>
                    <a:r>
                      <a:rPr lang="ru-RU" sz="900" dirty="0" smtClean="0"/>
                      <a:t> </a:t>
                    </a:r>
                    <a:r>
                      <a:rPr lang="ru-RU" sz="900" dirty="0"/>
                      <a:t>7,6%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4763050322781635"/>
                  <c:y val="7.5259934607667167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Социальная поддержка </a:t>
                    </a:r>
                    <a:r>
                      <a:rPr lang="ru-RU" sz="900" dirty="0" smtClean="0"/>
                      <a:t>населения</a:t>
                    </a:r>
                  </a:p>
                  <a:p>
                    <a:endParaRPr lang="ru-RU" sz="300" dirty="0" smtClean="0"/>
                  </a:p>
                  <a:p>
                    <a:r>
                      <a:rPr lang="ru-RU" sz="900" dirty="0" smtClean="0"/>
                      <a:t> </a:t>
                    </a:r>
                    <a:r>
                      <a:rPr lang="ru-RU" sz="900" dirty="0"/>
                      <a:t>0,1%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7272755277059806"/>
                  <c:y val="3.010397384306686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Формирование современной городской </a:t>
                    </a:r>
                    <a:r>
                      <a:rPr lang="ru-RU" dirty="0" smtClean="0"/>
                      <a:t>среды</a:t>
                    </a:r>
                  </a:p>
                  <a:p>
                    <a:endParaRPr lang="ru-RU" sz="300" dirty="0" smtClean="0"/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14,6%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layout>
                <c:manualLayout>
                  <c:x val="-0.20276510552375948"/>
                  <c:y val="-4.3005676918666949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Переселение </a:t>
                    </a:r>
                    <a:r>
                      <a:rPr lang="ru-RU" dirty="0" smtClean="0"/>
                      <a:t>граждан</a:t>
                    </a:r>
                  </a:p>
                  <a:p>
                    <a:r>
                      <a:rPr lang="ru-RU" dirty="0" smtClean="0"/>
                      <a:t>0,3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Развитие системы муниципального управления</c:v>
                </c:pt>
                <c:pt idx="1">
                  <c:v>Развитие экономики</c:v>
                </c:pt>
                <c:pt idx="2">
                  <c:v>Безопасность жизнедеятельности населения</c:v>
                </c:pt>
                <c:pt idx="3">
                  <c:v>Развитие транспортной системы</c:v>
                </c:pt>
                <c:pt idx="4">
                  <c:v>Жилье и жилищно-коммунальное хозяйство</c:v>
                </c:pt>
                <c:pt idx="5">
                  <c:v>Развитие образования</c:v>
                </c:pt>
                <c:pt idx="6">
                  <c:v>Культура</c:v>
                </c:pt>
                <c:pt idx="7">
                  <c:v>Социальная поддержка населения</c:v>
                </c:pt>
                <c:pt idx="8">
                  <c:v>Формирование современной городской среды</c:v>
                </c:pt>
                <c:pt idx="9">
                  <c:v>Развитие физической культуры и спорта</c:v>
                </c:pt>
                <c:pt idx="10">
                  <c:v>Переселение граждан, проживающих на территории МОГО "Ухта" из аварийного жилищного фонда на 2019-2025 годы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0.03</c:v>
                </c:pt>
                <c:pt idx="1">
                  <c:v>1E-3</c:v>
                </c:pt>
                <c:pt idx="2">
                  <c:v>1.2E-2</c:v>
                </c:pt>
                <c:pt idx="3">
                  <c:v>1.6E-2</c:v>
                </c:pt>
                <c:pt idx="4">
                  <c:v>5.6000000000000001E-2</c:v>
                </c:pt>
                <c:pt idx="5">
                  <c:v>0.61299999999999999</c:v>
                </c:pt>
                <c:pt idx="6">
                  <c:v>7.5999999999999998E-2</c:v>
                </c:pt>
                <c:pt idx="7">
                  <c:v>1E-3</c:v>
                </c:pt>
                <c:pt idx="8">
                  <c:v>0.14599999999999999</c:v>
                </c:pt>
                <c:pt idx="9">
                  <c:v>4.5999999999999999E-2</c:v>
                </c:pt>
                <c:pt idx="10">
                  <c:v>3.0000000000000001E-3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6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BD-4E76-94F5-B15639BC93AB}"/>
              </c:ext>
            </c:extLst>
          </c:dPt>
          <c:dPt>
            <c:idx val="1"/>
            <c:invertIfNegative val="0"/>
            <c:bubble3D val="1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BD-4E76-94F5-B15639BC93AB}"/>
              </c:ext>
            </c:extLst>
          </c:dPt>
          <c:dPt>
            <c:idx val="2"/>
            <c:invertIfNegative val="0"/>
            <c:bubble3D val="1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BD-4E76-94F5-B15639BC93AB}"/>
              </c:ext>
            </c:extLst>
          </c:dPt>
          <c:dPt>
            <c:idx val="3"/>
            <c:invertIfNegative val="0"/>
            <c:bubble3D val="1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1BD-4E76-94F5-B15639BC93AB}"/>
              </c:ext>
            </c:extLst>
          </c:dPt>
          <c:dPt>
            <c:idx val="4"/>
            <c:invertIfNegative val="0"/>
            <c:bubble3D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1BD-4E76-94F5-B15639BC93AB}"/>
              </c:ext>
            </c:extLst>
          </c:dPt>
          <c:dLbls>
            <c:dLbl>
              <c:idx val="0"/>
              <c:layout>
                <c:manualLayout>
                  <c:x val="-0.11321767066408041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BD-4E76-94F5-B15639BC93AB}"/>
                </c:ext>
              </c:extLst>
            </c:dLbl>
            <c:dLbl>
              <c:idx val="1"/>
              <c:layout>
                <c:manualLayout>
                  <c:x val="-0.11585063974929159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BD-4E76-94F5-B15639BC93AB}"/>
                </c:ext>
              </c:extLst>
            </c:dLbl>
            <c:dLbl>
              <c:idx val="2"/>
              <c:layout>
                <c:manualLayout>
                  <c:x val="-8.6887979811968691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BD-4E76-94F5-B15639BC93AB}"/>
                </c:ext>
              </c:extLst>
            </c:dLbl>
            <c:dLbl>
              <c:idx val="3"/>
              <c:layout>
                <c:manualLayout>
                  <c:x val="-0.13164845426055863"/>
                  <c:y val="-5.5943710935762083E-3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1BD-4E76-94F5-B15639BC93AB}"/>
                </c:ext>
              </c:extLst>
            </c:dLbl>
            <c:dLbl>
              <c:idx val="4"/>
              <c:layout>
                <c:manualLayout>
                  <c:x val="-0.14481329968661449"/>
                  <c:y val="-8.3915566403643133E-3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1BD-4E76-94F5-B15639BC93A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42.1</c:v>
                </c:pt>
                <c:pt idx="1">
                  <c:v>26</c:v>
                </c:pt>
                <c:pt idx="2">
                  <c:v>89</c:v>
                </c:pt>
                <c:pt idx="3">
                  <c:v>74</c:v>
                </c:pt>
                <c:pt idx="4">
                  <c:v>61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27.1</c:v>
                </c:pt>
                <c:pt idx="2">
                  <c:v>89</c:v>
                </c:pt>
                <c:pt idx="3">
                  <c:v>72</c:v>
                </c:pt>
                <c:pt idx="4">
                  <c:v>71</c:v>
                </c:pt>
              </c:numCache>
            </c:numRef>
          </c:yVal>
          <c:bubbleSize>
            <c:numRef>
              <c:f>Лист1!$C$2:$C$6</c:f>
              <c:numCache>
                <c:formatCode>0.0</c:formatCode>
                <c:ptCount val="5"/>
                <c:pt idx="0">
                  <c:v>37</c:v>
                </c:pt>
                <c:pt idx="1">
                  <c:v>38.299999999999997</c:v>
                </c:pt>
                <c:pt idx="2">
                  <c:v>56.9</c:v>
                </c:pt>
                <c:pt idx="3">
                  <c:v>66.400000000000006</c:v>
                </c:pt>
                <c:pt idx="4">
                  <c:v>73.900000000000006</c:v>
                </c:pt>
              </c:numCache>
            </c:numRef>
          </c:bubbleSize>
          <c:bubble3D val="1"/>
          <c:extLst xmlns:c16r2="http://schemas.microsoft.com/office/drawing/2015/06/chart">
            <c:ext xmlns:c16="http://schemas.microsoft.com/office/drawing/2014/chart" uri="{C3380CC4-5D6E-409C-BE32-E72D297353CC}">
              <c16:uniqueId val="{0000000A-51BD-4E76-94F5-B15639BC93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24454272"/>
        <c:axId val="24455808"/>
      </c:bubbleChart>
      <c:valAx>
        <c:axId val="24454272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24455808"/>
        <c:crosses val="autoZero"/>
        <c:crossBetween val="midCat"/>
        <c:majorUnit val="5"/>
        <c:minorUnit val="0.2"/>
      </c:valAx>
      <c:valAx>
        <c:axId val="24455808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4454272"/>
        <c:crosses val="autoZero"/>
        <c:crossBetween val="midCat"/>
        <c:majorUnit val="5"/>
        <c:minorUnit val="5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31832</c:v>
                </c:pt>
                <c:pt idx="1">
                  <c:v>31832</c:v>
                </c:pt>
                <c:pt idx="2">
                  <c:v>36569</c:v>
                </c:pt>
                <c:pt idx="3">
                  <c:v>39611</c:v>
                </c:pt>
                <c:pt idx="4">
                  <c:v>41577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45-4718-8ABA-7706AC250E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992512"/>
        <c:axId val="164994048"/>
      </c:barChart>
      <c:catAx>
        <c:axId val="164992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64994048"/>
        <c:crosses val="autoZero"/>
        <c:auto val="1"/>
        <c:lblAlgn val="ctr"/>
        <c:lblOffset val="100"/>
        <c:noMultiLvlLbl val="0"/>
      </c:catAx>
      <c:valAx>
        <c:axId val="164994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4992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37993</c:v>
                </c:pt>
                <c:pt idx="1">
                  <c:v>37993</c:v>
                </c:pt>
                <c:pt idx="2">
                  <c:v>41283</c:v>
                </c:pt>
                <c:pt idx="3">
                  <c:v>43605</c:v>
                </c:pt>
                <c:pt idx="4">
                  <c:v>45679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BD-481D-BFD7-B7EC8B758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693120"/>
        <c:axId val="168715392"/>
      </c:barChart>
      <c:catAx>
        <c:axId val="16869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68715392"/>
        <c:crosses val="autoZero"/>
        <c:auto val="1"/>
        <c:lblAlgn val="ctr"/>
        <c:lblOffset val="100"/>
        <c:noMultiLvlLbl val="0"/>
      </c:catAx>
      <c:valAx>
        <c:axId val="1687153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8693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27455</c:v>
                </c:pt>
                <c:pt idx="1">
                  <c:v>31483</c:v>
                </c:pt>
                <c:pt idx="2">
                  <c:v>42127</c:v>
                </c:pt>
                <c:pt idx="3">
                  <c:v>43728</c:v>
                </c:pt>
                <c:pt idx="4">
                  <c:v>45827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7C-4990-B682-6F9003A6E6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633280"/>
        <c:axId val="169634816"/>
      </c:barChart>
      <c:catAx>
        <c:axId val="169633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69634816"/>
        <c:crosses val="autoZero"/>
        <c:auto val="1"/>
        <c:lblAlgn val="ctr"/>
        <c:lblOffset val="100"/>
        <c:noMultiLvlLbl val="0"/>
      </c:catAx>
      <c:valAx>
        <c:axId val="1696348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9633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Школьники</c:v>
                </c:pt>
                <c:pt idx="1">
                  <c:v>Дошкольники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79.400000000000006</c:v>
                </c:pt>
                <c:pt idx="1">
                  <c:v>151.5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12-41AC-AA75-285E4326AD3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-9.8493005316295686E-3"/>
                  <c:y val="-9.69949142587870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912-41AC-AA75-285E4326AD34}"/>
                </c:ext>
              </c:extLst>
            </c:dLbl>
            <c:dLbl>
              <c:idx val="1"/>
              <c:layout>
                <c:manualLayout>
                  <c:x val="-9.8493005316295686E-3"/>
                  <c:y val="2.222774440750519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912-41AC-AA75-285E4326AD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Школьники</c:v>
                </c:pt>
                <c:pt idx="1">
                  <c:v>Дошкольники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78</c:v>
                </c:pt>
                <c:pt idx="1">
                  <c:v>145.9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912-41AC-AA75-285E4326A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666432"/>
        <c:axId val="169667968"/>
      </c:barChart>
      <c:catAx>
        <c:axId val="1696664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69667968"/>
        <c:crosses val="autoZero"/>
        <c:auto val="1"/>
        <c:lblAlgn val="ctr"/>
        <c:lblOffset val="100"/>
        <c:noMultiLvlLbl val="0"/>
      </c:catAx>
      <c:valAx>
        <c:axId val="169667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9666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24782</c:v>
                </c:pt>
                <c:pt idx="1">
                  <c:v>32124</c:v>
                </c:pt>
                <c:pt idx="2">
                  <c:v>39711</c:v>
                </c:pt>
                <c:pt idx="3">
                  <c:v>41538</c:v>
                </c:pt>
                <c:pt idx="4">
                  <c:v>40332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4D-44E6-AB8B-22BBD437E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577856"/>
        <c:axId val="169604224"/>
      </c:barChart>
      <c:catAx>
        <c:axId val="169577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69604224"/>
        <c:crosses val="autoZero"/>
        <c:auto val="1"/>
        <c:lblAlgn val="ctr"/>
        <c:lblOffset val="100"/>
        <c:noMultiLvlLbl val="0"/>
      </c:catAx>
      <c:valAx>
        <c:axId val="169604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9577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34071</c:v>
                </c:pt>
                <c:pt idx="1">
                  <c:v>39238</c:v>
                </c:pt>
                <c:pt idx="2">
                  <c:v>42127</c:v>
                </c:pt>
                <c:pt idx="3">
                  <c:v>44158</c:v>
                </c:pt>
                <c:pt idx="4">
                  <c:v>45827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26-4164-81F5-53A125146C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801216"/>
        <c:axId val="169802752"/>
      </c:barChart>
      <c:catAx>
        <c:axId val="169801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69802752"/>
        <c:crosses val="autoZero"/>
        <c:auto val="1"/>
        <c:lblAlgn val="ctr"/>
        <c:lblOffset val="100"/>
        <c:noMultiLvlLbl val="0"/>
      </c:catAx>
      <c:valAx>
        <c:axId val="169802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9801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Обучающийся художественной школы</c:v>
                </c:pt>
                <c:pt idx="1">
                  <c:v>Обучающийся музыкальной школы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41.4</c:v>
                </c:pt>
                <c:pt idx="1">
                  <c:v>98.7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AD-48A7-9CCF-65F9407328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Обучающийся художественной школы</c:v>
                </c:pt>
                <c:pt idx="1">
                  <c:v>Обучающийся музыкальной школы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42</c:v>
                </c:pt>
                <c:pt idx="1">
                  <c:v>97.7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BAD-48A7-9CCF-65F940732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846272"/>
        <c:axId val="169847808"/>
      </c:barChart>
      <c:catAx>
        <c:axId val="1698462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69847808"/>
        <c:crosses val="autoZero"/>
        <c:auto val="1"/>
        <c:lblAlgn val="ctr"/>
        <c:lblOffset val="100"/>
        <c:noMultiLvlLbl val="0"/>
      </c:catAx>
      <c:valAx>
        <c:axId val="16984780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69846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37224</c:v>
                </c:pt>
                <c:pt idx="1">
                  <c:v>42689</c:v>
                </c:pt>
                <c:pt idx="2">
                  <c:v>42127</c:v>
                </c:pt>
                <c:pt idx="3">
                  <c:v>43728</c:v>
                </c:pt>
                <c:pt idx="4">
                  <c:v>45827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33-4451-A566-F069707E9E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270656"/>
        <c:axId val="170816640"/>
      </c:barChart>
      <c:catAx>
        <c:axId val="169270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70816640"/>
        <c:crosses val="autoZero"/>
        <c:auto val="1"/>
        <c:lblAlgn val="ctr"/>
        <c:lblOffset val="100"/>
        <c:noMultiLvlLbl val="0"/>
      </c:catAx>
      <c:valAx>
        <c:axId val="1708166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9270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Обучающийся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45.9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12-41AC-AA75-285E4326AD3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-9.8493005316295686E-3"/>
                  <c:y val="-9.69949142587870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12-41AC-AA75-285E4326AD34}"/>
                </c:ext>
              </c:extLst>
            </c:dLbl>
            <c:dLbl>
              <c:idx val="1"/>
              <c:layout>
                <c:manualLayout>
                  <c:x val="-9.8493005316295686E-3"/>
                  <c:y val="2.222774440750519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12-41AC-AA75-285E4326AD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Обучающийся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912-41AC-AA75-285E4326A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843520"/>
        <c:axId val="170845312"/>
      </c:barChart>
      <c:catAx>
        <c:axId val="1708435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70845312"/>
        <c:crosses val="autoZero"/>
        <c:auto val="1"/>
        <c:lblAlgn val="ctr"/>
        <c:lblOffset val="100"/>
        <c:noMultiLvlLbl val="0"/>
      </c:catAx>
      <c:valAx>
        <c:axId val="17084531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70843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CE-4E4C-BFAE-02FA7FAB603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CE-4E4C-BFAE-02FA7FAB6030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</c:spPr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1D22-4CA3-A48F-16E84BF3BA03}"/>
              </c:ext>
            </c:extLst>
          </c:dPt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Бюджет МОГО "Ухта" - 338,6 млн. руб.</c:v>
                </c:pt>
                <c:pt idx="1">
                  <c:v>Республиканский бюджет - 202,6 млн. руб.</c:v>
                </c:pt>
                <c:pt idx="2">
                  <c:v>Федеральный бюджет - 34,3 млн. руб.</c:v>
                </c:pt>
                <c:pt idx="3">
                  <c:v>Дорожный фонд - 12,3 млн. руб.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338.6</c:v>
                </c:pt>
                <c:pt idx="1">
                  <c:v>202.6</c:v>
                </c:pt>
                <c:pt idx="2">
                  <c:v>34.299999999999997</c:v>
                </c:pt>
                <c:pt idx="3">
                  <c:v>12.3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E-4E4C-BFAE-02FA7FAB603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60"/>
        <c:holeSize val="67"/>
      </c:doughnutChart>
    </c:plotArea>
    <c:legend>
      <c:legendPos val="r"/>
      <c:layout>
        <c:manualLayout>
          <c:xMode val="edge"/>
          <c:yMode val="edge"/>
          <c:x val="0.6123340283787988"/>
          <c:y val="5.0996053575897822E-2"/>
          <c:w val="0.37090216138753307"/>
          <c:h val="0.84538337993572354"/>
        </c:manualLayout>
      </c:layout>
      <c:overlay val="0"/>
      <c:txPr>
        <a:bodyPr/>
        <a:lstStyle/>
        <a:p>
          <a:pPr>
            <a:defRPr sz="9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40-4D3A-8AA3-A598D3303518}"/>
              </c:ext>
            </c:extLst>
          </c:dPt>
          <c:dPt>
            <c:idx val="1"/>
            <c:invertIfNegative val="0"/>
            <c:bubble3D val="1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40-4D3A-8AA3-A598D3303518}"/>
              </c:ext>
            </c:extLst>
          </c:dPt>
          <c:dPt>
            <c:idx val="2"/>
            <c:invertIfNegative val="0"/>
            <c:bubble3D val="1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740-4D3A-8AA3-A598D3303518}"/>
              </c:ext>
            </c:extLst>
          </c:dPt>
          <c:dPt>
            <c:idx val="3"/>
            <c:invertIfNegative val="0"/>
            <c:bubble3D val="1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740-4D3A-8AA3-A598D3303518}"/>
              </c:ext>
            </c:extLst>
          </c:dPt>
          <c:dPt>
            <c:idx val="4"/>
            <c:invertIfNegative val="0"/>
            <c:bubble3D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740-4D3A-8AA3-A598D3303518}"/>
              </c:ext>
            </c:extLst>
          </c:dPt>
          <c:dLbls>
            <c:dLbl>
              <c:idx val="3"/>
              <c:layout>
                <c:manualLayout>
                  <c:x val="-0.12205935656601405"/>
                  <c:y val="-2.8851970987184956E-3"/>
                </c:manualLayout>
              </c:layout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40-4D3A-8AA3-A598D330351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42.1</c:v>
                </c:pt>
                <c:pt idx="1">
                  <c:v>26</c:v>
                </c:pt>
                <c:pt idx="2">
                  <c:v>89</c:v>
                </c:pt>
                <c:pt idx="3">
                  <c:v>74</c:v>
                </c:pt>
                <c:pt idx="4">
                  <c:v>61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27.1</c:v>
                </c:pt>
                <c:pt idx="2">
                  <c:v>89</c:v>
                </c:pt>
                <c:pt idx="3">
                  <c:v>72</c:v>
                </c:pt>
                <c:pt idx="4">
                  <c:v>71</c:v>
                </c:pt>
              </c:numCache>
            </c:numRef>
          </c:yVal>
          <c:bubbleSize>
            <c:numRef>
              <c:f>Лист1!$C$2:$C$6</c:f>
              <c:numCache>
                <c:formatCode>General</c:formatCode>
                <c:ptCount val="5"/>
                <c:pt idx="0">
                  <c:v>37.9</c:v>
                </c:pt>
                <c:pt idx="1">
                  <c:v>38.4</c:v>
                </c:pt>
                <c:pt idx="2">
                  <c:v>57.6</c:v>
                </c:pt>
                <c:pt idx="3">
                  <c:v>68</c:v>
                </c:pt>
                <c:pt idx="4" formatCode="0.0">
                  <c:v>73.099999999999994</c:v>
                </c:pt>
              </c:numCache>
            </c:numRef>
          </c:bubbleSize>
          <c:bubble3D val="1"/>
          <c:extLst xmlns:c16r2="http://schemas.microsoft.com/office/drawing/2015/06/chart">
            <c:ext xmlns:c16="http://schemas.microsoft.com/office/drawing/2014/chart" uri="{C3380CC4-5D6E-409C-BE32-E72D297353CC}">
              <c16:uniqueId val="{0000000A-A740-4D3A-8AA3-A598D3303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24497536"/>
        <c:axId val="24499328"/>
      </c:bubbleChart>
      <c:valAx>
        <c:axId val="24497536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24499328"/>
        <c:crosses val="autoZero"/>
        <c:crossBetween val="midCat"/>
        <c:majorUnit val="5"/>
        <c:minorUnit val="0.2"/>
      </c:valAx>
      <c:valAx>
        <c:axId val="24499328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4497536"/>
        <c:crosses val="autoZero"/>
        <c:crossBetween val="midCat"/>
        <c:majorUnit val="5"/>
        <c:minorUnit val="5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73-4539-80E2-ED33AD75589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A73-4539-80E2-ED33AD755895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A73-4539-80E2-ED33AD755895}"/>
              </c:ext>
            </c:extLst>
          </c:dPt>
          <c:cat>
            <c:strRef>
              <c:f>Лист1!$A$2:$A$5</c:f>
              <c:strCache>
                <c:ptCount val="4"/>
                <c:pt idx="0">
                  <c:v>Предпринимательство</c:v>
                </c:pt>
                <c:pt idx="1">
                  <c:v>Дороги</c:v>
                </c:pt>
                <c:pt idx="2">
                  <c:v>Демография</c:v>
                </c:pt>
                <c:pt idx="3">
                  <c:v>Жилье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0.9</c:v>
                </c:pt>
                <c:pt idx="1">
                  <c:v>158.4</c:v>
                </c:pt>
                <c:pt idx="2">
                  <c:v>0.6</c:v>
                </c:pt>
                <c:pt idx="3">
                  <c:v>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A73-4539-80E2-ED33AD7558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обслуживание муниципального долга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545597814907612E-3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0A-4C89-927C-C461EE045A90}"/>
                </c:ext>
              </c:extLst>
            </c:dLbl>
            <c:dLbl>
              <c:idx val="1"/>
              <c:layout>
                <c:manualLayout>
                  <c:x val="0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0A-4C89-927C-C461EE045A90}"/>
                </c:ext>
              </c:extLst>
            </c:dLbl>
            <c:dLbl>
              <c:idx val="2"/>
              <c:layout>
                <c:manualLayout>
                  <c:x val="0"/>
                  <c:y val="-4.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0A-4C89-927C-C461EE045A90}"/>
                </c:ext>
              </c:extLst>
            </c:dLbl>
            <c:dLbl>
              <c:idx val="3"/>
              <c:layout>
                <c:manualLayout>
                  <c:x val="-2.9091195629815225E-3"/>
                  <c:y val="-5.625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0A-4C89-927C-C461EE045A90}"/>
                </c:ext>
              </c:extLst>
            </c:dLbl>
            <c:dLbl>
              <c:idx val="4"/>
              <c:layout>
                <c:manualLayout>
                  <c:x val="2.9091195629815225E-3"/>
                  <c:y val="-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0A-4C89-927C-C461EE045A90}"/>
                </c:ext>
              </c:extLst>
            </c:dLbl>
            <c:dLbl>
              <c:idx val="5"/>
              <c:layout>
                <c:manualLayout>
                  <c:x val="0"/>
                  <c:y val="-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0A-4C89-927C-C461EE045A90}"/>
                </c:ext>
              </c:extLst>
            </c:dLbl>
            <c:dLbl>
              <c:idx val="6"/>
              <c:layout>
                <c:manualLayout>
                  <c:x val="-1.4545597814907612E-3"/>
                  <c:y val="-4.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A0A-4C89-927C-C461EE045A90}"/>
                </c:ext>
              </c:extLst>
            </c:dLbl>
            <c:dLbl>
              <c:idx val="7"/>
              <c:layout>
                <c:manualLayout>
                  <c:x val="-4.3636793444722837E-3"/>
                  <c:y val="-4.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0A-4C89-927C-C461EE045A90}"/>
                </c:ext>
              </c:extLst>
            </c:dLbl>
            <c:dLbl>
              <c:idx val="8"/>
              <c:layout>
                <c:manualLayout>
                  <c:x val="2.9091195629815225E-3"/>
                  <c:y val="-4.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A0A-4C89-927C-C461EE045A90}"/>
                </c:ext>
              </c:extLst>
            </c:dLbl>
            <c:dLbl>
              <c:idx val="9"/>
              <c:layout>
                <c:manualLayout>
                  <c:x val="0"/>
                  <c:y val="-5.312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A0A-4C89-927C-C461EE045A90}"/>
                </c:ext>
              </c:extLst>
            </c:dLbl>
            <c:dLbl>
              <c:idx val="10"/>
              <c:layout>
                <c:manualLayout>
                  <c:x val="-1.4545597814906545E-3"/>
                  <c:y val="-4.06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A0A-4C89-927C-C461EE045A90}"/>
                </c:ext>
              </c:extLst>
            </c:dLbl>
            <c:dLbl>
              <c:idx val="11"/>
              <c:layout>
                <c:manualLayout>
                  <c:x val="4.363679344472177E-3"/>
                  <c:y val="-3.4375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A0A-4C89-927C-C461EE045A90}"/>
                </c:ext>
              </c:extLst>
            </c:dLbl>
            <c:dLbl>
              <c:idx val="12"/>
              <c:layout>
                <c:manualLayout>
                  <c:x val="-1.0666648508898453E-16"/>
                  <c:y val="-4.06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0F-4FE7-8F1B-9ADF20D5424F}"/>
                </c:ext>
              </c:extLst>
            </c:dLbl>
            <c:dLbl>
              <c:idx val="13"/>
              <c:layout>
                <c:manualLayout>
                  <c:x val="-1.0666648508898453E-16"/>
                  <c:y val="-3.4375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F7-4910-8FF2-AA1DB06FBB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01.01.2008</c:v>
                </c:pt>
                <c:pt idx="1">
                  <c:v>01.01.2009</c:v>
                </c:pt>
                <c:pt idx="2">
                  <c:v> 01.01.2010</c:v>
                </c:pt>
                <c:pt idx="3">
                  <c:v> 01.01.2011</c:v>
                </c:pt>
                <c:pt idx="4">
                  <c:v>01.01.2012</c:v>
                </c:pt>
                <c:pt idx="5">
                  <c:v>01.01.2013</c:v>
                </c:pt>
                <c:pt idx="6">
                  <c:v>01.01.2014</c:v>
                </c:pt>
                <c:pt idx="7">
                  <c:v>01.01.2015</c:v>
                </c:pt>
                <c:pt idx="8">
                  <c:v>01.01.2016</c:v>
                </c:pt>
                <c:pt idx="9">
                  <c:v>01.01.2017</c:v>
                </c:pt>
                <c:pt idx="10">
                  <c:v>01.01.2018</c:v>
                </c:pt>
                <c:pt idx="11">
                  <c:v>01.01.2019</c:v>
                </c:pt>
                <c:pt idx="12">
                  <c:v>01.01.2020</c:v>
                </c:pt>
                <c:pt idx="13">
                  <c:v>01.01.2021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5</c:v>
                </c:pt>
                <c:pt idx="1">
                  <c:v>10</c:v>
                </c:pt>
                <c:pt idx="2">
                  <c:v>45</c:v>
                </c:pt>
                <c:pt idx="3">
                  <c:v>59</c:v>
                </c:pt>
                <c:pt idx="4">
                  <c:v>40</c:v>
                </c:pt>
                <c:pt idx="5">
                  <c:v>41</c:v>
                </c:pt>
                <c:pt idx="6">
                  <c:v>47</c:v>
                </c:pt>
                <c:pt idx="7">
                  <c:v>43</c:v>
                </c:pt>
                <c:pt idx="8">
                  <c:v>47</c:v>
                </c:pt>
                <c:pt idx="9">
                  <c:v>36</c:v>
                </c:pt>
                <c:pt idx="10">
                  <c:v>14</c:v>
                </c:pt>
                <c:pt idx="11">
                  <c:v>7</c:v>
                </c:pt>
                <c:pt idx="12">
                  <c:v>6</c:v>
                </c:pt>
                <c:pt idx="13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A0A-4C89-927C-C461EE045A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Муниципальный внутренний долг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0.10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A0A-4C89-927C-C461EE045A90}"/>
                </c:ext>
              </c:extLst>
            </c:dLbl>
            <c:dLbl>
              <c:idx val="1"/>
              <c:layout>
                <c:manualLayout>
                  <c:x val="-1.4545597814907612E-3"/>
                  <c:y val="-0.15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A0A-4C89-927C-C461EE045A90}"/>
                </c:ext>
              </c:extLst>
            </c:dLbl>
            <c:dLbl>
              <c:idx val="2"/>
              <c:layout>
                <c:manualLayout>
                  <c:x val="0"/>
                  <c:y val="-0.21249999999999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A0A-4C89-927C-C461EE045A90}"/>
                </c:ext>
              </c:extLst>
            </c:dLbl>
            <c:dLbl>
              <c:idx val="3"/>
              <c:layout>
                <c:manualLayout>
                  <c:x val="-1.4545597814907612E-3"/>
                  <c:y val="-0.275000000000000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A0A-4C89-927C-C461EE045A90}"/>
                </c:ext>
              </c:extLst>
            </c:dLbl>
            <c:dLbl>
              <c:idx val="4"/>
              <c:layout>
                <c:manualLayout>
                  <c:x val="4.3636793444722837E-3"/>
                  <c:y val="-0.278125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A0A-4C89-927C-C461EE045A90}"/>
                </c:ext>
              </c:extLst>
            </c:dLbl>
            <c:dLbl>
              <c:idx val="5"/>
              <c:layout>
                <c:manualLayout>
                  <c:x val="-1.4545597814907612E-3"/>
                  <c:y val="-0.343750246062992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A0A-4C89-927C-C461EE045A90}"/>
                </c:ext>
              </c:extLst>
            </c:dLbl>
            <c:dLbl>
              <c:idx val="6"/>
              <c:layout>
                <c:manualLayout>
                  <c:x val="-2.9091195629815225E-3"/>
                  <c:y val="-0.2968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A0A-4C89-927C-C461EE045A90}"/>
                </c:ext>
              </c:extLst>
            </c:dLbl>
            <c:dLbl>
              <c:idx val="7"/>
              <c:layout>
                <c:manualLayout>
                  <c:x val="-1.4545597814907612E-3"/>
                  <c:y val="-0.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A0A-4C89-927C-C461EE045A90}"/>
                </c:ext>
              </c:extLst>
            </c:dLbl>
            <c:dLbl>
              <c:idx val="8"/>
              <c:layout>
                <c:manualLayout>
                  <c:x val="-1.4545597814907612E-3"/>
                  <c:y val="-0.271874999999999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A0A-4C89-927C-C461EE045A90}"/>
                </c:ext>
              </c:extLst>
            </c:dLbl>
            <c:dLbl>
              <c:idx val="9"/>
              <c:layout>
                <c:manualLayout>
                  <c:x val="0"/>
                  <c:y val="-0.256250000000000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A0A-4C89-927C-C461EE045A90}"/>
                </c:ext>
              </c:extLst>
            </c:dLbl>
            <c:dLbl>
              <c:idx val="10"/>
              <c:layout>
                <c:manualLayout>
                  <c:x val="2.9091195629815225E-3"/>
                  <c:y val="-0.184375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A0A-4C89-927C-C461EE045A90}"/>
                </c:ext>
              </c:extLst>
            </c:dLbl>
            <c:dLbl>
              <c:idx val="11"/>
              <c:layout>
                <c:manualLayout>
                  <c:x val="1.4545597814907612E-3"/>
                  <c:y val="-0.19062499999999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A0A-4C89-927C-C461EE045A90}"/>
                </c:ext>
              </c:extLst>
            </c:dLbl>
            <c:dLbl>
              <c:idx val="12"/>
              <c:layout>
                <c:manualLayout>
                  <c:x val="0"/>
                  <c:y val="-0.225000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0F-4FE7-8F1B-9ADF20D5424F}"/>
                </c:ext>
              </c:extLst>
            </c:dLbl>
            <c:dLbl>
              <c:idx val="13"/>
              <c:layout>
                <c:manualLayout>
                  <c:x val="1.4545597814907612E-3"/>
                  <c:y val="-0.231250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F7-4910-8FF2-AA1DB06FBB0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01.01.2008</c:v>
                </c:pt>
                <c:pt idx="1">
                  <c:v>01.01.2009</c:v>
                </c:pt>
                <c:pt idx="2">
                  <c:v> 01.01.2010</c:v>
                </c:pt>
                <c:pt idx="3">
                  <c:v> 01.01.2011</c:v>
                </c:pt>
                <c:pt idx="4">
                  <c:v>01.01.2012</c:v>
                </c:pt>
                <c:pt idx="5">
                  <c:v>01.01.2013</c:v>
                </c:pt>
                <c:pt idx="6">
                  <c:v>01.01.2014</c:v>
                </c:pt>
                <c:pt idx="7">
                  <c:v>01.01.2015</c:v>
                </c:pt>
                <c:pt idx="8">
                  <c:v>01.01.2016</c:v>
                </c:pt>
                <c:pt idx="9">
                  <c:v>01.01.2017</c:v>
                </c:pt>
                <c:pt idx="10">
                  <c:v>01.01.2018</c:v>
                </c:pt>
                <c:pt idx="11">
                  <c:v>01.01.2019</c:v>
                </c:pt>
                <c:pt idx="12">
                  <c:v>01.01.2020</c:v>
                </c:pt>
                <c:pt idx="13">
                  <c:v>01.01.2021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129.19999999999999</c:v>
                </c:pt>
                <c:pt idx="1">
                  <c:v>254.3</c:v>
                </c:pt>
                <c:pt idx="2">
                  <c:v>352.2</c:v>
                </c:pt>
                <c:pt idx="3">
                  <c:v>474</c:v>
                </c:pt>
                <c:pt idx="4">
                  <c:v>474</c:v>
                </c:pt>
                <c:pt idx="5">
                  <c:v>594</c:v>
                </c:pt>
                <c:pt idx="6">
                  <c:v>495</c:v>
                </c:pt>
                <c:pt idx="7">
                  <c:v>514</c:v>
                </c:pt>
                <c:pt idx="8">
                  <c:v>474</c:v>
                </c:pt>
                <c:pt idx="9">
                  <c:v>439</c:v>
                </c:pt>
                <c:pt idx="10">
                  <c:v>305.5</c:v>
                </c:pt>
                <c:pt idx="11">
                  <c:v>297</c:v>
                </c:pt>
                <c:pt idx="12">
                  <c:v>363</c:v>
                </c:pt>
                <c:pt idx="13">
                  <c:v>383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2A0A-4C89-927C-C461EE045A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73622784"/>
        <c:axId val="173624320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Отношение муниципального внутреннего долга к налоговым и неналоговым доходам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1.6000157596398387E-2"/>
                  <c:y val="2.8124999999999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A0A-4C89-927C-C461EE045A90}"/>
                </c:ext>
              </c:extLst>
            </c:dLbl>
            <c:dLbl>
              <c:idx val="1"/>
              <c:layout>
                <c:manualLayout>
                  <c:x val="-1.163647825192609E-2"/>
                  <c:y val="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A0A-4C89-927C-C461EE045A90}"/>
                </c:ext>
              </c:extLst>
            </c:dLbl>
            <c:dLbl>
              <c:idx val="2"/>
              <c:layout>
                <c:manualLayout>
                  <c:x val="-3.0545755411306011E-2"/>
                  <c:y val="-4.3750000000000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A0A-4C89-927C-C461EE045A90}"/>
                </c:ext>
              </c:extLst>
            </c:dLbl>
            <c:dLbl>
              <c:idx val="3"/>
              <c:layout>
                <c:manualLayout>
                  <c:x val="-2.7636635848324462E-2"/>
                  <c:y val="-4.06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A0A-4C89-927C-C461EE045A90}"/>
                </c:ext>
              </c:extLst>
            </c:dLbl>
            <c:dLbl>
              <c:idx val="4"/>
              <c:layout>
                <c:manualLayout>
                  <c:x val="-2.0363836940870655E-2"/>
                  <c:y val="-2.81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A0A-4C89-927C-C461EE045A90}"/>
                </c:ext>
              </c:extLst>
            </c:dLbl>
            <c:dLbl>
              <c:idx val="5"/>
              <c:layout>
                <c:manualLayout>
                  <c:x val="-2.1818396722361418E-2"/>
                  <c:y val="-3.4375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A0A-4C89-927C-C461EE045A90}"/>
                </c:ext>
              </c:extLst>
            </c:dLbl>
            <c:dLbl>
              <c:idx val="6"/>
              <c:layout>
                <c:manualLayout>
                  <c:x val="-2.4727516285342938E-2"/>
                  <c:y val="-4.06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A0A-4C89-927C-C461EE045A90}"/>
                </c:ext>
              </c:extLst>
            </c:dLbl>
            <c:dLbl>
              <c:idx val="7"/>
              <c:layout>
                <c:manualLayout>
                  <c:x val="-3.0545755411305983E-2"/>
                  <c:y val="-5.1562992125984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2865876760532731E-2"/>
                      <c:h val="5.67344980314960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1-2A0A-4C89-927C-C461EE045A90}"/>
                </c:ext>
              </c:extLst>
            </c:dLbl>
            <c:dLbl>
              <c:idx val="8"/>
              <c:layout>
                <c:manualLayout>
                  <c:x val="-3.2000315192796849E-2"/>
                  <c:y val="-4.0625246062992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A0A-4C89-927C-C461EE045A90}"/>
                </c:ext>
              </c:extLst>
            </c:dLbl>
            <c:dLbl>
              <c:idx val="9"/>
              <c:layout>
                <c:manualLayout>
                  <c:x val="-3.3454874974287507E-2"/>
                  <c:y val="-4.0625000000000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A0A-4C89-927C-C461EE045A90}"/>
                </c:ext>
              </c:extLst>
            </c:dLbl>
            <c:dLbl>
              <c:idx val="10"/>
              <c:layout>
                <c:manualLayout>
                  <c:x val="-2.7636635848324462E-2"/>
                  <c:y val="-3.7500000000000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2A0A-4C89-927C-C461EE045A90}"/>
                </c:ext>
              </c:extLst>
            </c:dLbl>
            <c:dLbl>
              <c:idx val="11"/>
              <c:layout>
                <c:manualLayout>
                  <c:x val="-2.763663584832457E-2"/>
                  <c:y val="-4.06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2A0A-4C89-927C-C461EE045A90}"/>
                </c:ext>
              </c:extLst>
            </c:dLbl>
            <c:dLbl>
              <c:idx val="12"/>
              <c:layout>
                <c:manualLayout>
                  <c:x val="-3.0545755411306091E-2"/>
                  <c:y val="-4.06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0F-4FE7-8F1B-9ADF20D5424F}"/>
                </c:ext>
              </c:extLst>
            </c:dLbl>
            <c:dLbl>
              <c:idx val="13"/>
              <c:layout>
                <c:manualLayout>
                  <c:x val="-2.7636635848324462E-2"/>
                  <c:y val="-4.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F7-4910-8FF2-AA1DB06FBB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01.01.2008</c:v>
                </c:pt>
                <c:pt idx="1">
                  <c:v>01.01.2009</c:v>
                </c:pt>
                <c:pt idx="2">
                  <c:v> 01.01.2010</c:v>
                </c:pt>
                <c:pt idx="3">
                  <c:v> 01.01.2011</c:v>
                </c:pt>
                <c:pt idx="4">
                  <c:v>01.01.2012</c:v>
                </c:pt>
                <c:pt idx="5">
                  <c:v>01.01.2013</c:v>
                </c:pt>
                <c:pt idx="6">
                  <c:v>01.01.2014</c:v>
                </c:pt>
                <c:pt idx="7">
                  <c:v>01.01.2015</c:v>
                </c:pt>
                <c:pt idx="8">
                  <c:v>01.01.2016</c:v>
                </c:pt>
                <c:pt idx="9">
                  <c:v>01.01.2017</c:v>
                </c:pt>
                <c:pt idx="10">
                  <c:v>01.01.2018</c:v>
                </c:pt>
                <c:pt idx="11">
                  <c:v>01.01.2019</c:v>
                </c:pt>
                <c:pt idx="12">
                  <c:v>01.01.2020</c:v>
                </c:pt>
                <c:pt idx="13">
                  <c:v>01.01.2021</c:v>
                </c:pt>
              </c:strCache>
            </c:strRef>
          </c:cat>
          <c:val>
            <c:numRef>
              <c:f>Лист1!$D$2:$D$15</c:f>
              <c:numCache>
                <c:formatCode>0%</c:formatCode>
                <c:ptCount val="14"/>
                <c:pt idx="0">
                  <c:v>0.12</c:v>
                </c:pt>
                <c:pt idx="1">
                  <c:v>0.18</c:v>
                </c:pt>
                <c:pt idx="2">
                  <c:v>0.27</c:v>
                </c:pt>
                <c:pt idx="3">
                  <c:v>0.32</c:v>
                </c:pt>
                <c:pt idx="4">
                  <c:v>0.27</c:v>
                </c:pt>
                <c:pt idx="5">
                  <c:v>0.32</c:v>
                </c:pt>
                <c:pt idx="6">
                  <c:v>0.25</c:v>
                </c:pt>
                <c:pt idx="7">
                  <c:v>0.36</c:v>
                </c:pt>
                <c:pt idx="8">
                  <c:v>0.36</c:v>
                </c:pt>
                <c:pt idx="9">
                  <c:v>0.3</c:v>
                </c:pt>
                <c:pt idx="10">
                  <c:v>0.21</c:v>
                </c:pt>
                <c:pt idx="11">
                  <c:v>0.21</c:v>
                </c:pt>
                <c:pt idx="12">
                  <c:v>0.24</c:v>
                </c:pt>
                <c:pt idx="13">
                  <c:v>0.28000000000000003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6-2A0A-4C89-927C-C461EE045A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656320"/>
        <c:axId val="173654784"/>
      </c:lineChart>
      <c:catAx>
        <c:axId val="173622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700">
                <a:latin typeface="Verdana" pitchFamily="34" charset="0"/>
              </a:defRPr>
            </a:pPr>
            <a:endParaRPr lang="ru-RU"/>
          </a:p>
        </c:txPr>
        <c:crossAx val="173624320"/>
        <c:crosses val="autoZero"/>
        <c:auto val="1"/>
        <c:lblAlgn val="ctr"/>
        <c:lblOffset val="100"/>
        <c:noMultiLvlLbl val="0"/>
      </c:catAx>
      <c:valAx>
        <c:axId val="173624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 cap="flat">
            <a:solidFill>
              <a:srgbClr val="4D4D4D"/>
            </a:solidFill>
          </a:ln>
        </c:spPr>
        <c:txPr>
          <a:bodyPr/>
          <a:lstStyle/>
          <a:p>
            <a:pPr>
              <a:defRPr sz="800">
                <a:latin typeface="Verdana" pitchFamily="34" charset="0"/>
              </a:defRPr>
            </a:pPr>
            <a:endParaRPr lang="ru-RU"/>
          </a:p>
        </c:txPr>
        <c:crossAx val="173622784"/>
        <c:crosses val="autoZero"/>
        <c:crossBetween val="between"/>
      </c:valAx>
      <c:valAx>
        <c:axId val="173654784"/>
        <c:scaling>
          <c:orientation val="minMax"/>
          <c:max val="1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73656320"/>
        <c:crosses val="max"/>
        <c:crossBetween val="between"/>
      </c:valAx>
      <c:catAx>
        <c:axId val="173656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3654784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4.9884643101423799E-2"/>
          <c:y val="0.839427657480315"/>
          <c:w val="0.93804926811591216"/>
          <c:h val="0.14182234251968504"/>
        </c:manualLayout>
      </c:layout>
      <c:overlay val="0"/>
      <c:txPr>
        <a:bodyPr/>
        <a:lstStyle/>
        <a:p>
          <a:pPr>
            <a:defRPr sz="800">
              <a:latin typeface="Verdan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/>
            </a:solidFill>
          </c:spPr>
          <c:explosion val="2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BCE-4E4C-BFAE-02FA7FAB603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CE-4E4C-BFAE-02FA7FAB6030}"/>
              </c:ext>
            </c:extLst>
          </c:dPt>
          <c:dLbls>
            <c:dLbl>
              <c:idx val="0"/>
              <c:layout>
                <c:manualLayout>
                  <c:x val="-8.6224987347084892E-2"/>
                  <c:y val="-9.049296577513281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CE-4E4C-BFAE-02FA7FAB6030}"/>
                </c:ext>
              </c:extLst>
            </c:dLbl>
            <c:dLbl>
              <c:idx val="1"/>
              <c:layout>
                <c:manualLayout>
                  <c:x val="9.1651976932464449E-2"/>
                  <c:y val="-0.1809859315502656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CE-4E4C-BFAE-02FA7FAB60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Бюджетные кредиты</c:v>
                </c:pt>
                <c:pt idx="1">
                  <c:v>Кредиты кредитных организаций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0.03</c:v>
                </c:pt>
                <c:pt idx="1">
                  <c:v>0.97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E-4E4C-BFAE-02FA7FAB603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58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1.3</c:v>
                </c:pt>
                <c:pt idx="1">
                  <c:v>5.3</c:v>
                </c:pt>
                <c:pt idx="2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0"/>
        <c:holeSize val="62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26-4956-9DB3-77C2F9E8A5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26-4956-9DB3-77C2F9E8A55E}"/>
              </c:ext>
            </c:extLst>
          </c:dPt>
          <c:cat>
            <c:strRef>
              <c:f>Лист1!$A$2:$A$4</c:f>
              <c:strCache>
                <c:ptCount val="3"/>
                <c:pt idx="0">
                  <c:v>Безвозмездные</c:v>
                </c:pt>
                <c:pt idx="1">
                  <c:v>Неналоговые</c:v>
                </c:pt>
                <c:pt idx="2">
                  <c:v>Налоговые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2807.7</c:v>
                </c:pt>
                <c:pt idx="1">
                  <c:v>137.30000000000001</c:v>
                </c:pt>
                <c:pt idx="2">
                  <c:v>1236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26-4956-9DB3-77C2F9E8A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2016 факт</c:v>
                </c:pt>
                <c:pt idx="1">
                  <c:v>2017 факт</c:v>
                </c:pt>
                <c:pt idx="2">
                  <c:v>2018 факт</c:v>
                </c:pt>
                <c:pt idx="3">
                  <c:v>2019 факт</c:v>
                </c:pt>
                <c:pt idx="4">
                  <c:v>2020 план</c:v>
                </c:pt>
                <c:pt idx="5">
                  <c:v>2020 факт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0.59</c:v>
                </c:pt>
                <c:pt idx="1">
                  <c:v>0.61</c:v>
                </c:pt>
                <c:pt idx="2">
                  <c:v>0.63</c:v>
                </c:pt>
                <c:pt idx="3">
                  <c:v>0.63</c:v>
                </c:pt>
                <c:pt idx="4">
                  <c:v>0.68</c:v>
                </c:pt>
                <c:pt idx="5">
                  <c:v>0.67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BA-4BFA-B316-48032CA2EA3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2016 факт</c:v>
                </c:pt>
                <c:pt idx="1">
                  <c:v>2017 факт</c:v>
                </c:pt>
                <c:pt idx="2">
                  <c:v>2018 факт</c:v>
                </c:pt>
                <c:pt idx="3">
                  <c:v>2019 факт</c:v>
                </c:pt>
                <c:pt idx="4">
                  <c:v>2020 план</c:v>
                </c:pt>
                <c:pt idx="5">
                  <c:v>2020 факт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0.41</c:v>
                </c:pt>
                <c:pt idx="1">
                  <c:v>0.39</c:v>
                </c:pt>
                <c:pt idx="2">
                  <c:v>0.37</c:v>
                </c:pt>
                <c:pt idx="3">
                  <c:v>0.37</c:v>
                </c:pt>
                <c:pt idx="4">
                  <c:v>0.32</c:v>
                </c:pt>
                <c:pt idx="5">
                  <c:v>0.33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5BA-4BFA-B316-48032CA2E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34137728"/>
        <c:axId val="133894912"/>
      </c:barChart>
      <c:catAx>
        <c:axId val="134137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33894912"/>
        <c:crosses val="autoZero"/>
        <c:auto val="1"/>
        <c:lblAlgn val="ctr"/>
        <c:lblOffset val="100"/>
        <c:noMultiLvlLbl val="0"/>
      </c:catAx>
      <c:valAx>
        <c:axId val="133894912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  <a:prstDash val="dash"/>
              <a:round/>
            </a:ln>
          </c:spPr>
        </c:majorGridlines>
        <c:numFmt formatCode="0%" sourceLinked="1"/>
        <c:majorTickMark val="none"/>
        <c:minorTickMark val="none"/>
        <c:tickLblPos val="nextTo"/>
        <c:spPr>
          <a:noFill/>
          <a:ln w="9525">
            <a:solidFill>
              <a:schemeClr val="bg1">
                <a:lumMod val="50000"/>
              </a:schemeClr>
            </a:solidFill>
            <a:prstDash val="solid"/>
          </a:ln>
        </c:spPr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34137728"/>
        <c:crosses val="autoZero"/>
        <c:crossBetween val="between"/>
        <c:majorUnit val="0.2"/>
      </c:valAx>
    </c:plotArea>
    <c:legend>
      <c:legendPos val="b"/>
      <c:layout/>
      <c:overlay val="0"/>
      <c:txPr>
        <a:bodyPr/>
        <a:lstStyle/>
        <a:p>
          <a:pPr>
            <a:defRPr sz="1000">
              <a:latin typeface="Verdan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656017483021535"/>
          <c:y val="0.11708635414956323"/>
          <c:w val="0.64057568031046341"/>
          <c:h val="0.429341216942970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1C-49A0-B949-617A735F049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1C-49A0-B949-617A735F049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E1C-49A0-B949-617A735F049A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E1C-49A0-B949-617A735F049A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E1C-49A0-B949-617A735F049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E1C-49A0-B949-617A735F049A}"/>
              </c:ext>
            </c:extLst>
          </c:dPt>
          <c:cat>
            <c:strRef>
              <c:f>Лист1!$A$2:$A$7</c:f>
              <c:strCache>
                <c:ptCount val="6"/>
                <c:pt idx="0">
                  <c:v>налоги на совокупный доход</c:v>
                </c:pt>
                <c:pt idx="1">
                  <c:v>налоги на имущество </c:v>
                </c:pt>
                <c:pt idx="2">
                  <c:v>доходы от продажи активов</c:v>
                </c:pt>
                <c:pt idx="3">
                  <c:v>доходы от использования муниципального имущества</c:v>
                </c:pt>
                <c:pt idx="4">
                  <c:v>налог на доходы физических лиц</c:v>
                </c:pt>
                <c:pt idx="5">
                  <c:v>прочие доходы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196.3</c:v>
                </c:pt>
                <c:pt idx="1">
                  <c:v>131</c:v>
                </c:pt>
                <c:pt idx="2">
                  <c:v>14.2</c:v>
                </c:pt>
                <c:pt idx="3">
                  <c:v>99</c:v>
                </c:pt>
                <c:pt idx="4">
                  <c:v>874.9</c:v>
                </c:pt>
                <c:pt idx="5">
                  <c:v>57.9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1C-49A0-B949-617A735F0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4">
          <a:noFill/>
        </a:ln>
      </c:spPr>
    </c:plotArea>
    <c:legend>
      <c:legendPos val="b"/>
      <c:layout>
        <c:manualLayout>
          <c:xMode val="edge"/>
          <c:yMode val="edge"/>
          <c:x val="0.17010945461074009"/>
          <c:y val="0.54642757109253381"/>
          <c:w val="0.6878611157542649"/>
          <c:h val="0.37272708913752978"/>
        </c:manualLayout>
      </c:layout>
      <c:overlay val="0"/>
      <c:txPr>
        <a:bodyPr/>
        <a:lstStyle/>
        <a:p>
          <a:pPr>
            <a:defRPr sz="900">
              <a:latin typeface="Verdana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.0;[Red]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99.4</c:v>
                </c:pt>
                <c:pt idx="1">
                  <c:v>122.1</c:v>
                </c:pt>
                <c:pt idx="2">
                  <c:v>129.4</c:v>
                </c:pt>
                <c:pt idx="3">
                  <c:v>131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6B-4117-A7F0-53F827640E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185920"/>
        <c:axId val="135187456"/>
      </c:barChart>
      <c:catAx>
        <c:axId val="135185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35187456"/>
        <c:crosses val="autoZero"/>
        <c:auto val="1"/>
        <c:lblAlgn val="ctr"/>
        <c:lblOffset val="100"/>
        <c:noMultiLvlLbl val="0"/>
      </c:catAx>
      <c:valAx>
        <c:axId val="1351874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5185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256711162080257E-2"/>
          <c:y val="0.13758954296665407"/>
          <c:w val="0.90948657767583951"/>
          <c:h val="0.692427785446983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08-4CF7-9CB1-D910F20F17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264.39999999999998</c:v>
                </c:pt>
                <c:pt idx="1">
                  <c:v>247.2</c:v>
                </c:pt>
                <c:pt idx="2">
                  <c:v>258.10000000000002</c:v>
                </c:pt>
                <c:pt idx="3">
                  <c:v>196.3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08-4CF7-9CB1-D910F20F17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831104"/>
        <c:axId val="135201536"/>
      </c:barChart>
      <c:catAx>
        <c:axId val="13483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35201536"/>
        <c:crosses val="autoZero"/>
        <c:auto val="1"/>
        <c:lblAlgn val="ctr"/>
        <c:lblOffset val="100"/>
        <c:noMultiLvlLbl val="0"/>
      </c:catAx>
      <c:valAx>
        <c:axId val="1352015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4831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D9-4D4A-9EF2-3C3E65144D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783</c:v>
                </c:pt>
                <c:pt idx="1">
                  <c:v>804.1</c:v>
                </c:pt>
                <c:pt idx="2">
                  <c:v>822.9</c:v>
                </c:pt>
                <c:pt idx="3">
                  <c:v>874.9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0D9-4D4A-9EF2-3C3E65144D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273088"/>
        <c:axId val="135278976"/>
      </c:barChart>
      <c:catAx>
        <c:axId val="13527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35278976"/>
        <c:crosses val="autoZero"/>
        <c:auto val="1"/>
        <c:lblAlgn val="ctr"/>
        <c:lblOffset val="100"/>
        <c:noMultiLvlLbl val="0"/>
      </c:catAx>
      <c:valAx>
        <c:axId val="13527897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5273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12ED8A-F4D3-4F98-A092-4DE5E20CA69D}" type="doc">
      <dgm:prSet loTypeId="urn:microsoft.com/office/officeart/2005/8/layout/funnel1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D85730C-6DE2-4DFB-9346-B859D175B24E}">
      <dgm:prSet phldrT="[Текст]"/>
      <dgm:spPr>
        <a:solidFill>
          <a:schemeClr val="accent1"/>
        </a:solidFill>
      </dgm:spPr>
      <dgm:t>
        <a:bodyPr/>
        <a:lstStyle/>
        <a:p>
          <a:r>
            <a:rPr lang="ru-RU" dirty="0">
              <a:latin typeface="Verdana" pitchFamily="34" charset="0"/>
            </a:rPr>
            <a:t>Транспортный налог</a:t>
          </a:r>
        </a:p>
      </dgm:t>
    </dgm:pt>
    <dgm:pt modelId="{20E25152-0FCB-4F7C-9152-2603A3D309FD}" type="parTrans" cxnId="{6B01934C-F076-47AF-BF74-4C87436BFF0D}">
      <dgm:prSet/>
      <dgm:spPr/>
      <dgm:t>
        <a:bodyPr/>
        <a:lstStyle/>
        <a:p>
          <a:endParaRPr lang="ru-RU"/>
        </a:p>
      </dgm:t>
    </dgm:pt>
    <dgm:pt modelId="{9032FBAD-B9DF-484A-941A-05A5E4524ED0}" type="sibTrans" cxnId="{6B01934C-F076-47AF-BF74-4C87436BFF0D}">
      <dgm:prSet/>
      <dgm:spPr/>
      <dgm:t>
        <a:bodyPr/>
        <a:lstStyle/>
        <a:p>
          <a:endParaRPr lang="ru-RU"/>
        </a:p>
      </dgm:t>
    </dgm:pt>
    <dgm:pt modelId="{8EA1656E-700A-4103-8D5D-DBBF0E756641}">
      <dgm:prSet phldrT="[Текст]"/>
      <dgm:spPr/>
      <dgm:t>
        <a:bodyPr/>
        <a:lstStyle/>
        <a:p>
          <a:r>
            <a:rPr lang="ru-RU" dirty="0">
              <a:latin typeface="Verdana" pitchFamily="34" charset="0"/>
            </a:rPr>
            <a:t>Налог на имущество</a:t>
          </a:r>
        </a:p>
      </dgm:t>
    </dgm:pt>
    <dgm:pt modelId="{248055E1-2C44-4A5A-A047-31A2BB4519D8}" type="parTrans" cxnId="{576FC5C1-9383-43D9-9539-238EA7283659}">
      <dgm:prSet/>
      <dgm:spPr/>
      <dgm:t>
        <a:bodyPr/>
        <a:lstStyle/>
        <a:p>
          <a:endParaRPr lang="ru-RU"/>
        </a:p>
      </dgm:t>
    </dgm:pt>
    <dgm:pt modelId="{A1237E49-02CF-4FC6-A458-AF5DE007DBAF}" type="sibTrans" cxnId="{576FC5C1-9383-43D9-9539-238EA7283659}">
      <dgm:prSet/>
      <dgm:spPr/>
      <dgm:t>
        <a:bodyPr/>
        <a:lstStyle/>
        <a:p>
          <a:endParaRPr lang="ru-RU"/>
        </a:p>
      </dgm:t>
    </dgm:pt>
    <dgm:pt modelId="{2666E760-4F2B-4432-8536-D9E8AFA8D79F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1AEC6DF8-EB6A-4F3D-990D-5272C9A63AEF}" type="parTrans" cxnId="{C03A933C-77D4-4781-81F8-C14403AADEB5}">
      <dgm:prSet/>
      <dgm:spPr/>
      <dgm:t>
        <a:bodyPr/>
        <a:lstStyle/>
        <a:p>
          <a:endParaRPr lang="ru-RU"/>
        </a:p>
      </dgm:t>
    </dgm:pt>
    <dgm:pt modelId="{E52D09C6-937E-4AC9-9F1F-EF3298823ED2}" type="sibTrans" cxnId="{C03A933C-77D4-4781-81F8-C14403AADEB5}">
      <dgm:prSet/>
      <dgm:spPr/>
      <dgm:t>
        <a:bodyPr/>
        <a:lstStyle/>
        <a:p>
          <a:endParaRPr lang="ru-RU"/>
        </a:p>
      </dgm:t>
    </dgm:pt>
    <dgm:pt modelId="{63A92BD9-5B67-4669-8452-E44616FB727F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dirty="0">
              <a:latin typeface="Verdana" pitchFamily="34" charset="0"/>
            </a:rPr>
            <a:t>НДФЛ</a:t>
          </a:r>
        </a:p>
      </dgm:t>
    </dgm:pt>
    <dgm:pt modelId="{9E3EF9C9-77B7-46C2-B391-7A1F7F495615}" type="parTrans" cxnId="{3BB81365-7EC8-4343-8CE0-1912C946BD80}">
      <dgm:prSet/>
      <dgm:spPr/>
      <dgm:t>
        <a:bodyPr/>
        <a:lstStyle/>
        <a:p>
          <a:endParaRPr lang="ru-RU"/>
        </a:p>
      </dgm:t>
    </dgm:pt>
    <dgm:pt modelId="{976E9D82-249F-42E3-879C-B6BF63FAE6D9}" type="sibTrans" cxnId="{3BB81365-7EC8-4343-8CE0-1912C946BD80}">
      <dgm:prSet/>
      <dgm:spPr/>
      <dgm:t>
        <a:bodyPr/>
        <a:lstStyle/>
        <a:p>
          <a:endParaRPr lang="ru-RU"/>
        </a:p>
      </dgm:t>
    </dgm:pt>
    <dgm:pt modelId="{F07EAB04-CD9A-45B5-A7CC-84278A7403BC}">
      <dgm:prSet phldrT="[Текст]"/>
      <dgm:spPr/>
      <dgm:t>
        <a:bodyPr/>
        <a:lstStyle/>
        <a:p>
          <a:endParaRPr lang="ru-RU" dirty="0"/>
        </a:p>
      </dgm:t>
    </dgm:pt>
    <dgm:pt modelId="{AA7BA1FE-8006-4DF0-B5D8-D25497ED7E9D}" type="parTrans" cxnId="{4386EBEC-96C5-48AA-B682-B6F4E7741D0A}">
      <dgm:prSet/>
      <dgm:spPr/>
      <dgm:t>
        <a:bodyPr/>
        <a:lstStyle/>
        <a:p>
          <a:endParaRPr lang="ru-RU"/>
        </a:p>
      </dgm:t>
    </dgm:pt>
    <dgm:pt modelId="{13EFBE6F-3972-4740-84F5-CBD7B896834D}" type="sibTrans" cxnId="{4386EBEC-96C5-48AA-B682-B6F4E7741D0A}">
      <dgm:prSet/>
      <dgm:spPr/>
      <dgm:t>
        <a:bodyPr/>
        <a:lstStyle/>
        <a:p>
          <a:endParaRPr lang="ru-RU"/>
        </a:p>
      </dgm:t>
    </dgm:pt>
    <dgm:pt modelId="{3E0630B7-D450-45F7-A542-1652D1649619}" type="pres">
      <dgm:prSet presAssocID="{2412ED8A-F4D3-4F98-A092-4DE5E20CA69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6615C3-A207-48AD-A52B-F8BD52D23BC8}" type="pres">
      <dgm:prSet presAssocID="{2412ED8A-F4D3-4F98-A092-4DE5E20CA69D}" presName="ellipse" presStyleLbl="trBgShp" presStyleIdx="0" presStyleCnt="1"/>
      <dgm:spPr/>
    </dgm:pt>
    <dgm:pt modelId="{61BDDC89-6C92-4B0D-B111-9692DE96C42E}" type="pres">
      <dgm:prSet presAssocID="{2412ED8A-F4D3-4F98-A092-4DE5E20CA69D}" presName="arrow1" presStyleLbl="fgShp" presStyleIdx="0" presStyleCnt="1"/>
      <dgm:spPr/>
    </dgm:pt>
    <dgm:pt modelId="{260A294C-398F-4857-9587-ECADCC49BD63}" type="pres">
      <dgm:prSet presAssocID="{2412ED8A-F4D3-4F98-A092-4DE5E20CA69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5D20F-0529-41ED-958B-410B005E2A02}" type="pres">
      <dgm:prSet presAssocID="{FD85730C-6DE2-4DFB-9346-B859D175B24E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A4BC7-CEA9-4C60-BF73-CB52CFA08B3F}" type="pres">
      <dgm:prSet presAssocID="{8EA1656E-700A-4103-8D5D-DBBF0E756641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D7A0E-EFB8-498E-9D45-78D037D63BF7}" type="pres">
      <dgm:prSet presAssocID="{2666E760-4F2B-4432-8536-D9E8AFA8D79F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71586-7DBF-4B00-9DC1-0C43BA273D2B}" type="pres">
      <dgm:prSet presAssocID="{2412ED8A-F4D3-4F98-A092-4DE5E20CA69D}" presName="funnel" presStyleLbl="trAlignAcc1" presStyleIdx="0" presStyleCnt="1"/>
      <dgm:spPr/>
    </dgm:pt>
  </dgm:ptLst>
  <dgm:cxnLst>
    <dgm:cxn modelId="{C03A933C-77D4-4781-81F8-C14403AADEB5}" srcId="{2412ED8A-F4D3-4F98-A092-4DE5E20CA69D}" destId="{2666E760-4F2B-4432-8536-D9E8AFA8D79F}" srcOrd="3" destOrd="0" parTransId="{1AEC6DF8-EB6A-4F3D-990D-5272C9A63AEF}" sibTransId="{E52D09C6-937E-4AC9-9F1F-EF3298823ED2}"/>
    <dgm:cxn modelId="{4386EBEC-96C5-48AA-B682-B6F4E7741D0A}" srcId="{2412ED8A-F4D3-4F98-A092-4DE5E20CA69D}" destId="{F07EAB04-CD9A-45B5-A7CC-84278A7403BC}" srcOrd="4" destOrd="0" parTransId="{AA7BA1FE-8006-4DF0-B5D8-D25497ED7E9D}" sibTransId="{13EFBE6F-3972-4740-84F5-CBD7B896834D}"/>
    <dgm:cxn modelId="{576FC5C1-9383-43D9-9539-238EA7283659}" srcId="{2412ED8A-F4D3-4F98-A092-4DE5E20CA69D}" destId="{8EA1656E-700A-4103-8D5D-DBBF0E756641}" srcOrd="2" destOrd="0" parTransId="{248055E1-2C44-4A5A-A047-31A2BB4519D8}" sibTransId="{A1237E49-02CF-4FC6-A458-AF5DE007DBAF}"/>
    <dgm:cxn modelId="{3BB81365-7EC8-4343-8CE0-1912C946BD80}" srcId="{2412ED8A-F4D3-4F98-A092-4DE5E20CA69D}" destId="{63A92BD9-5B67-4669-8452-E44616FB727F}" srcOrd="0" destOrd="0" parTransId="{9E3EF9C9-77B7-46C2-B391-7A1F7F495615}" sibTransId="{976E9D82-249F-42E3-879C-B6BF63FAE6D9}"/>
    <dgm:cxn modelId="{527E3D38-B752-48D1-94FB-C470755CF4C0}" type="presOf" srcId="{FD85730C-6DE2-4DFB-9346-B859D175B24E}" destId="{168A4BC7-CEA9-4C60-BF73-CB52CFA08B3F}" srcOrd="0" destOrd="0" presId="urn:microsoft.com/office/officeart/2005/8/layout/funnel1"/>
    <dgm:cxn modelId="{2D37D058-05EB-4663-BA78-F7423445D1D9}" type="presOf" srcId="{63A92BD9-5B67-4669-8452-E44616FB727F}" destId="{759D7A0E-EFB8-498E-9D45-78D037D63BF7}" srcOrd="0" destOrd="0" presId="urn:microsoft.com/office/officeart/2005/8/layout/funnel1"/>
    <dgm:cxn modelId="{15ED38DA-336D-4100-92EA-AF68439F44E7}" type="presOf" srcId="{2412ED8A-F4D3-4F98-A092-4DE5E20CA69D}" destId="{3E0630B7-D450-45F7-A542-1652D1649619}" srcOrd="0" destOrd="0" presId="urn:microsoft.com/office/officeart/2005/8/layout/funnel1"/>
    <dgm:cxn modelId="{C3DC62BC-628D-4227-AEF0-D32B11E0F378}" type="presOf" srcId="{8EA1656E-700A-4103-8D5D-DBBF0E756641}" destId="{6715D20F-0529-41ED-958B-410B005E2A02}" srcOrd="0" destOrd="0" presId="urn:microsoft.com/office/officeart/2005/8/layout/funnel1"/>
    <dgm:cxn modelId="{A78B84BE-5B00-4544-BFB4-EF5A03270540}" type="presOf" srcId="{2666E760-4F2B-4432-8536-D9E8AFA8D79F}" destId="{260A294C-398F-4857-9587-ECADCC49BD63}" srcOrd="0" destOrd="0" presId="urn:microsoft.com/office/officeart/2005/8/layout/funnel1"/>
    <dgm:cxn modelId="{6B01934C-F076-47AF-BF74-4C87436BFF0D}" srcId="{2412ED8A-F4D3-4F98-A092-4DE5E20CA69D}" destId="{FD85730C-6DE2-4DFB-9346-B859D175B24E}" srcOrd="1" destOrd="0" parTransId="{20E25152-0FCB-4F7C-9152-2603A3D309FD}" sibTransId="{9032FBAD-B9DF-484A-941A-05A5E4524ED0}"/>
    <dgm:cxn modelId="{3E5848B4-7ED5-44EF-A621-91F88A3625E8}" type="presParOf" srcId="{3E0630B7-D450-45F7-A542-1652D1649619}" destId="{C56615C3-A207-48AD-A52B-F8BD52D23BC8}" srcOrd="0" destOrd="0" presId="urn:microsoft.com/office/officeart/2005/8/layout/funnel1"/>
    <dgm:cxn modelId="{D73DF5DC-0725-44FE-A7A2-10B7F6914694}" type="presParOf" srcId="{3E0630B7-D450-45F7-A542-1652D1649619}" destId="{61BDDC89-6C92-4B0D-B111-9692DE96C42E}" srcOrd="1" destOrd="0" presId="urn:microsoft.com/office/officeart/2005/8/layout/funnel1"/>
    <dgm:cxn modelId="{9B7658BD-4F42-4A5D-9CD7-098448602DB2}" type="presParOf" srcId="{3E0630B7-D450-45F7-A542-1652D1649619}" destId="{260A294C-398F-4857-9587-ECADCC49BD63}" srcOrd="2" destOrd="0" presId="urn:microsoft.com/office/officeart/2005/8/layout/funnel1"/>
    <dgm:cxn modelId="{948F49F8-654B-4EC0-B529-6B2F41DC0669}" type="presParOf" srcId="{3E0630B7-D450-45F7-A542-1652D1649619}" destId="{6715D20F-0529-41ED-958B-410B005E2A02}" srcOrd="3" destOrd="0" presId="urn:microsoft.com/office/officeart/2005/8/layout/funnel1"/>
    <dgm:cxn modelId="{F1198C8A-D233-4502-A386-D5230F358228}" type="presParOf" srcId="{3E0630B7-D450-45F7-A542-1652D1649619}" destId="{168A4BC7-CEA9-4C60-BF73-CB52CFA08B3F}" srcOrd="4" destOrd="0" presId="urn:microsoft.com/office/officeart/2005/8/layout/funnel1"/>
    <dgm:cxn modelId="{39334B36-C1DA-4B4F-B844-CC61C919DE47}" type="presParOf" srcId="{3E0630B7-D450-45F7-A542-1652D1649619}" destId="{759D7A0E-EFB8-498E-9D45-78D037D63BF7}" srcOrd="5" destOrd="0" presId="urn:microsoft.com/office/officeart/2005/8/layout/funnel1"/>
    <dgm:cxn modelId="{69368CB2-13D5-43C5-B69E-831C0A7B323E}" type="presParOf" srcId="{3E0630B7-D450-45F7-A542-1652D1649619}" destId="{04671586-7DBF-4B00-9DC1-0C43BA273D2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B40CAB-6CF8-4B41-A93E-BCD427C7FA54}" type="doc">
      <dgm:prSet loTypeId="urn:microsoft.com/office/officeart/2005/8/layout/vList3" loCatId="picture" qsTypeId="urn:microsoft.com/office/officeart/2005/8/quickstyle/simple1#1" qsCatId="simple" csTypeId="urn:microsoft.com/office/officeart/2005/8/colors/accent1_2#1" csCatId="accent1" phldr="1"/>
      <dgm:spPr/>
    </dgm:pt>
    <dgm:pt modelId="{2A9A4847-3BA1-4BA1-AC2F-31C06C0F3570}">
      <dgm:prSet phldrT="[Текст]"/>
      <dgm:spPr/>
      <dgm:t>
        <a:bodyPr/>
        <a:lstStyle/>
        <a:p>
          <a:r>
            <a:rPr lang="ru-RU" dirty="0"/>
            <a:t>Проводятся публичные слушания</a:t>
          </a:r>
        </a:p>
      </dgm:t>
    </dgm:pt>
    <dgm:pt modelId="{25930E6F-9EAA-4246-871B-B39C966E8E33}" type="parTrans" cxnId="{26D71EEF-1DA3-405D-9CDE-91EABE924193}">
      <dgm:prSet/>
      <dgm:spPr/>
      <dgm:t>
        <a:bodyPr/>
        <a:lstStyle/>
        <a:p>
          <a:endParaRPr lang="ru-RU"/>
        </a:p>
      </dgm:t>
    </dgm:pt>
    <dgm:pt modelId="{8B6FCCEB-3D31-4C2D-813E-198BFDE122E7}" type="sibTrans" cxnId="{26D71EEF-1DA3-405D-9CDE-91EABE924193}">
      <dgm:prSet/>
      <dgm:spPr/>
      <dgm:t>
        <a:bodyPr/>
        <a:lstStyle/>
        <a:p>
          <a:endParaRPr lang="ru-RU"/>
        </a:p>
      </dgm:t>
    </dgm:pt>
    <dgm:pt modelId="{11FF78F1-9292-4A98-A799-4DD163EB3031}" type="pres">
      <dgm:prSet presAssocID="{8EB40CAB-6CF8-4B41-A93E-BCD427C7FA54}" presName="linearFlow" presStyleCnt="0">
        <dgm:presLayoutVars>
          <dgm:dir/>
          <dgm:resizeHandles val="exact"/>
        </dgm:presLayoutVars>
      </dgm:prSet>
      <dgm:spPr/>
    </dgm:pt>
    <dgm:pt modelId="{03B708F0-6BA0-4E90-BCF1-E61ED13B6541}" type="pres">
      <dgm:prSet presAssocID="{2A9A4847-3BA1-4BA1-AC2F-31C06C0F3570}" presName="composite" presStyleCnt="0"/>
      <dgm:spPr/>
    </dgm:pt>
    <dgm:pt modelId="{15B302CE-8C3B-4D59-B08D-822E2198B2FC}" type="pres">
      <dgm:prSet presAssocID="{2A9A4847-3BA1-4BA1-AC2F-31C06C0F3570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0FEDEF4-320D-4FFD-9A58-C78DE507E03C}" type="pres">
      <dgm:prSet presAssocID="{2A9A4847-3BA1-4BA1-AC2F-31C06C0F357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ADD729-87EB-4ECC-8F6C-185AD95B7E9C}" type="presOf" srcId="{2A9A4847-3BA1-4BA1-AC2F-31C06C0F3570}" destId="{C0FEDEF4-320D-4FFD-9A58-C78DE507E03C}" srcOrd="0" destOrd="0" presId="urn:microsoft.com/office/officeart/2005/8/layout/vList3"/>
    <dgm:cxn modelId="{26D71EEF-1DA3-405D-9CDE-91EABE924193}" srcId="{8EB40CAB-6CF8-4B41-A93E-BCD427C7FA54}" destId="{2A9A4847-3BA1-4BA1-AC2F-31C06C0F3570}" srcOrd="0" destOrd="0" parTransId="{25930E6F-9EAA-4246-871B-B39C966E8E33}" sibTransId="{8B6FCCEB-3D31-4C2D-813E-198BFDE122E7}"/>
    <dgm:cxn modelId="{33BA2877-E210-4C55-92C5-00BEDB4DEFBA}" type="presOf" srcId="{8EB40CAB-6CF8-4B41-A93E-BCD427C7FA54}" destId="{11FF78F1-9292-4A98-A799-4DD163EB3031}" srcOrd="0" destOrd="0" presId="urn:microsoft.com/office/officeart/2005/8/layout/vList3"/>
    <dgm:cxn modelId="{BB96A4EE-086E-431B-A197-1EF6D2858B8F}" type="presParOf" srcId="{11FF78F1-9292-4A98-A799-4DD163EB3031}" destId="{03B708F0-6BA0-4E90-BCF1-E61ED13B6541}" srcOrd="0" destOrd="0" presId="urn:microsoft.com/office/officeart/2005/8/layout/vList3"/>
    <dgm:cxn modelId="{C2387C50-5777-4356-839E-6D0801A7433F}" type="presParOf" srcId="{03B708F0-6BA0-4E90-BCF1-E61ED13B6541}" destId="{15B302CE-8C3B-4D59-B08D-822E2198B2FC}" srcOrd="0" destOrd="0" presId="urn:microsoft.com/office/officeart/2005/8/layout/vList3"/>
    <dgm:cxn modelId="{ACBA1732-064A-4D16-AC92-B410B77876A4}" type="presParOf" srcId="{03B708F0-6BA0-4E90-BCF1-E61ED13B6541}" destId="{C0FEDEF4-320D-4FFD-9A58-C78DE507E03C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615C3-A207-48AD-A52B-F8BD52D23BC8}">
      <dsp:nvSpPr>
        <dsp:cNvPr id="0" name=""/>
        <dsp:cNvSpPr/>
      </dsp:nvSpPr>
      <dsp:spPr>
        <a:xfrm>
          <a:off x="1188654" y="139715"/>
          <a:ext cx="2772810" cy="962960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BDDC89-6C92-4B0D-B111-9692DE96C42E}">
      <dsp:nvSpPr>
        <dsp:cNvPr id="0" name=""/>
        <dsp:cNvSpPr/>
      </dsp:nvSpPr>
      <dsp:spPr>
        <a:xfrm>
          <a:off x="2310675" y="2497679"/>
          <a:ext cx="537366" cy="343914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0A294C-398F-4857-9587-ECADCC49BD63}">
      <dsp:nvSpPr>
        <dsp:cNvPr id="0" name=""/>
        <dsp:cNvSpPr/>
      </dsp:nvSpPr>
      <dsp:spPr>
        <a:xfrm>
          <a:off x="1289679" y="2772810"/>
          <a:ext cx="2579358" cy="644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 </a:t>
          </a:r>
        </a:p>
      </dsp:txBody>
      <dsp:txXfrm>
        <a:off x="1289679" y="2772810"/>
        <a:ext cx="2579358" cy="644839"/>
      </dsp:txXfrm>
    </dsp:sp>
    <dsp:sp modelId="{6715D20F-0529-41ED-958B-410B005E2A02}">
      <dsp:nvSpPr>
        <dsp:cNvPr id="0" name=""/>
        <dsp:cNvSpPr/>
      </dsp:nvSpPr>
      <dsp:spPr>
        <a:xfrm>
          <a:off x="2196754" y="1177047"/>
          <a:ext cx="967259" cy="96725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>
              <a:latin typeface="Verdana" pitchFamily="34" charset="0"/>
            </a:rPr>
            <a:t>Налог на имущество</a:t>
          </a:r>
        </a:p>
      </dsp:txBody>
      <dsp:txXfrm>
        <a:off x="2338406" y="1318699"/>
        <a:ext cx="683955" cy="683955"/>
      </dsp:txXfrm>
    </dsp:sp>
    <dsp:sp modelId="{168A4BC7-CEA9-4C60-BF73-CB52CFA08B3F}">
      <dsp:nvSpPr>
        <dsp:cNvPr id="0" name=""/>
        <dsp:cNvSpPr/>
      </dsp:nvSpPr>
      <dsp:spPr>
        <a:xfrm>
          <a:off x="1504626" y="451387"/>
          <a:ext cx="967259" cy="967259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>
              <a:latin typeface="Verdana" pitchFamily="34" charset="0"/>
            </a:rPr>
            <a:t>Транспортный налог</a:t>
          </a:r>
        </a:p>
      </dsp:txBody>
      <dsp:txXfrm>
        <a:off x="1646278" y="593039"/>
        <a:ext cx="683955" cy="683955"/>
      </dsp:txXfrm>
    </dsp:sp>
    <dsp:sp modelId="{759D7A0E-EFB8-498E-9D45-78D037D63BF7}">
      <dsp:nvSpPr>
        <dsp:cNvPr id="0" name=""/>
        <dsp:cNvSpPr/>
      </dsp:nvSpPr>
      <dsp:spPr>
        <a:xfrm>
          <a:off x="2493380" y="217525"/>
          <a:ext cx="967259" cy="967259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>
              <a:latin typeface="Verdana" pitchFamily="34" charset="0"/>
            </a:rPr>
            <a:t>НДФЛ</a:t>
          </a:r>
        </a:p>
      </dsp:txBody>
      <dsp:txXfrm>
        <a:off x="2635032" y="359177"/>
        <a:ext cx="683955" cy="683955"/>
      </dsp:txXfrm>
    </dsp:sp>
    <dsp:sp modelId="{04671586-7DBF-4B00-9DC1-0C43BA273D2B}">
      <dsp:nvSpPr>
        <dsp:cNvPr id="0" name=""/>
        <dsp:cNvSpPr/>
      </dsp:nvSpPr>
      <dsp:spPr>
        <a:xfrm>
          <a:off x="1074733" y="21494"/>
          <a:ext cx="3009251" cy="240740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EDEF4-320D-4FFD-9A58-C78DE507E03C}">
      <dsp:nvSpPr>
        <dsp:cNvPr id="0" name=""/>
        <dsp:cNvSpPr/>
      </dsp:nvSpPr>
      <dsp:spPr>
        <a:xfrm rot="10800000">
          <a:off x="604427" y="140042"/>
          <a:ext cx="1599777" cy="8059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381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Проводятся публичные слушания</a:t>
          </a:r>
        </a:p>
      </dsp:txBody>
      <dsp:txXfrm rot="10800000">
        <a:off x="805903" y="140042"/>
        <a:ext cx="1398301" cy="805903"/>
      </dsp:txXfrm>
    </dsp:sp>
    <dsp:sp modelId="{15B302CE-8C3B-4D59-B08D-822E2198B2FC}">
      <dsp:nvSpPr>
        <dsp:cNvPr id="0" name=""/>
        <dsp:cNvSpPr/>
      </dsp:nvSpPr>
      <dsp:spPr>
        <a:xfrm>
          <a:off x="201475" y="140042"/>
          <a:ext cx="805903" cy="8059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0.69441</cdr:x>
      <cdr:y>0.72799</cdr:y>
    </cdr:from>
    <cdr:to>
      <cdr:x>0.77155</cdr:x>
      <cdr:y>0.78418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>
          <a:off x="2132960" y="1289367"/>
          <a:ext cx="236954" cy="9951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EA38D-37BD-4993-BDF8-307C651111AA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2F875-0195-43D1-BCBB-B3DD00B4B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229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7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DB30E0-016F-4E11-9243-195179A953A9}" type="datetimeFigureOut">
              <a:rPr lang="ru-RU"/>
              <a:pPr>
                <a:defRPr/>
              </a:pPr>
              <a:t>26.05.2021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717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7F2A96-1062-465F-88F5-1C6F2EA300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020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CA662-74B2-4B28-ABB3-F37BEE4D05C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493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881590" y="125990"/>
            <a:ext cx="7329487" cy="954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cs typeface="Tahoma" pitchFamily="34" charset="0"/>
              </a:rPr>
              <a:t>Финансовое управление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cs typeface="Tahoma" pitchFamily="34" charset="0"/>
              </a:rPr>
              <a:t>администрации МОГО «Ухта»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/>
              <a:pPr>
                <a:defRPr/>
              </a:pPr>
              <a:t>26.05.2021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/>
              <a:pPr>
                <a:defRPr/>
              </a:pPr>
              <a:t>26.05.2021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67896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0850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163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2227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0423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902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0528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9671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727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92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/>
              <a:pPr>
                <a:defRPr/>
              </a:pPr>
              <a:t>26.05.2021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8615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659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69275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51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8431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5145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81729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6904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4793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407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/>
              <a:pPr>
                <a:defRPr/>
              </a:pPr>
              <a:t>26.05.2021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98614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4424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8725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62679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13763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6894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59356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81246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9143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50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7239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4921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4953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7894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8048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8883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5508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9410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2122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787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19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51891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9463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96172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014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52611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887694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3079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62721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241056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93535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128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71528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5811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1231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52858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13481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0244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7131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4295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7153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80338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433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06314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16737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83145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70174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29914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20130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64090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24487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3477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1975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19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79251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948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0741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5714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9989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44520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3544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3014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3346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0796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15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5004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1759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6349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4756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4083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9429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33215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6897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50267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888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465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0074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4330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8133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273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7056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066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3421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8489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4102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2634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0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/>
              <a:pPr>
                <a:defRPr/>
              </a:pPr>
              <a:t>26.05.2021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54164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28064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16711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9644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21781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94477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1659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84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96507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13037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297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92273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28476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11454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01055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28194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6063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8704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01496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16452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54014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588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56260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26914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3235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55786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66638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46729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35411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380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17817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12378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803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93737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18645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87610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02524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55279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83199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14955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8060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1658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3884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04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15013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59278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1022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7620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86541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1033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4482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7010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1991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67666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09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68510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31927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18033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4637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0290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5600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54456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0494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5899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42304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16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23484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6192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5139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58914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74982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2408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8569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73265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67348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99458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22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8744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9574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0086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91220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02961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6666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2480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49239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95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028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05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98314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83190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5269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48800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65784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5177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1640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0589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4364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625239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371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34426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2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/>
              <a:pPr>
                <a:defRPr/>
              </a:pPr>
              <a:t>26.05.2021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250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1233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5939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4171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6006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6892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531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739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8319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5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/>
              <a:pPr>
                <a:defRPr/>
              </a:pPr>
              <a:t>26.05.2021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0802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1176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1459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8022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4282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4351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8107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9690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800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38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/>
              <a:pPr>
                <a:defRPr/>
              </a:pPr>
              <a:t>26.05.2021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6339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880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010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1609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778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8388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1119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702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1271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2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/>
              <a:pPr>
                <a:defRPr/>
              </a:pPr>
              <a:t>26.05.2021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4337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0873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3633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564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5718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5747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5445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1725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4282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46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/>
              <a:pPr>
                <a:defRPr/>
              </a:pPr>
              <a:t>26.05.2021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2719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9928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205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4727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91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7573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5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459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81978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35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/>
              <a:pPr>
                <a:defRPr/>
              </a:pPr>
              <a:t>26.05.2021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5788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2658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80888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0968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2399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3439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4350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347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8631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232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/>
              <a:pPr>
                <a:defRPr/>
              </a:pPr>
              <a:t>26.05.2021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2936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8423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1111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935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70118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4412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51004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4631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8261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8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slideLayout" Target="../slideLayouts/slideLayout235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4.xml"/><Relationship Id="rId3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3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52.xml"/><Relationship Id="rId11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5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5.xml"/><Relationship Id="rId3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4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59.xml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11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6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6.xml"/><Relationship Id="rId3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5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70.xml"/><Relationship Id="rId1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4.xml"/><Relationship Id="rId11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7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7.xml"/><Relationship Id="rId3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6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5.xml"/><Relationship Id="rId11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635375" y="0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/>
              <a:pPr>
                <a:defRPr/>
              </a:pPr>
              <a:t>26.05.2021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008000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64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02133-1741-4825-B39E-9DF1956C31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69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02133-1741-4825-B39E-9DF1956C31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80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75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727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E02133-1741-4825-B39E-9DF1956C31A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26.05.2021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77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E02133-1741-4825-B39E-9DF1956C31A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26.05.2021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78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E02133-1741-4825-B39E-9DF1956C31A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26.05.2021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79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37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53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61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28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E02133-1741-4825-B39E-9DF1956C31A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26.05.2021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923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E02133-1741-4825-B39E-9DF1956C31A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26.05.2021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217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E02133-1741-4825-B39E-9DF1956C31A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26.05.2021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446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E02133-1741-4825-B39E-9DF1956C31A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26.05.2021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976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E02133-1741-4825-B39E-9DF1956C31A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26.05.2021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875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83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33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02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13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31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99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13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0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4.xml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7.xml"/><Relationship Id="rId18" Type="http://schemas.openxmlformats.org/officeDocument/2006/relationships/slide" Target="slide27.xml"/><Relationship Id="rId3" Type="http://schemas.openxmlformats.org/officeDocument/2006/relationships/slide" Target="slide5.xml"/><Relationship Id="rId21" Type="http://schemas.openxmlformats.org/officeDocument/2006/relationships/slide" Target="slide33.xml"/><Relationship Id="rId7" Type="http://schemas.openxmlformats.org/officeDocument/2006/relationships/slide" Target="slide9.xml"/><Relationship Id="rId12" Type="http://schemas.openxmlformats.org/officeDocument/2006/relationships/slide" Target="slide16.xml"/><Relationship Id="rId17" Type="http://schemas.openxmlformats.org/officeDocument/2006/relationships/slide" Target="slide26.xml"/><Relationship Id="rId2" Type="http://schemas.openxmlformats.org/officeDocument/2006/relationships/slide" Target="slide4.xml"/><Relationship Id="rId16" Type="http://schemas.openxmlformats.org/officeDocument/2006/relationships/slide" Target="slide25.xml"/><Relationship Id="rId20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5.xml"/><Relationship Id="rId5" Type="http://schemas.openxmlformats.org/officeDocument/2006/relationships/slide" Target="slide7.xml"/><Relationship Id="rId15" Type="http://schemas.openxmlformats.org/officeDocument/2006/relationships/slide" Target="slide23.xml"/><Relationship Id="rId23" Type="http://schemas.openxmlformats.org/officeDocument/2006/relationships/slide" Target="slide35.xml"/><Relationship Id="rId10" Type="http://schemas.openxmlformats.org/officeDocument/2006/relationships/slide" Target="slide12.xml"/><Relationship Id="rId19" Type="http://schemas.openxmlformats.org/officeDocument/2006/relationships/slide" Target="slide28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8.xml"/><Relationship Id="rId22" Type="http://schemas.openxmlformats.org/officeDocument/2006/relationships/slide" Target="slide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5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13" Type="http://schemas.openxmlformats.org/officeDocument/2006/relationships/slide" Target="slide57.xml"/><Relationship Id="rId18" Type="http://schemas.openxmlformats.org/officeDocument/2006/relationships/slide" Target="slide66.xml"/><Relationship Id="rId3" Type="http://schemas.openxmlformats.org/officeDocument/2006/relationships/slide" Target="slide37.xml"/><Relationship Id="rId21" Type="http://schemas.openxmlformats.org/officeDocument/2006/relationships/slide" Target="slide69.xml"/><Relationship Id="rId7" Type="http://schemas.openxmlformats.org/officeDocument/2006/relationships/slide" Target="slide46.xml"/><Relationship Id="rId12" Type="http://schemas.openxmlformats.org/officeDocument/2006/relationships/slide" Target="slide54.xml"/><Relationship Id="rId17" Type="http://schemas.openxmlformats.org/officeDocument/2006/relationships/slide" Target="slide65.xml"/><Relationship Id="rId2" Type="http://schemas.openxmlformats.org/officeDocument/2006/relationships/slide" Target="slide36.xml"/><Relationship Id="rId16" Type="http://schemas.openxmlformats.org/officeDocument/2006/relationships/slide" Target="slide64.xml"/><Relationship Id="rId20" Type="http://schemas.openxmlformats.org/officeDocument/2006/relationships/slide" Target="slide6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11" Type="http://schemas.openxmlformats.org/officeDocument/2006/relationships/slide" Target="slide51.xml"/><Relationship Id="rId5" Type="http://schemas.openxmlformats.org/officeDocument/2006/relationships/slide" Target="slide40.xml"/><Relationship Id="rId15" Type="http://schemas.openxmlformats.org/officeDocument/2006/relationships/slide" Target="slide61.xml"/><Relationship Id="rId23" Type="http://schemas.openxmlformats.org/officeDocument/2006/relationships/slide" Target="slide71.xml"/><Relationship Id="rId10" Type="http://schemas.openxmlformats.org/officeDocument/2006/relationships/slide" Target="slide50.xml"/><Relationship Id="rId19" Type="http://schemas.openxmlformats.org/officeDocument/2006/relationships/slide" Target="slide67.xml"/><Relationship Id="rId4" Type="http://schemas.openxmlformats.org/officeDocument/2006/relationships/slide" Target="slide38.xml"/><Relationship Id="rId9" Type="http://schemas.openxmlformats.org/officeDocument/2006/relationships/slide" Target="slide48.xml"/><Relationship Id="rId14" Type="http://schemas.openxmlformats.org/officeDocument/2006/relationships/slide" Target="slide58.xml"/><Relationship Id="rId22" Type="http://schemas.openxmlformats.org/officeDocument/2006/relationships/slide" Target="slide7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3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mouhta.ru/directions/business/strateg-uprav/#mun-programs" TargetMode="External"/><Relationship Id="rId1" Type="http://schemas.openxmlformats.org/officeDocument/2006/relationships/slideLayout" Target="../slideLayouts/slideLayout23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mouhta.ru/directions/business/strateg-uprav/#mun-programs" TargetMode="External"/><Relationship Id="rId1" Type="http://schemas.openxmlformats.org/officeDocument/2006/relationships/slideLayout" Target="../slideLayouts/slideLayout23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emercom.mouhta.ru/about/munprog/otchet/" TargetMode="External"/><Relationship Id="rId1" Type="http://schemas.openxmlformats.org/officeDocument/2006/relationships/slideLayout" Target="../slideLayouts/slideLayout2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gkh.mouhta.ru/programs/transport/godovye-otchety-o-khode-realizatsii-i-otsenke-effektivnosti-realizatsii-munitsipalnoy-programmy2.php" TargetMode="External"/><Relationship Id="rId1" Type="http://schemas.openxmlformats.org/officeDocument/2006/relationships/slideLayout" Target="../slideLayouts/slideLayout2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gkh.mouhta.ru/programs/gkh/godovye-otchety-o-khode-realizatsii-i-otsenke-effektivnosti-realizatsii-munitsipalnoy-programmy.php" TargetMode="External"/><Relationship Id="rId1" Type="http://schemas.openxmlformats.org/officeDocument/2006/relationships/slideLayout" Target="../slideLayouts/slideLayout2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hyperlink" Target="http://edu.mouhta.ru/about/godotchet/2019.php" TargetMode="External"/><Relationship Id="rId1" Type="http://schemas.openxmlformats.org/officeDocument/2006/relationships/slideLayout" Target="../slideLayouts/slideLayout237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kultura.mouhta.ru/docs/otchet_mun/ezhegodnye-otchety/" TargetMode="External"/><Relationship Id="rId1" Type="http://schemas.openxmlformats.org/officeDocument/2006/relationships/slideLayout" Target="../slideLayouts/slideLayout23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37.xml"/><Relationship Id="rId4" Type="http://schemas.openxmlformats.org/officeDocument/2006/relationships/chart" Target="../charts/chart2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mouhta.ru/directions/business/strateg-uprav/#mun-programs" TargetMode="External"/><Relationship Id="rId1" Type="http://schemas.openxmlformats.org/officeDocument/2006/relationships/slideLayout" Target="../slideLayouts/slideLayout23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gkh.mouhta.ru/programs/sreda/godovye-otchety-o-khode-realizatsii-i-otsenke-effektivnosti-realizatsii-munitsipalnoy-programmy1.php" TargetMode="External"/><Relationship Id="rId1" Type="http://schemas.openxmlformats.org/officeDocument/2006/relationships/slideLayout" Target="../slideLayouts/slideLayout23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hyperlink" Target="http://sport.mouhta.ru/activity/progr/" TargetMode="External"/><Relationship Id="rId1" Type="http://schemas.openxmlformats.org/officeDocument/2006/relationships/slideLayout" Target="../slideLayouts/slideLayout237.xml"/><Relationship Id="rId4" Type="http://schemas.openxmlformats.org/officeDocument/2006/relationships/chart" Target="../charts/char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sovet.mouhta.ru/docs/resheniya/6-sozyv/" TargetMode="External"/><Relationship Id="rId2" Type="http://schemas.openxmlformats.org/officeDocument/2006/relationships/hyperlink" Target="https://mouhta.ru/docs/post/" TargetMode="External"/><Relationship Id="rId1" Type="http://schemas.openxmlformats.org/officeDocument/2006/relationships/slideLayout" Target="../slideLayouts/slideLayout13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2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9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9.xml"/><Relationship Id="rId4" Type="http://schemas.openxmlformats.org/officeDocument/2006/relationships/image" Target="../media/image15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5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9.xml"/><Relationship Id="rId4" Type="http://schemas.openxmlformats.org/officeDocument/2006/relationships/image" Target="../media/image18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9.xml"/><Relationship Id="rId4" Type="http://schemas.openxmlformats.org/officeDocument/2006/relationships/image" Target="../media/image21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2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2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hyperlink" Target="https://minfin.rkomi.ru/deyatelnost/monitoring-soblyudeniya-municipalnymi-obrazovaniyami-v-respublike-komi-trebovaniy-byudjetnogo-zakonodatelstva-rossiyskoy-federacii-i-ocenki-kachestva-upravleniya-byudjetnym-processom" TargetMode="External"/><Relationship Id="rId3" Type="http://schemas.openxmlformats.org/officeDocument/2006/relationships/hyperlink" Target="https://mouhta.ru/adm/osovet/" TargetMode="External"/><Relationship Id="rId7" Type="http://schemas.openxmlformats.org/officeDocument/2006/relationships/hyperlink" Target="https://minfin.rkomi.ru/deyatelnost/monitoring-kachestva-upravleniya-obshchestvennymi-finansami/monitoring-mo-v-rk-po-urovnyu-otkrytosti-byudjetnyh-dannyh" TargetMode="External"/><Relationship Id="rId2" Type="http://schemas.openxmlformats.org/officeDocument/2006/relationships/hyperlink" Target="http://sovet.mouhta.ru/publ-sl/" TargetMode="External"/><Relationship Id="rId1" Type="http://schemas.openxmlformats.org/officeDocument/2006/relationships/slideLayout" Target="../slideLayouts/slideLayout190.xml"/><Relationship Id="rId6" Type="http://schemas.openxmlformats.org/officeDocument/2006/relationships/hyperlink" Target="http://fin.mouhta.ru/byudzhet/grazhdan/forma-obratnoy-svyazi/" TargetMode="External"/><Relationship Id="rId5" Type="http://schemas.openxmlformats.org/officeDocument/2006/relationships/hyperlink" Target="http://fin.mouhta.ru/fingram/obzor/" TargetMode="External"/><Relationship Id="rId4" Type="http://schemas.openxmlformats.org/officeDocument/2006/relationships/hyperlink" Target="http://fin.mouhta.ru/opros/index.php" TargetMode="Externa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</a:t>
            </a:r>
            <a:r>
              <a:rPr lang="ru-RU" sz="3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ГРАЖДАН</a:t>
            </a:r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988" y="3141663"/>
            <a:ext cx="6985000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>
                <a:solidFill>
                  <a:schemeClr val="tx1"/>
                </a:solidFill>
                <a:ea typeface="+mj-ea"/>
                <a:cs typeface="Tahoma" pitchFamily="34" charset="0"/>
              </a:rPr>
              <a:t>К ОТЧЕТУ ОБ ИСПОЛНЕНИИ БЮДЖЕТА МОГО «УХТА»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>
                <a:solidFill>
                  <a:schemeClr val="tx1"/>
                </a:solidFill>
                <a:ea typeface="+mj-ea"/>
                <a:cs typeface="Tahoma" pitchFamily="34" charset="0"/>
              </a:rPr>
              <a:t>ЗА </a:t>
            </a:r>
            <a:r>
              <a:rPr lang="ru-RU" sz="3000" smtClean="0">
                <a:solidFill>
                  <a:schemeClr val="tx1"/>
                </a:solidFill>
                <a:ea typeface="+mj-ea"/>
                <a:cs typeface="Tahoma" pitchFamily="34" charset="0"/>
              </a:rPr>
              <a:t>2020 ГОД </a:t>
            </a:r>
            <a:endParaRPr lang="ru-RU" sz="3000" dirty="0">
              <a:solidFill>
                <a:schemeClr val="tx1"/>
              </a:solidFill>
              <a:ea typeface="+mj-ea"/>
              <a:cs typeface="Tahoma" pitchFamily="34" charset="0"/>
            </a:endParaRPr>
          </a:p>
        </p:txBody>
      </p:sp>
      <p:pic>
        <p:nvPicPr>
          <p:cNvPr id="15363" name="Picture 2" descr="E:\18 Бюджет для граждан\Ухта_большая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75288"/>
            <a:ext cx="914400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ДОХОДЫ МУНИЦИПАЛЬНОГО ОБРАЗОВАНИЯ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185" y="1421397"/>
            <a:ext cx="2988000" cy="4694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Налог на доходы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Доходы от акцизов на ГСМ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Налоги на совокупный доход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Налог на имущество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Земельный налог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Государственная пошлина по делам, рассматриваемым в судах общей юрисдикции, мировыми судьями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Государственная пошлина за выдачу специального разрешения на движение по автомобильным дорогам транспортных средств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800" y="1241397"/>
            <a:ext cx="2988000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21835" y="784569"/>
            <a:ext cx="241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Calibri"/>
                <a:cs typeface="Tahoma" pitchFamily="34" charset="0"/>
              </a:rPr>
              <a:t>Налоговые доходы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096000" y="1241397"/>
            <a:ext cx="2988000" cy="0"/>
          </a:xfrm>
          <a:prstGeom prst="line">
            <a:avLst/>
          </a:prstGeom>
          <a:ln w="2857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145200" y="1241397"/>
            <a:ext cx="2988000" cy="0"/>
          </a:xfrm>
          <a:prstGeom prst="line">
            <a:avLst/>
          </a:prstGeom>
          <a:ln w="2857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248799" y="784197"/>
            <a:ext cx="2682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Calibri"/>
                <a:cs typeface="Tahoma" pitchFamily="34" charset="0"/>
              </a:rPr>
              <a:t>Неналоговые доходы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91970" y="577717"/>
            <a:ext cx="2072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Calibri"/>
                <a:cs typeface="Tahoma" pitchFamily="34" charset="0"/>
              </a:rPr>
              <a:t>Безвозмездные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Calibri"/>
                <a:cs typeface="Tahoma" pitchFamily="34" charset="0"/>
              </a:rPr>
              <a:t>поступления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84983" y="1421396"/>
            <a:ext cx="2988000" cy="46944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Доходы от использования имущества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Плата за негативное воздействие на окружающую среду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Доходы от оказания платных услуг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Доходы от компенсации затрат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Доходы от реализации имущества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Доходы от продажи земельных участков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Платежи, взимаемые органами местного самоуправления городских округов за выполнение определенных функций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Штрафы, санкции, возмещение ущерба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prstClr val="black"/>
              </a:solidFill>
              <a:latin typeface="Calibri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>
              <a:solidFill>
                <a:prstClr val="black"/>
              </a:solidFill>
              <a:latin typeface="Calibri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34183" y="1421397"/>
            <a:ext cx="2988000" cy="4693593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Межбюджетные трансферты – средства, предоставляемые одним бюджетом другому бюджету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использования;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Субсидии – межбюджетные трансферты, предоставляемые на условиях долевого софинансирования расходов других бюджетов;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Субвенции  - межбюджетные трансферты, предоставляемые на финансирование  «переданных» другим публично-правовым образованиям полномочий;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Прочие безвозмездные поступления от юридических и физических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395273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МЫ - НАЛОГОПЛАТЕЛЬЩИКИ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63085" y="4312250"/>
            <a:ext cx="2124245" cy="1741545"/>
            <a:chOff x="96192" y="4403248"/>
            <a:chExt cx="2124245" cy="174154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6" name="Трапеция 5"/>
            <p:cNvSpPr/>
            <p:nvPr/>
          </p:nvSpPr>
          <p:spPr>
            <a:xfrm>
              <a:off x="96192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1400" dirty="0">
                <a:solidFill>
                  <a:prstClr val="white"/>
                </a:solidFill>
              </a:endParaRPr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>
              <a:off x="626284" y="4403248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395085" y="4325966"/>
            <a:ext cx="2124245" cy="1739404"/>
            <a:chOff x="2287219" y="4405389"/>
            <a:chExt cx="2124245" cy="1739404"/>
          </a:xfr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9" name="Трапеция 8"/>
            <p:cNvSpPr/>
            <p:nvPr/>
          </p:nvSpPr>
          <p:spPr>
            <a:xfrm>
              <a:off x="2287219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>
              <a:off x="2817311" y="4405389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27085" y="4312250"/>
            <a:ext cx="2124245" cy="1741545"/>
            <a:chOff x="4563864" y="4403248"/>
            <a:chExt cx="2124245" cy="1741545"/>
          </a:xfr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12" name="Трапеция 11"/>
            <p:cNvSpPr/>
            <p:nvPr/>
          </p:nvSpPr>
          <p:spPr>
            <a:xfrm>
              <a:off x="4563864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>
              <a:off x="5093956" y="4403248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859085" y="4312250"/>
            <a:ext cx="2124245" cy="1741545"/>
            <a:chOff x="6908763" y="4382724"/>
            <a:chExt cx="2124245" cy="1741545"/>
          </a:xfr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15" name="Трапеция 14"/>
            <p:cNvSpPr/>
            <p:nvPr/>
          </p:nvSpPr>
          <p:spPr>
            <a:xfrm>
              <a:off x="6908763" y="5280107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>
              <a:off x="7438855" y="4382724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5450" y="5480832"/>
            <a:ext cx="154561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Налог на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физических лиц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14856" y="5315131"/>
            <a:ext cx="148470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Налог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на имущество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физических лиц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26393" y="5422853"/>
            <a:ext cx="112562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Земельный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налог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76720" y="5422853"/>
            <a:ext cx="138371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Транспортный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налог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67513" y="4717628"/>
            <a:ext cx="545342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13%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21532" y="4651526"/>
            <a:ext cx="60144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0,3%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1,5%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4779" y="806025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48779" y="806025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52779" y="806025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56779" y="807425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5788" y="825096"/>
            <a:ext cx="189186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 отдельных случаях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ставка налога: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9%, 30%, 35%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5788" y="1586377"/>
            <a:ext cx="1577676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222250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Налог поступает </a:t>
            </a:r>
          </a:p>
          <a:p>
            <a:pPr defTabSz="222250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 бюджет </a:t>
            </a:r>
          </a:p>
          <a:p>
            <a:pPr defTabSz="222250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МОГО «Ухта»</a:t>
            </a:r>
          </a:p>
          <a:p>
            <a:pPr defTabSz="222250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 размере 20 % </a:t>
            </a:r>
          </a:p>
          <a:p>
            <a:pPr defTabSz="222250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 бюджет </a:t>
            </a:r>
          </a:p>
          <a:p>
            <a:pPr defTabSz="222250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Республики Коми</a:t>
            </a:r>
          </a:p>
          <a:p>
            <a:pPr defTabSz="222250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 размере 80 %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45661" y="819026"/>
            <a:ext cx="1957587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Налог оплачивается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исходя из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кадастровой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стоимости объекта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налогообложения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(решение Совета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МОГО «Ухта»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от 20.11.2014 № 331)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50629" y="2376203"/>
            <a:ext cx="150874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Налог поступает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 бюджет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МОГО «Ухта»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 объеме 100 %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50632" y="784996"/>
            <a:ext cx="2060179" cy="2492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Ставка налога от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кадастровой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стоимости земельных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у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частков, 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занятых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жилищным фондом,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с/х назначения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или приобретенных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(предоставленных)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для личного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подсобного хозяйства,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животноводства–0,3%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Прочие земельные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участки – 1,5%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50632" y="3262250"/>
            <a:ext cx="206659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Налог поступает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 бюджет МОГО «Ухта»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 объеме 100 %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65752" y="805900"/>
            <a:ext cx="1928733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Ставка налога на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легковые автомобили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Мощность двигателя:</a:t>
            </a:r>
          </a:p>
        </p:txBody>
      </p:sp>
      <p:sp>
        <p:nvSpPr>
          <p:cNvPr id="35" name="TextBox 41"/>
          <p:cNvSpPr txBox="1">
            <a:spLocks noChangeArrowheads="1"/>
          </p:cNvSpPr>
          <p:nvPr/>
        </p:nvSpPr>
        <p:spPr bwMode="auto">
          <a:xfrm>
            <a:off x="8228800" y="1667674"/>
            <a:ext cx="87075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10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15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20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30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50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75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150 руб.</a:t>
            </a:r>
          </a:p>
        </p:txBody>
      </p:sp>
      <p:sp>
        <p:nvSpPr>
          <p:cNvPr id="36" name="TextBox 48"/>
          <p:cNvSpPr txBox="1">
            <a:spLocks noChangeArrowheads="1"/>
          </p:cNvSpPr>
          <p:nvPr/>
        </p:nvSpPr>
        <p:spPr bwMode="auto">
          <a:xfrm>
            <a:off x="7032778" y="1667674"/>
            <a:ext cx="145264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до 70 </a:t>
            </a:r>
            <a:r>
              <a:rPr lang="ru-RU" sz="1200" dirty="0" err="1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л.с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70 – 85 </a:t>
            </a:r>
            <a:r>
              <a:rPr lang="ru-RU" sz="1200" dirty="0" err="1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л.с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85 – 100 </a:t>
            </a:r>
            <a:r>
              <a:rPr lang="ru-RU" sz="1200" dirty="0" err="1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л.с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100 – 150 </a:t>
            </a:r>
            <a:r>
              <a:rPr lang="ru-RU" sz="1200" dirty="0" err="1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л.с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150 – 200 </a:t>
            </a:r>
            <a:r>
              <a:rPr lang="ru-RU" sz="1200" dirty="0" err="1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л.с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200 – 250 </a:t>
            </a:r>
            <a:r>
              <a:rPr lang="ru-RU" sz="1200" dirty="0" err="1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л.с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свыше 250 </a:t>
            </a:r>
            <a:r>
              <a:rPr lang="ru-RU" sz="1200" dirty="0" err="1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л.с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44353" y="3053561"/>
            <a:ext cx="193514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Налог поступает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 бюджет Республики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Коми в объеме 100 %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79" y="4409851"/>
            <a:ext cx="73770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Ставка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налога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93779" y="4750679"/>
            <a:ext cx="92685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1%,2%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0,1%,0,2%</a:t>
            </a:r>
            <a:endParaRPr lang="ru-RU" sz="1000" dirty="0">
              <a:solidFill>
                <a:schemeClr val="bg1"/>
              </a:solidFill>
              <a:latin typeface="Verdan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36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НАЛОГОВЫХ ДОХОДОВ МЕЖДУ БЮДЖЕТАМИ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977419"/>
              </p:ext>
            </p:extLst>
          </p:nvPr>
        </p:nvGraphicFramePr>
        <p:xfrm>
          <a:off x="251521" y="570066"/>
          <a:ext cx="8712479" cy="5989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80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39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98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98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06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0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Налоги и сборы,</a:t>
                      </a:r>
                      <a:r>
                        <a:rPr lang="ru-RU" sz="9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установленные законодательством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Федера-льный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Региона-</a:t>
                      </a:r>
                      <a:r>
                        <a:rPr lang="ru-RU" sz="9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льный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Местный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rowSpan="15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Федеральные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 Налог на прибыль организаций по ставке 3%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                                         по ставке 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17</a:t>
                      </a: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НДС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238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 Акцизы, в том числе: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табачную продукцию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спиртосодержащую продукцию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автомобильный бензин, дизельное топливо, моторные масла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78%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10%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(0,4072%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 бюджет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МОГО «Ухта»)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8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алкогольную продукцию с объемной долей этилового спирта свыше 9 процентов, за исключением пива, вин, фруктовых вин, игристых вин (шампанских), винных напитков, изготавливаемых без добавления ректификованного этилового спирта, произведенного из пищевого сырья, и (или) спиртованных виноградного или иного фруктового сусла, и (или) винного дистиллята, и (или) фруктового дистиллята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28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алкогольную продукцию с объемной долей этилового спирта свыше 9 процентов, включающую пиво, вина, фруктовые вина, игристые вина (шампанские), винные напитки, изготавливаемые без добавления ректификованного этилового спирта, произведенного из пищевого сырья, и (или) спиртованных виноградного или иного фруктового сусла, и (или) винного дистиллята, и (или) фруктового дистиллята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алкогольную продукцию с объемной долей этилового спирта до 9 процентов включительно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автомобили легковые и мотоциклы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28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по подакцизным товарам и продукции, ввозимым на территорию Российской Федерации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28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средние дистилляты, производимые на территории Российской Федерации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 Налог на доходы физических лиц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(НДФЛ)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 Налог на добычу полезных ископаемых, 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 на добычу полезных ископаемых в виде углеводородного сырья (газ горючий природный)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86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НАЛОГОВЫХ ДОХОДОВ МЕЖДУ БЮДЖЕТАМИ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765302"/>
              </p:ext>
            </p:extLst>
          </p:nvPr>
        </p:nvGraphicFramePr>
        <p:xfrm>
          <a:off x="251521" y="628668"/>
          <a:ext cx="8712478" cy="585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80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608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45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45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45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5015">
                <a:tc gridSpan="2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Налоги и сборы,</a:t>
                      </a:r>
                      <a:r>
                        <a:rPr lang="ru-RU" sz="9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установленные законодательством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Федера-льный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Региона-</a:t>
                      </a:r>
                      <a:r>
                        <a:rPr lang="ru-RU" sz="9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льный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Местный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rowSpan="14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Федеральные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 на добычу полезных ископаемых в виде углеводородного сырья (газ горючий природный)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 на добычу полезных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ископаемых в виде углеводородного сырья (за исключением газа горючего природного)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 на добычу общераспространенных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полезных ископаемых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 на добычу полезных ископаемых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в виде природных алмазов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 на добычу полезных ископаемых (за исключением полезных ископаемых в виде углеводородного сырья, природных алмазов и общераспространенных полезных ископаемых) 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238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 Водный налог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 Сборы,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в том числе: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сборы за пользование объектами животного мира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сбор за пользование объектами водных биологических ресурсов (исключая внутренние водные объекты)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сбор за пользование объектами водных биологических ресурсов (по внутренним водным объектам)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8. Государственная пошлина (за исключением государственной пошлины за совершение юридически значимых действий, указанных в статьях 56,61,61.1,61.2,61.3,61.4,61.5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Бюджетного кодекса Российской Федерации</a:t>
                      </a: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28315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9. Государственная пошлина за совершение федеральными органами исполнительной власти юридически значимых действий в случае подачи заявления и (или) документов, необходимых для их совершения, в многофункциональный центр предоставления государственных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 муниципальных услуг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28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10. Государственная пошлина по делам,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рассматриваемым судами общей юрисдикции, мировыми судьями (за исключением Верховного Суда Российской Федерации)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28315">
                <a:tc vMerge="1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11.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Государственная пошлина за совершение федеральными органами исполнительной власти юридически значимых действий в случае подачи заявления и (или) документов, необходимых для их совершения, в электронной форме и выдачи документов через многофункциональный центр предоставления государственных и муниципальных услуг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30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НАЛОГОВЫХ ДОХОДОВ МЕЖДУ БЮДЖЕТАМИ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49485"/>
              </p:ext>
            </p:extLst>
          </p:nvPr>
        </p:nvGraphicFramePr>
        <p:xfrm>
          <a:off x="251520" y="1004280"/>
          <a:ext cx="8730969" cy="4232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118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36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81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63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5015">
                <a:tc gridSpan="2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Налоги и сборы,</a:t>
                      </a:r>
                      <a:r>
                        <a:rPr lang="ru-RU" sz="9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установленные законодательством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Федеральный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Региональный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Местный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Федеральные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12. Государственная пошлина (подлежащая зачислению по месту государственной регистрации, совершения юридически значимых действий или выдачи документов)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64500">
                <a:tc vMerge="1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13. Государственная пошлина (подлежащая зачислению по месту государственной регистрации, совершения юридически значимых действий или выдачи документов)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rowSpan="8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Региональные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 Налог на имущество организаций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Транспортный налог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238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 Налоги, взимаемые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при применении специальных налоговых режимов: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налог, взимаемый в связи с применением упрощенной системы налогообложения;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единый налог на вмененный доход*;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94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налог, взимаемый в связи с применением патентной системы налогообложения;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единый сельскохозяйственный налог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 Налог на игорный бизнес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Местные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 Налог на имущество физических лиц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Земельный налог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5394825"/>
            <a:ext cx="377058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* единый налог на вмененный доход отменен с 01.01.2021</a:t>
            </a:r>
            <a:endParaRPr lang="ru-RU" sz="9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62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ДОХОДОВ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48861767"/>
              </p:ext>
            </p:extLst>
          </p:nvPr>
        </p:nvGraphicFramePr>
        <p:xfrm>
          <a:off x="1331640" y="764704"/>
          <a:ext cx="2687960" cy="232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22512" y="465805"/>
            <a:ext cx="2481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Безвозмездные поступления</a:t>
            </a:r>
          </a:p>
          <a:p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2 </a:t>
            </a:r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807,7 </a:t>
            </a: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345" y="754699"/>
            <a:ext cx="1718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Налоговые доходы</a:t>
            </a:r>
          </a:p>
          <a:p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1 </a:t>
            </a:r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236,0 </a:t>
            </a: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648" y="2380499"/>
            <a:ext cx="1887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Неналоговые доходы</a:t>
            </a:r>
          </a:p>
          <a:p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137,3 </a:t>
            </a: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млн. руб.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1619672" y="1243164"/>
            <a:ext cx="144016" cy="24162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51520" y="1243164"/>
            <a:ext cx="1368152" cy="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254161" y="927470"/>
            <a:ext cx="144016" cy="15240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3398178" y="927470"/>
            <a:ext cx="4189157" cy="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cxnSpLocks/>
          </p:cNvCxnSpPr>
          <p:nvPr/>
        </p:nvCxnSpPr>
        <p:spPr>
          <a:xfrm flipH="1">
            <a:off x="1566507" y="2324432"/>
            <a:ext cx="166782" cy="5446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09416" y="1414094"/>
            <a:ext cx="63350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  <a:latin typeface="Verdana" pitchFamily="34" charset="0"/>
              </a:rPr>
              <a:t>67%</a:t>
            </a:r>
            <a:endParaRPr lang="ru-RU" sz="13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87337" y="1481536"/>
            <a:ext cx="63350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  <a:latin typeface="Verdana" pitchFamily="34" charset="0"/>
              </a:rPr>
              <a:t>30%</a:t>
            </a:r>
            <a:endParaRPr lang="ru-RU" sz="13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99890" y="2118350"/>
            <a:ext cx="51488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>
                <a:solidFill>
                  <a:prstClr val="black"/>
                </a:solidFill>
                <a:latin typeface="Verdana" pitchFamily="34" charset="0"/>
              </a:rPr>
              <a:t>3</a:t>
            </a:r>
            <a:r>
              <a:rPr lang="ru-RU" sz="1300" b="1" dirty="0" smtClean="0">
                <a:solidFill>
                  <a:prstClr val="black"/>
                </a:solidFill>
                <a:latin typeface="Verdana" pitchFamily="34" charset="0"/>
              </a:rPr>
              <a:t>%</a:t>
            </a:r>
            <a:endParaRPr lang="ru-RU" sz="13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1440107537"/>
              </p:ext>
            </p:extLst>
          </p:nvPr>
        </p:nvGraphicFramePr>
        <p:xfrm>
          <a:off x="251520" y="3293985"/>
          <a:ext cx="8376592" cy="348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356595" y="3449139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1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446,6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(39%)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23422" y="3438462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1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388,0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(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37%)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78085" y="3431972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1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337,6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(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32%)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73962" y="3444197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1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458,2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(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41%)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52020" y="5177331"/>
            <a:ext cx="784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2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209,0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(61%)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23421" y="5166654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2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373,8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(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63%)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78085" y="5167723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2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833,7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(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68%)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76783" y="5174832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2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124,7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(59%)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43" name="Пятиугольник 42"/>
          <p:cNvSpPr/>
          <p:nvPr/>
        </p:nvSpPr>
        <p:spPr>
          <a:xfrm>
            <a:off x="4417171" y="1795337"/>
            <a:ext cx="2541184" cy="1135077"/>
          </a:xfrm>
          <a:prstGeom prst="homePlate">
            <a:avLst>
              <a:gd name="adj" fmla="val 27802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44634" y="1918812"/>
            <a:ext cx="202972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Объем налоговых и</a:t>
            </a:r>
          </a:p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неналоговых доходов</a:t>
            </a:r>
          </a:p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в 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2020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году</a:t>
            </a:r>
          </a:p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по отношению к 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2019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году </a:t>
            </a:r>
          </a:p>
          <a:p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у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меньшился</a:t>
            </a:r>
            <a:endParaRPr lang="ru-RU" sz="10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54022" y="2070487"/>
            <a:ext cx="2040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6633"/>
                </a:solidFill>
                <a:latin typeface="Verdana" pitchFamily="34" charset="0"/>
              </a:rPr>
              <a:t>на </a:t>
            </a:r>
            <a:r>
              <a:rPr lang="en-US" sz="1600" b="1" dirty="0">
                <a:solidFill>
                  <a:srgbClr val="006633"/>
                </a:solidFill>
                <a:latin typeface="ALS Rubl" pitchFamily="50" charset="0"/>
              </a:rPr>
              <a:t> </a:t>
            </a:r>
            <a:r>
              <a:rPr lang="ru-RU" sz="1600" b="1" dirty="0" smtClean="0">
                <a:solidFill>
                  <a:srgbClr val="006633"/>
                </a:solidFill>
                <a:latin typeface="Verdana" pitchFamily="34" charset="0"/>
              </a:rPr>
              <a:t>118,9</a:t>
            </a:r>
            <a:r>
              <a:rPr lang="en-US" sz="1600" b="1" dirty="0" smtClean="0">
                <a:solidFill>
                  <a:srgbClr val="006633"/>
                </a:solidFill>
                <a:latin typeface="Verdana" pitchFamily="34" charset="0"/>
              </a:rPr>
              <a:t> </a:t>
            </a:r>
            <a:endParaRPr lang="ru-RU" sz="1600" b="1" dirty="0">
              <a:solidFill>
                <a:srgbClr val="006633"/>
              </a:solidFill>
              <a:latin typeface="Verdana" pitchFamily="34" charset="0"/>
            </a:endParaRPr>
          </a:p>
          <a:p>
            <a:r>
              <a:rPr lang="ru-RU" sz="1600" b="1" dirty="0">
                <a:solidFill>
                  <a:srgbClr val="006633"/>
                </a:solidFill>
                <a:latin typeface="Verdana" pitchFamily="34" charset="0"/>
              </a:rPr>
              <a:t>млн. руб.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59226" y="1733750"/>
            <a:ext cx="838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6633"/>
                </a:solidFill>
                <a:latin typeface="Verdana" pitchFamily="34" charset="0"/>
              </a:rPr>
              <a:t>2020 </a:t>
            </a:r>
            <a:endParaRPr lang="ru-RU" sz="16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55672" y="3143194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3 </a:t>
            </a: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655,6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96170" y="3132518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3 </a:t>
            </a: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761,8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50800" y="3117559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4 171,3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61946" y="3115984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3 582,9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57583" y="3435510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1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373,3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(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33%)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457583" y="5171261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2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807,7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(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67%)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430298" y="3121097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4 181,0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905663" y="3435510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1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492,2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(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37%)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05663" y="5171261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2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595,2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(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63%)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878378" y="3121097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4 087,4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89854" y="934655"/>
            <a:ext cx="4071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В том числе </a:t>
            </a: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</a:rPr>
              <a:t>62,5 млн</a:t>
            </a: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. </a:t>
            </a: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</a:rPr>
              <a:t>руб. </a:t>
            </a:r>
            <a:r>
              <a:rPr lang="ru-RU" sz="1000" dirty="0" smtClean="0">
                <a:latin typeface="Verdana" pitchFamily="34" charset="0"/>
              </a:rPr>
              <a:t>дотация на частичную компенсацию снижения поступления в 2020 году </a:t>
            </a:r>
          </a:p>
          <a:p>
            <a:r>
              <a:rPr lang="ru-RU" sz="1000" dirty="0">
                <a:latin typeface="Verdana" pitchFamily="34" charset="0"/>
              </a:rPr>
              <a:t>н</a:t>
            </a:r>
            <a:r>
              <a:rPr lang="ru-RU" sz="1000" dirty="0" smtClean="0">
                <a:latin typeface="Verdana" pitchFamily="34" charset="0"/>
              </a:rPr>
              <a:t>алоговых и неналоговых доходов в связи с пандемией новой </a:t>
            </a:r>
            <a:r>
              <a:rPr lang="ru-RU" sz="1000" dirty="0" err="1" smtClean="0">
                <a:latin typeface="Verdana" pitchFamily="34" charset="0"/>
              </a:rPr>
              <a:t>коронавирусной</a:t>
            </a:r>
            <a:r>
              <a:rPr lang="ru-RU" sz="1000" dirty="0" smtClean="0">
                <a:latin typeface="Verdana" pitchFamily="34" charset="0"/>
              </a:rPr>
              <a:t> инфекции</a:t>
            </a:r>
            <a:endParaRPr lang="ru-RU" sz="1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5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НАЛОГОВЫХ И НЕНАЛОГОВЫХ ДОХОДОВ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244241"/>
              </p:ext>
            </p:extLst>
          </p:nvPr>
        </p:nvGraphicFramePr>
        <p:xfrm>
          <a:off x="2225675" y="1573688"/>
          <a:ext cx="4522788" cy="4555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691336" y="1394936"/>
            <a:ext cx="201369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2020 </a:t>
            </a:r>
            <a:r>
              <a:rPr lang="ru-RU" sz="12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год (млн. руб.)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9021" y="4737144"/>
            <a:ext cx="18004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Налоги на имущество</a:t>
            </a: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033540267"/>
              </p:ext>
            </p:extLst>
          </p:nvPr>
        </p:nvGraphicFramePr>
        <p:xfrm>
          <a:off x="-11599" y="4928426"/>
          <a:ext cx="3075187" cy="1754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85982" y="2708920"/>
            <a:ext cx="1935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Налоги на совокупный </a:t>
            </a: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доход</a:t>
            </a: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1719775259"/>
              </p:ext>
            </p:extLst>
          </p:nvPr>
        </p:nvGraphicFramePr>
        <p:xfrm>
          <a:off x="909" y="2872073"/>
          <a:ext cx="3086835" cy="1753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623184" y="657467"/>
            <a:ext cx="1492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Налог на доходы </a:t>
            </a:r>
          </a:p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физических лиц</a:t>
            </a: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3089784124"/>
              </p:ext>
            </p:extLst>
          </p:nvPr>
        </p:nvGraphicFramePr>
        <p:xfrm>
          <a:off x="-6546" y="770384"/>
          <a:ext cx="3086835" cy="1816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755012" y="569161"/>
            <a:ext cx="1672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Доходы от продажи</a:t>
            </a: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активов</a:t>
            </a: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1862865032"/>
              </p:ext>
            </p:extLst>
          </p:nvPr>
        </p:nvGraphicFramePr>
        <p:xfrm>
          <a:off x="6057166" y="765262"/>
          <a:ext cx="3086834" cy="1757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6444030" y="2708920"/>
            <a:ext cx="22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Доходы от использования</a:t>
            </a: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муниципального имущества</a:t>
            </a: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3263343631"/>
              </p:ext>
            </p:extLst>
          </p:nvPr>
        </p:nvGraphicFramePr>
        <p:xfrm>
          <a:off x="6055329" y="2858515"/>
          <a:ext cx="3071620" cy="1771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7044716" y="4677831"/>
            <a:ext cx="13388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Прочие доходы</a:t>
            </a:r>
          </a:p>
        </p:txBody>
      </p: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1624474878"/>
              </p:ext>
            </p:extLst>
          </p:nvPr>
        </p:nvGraphicFramePr>
        <p:xfrm>
          <a:off x="6046933" y="4867415"/>
          <a:ext cx="3086835" cy="1818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558919" y="5867969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22,8%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flipV="1">
            <a:off x="1422973" y="6064176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291727" y="5756430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6</a:t>
            </a:r>
            <a:r>
              <a:rPr lang="en-US" sz="900" dirty="0" smtClean="0">
                <a:solidFill>
                  <a:prstClr val="black"/>
                </a:solidFill>
                <a:latin typeface="Verdana" pitchFamily="34" charset="0"/>
              </a:rPr>
              <a:t>,</a:t>
            </a:r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0%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flipV="1">
            <a:off x="2105805" y="5987336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993056" y="5730604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1,2%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53936" y="3774510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23</a:t>
            </a:r>
            <a:r>
              <a:rPr lang="en-US" sz="900" dirty="0" smtClean="0">
                <a:solidFill>
                  <a:prstClr val="black"/>
                </a:solidFill>
                <a:latin typeface="Verdana" pitchFamily="34" charset="0"/>
              </a:rPr>
              <a:t>,</a:t>
            </a:r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9%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0767" y="3772638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6</a:t>
            </a:r>
            <a:r>
              <a:rPr lang="en-US" sz="900" dirty="0" smtClean="0">
                <a:solidFill>
                  <a:prstClr val="black"/>
                </a:solidFill>
                <a:latin typeface="Verdana" pitchFamily="34" charset="0"/>
              </a:rPr>
              <a:t>,</a:t>
            </a:r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5%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05327" y="3777465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4</a:t>
            </a:r>
            <a:r>
              <a:rPr lang="en-US" sz="900" dirty="0" smtClean="0">
                <a:solidFill>
                  <a:prstClr val="black"/>
                </a:solidFill>
                <a:latin typeface="Verdana" pitchFamily="34" charset="0"/>
              </a:rPr>
              <a:t>,</a:t>
            </a:r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4%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91694" y="1779502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2,7%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 flipV="1">
            <a:off x="1426494" y="1943766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309537" y="1690169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2,3%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 flipV="1">
            <a:off x="2137101" y="1854168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008478" y="1597587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6</a:t>
            </a:r>
            <a:r>
              <a:rPr lang="en-US" sz="900" dirty="0" smtClean="0">
                <a:solidFill>
                  <a:prstClr val="black"/>
                </a:solidFill>
                <a:latin typeface="Verdana" pitchFamily="34" charset="0"/>
              </a:rPr>
              <a:t>,</a:t>
            </a:r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3</a:t>
            </a:r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flipV="1">
            <a:off x="722637" y="2037280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617232" y="1753129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22</a:t>
            </a:r>
            <a:r>
              <a:rPr lang="en-US" sz="900" dirty="0" smtClean="0">
                <a:solidFill>
                  <a:prstClr val="black"/>
                </a:solidFill>
                <a:latin typeface="Verdana" pitchFamily="34" charset="0"/>
              </a:rPr>
              <a:t>,</a:t>
            </a:r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0%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15088" y="1742549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31</a:t>
            </a:r>
            <a:r>
              <a:rPr lang="en-US" sz="900" dirty="0" smtClean="0">
                <a:solidFill>
                  <a:prstClr val="black"/>
                </a:solidFill>
                <a:latin typeface="Verdana" pitchFamily="34" charset="0"/>
              </a:rPr>
              <a:t>,</a:t>
            </a:r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8%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022441" y="1734586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51,0%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602217" y="3867888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44,6%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348529" y="3876831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4,3%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998762" y="3892394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15,0%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607767" y="5856666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15,4%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307904" y="5846020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68,5%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022441" y="5850006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57</a:t>
            </a:r>
            <a:r>
              <a:rPr lang="en-US" sz="900" dirty="0" smtClean="0">
                <a:solidFill>
                  <a:prstClr val="black"/>
                </a:solidFill>
                <a:latin typeface="Verdana" pitchFamily="34" charset="0"/>
              </a:rPr>
              <a:t>,</a:t>
            </a:r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5%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cxnSp>
        <p:nvCxnSpPr>
          <p:cNvPr id="58" name="Прямая со стрелкой 57"/>
          <p:cNvCxnSpPr/>
          <p:nvPr/>
        </p:nvCxnSpPr>
        <p:spPr>
          <a:xfrm flipV="1">
            <a:off x="713911" y="6168469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xmlns="" id="{61AC9809-C674-47B7-9EBB-D96FD2B9D7B9}"/>
              </a:ext>
            </a:extLst>
          </p:cNvPr>
          <p:cNvCxnSpPr/>
          <p:nvPr/>
        </p:nvCxnSpPr>
        <p:spPr>
          <a:xfrm>
            <a:off x="6772771" y="2011887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6752484" y="4116902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V="1">
            <a:off x="7471268" y="6114061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716697" y="4048815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V="1">
            <a:off x="1438293" y="4082277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2115184" y="4067146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V="1">
            <a:off x="7474390" y="2027144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>
            <a:extLst>
              <a:ext uri="{FF2B5EF4-FFF2-40B4-BE49-F238E27FC236}">
                <a16:creationId xmlns:a16="http://schemas.microsoft.com/office/drawing/2014/main" xmlns="" id="{61AC9809-C674-47B7-9EBB-D96FD2B9D7B9}"/>
              </a:ext>
            </a:extLst>
          </p:cNvPr>
          <p:cNvCxnSpPr/>
          <p:nvPr/>
        </p:nvCxnSpPr>
        <p:spPr>
          <a:xfrm>
            <a:off x="8171443" y="2007019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V="1">
            <a:off x="7480713" y="4151527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V="1">
            <a:off x="6782857" y="6153698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8171443" y="6133426"/>
            <a:ext cx="254362" cy="724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4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РАСПРЕДЕЛЕНИЕ НАЛОГОВЫХ ДОХОДОВ ПО УРОВНЯМ БЮДЖЕТОВ</a:t>
            </a:r>
            <a:br>
              <a:rPr lang="ru-RU" dirty="0"/>
            </a:br>
            <a:r>
              <a:rPr lang="ru-RU" dirty="0"/>
              <a:t>(</a:t>
            </a:r>
            <a:r>
              <a:rPr lang="ru-RU" sz="1400" dirty="0"/>
              <a:t>ПО ГЛАВНОМУ АДМИНИСТРАТОРУ </a:t>
            </a:r>
            <a:r>
              <a:rPr lang="ru-RU" dirty="0"/>
              <a:t>– </a:t>
            </a:r>
            <a:r>
              <a:rPr lang="ru-RU" sz="1400" dirty="0"/>
              <a:t>ФЕДЕРАЛЬНАЯ НАЛОГОВАЯ СЛУЖБА)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1720094"/>
              </p:ext>
            </p:extLst>
          </p:nvPr>
        </p:nvGraphicFramePr>
        <p:xfrm>
          <a:off x="296526" y="1291128"/>
          <a:ext cx="8460940" cy="548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599" y="1371325"/>
            <a:ext cx="107791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91980" y="5190150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43,8%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91980" y="3303527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52,7%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31852" y="2223427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3,5%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6593" y="3066437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23 841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55709" y="2015146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32 815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06010" y="3839865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17 313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85840" y="3541529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19 825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82153" y="4023338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6,4%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39621" y="4628428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48,2%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38514" y="5561336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45,4%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61983" y="3723952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5,3%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31650" y="4473417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57,9%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31740" y="5550702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36,8%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52736" y="3263409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4,5%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13602" y="4146448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54,6%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11860" y="5392855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40,9%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82733" y="5246810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35,1%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82732" y="3349406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61,2%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23609" y="2288333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3,7%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47465" y="2100135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32 137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62853" y="5403669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30,1%</a:t>
            </a:r>
            <a:endParaRPr lang="ru-RU" sz="10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64498" y="3733061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65,7%</a:t>
            </a:r>
            <a:endParaRPr lang="ru-RU" sz="10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03729" y="2589484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4,2%</a:t>
            </a:r>
            <a:endParaRPr lang="ru-RU" sz="10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27586" y="2390177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29 648</a:t>
            </a:r>
            <a:endParaRPr lang="ru-RU" sz="1000" b="1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51960" y="4830999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48,0%</a:t>
            </a:r>
            <a:endParaRPr lang="ru-RU" sz="10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42973" y="2611518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48,9%</a:t>
            </a:r>
            <a:endParaRPr lang="ru-RU" sz="10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82204" y="1486126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3,1%</a:t>
            </a:r>
            <a:endParaRPr lang="ru-RU" sz="10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07706" y="1288880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3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9 031</a:t>
            </a:r>
            <a:endParaRPr lang="ru-RU" sz="1000" b="1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26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3"/>
            <a:ext cx="5508625" cy="490576"/>
          </a:xfrm>
        </p:spPr>
        <p:txBody>
          <a:bodyPr/>
          <a:lstStyle/>
          <a:p>
            <a:r>
              <a:rPr lang="ru-RU" dirty="0"/>
              <a:t>МЕЖБЮДЖЕТНЫЕ ОТНОШЕНИЯ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1768" y="1268760"/>
            <a:ext cx="1878111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rgbClr val="006633"/>
                </a:solidFill>
                <a:latin typeface="Verdana" pitchFamily="34" charset="0"/>
              </a:rPr>
              <a:t>2 611,6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 –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всего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межбюджетных поступлений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Это составляет </a:t>
            </a:r>
            <a:r>
              <a:rPr lang="ru-RU" sz="1200" b="1" dirty="0" smtClean="0">
                <a:solidFill>
                  <a:srgbClr val="333333"/>
                </a:solidFill>
                <a:latin typeface="Verdana" pitchFamily="34" charset="0"/>
              </a:rPr>
              <a:t>63,9 </a:t>
            </a: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%</a:t>
            </a:r>
            <a:r>
              <a:rPr lang="ru-RU" sz="1200" dirty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 общем объеме доходов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6584" y="1268760"/>
            <a:ext cx="204563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rgbClr val="006633"/>
                </a:solidFill>
                <a:latin typeface="Verdana" pitchFamily="34" charset="0"/>
              </a:rPr>
              <a:t> 2 881,3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 –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всего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межбюджетных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 поступлений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Это составляет </a:t>
            </a:r>
            <a:r>
              <a:rPr lang="ru-RU" sz="1200" b="1" dirty="0" smtClean="0">
                <a:solidFill>
                  <a:srgbClr val="333333"/>
                </a:solidFill>
                <a:latin typeface="Verdana" pitchFamily="34" charset="0"/>
              </a:rPr>
              <a:t>69,1 </a:t>
            </a: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%</a:t>
            </a:r>
            <a:r>
              <a:rPr lang="ru-RU" sz="1200" dirty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 общем объеме доходов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1592" y="559056"/>
            <a:ext cx="169169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rgbClr val="808080"/>
                </a:solidFill>
                <a:latin typeface="Verdana" pitchFamily="34" charset="0"/>
              </a:rPr>
              <a:t>2019 год</a:t>
            </a:r>
          </a:p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rgbClr val="808080"/>
                </a:solidFill>
                <a:latin typeface="Verdana" pitchFamily="34" charset="0"/>
              </a:rPr>
              <a:t>факт</a:t>
            </a:r>
            <a:endParaRPr lang="ru-RU" sz="1000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24691" y="590346"/>
            <a:ext cx="1691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808080"/>
                </a:solidFill>
                <a:latin typeface="Verdana" pitchFamily="34" charset="0"/>
              </a:rPr>
              <a:t>2020 </a:t>
            </a:r>
            <a:r>
              <a:rPr lang="ru-RU" sz="1600" b="1" dirty="0">
                <a:solidFill>
                  <a:srgbClr val="808080"/>
                </a:solidFill>
                <a:latin typeface="Verdana" pitchFamily="34" charset="0"/>
              </a:rPr>
              <a:t>год</a:t>
            </a:r>
          </a:p>
          <a:p>
            <a:pPr algn="ctr"/>
            <a:r>
              <a:rPr lang="ru-RU" sz="1600" b="1" dirty="0">
                <a:solidFill>
                  <a:srgbClr val="808080"/>
                </a:solidFill>
                <a:latin typeface="Verdana" pitchFamily="34" charset="0"/>
              </a:rPr>
              <a:t>план</a:t>
            </a:r>
            <a:endParaRPr lang="ru-RU" sz="1000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19893" y="590346"/>
            <a:ext cx="1691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808080"/>
                </a:solidFill>
                <a:latin typeface="Verdana" pitchFamily="34" charset="0"/>
              </a:rPr>
              <a:t>2020 </a:t>
            </a:r>
            <a:r>
              <a:rPr lang="ru-RU" sz="1600" b="1" dirty="0">
                <a:solidFill>
                  <a:srgbClr val="808080"/>
                </a:solidFill>
                <a:latin typeface="Verdana" pitchFamily="34" charset="0"/>
              </a:rPr>
              <a:t>год</a:t>
            </a:r>
          </a:p>
          <a:p>
            <a:pPr algn="ctr"/>
            <a:r>
              <a:rPr lang="ru-RU" sz="1600" b="1" dirty="0">
                <a:solidFill>
                  <a:srgbClr val="808080"/>
                </a:solidFill>
                <a:latin typeface="Verdana" pitchFamily="34" charset="0"/>
              </a:rPr>
              <a:t>факт</a:t>
            </a:r>
            <a:endParaRPr lang="ru-RU" sz="1000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26683" y="1268759"/>
            <a:ext cx="1878111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rgbClr val="006633"/>
                </a:solidFill>
                <a:latin typeface="Verdana" pitchFamily="34" charset="0"/>
              </a:rPr>
              <a:t>2 </a:t>
            </a:r>
            <a:r>
              <a:rPr lang="ru-RU" sz="1600" b="1" dirty="0" smtClean="0">
                <a:solidFill>
                  <a:srgbClr val="006633"/>
                </a:solidFill>
                <a:latin typeface="Verdana" pitchFamily="34" charset="0"/>
              </a:rPr>
              <a:t>855,1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 –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всего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межбюджетных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 поступлений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Это </a:t>
            </a:r>
            <a:r>
              <a:rPr lang="ru-RU" sz="1000" dirty="0" smtClean="0">
                <a:solidFill>
                  <a:srgbClr val="333333"/>
                </a:solidFill>
                <a:latin typeface="Verdana" pitchFamily="34" charset="0"/>
              </a:rPr>
              <a:t>составляет </a:t>
            </a:r>
            <a:r>
              <a:rPr lang="ru-RU" sz="1200" b="1" dirty="0" smtClean="0">
                <a:solidFill>
                  <a:srgbClr val="333333"/>
                </a:solidFill>
                <a:latin typeface="Verdana" pitchFamily="34" charset="0"/>
              </a:rPr>
              <a:t>68,3 </a:t>
            </a: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%</a:t>
            </a:r>
            <a:r>
              <a:rPr lang="ru-RU" sz="1200" dirty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 общем объеме доходов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052595055"/>
              </p:ext>
            </p:extLst>
          </p:nvPr>
        </p:nvGraphicFramePr>
        <p:xfrm>
          <a:off x="2429" y="2394776"/>
          <a:ext cx="3210018" cy="214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761592" y="4531327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4789" y="4531327"/>
            <a:ext cx="79824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1591" y="4516518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1 806,4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42059" y="4590384"/>
            <a:ext cx="134871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Субвенции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61592" y="5071526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4789" y="5071526"/>
            <a:ext cx="79824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1591" y="5056717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359,5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40149" y="5130583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Дотации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61592" y="5624398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84789" y="5624398"/>
            <a:ext cx="79824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1591" y="5609589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431,0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40149" y="5683455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Субсидии</a:t>
            </a:r>
          </a:p>
        </p:txBody>
      </p:sp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4178909180"/>
              </p:ext>
            </p:extLst>
          </p:nvPr>
        </p:nvGraphicFramePr>
        <p:xfrm>
          <a:off x="2985780" y="2416691"/>
          <a:ext cx="3210018" cy="214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3744943" y="4553242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668140" y="4553242"/>
            <a:ext cx="79824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44942" y="4538433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1 </a:t>
            </a: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864,2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25410" y="4612299"/>
            <a:ext cx="134871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Субвенции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744943" y="5093441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668140" y="5093441"/>
            <a:ext cx="79824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44942" y="5078632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449,2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23500" y="5152498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Дотации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744943" y="5646313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668140" y="5646313"/>
            <a:ext cx="79824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44942" y="5631504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536,8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23500" y="5705370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Субсидии</a:t>
            </a:r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3096161247"/>
              </p:ext>
            </p:extLst>
          </p:nvPr>
        </p:nvGraphicFramePr>
        <p:xfrm>
          <a:off x="5860731" y="2405116"/>
          <a:ext cx="3210018" cy="214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6619894" y="4541667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43091" y="4541667"/>
            <a:ext cx="79824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19893" y="4526858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1 </a:t>
            </a: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855,9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00361" y="4600724"/>
            <a:ext cx="134871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Субвенции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619894" y="5081866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543091" y="5081866"/>
            <a:ext cx="79824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19893" y="5067057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449,2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98451" y="5140923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Дотации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6619894" y="5634738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543091" y="5634738"/>
            <a:ext cx="79824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19893" y="5619929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518,9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198451" y="5693795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Субсидии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61E5293E-FD3A-426C-8207-C72AAE1083F7}"/>
              </a:ext>
            </a:extLst>
          </p:cNvPr>
          <p:cNvSpPr/>
          <p:nvPr/>
        </p:nvSpPr>
        <p:spPr>
          <a:xfrm>
            <a:off x="3757977" y="6204040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EBF9FD1A-4566-4801-8F52-E8CA07B9A34F}"/>
              </a:ext>
            </a:extLst>
          </p:cNvPr>
          <p:cNvSpPr/>
          <p:nvPr/>
        </p:nvSpPr>
        <p:spPr>
          <a:xfrm>
            <a:off x="3678153" y="6202387"/>
            <a:ext cx="79824" cy="4320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ED338678-2141-439E-92D3-3BF0065B7CF3}"/>
              </a:ext>
            </a:extLst>
          </p:cNvPr>
          <p:cNvSpPr txBox="1"/>
          <p:nvPr/>
        </p:nvSpPr>
        <p:spPr>
          <a:xfrm>
            <a:off x="3754955" y="6193979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31,1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FE20105D-DBA3-4423-B985-98CE94F3D5D4}"/>
              </a:ext>
            </a:extLst>
          </p:cNvPr>
          <p:cNvSpPr txBox="1"/>
          <p:nvPr/>
        </p:nvSpPr>
        <p:spPr>
          <a:xfrm>
            <a:off x="4323500" y="6150305"/>
            <a:ext cx="1348716" cy="519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800" b="1" dirty="0">
                <a:solidFill>
                  <a:srgbClr val="333333"/>
                </a:solidFill>
                <a:latin typeface="Verdana" pitchFamily="34" charset="0"/>
              </a:rPr>
              <a:t>Иные межбюджетные</a:t>
            </a:r>
          </a:p>
          <a:p>
            <a:pPr algn="ctr">
              <a:lnSpc>
                <a:spcPct val="120000"/>
              </a:lnSpc>
            </a:pPr>
            <a:r>
              <a:rPr lang="ru-RU" sz="800" b="1" dirty="0">
                <a:solidFill>
                  <a:srgbClr val="333333"/>
                </a:solidFill>
                <a:latin typeface="Verdana" pitchFamily="34" charset="0"/>
              </a:rPr>
              <a:t>трансферты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61E5293E-FD3A-426C-8207-C72AAE1083F7}"/>
              </a:ext>
            </a:extLst>
          </p:cNvPr>
          <p:cNvSpPr/>
          <p:nvPr/>
        </p:nvSpPr>
        <p:spPr>
          <a:xfrm>
            <a:off x="6623127" y="6194267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EBF9FD1A-4566-4801-8F52-E8CA07B9A34F}"/>
              </a:ext>
            </a:extLst>
          </p:cNvPr>
          <p:cNvSpPr/>
          <p:nvPr/>
        </p:nvSpPr>
        <p:spPr>
          <a:xfrm>
            <a:off x="6546324" y="6194267"/>
            <a:ext cx="79824" cy="4320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ED338678-2141-439E-92D3-3BF0065B7CF3}"/>
              </a:ext>
            </a:extLst>
          </p:cNvPr>
          <p:cNvSpPr txBox="1"/>
          <p:nvPr/>
        </p:nvSpPr>
        <p:spPr>
          <a:xfrm>
            <a:off x="6623126" y="6179458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31,1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FE20105D-DBA3-4423-B985-98CE94F3D5D4}"/>
              </a:ext>
            </a:extLst>
          </p:cNvPr>
          <p:cNvSpPr txBox="1"/>
          <p:nvPr/>
        </p:nvSpPr>
        <p:spPr>
          <a:xfrm>
            <a:off x="7191671" y="6145320"/>
            <a:ext cx="1348716" cy="519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800" b="1" dirty="0">
                <a:solidFill>
                  <a:srgbClr val="333333"/>
                </a:solidFill>
                <a:latin typeface="Verdana" pitchFamily="34" charset="0"/>
              </a:rPr>
              <a:t>Иные межбюджетные</a:t>
            </a:r>
          </a:p>
          <a:p>
            <a:pPr algn="ctr">
              <a:lnSpc>
                <a:spcPct val="120000"/>
              </a:lnSpc>
            </a:pPr>
            <a:r>
              <a:rPr lang="ru-RU" sz="800" b="1" dirty="0">
                <a:solidFill>
                  <a:srgbClr val="333333"/>
                </a:solidFill>
                <a:latin typeface="Verdana" pitchFamily="34" charset="0"/>
              </a:rPr>
              <a:t>трансферты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761590" y="6209075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EBF9FD1A-4566-4801-8F52-E8CA07B9A34F}"/>
              </a:ext>
            </a:extLst>
          </p:cNvPr>
          <p:cNvSpPr/>
          <p:nvPr/>
        </p:nvSpPr>
        <p:spPr>
          <a:xfrm>
            <a:off x="692982" y="6210589"/>
            <a:ext cx="79824" cy="4320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ED338678-2141-439E-92D3-3BF0065B7CF3}"/>
              </a:ext>
            </a:extLst>
          </p:cNvPr>
          <p:cNvSpPr txBox="1"/>
          <p:nvPr/>
        </p:nvSpPr>
        <p:spPr>
          <a:xfrm>
            <a:off x="769784" y="6213871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14,7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FE20105D-DBA3-4423-B985-98CE94F3D5D4}"/>
              </a:ext>
            </a:extLst>
          </p:cNvPr>
          <p:cNvSpPr txBox="1"/>
          <p:nvPr/>
        </p:nvSpPr>
        <p:spPr>
          <a:xfrm>
            <a:off x="1338329" y="6154322"/>
            <a:ext cx="1348716" cy="519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800" b="1" dirty="0">
                <a:solidFill>
                  <a:srgbClr val="333333"/>
                </a:solidFill>
                <a:latin typeface="Verdana" pitchFamily="34" charset="0"/>
              </a:rPr>
              <a:t>Иные межбюджетные</a:t>
            </a:r>
          </a:p>
          <a:p>
            <a:pPr algn="ctr">
              <a:lnSpc>
                <a:spcPct val="120000"/>
              </a:lnSpc>
            </a:pPr>
            <a:r>
              <a:rPr lang="ru-RU" sz="800" b="1" dirty="0">
                <a:solidFill>
                  <a:srgbClr val="333333"/>
                </a:solidFill>
                <a:latin typeface="Verdana" pitchFamily="34" charset="0"/>
              </a:rPr>
              <a:t>трансферты</a:t>
            </a:r>
          </a:p>
        </p:txBody>
      </p:sp>
    </p:spTree>
    <p:extLst>
      <p:ext uri="{BB962C8B-B14F-4D97-AF65-F5344CB8AC3E}">
        <p14:creationId xmlns:p14="http://schemas.microsoft.com/office/powerpoint/2010/main" val="118961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МЕЖБЮДЖЕТНЫЕ ОТНОШЕНИЯ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48814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6D0FC1C-1FF5-44C7-A8E7-BC66FD2CB637}"/>
              </a:ext>
            </a:extLst>
          </p:cNvPr>
          <p:cNvSpPr txBox="1"/>
          <p:nvPr/>
        </p:nvSpPr>
        <p:spPr>
          <a:xfrm>
            <a:off x="7962479" y="318319"/>
            <a:ext cx="107791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091776"/>
              </p:ext>
            </p:extLst>
          </p:nvPr>
        </p:nvGraphicFramePr>
        <p:xfrm>
          <a:off x="161508" y="599516"/>
          <a:ext cx="8874489" cy="593146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05047"/>
                <a:gridCol w="3330370"/>
                <a:gridCol w="2880320"/>
                <a:gridCol w="720080"/>
                <a:gridCol w="945105"/>
                <a:gridCol w="593567"/>
              </a:tblGrid>
              <a:tr h="163335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10000"/>
                        </a:lnSpc>
                      </a:pPr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10000"/>
                        </a:lnSpc>
                      </a:pPr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10000"/>
                        </a:lnSpc>
                      </a:pPr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программы/мероприятия</a:t>
                      </a:r>
                      <a:endParaRPr lang="ru-RU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10000"/>
                        </a:lnSpc>
                      </a:pP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rtl="0" fontAlgn="ctr">
                        <a:lnSpc>
                          <a:spcPct val="110000"/>
                        </a:lnSpc>
                      </a:pPr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факт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10000"/>
                        </a:lnSpc>
                      </a:pP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 </a:t>
                      </a:r>
                    </a:p>
                    <a:p>
                      <a:pPr algn="ctr" rtl="0" fontAlgn="ctr">
                        <a:lnSpc>
                          <a:spcPct val="110000"/>
                        </a:lnSpc>
                      </a:pP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план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10000"/>
                        </a:lnSpc>
                      </a:pP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rtl="0" fontAlgn="ctr">
                        <a:lnSpc>
                          <a:spcPct val="110000"/>
                        </a:lnSpc>
                      </a:pPr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факт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860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Безвозмездные поступления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</a:t>
                      </a: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583,0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</a:t>
                      </a: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881,3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2 853,4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121184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10000"/>
                        </a:lnSpc>
                      </a:pPr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Дотации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359,5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449,2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448,3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4948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10000"/>
                        </a:lnSpc>
                      </a:pPr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выравнивание бюджетной обеспеченности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359,5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373,7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373,7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194948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 достижение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показателей деятельности органов местного самоуправления (грант)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194948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прочие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дотации бюджетам городских округов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121184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10000"/>
                        </a:lnSpc>
                      </a:pPr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Субсидии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417,1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536,8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518,3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32591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10000"/>
                        </a:lnSpc>
                      </a:pPr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обеспечение жильем молодых семей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РФ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«Обеспечение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доступным и комфортным жильем и коммунальными услугами граждан Российской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Федерации»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строительства,</a:t>
                      </a:r>
                      <a:r>
                        <a:rPr lang="ru-RU" sz="900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обеспечение доступным и комфортным жильем и коммунальными услугами граждан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426779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10000"/>
                        </a:lnSpc>
                      </a:pP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обеспечение мероприятий по переселению граждан за счет средств Фонда содействия реформированию жилищно-коммунального хозяйства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4"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строительства,</a:t>
                      </a:r>
                      <a:r>
                        <a:rPr lang="ru-RU" sz="900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обеспечение доступным и комфортным жильем и коммунальными услугами граждан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426779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10000"/>
                        </a:lnSpc>
                      </a:pP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обеспечение мероприятий по переселению граждан из аварийного жилищного фонда за счет средств республиканского бюджета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426779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обеспечение мероприятий по сносу аварийного жилищного фонда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426779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строительство многоквартирных жилых домов и на приобретение жилых помещений во вновь построенных многоквартирных жилых домах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10000"/>
                        </a:lnSpc>
                      </a:pP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организацию питания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обучающихся 1-4 классов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3">
                  <a:txBody>
                    <a:bodyPr/>
                    <a:lstStyle/>
                    <a:p>
                      <a:pPr algn="l" rtl="0" fontAlgn="b">
                        <a:lnSpc>
                          <a:spcPct val="110000"/>
                        </a:lnSpc>
                      </a:pP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ГП РК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образования»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173873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10000"/>
                        </a:lnSpc>
                      </a:pP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проведение оздоровительной кампании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173873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укрепление материально-технической базы образования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pPr algn="l" rtl="0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1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38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206406"/>
              </p:ext>
            </p:extLst>
          </p:nvPr>
        </p:nvGraphicFramePr>
        <p:xfrm>
          <a:off x="172268" y="550653"/>
          <a:ext cx="8730970" cy="60932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408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87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Номер страницы</a:t>
                      </a:r>
                      <a:endParaRPr lang="ru-RU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 Социально-экономическая характеристика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" action="ppaction://hlinksldjump"/>
                        </a:rPr>
                        <a:t>4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Сеть муниципальных учреждений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3" action="ppaction://hlinksldjump"/>
                        </a:rPr>
                        <a:t>5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 Что такое бюджет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4" action="ppaction://hlinksldjump"/>
                        </a:rPr>
                        <a:t>6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 Этапы и участники бюджетного процесса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5" action="ppaction://hlinksldjump"/>
                        </a:rPr>
                        <a:t>7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 Основные характеристики бюджета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6" action="ppaction://hlinksldjump"/>
                        </a:rPr>
                        <a:t>8</a:t>
                      </a:r>
                      <a:endParaRPr lang="ru-RU" sz="10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 Доходы и расходы на душу населения по сравнению с другими муниципальными образованиями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7" action="ppaction://hlinksldjump"/>
                        </a:rPr>
                        <a:t>9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 Доходы муниципального образования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8" action="ppaction://hlinksldjump"/>
                        </a:rPr>
                        <a:t>10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8. Мы – налогоплательщики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9" action="ppaction://hlinksldjump"/>
                        </a:rPr>
                        <a:t>11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9. Распределение налоговых доходов между бюджетами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0" action="ppaction://hlinksldjump"/>
                        </a:rPr>
                        <a:t>12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10. Структура доходов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1" action="ppaction://hlinksldjump"/>
                        </a:rPr>
                        <a:t>15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11.</a:t>
                      </a:r>
                      <a:r>
                        <a:rPr lang="ru-RU" sz="10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Структура налоговых и неналоговых доходов</a:t>
                      </a:r>
                      <a:endParaRPr lang="ru-RU" sz="10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2" action="ppaction://hlinksldjump"/>
                        </a:rPr>
                        <a:t>16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387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12. Распределение налоговых доходов по уровням бюджетов (по главному администратору – Федеральная налоговая служба)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3" action="ppaction://hlinksldjump"/>
                        </a:rPr>
                        <a:t>17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13. Межбюджетные отношения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4" action="ppaction://hlinksldjump"/>
                        </a:rPr>
                        <a:t>18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14. Выпадающие доходы при предоставлении льгот по налогам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5" action="ppaction://hlinksldjump"/>
                        </a:rPr>
                        <a:t>23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15. Мероприятия в рамках соглашений 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6" action="ppaction://hlinksldjump"/>
                        </a:rPr>
                        <a:t>25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16. Расходы бюджета по видам расходов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7" action="ppaction://hlinksldjump"/>
                        </a:rPr>
                        <a:t>26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17. Расходы в расчете на душу населения в 2020 году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8" action="ppaction://hlinksldjump"/>
                        </a:rPr>
                        <a:t>27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41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 Расходы бюджета в разрезе разделов, подразделов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9" action="ppaction://hlinksldjump"/>
                        </a:rPr>
                        <a:t>28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41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19. Программный бюджет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0" action="ppaction://hlinksldjump"/>
                        </a:rPr>
                        <a:t>32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20. Непрограммная деятельность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1" action="ppaction://hlinksldjump"/>
                        </a:rPr>
                        <a:t>33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21. Развитие системы муниципального управления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2" action="ppaction://hlinksldjump"/>
                        </a:rPr>
                        <a:t>34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22. Развитие экономики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3" action="ppaction://hlinksldjump"/>
                        </a:rPr>
                        <a:t>35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</p:spPr>
        <p:txBody>
          <a:bodyPr anchor="t"/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rPr>
              <a:t>СОДЕРЖАНИЕ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7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МЕЖБЮДЖЕТНЫЕ ОТНОШЕНИЯ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48814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6D0FC1C-1FF5-44C7-A8E7-BC66FD2CB637}"/>
              </a:ext>
            </a:extLst>
          </p:cNvPr>
          <p:cNvSpPr txBox="1"/>
          <p:nvPr/>
        </p:nvSpPr>
        <p:spPr>
          <a:xfrm>
            <a:off x="7962479" y="275787"/>
            <a:ext cx="107791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015763"/>
              </p:ext>
            </p:extLst>
          </p:nvPr>
        </p:nvGraphicFramePr>
        <p:xfrm>
          <a:off x="161508" y="567617"/>
          <a:ext cx="8874489" cy="58817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05047"/>
                <a:gridCol w="3330370"/>
                <a:gridCol w="2880320"/>
                <a:gridCol w="720080"/>
                <a:gridCol w="945105"/>
                <a:gridCol w="593567"/>
              </a:tblGrid>
              <a:tr h="1633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программы/мероприятия</a:t>
                      </a:r>
                      <a:endParaRPr lang="ru-RU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факт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 </a:t>
                      </a:r>
                    </a:p>
                    <a:p>
                      <a:pPr algn="ctr" rtl="0" fontAlgn="ctr"/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план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факт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1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поддержку отрасли культуры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РФ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культуры»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культуры и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туризма»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247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укрепление материально-технической базы  культуры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258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поддержание инфраструктуры связи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РК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«Информационное</a:t>
                      </a:r>
                      <a:r>
                        <a:rPr lang="ru-RU" sz="900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общество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258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повышение оплаты труда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образования»</a:t>
                      </a:r>
                    </a:p>
                    <a:p>
                      <a:pPr algn="l" rtl="0" fontAlgn="ctr"/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культуры и туризма»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219,3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133,7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133,7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258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государственную поддержку спортивных организаций, осуществляющих подготовку спортивного резерва для сборных команд Российской Федерации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РФ и ГП РК «Развитие физической культуры и спорта»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</a:p>
                  </a:txBody>
                  <a:tcPr marL="45720" marR="45720" anchor="ctr"/>
                </a:tc>
              </a:tr>
              <a:tr h="258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создание безопасных условий в организациях в сфере физической культуры и спорта в Республике Коми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физической культуры и спорта»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258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возмещение выпадающих доходов (перевозки воздушным транспортом)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транспортной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системы»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1896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оборудование и содержание ледовых переправ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1738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содержание автомобильных дорог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1738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реализацию мероприятий по приведению в нормативное состояние автомобильных дорог местного значения и улиц в населенных пунктах административных центров муниципальных районов и городских (муниципальных) округов Республики Коми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133,0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133,0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1738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реализацию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мероприятий по благоустройству территорий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строительства, обеспечение доступным и комфортным жильем и коммунальными услугами граждан»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1738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формирование городской среды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РФ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«Обеспечение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доступным и комфортным жильем и коммунальными услугами граждан Российской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Федерации» </a:t>
                      </a:r>
                    </a:p>
                    <a:p>
                      <a:pPr algn="l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РК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строительства, обеспечение доступным и комфортным жильем и коммунальными услугами граждан»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295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МЕЖБЮДЖЕТНЫЕ ОТНОШЕНИЯ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934380" y="277538"/>
            <a:ext cx="107791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444835"/>
              </p:ext>
            </p:extLst>
          </p:nvPr>
        </p:nvGraphicFramePr>
        <p:xfrm>
          <a:off x="161510" y="619456"/>
          <a:ext cx="8850782" cy="570431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65692"/>
                <a:gridCol w="2561000"/>
                <a:gridCol w="3668718"/>
                <a:gridCol w="642025"/>
                <a:gridCol w="917180"/>
                <a:gridCol w="596167"/>
              </a:tblGrid>
              <a:tr h="4564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программы/мероприятия</a:t>
                      </a:r>
                      <a:endParaRPr lang="ru-RU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факт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</a:p>
                    <a:p>
                      <a:pPr algn="ctr" rtl="0" fontAlgn="ctr"/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план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факт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проведение комплексных кадастровых работ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РК «Управление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государственным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имуществом»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310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создание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системы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 раздельному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накоплению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отходов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«Воспроизводство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 использование природных ресурсов и охрана окружающей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среды»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310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оплату муниципальными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учреждениями услуг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 обращению с твердыми коммунальными отходами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строительства, обеспечение доступным и комфортным жильем и коммунальными услугами граждан»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310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реализацию «народных проектов»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культуры и туризма» </a:t>
                      </a:r>
                    </a:p>
                    <a:p>
                      <a:pPr algn="l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физической культуры и спорта» </a:t>
                      </a:r>
                    </a:p>
                    <a:p>
                      <a:pPr algn="l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образования»</a:t>
                      </a:r>
                    </a:p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экономики»</a:t>
                      </a:r>
                    </a:p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строительства, обеспечение доступным и комфортным жильем и коммунальными услугами граждан»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310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поддержку СОНКО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«Социальная защита населения»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310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проведение дезинфекционных мероприятий на открытых пространствах населенных пунктов в целях недопущения распространения новой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коронавирусной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инфекции (COVID-19)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строительства, обеспечение доступным и комфортным жильем и коммунальными услугами граждан»</a:t>
                      </a:r>
                    </a:p>
                    <a:p>
                      <a:pPr algn="l" rtl="0" fontAlgn="ctr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310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возмещение субъектам предпринимательской деятельности, осуществляющим регулярные перевозки пассажиров и багажа автомобильным транспортом по муниципальным маршрутам регулярных перевозок на территории Республики Коми, расходов по уплате лизинговых, арендных и кредитных платежей за движимое имущество в условиях ухудшения экономической ситуации в связи с распространением новой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коронавирусной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инфекции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транспортной системы»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57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МЕЖБЮДЖЕТНЫЕ ОТНОШЕНИЯ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934380" y="245639"/>
            <a:ext cx="107791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029807"/>
              </p:ext>
            </p:extLst>
          </p:nvPr>
        </p:nvGraphicFramePr>
        <p:xfrm>
          <a:off x="161510" y="502493"/>
          <a:ext cx="8850782" cy="606011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0040"/>
                <a:gridCol w="3465385"/>
                <a:gridCol w="2869985"/>
                <a:gridCol w="642025"/>
                <a:gridCol w="917180"/>
                <a:gridCol w="596167"/>
              </a:tblGrid>
              <a:tr h="4564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программы/мероприятия</a:t>
                      </a:r>
                      <a:endParaRPr lang="ru-RU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факт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</a:p>
                    <a:p>
                      <a:pPr algn="ctr" rtl="0" fontAlgn="ctr"/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план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факт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Субвенции</a:t>
                      </a:r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</a:t>
                      </a: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806,4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1 864,2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</a:t>
                      </a: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855,7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0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составление (изменение)  списков кандидатов в присяжные заседатели федеральных судов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310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выполнение передаваемых полномочий субъектов Российской Федерации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«Юстиция и обеспечение правопорядка в Республике Коми» </a:t>
                      </a:r>
                    </a:p>
                    <a:p>
                      <a:pPr algn="l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строительства, обеспечение доступным и комфортным жильем и коммунальными услугами граждан»</a:t>
                      </a:r>
                    </a:p>
                    <a:p>
                      <a:pPr algn="l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«Социальная защита населения»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310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проведение переписи населения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310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реализацию общеобразовательных программ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образования»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1 724,7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</a:t>
                      </a:r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776,4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1 776,4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310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компенсацию части платы, взимаемой с родителей за присмотр и уход за детьми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«Социальная защита населения»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310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предоставление жилых помещений детям-сиротам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310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осуществление полномочий по обеспечению жильем отдельных категорий граждан, (ветераны, инвалиды)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РФ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«Обеспечение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доступным и комфортным жильем и коммунальными услугами граждан Российской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Федерации»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310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выплату денежной компенсации по оплате коммунальных услуг педагогическим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работникам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РК «Социальная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защита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населения»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310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мероприятия при осуществлении деятельности</a:t>
                      </a:r>
                      <a:r>
                        <a:rPr lang="ru-RU" sz="900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по обращению с животными без владельцев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сельского хозяйства и регулирование рынков сельскохозяйственной продукции, сырья и продовольствия, развитие </a:t>
                      </a:r>
                      <a:r>
                        <a:rPr lang="ru-RU" sz="9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рыбохозяйственного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комплекса»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1720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Иные межбюджетные трансферты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31,1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31,1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0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ежемесячное денежное вознаграждение за классное руководство педагогическим работникам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образования»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25,5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25,5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310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мероприятия по ликвидации последствий чрезвычайной ситуации, произошедшей в результате прохождения весеннего паводка 2020 года на территории МОГО «Ухта»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91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ВЫПАДАЮЩИЕ ДОХОДЫ ПРИ ПРЕДОСТАВЛЕНИИ ЛЬГОТ ПО НАЛОГАМ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364884"/>
              </p:ext>
            </p:extLst>
          </p:nvPr>
        </p:nvGraphicFramePr>
        <p:xfrm>
          <a:off x="251516" y="950535"/>
          <a:ext cx="8683765" cy="554582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355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28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28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28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11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074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0284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0284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0284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02845"/>
              </a:tblGrid>
              <a:tr h="2250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Показатели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2012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2013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2014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2019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2020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406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1. Сумма льгот по НДФЛ в соответствии с Налоговым кодексом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115,0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109,0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243,9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279,8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277,4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304,4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384,1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424,6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420,9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32">
                <a:tc gridSpan="10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 b="1" dirty="0" smtClean="0">
                          <a:latin typeface="Verdana" pitchFamily="34" charset="0"/>
                        </a:rPr>
                        <a:t>2. Сумма льготы по земельному налогу</a:t>
                      </a: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Физические лица в</a:t>
                      </a:r>
                      <a:r>
                        <a:rPr lang="ru-RU" sz="900" baseline="0" dirty="0">
                          <a:latin typeface="Verdana" pitchFamily="34" charset="0"/>
                        </a:rPr>
                        <a:t> соответствии с решением Совета МОГО «Ухта» от 21.11.2006 № 24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0,2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0,3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0,3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Физические лица в соответствии с Налоговым кодексом</a:t>
                      </a:r>
                      <a:r>
                        <a:rPr lang="ru-RU" sz="900" baseline="0" dirty="0">
                          <a:latin typeface="Verdana" pitchFamily="34" charset="0"/>
                        </a:rPr>
                        <a:t> Российской Федерации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1,4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1,9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1,9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Verdana" pitchFamily="34" charset="0"/>
                        </a:rPr>
                        <a:t>Юридические лица в</a:t>
                      </a:r>
                      <a:r>
                        <a:rPr lang="ru-RU" sz="900" baseline="0" dirty="0">
                          <a:latin typeface="Verdana" pitchFamily="34" charset="0"/>
                        </a:rPr>
                        <a:t> соответствии с решением Совета МОГО «Ухта» от 21.11.2006 № 24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25,1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Verdana" pitchFamily="34" charset="0"/>
                        </a:rPr>
                        <a:t>21,4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23,2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9,9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10,0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9,5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9,5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Verdana" pitchFamily="34" charset="0"/>
                        </a:rPr>
                        <a:t>Юридические лица в соответствии с Налоговым кодексом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Verdana" pitchFamily="34" charset="0"/>
                        </a:rPr>
                        <a:t>1,9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3,6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4,6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3,8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4,1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4,1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032">
                <a:tc gridSpan="10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 b="1" dirty="0" smtClean="0">
                          <a:latin typeface="Verdana" pitchFamily="34" charset="0"/>
                        </a:rPr>
                        <a:t>3. Сумма льготы по налогу на имущество физических лиц</a:t>
                      </a: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Физические лица в соответствии с решением Совета МОГО «Ухта» от 20.11.2014 № 331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Физические лица в соответствии с Налоговым кодексом Российской Федерации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endParaRPr lang="ru-RU" sz="9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18,2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24,8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30,0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34,0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34,0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 b="1" dirty="0" smtClean="0">
                          <a:latin typeface="Verdana" pitchFamily="34" charset="0"/>
                        </a:rPr>
                        <a:t>Итого</a:t>
                      </a: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161,1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154,6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289,5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328,4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311,7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342,3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429,5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474,4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470,7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57365" y="606555"/>
            <a:ext cx="107791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80106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8773768" cy="1052513"/>
          </a:xfrm>
        </p:spPr>
        <p:txBody>
          <a:bodyPr/>
          <a:lstStyle/>
          <a:p>
            <a:r>
              <a:rPr lang="ru-RU" dirty="0"/>
              <a:t>ВЫПАДАЮЩИЕ ДОХОДЫ </a:t>
            </a:r>
            <a:r>
              <a:rPr lang="ru-RU" dirty="0" smtClean="0"/>
              <a:t>ПРИ ПРЕДОСТАВЛЕНИИ МЕР ПОДДЕРЖКИ АРЕНДАТОРАМ МУНИЦИПАЛЬНОГО ИМУЩЕСТВА В УСЛОВИЯХ РАСПРОСТРАНЕНИЯ НОВОЙ КОРОНАВИРУСНОЙ ИНФЕКЦИИ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42330" y="1211850"/>
            <a:ext cx="107791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тыс.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руб.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830924"/>
              </p:ext>
            </p:extLst>
          </p:nvPr>
        </p:nvGraphicFramePr>
        <p:xfrm>
          <a:off x="458028" y="1718810"/>
          <a:ext cx="8209426" cy="289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04713"/>
                <a:gridCol w="4104713"/>
              </a:tblGrid>
              <a:tr h="370840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Решение</a:t>
                      </a:r>
                      <a:r>
                        <a:rPr lang="ru-RU" sz="10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Совета МОГО «Ухта» от 18 июня 2020 г. № 464 «Об установлении мер поддержки арендаторам муниципального имущества муниципальной казны муниципального образования городского округа «Ухта»</a:t>
                      </a:r>
                      <a:endParaRPr lang="ru-RU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solidFill>
                            <a:prstClr val="black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Освобождение от арендной платы </a:t>
                      </a:r>
                      <a:endParaRPr lang="ru-RU" sz="10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555,4</a:t>
                      </a:r>
                      <a:endParaRPr lang="ru-RU" sz="10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solidFill>
                            <a:prstClr val="black"/>
                          </a:solidFill>
                          <a:latin typeface="Verdana" pitchFamily="34" charset="0"/>
                        </a:rPr>
                        <a:t>Отсрочка от арендной платы </a:t>
                      </a:r>
                      <a:endParaRPr lang="ru-RU" sz="10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1 592,6</a:t>
                      </a:r>
                      <a:endParaRPr lang="ru-RU" sz="10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prstClr val="black"/>
                          </a:solidFill>
                          <a:latin typeface="Verdana" pitchFamily="34" charset="0"/>
                        </a:rPr>
                        <a:t>Отсрочка от уплаты по договорам купли-продажи муниципального имущества при реализации арендатором преимущественного права на приобретение арендуемого имущества </a:t>
                      </a:r>
                      <a:endParaRPr lang="ru-RU" sz="10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prstClr val="black"/>
                          </a:solidFill>
                          <a:latin typeface="Verdana" pitchFamily="34" charset="0"/>
                        </a:rPr>
                        <a:t>620,9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10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ИТОГО</a:t>
                      </a:r>
                      <a:endParaRPr lang="ru-RU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2 768,9</a:t>
                      </a:r>
                      <a:endParaRPr lang="ru-RU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25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В РАМКАХ СОГЛАШЕНИЙ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25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925595"/>
              </p:ext>
            </p:extLst>
          </p:nvPr>
        </p:nvGraphicFramePr>
        <p:xfrm>
          <a:off x="251519" y="574800"/>
          <a:ext cx="8775975" cy="594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9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351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29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66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40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21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№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показателя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Сумма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Исполнено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Неисполненные назначения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% исполнения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Договор пожертвования с АО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Транснефть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-Север»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от 22.02.2017 №275/17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5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Обшивка витражей большой ванны плавательного бассейна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«Юность»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г. Ухте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99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Договор пожертвования с АО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Транснефть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-Север»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от 29.10.2018 </a:t>
                      </a:r>
                      <a:endParaRPr lang="ru-RU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№ТСВ-1283/43/18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9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Капитальный ремонт объекта: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«Спортивный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комплекс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«Нефтяник»,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расположенного по адресу: г. Ухта, ул. Мира,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3а»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Протокол между Правительством Республики Коми и ПАО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«Нефтяная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компания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«Лукойл»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от 26.02.2019 № 5/15100330008 (благотворительная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помощь)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206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Проектирование строительства котельной в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пгт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Ярега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2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Договор пожертвования с КРО ООО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«Всероссийское общество инвалидов» от 10.10.2019 № 01-17/211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Обшивка витражей большой ванны плавательного бассейна «Юность»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 г. Ухте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6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Соглашение о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сотрудничестве между Администрацией МОГО «Ухта» и ООО «ЛУКОЙЛ-</a:t>
                      </a:r>
                      <a:r>
                        <a:rPr lang="ru-RU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Ухтанефтепереработка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 от 27.02.2020 № 81-17-2020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Строительство теневых навесов МДОУ «Детский сад №4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общеразвивающего вида»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Материально-техническое оснащение детских объединений технической направленности «Робототехника» и «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Лего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-конструирование»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городского праздника татар и башкир «Сабантуй-2020»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 городских праздников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Договоры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пожертвования в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целях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реализации мероприятий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народных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проектов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963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Соглашения о возмещении затрат по выполнению работ в рамках реализации муниципальной программы МОГО «Ухта» «Формирование городской среды»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Итого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10" name="Пятиугольник 9"/>
          <p:cNvSpPr/>
          <p:nvPr/>
        </p:nvSpPr>
        <p:spPr>
          <a:xfrm>
            <a:off x="7902370" y="309731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91164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ПО ВИДАМ РАСХОДОВ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163595"/>
              </p:ext>
            </p:extLst>
          </p:nvPr>
        </p:nvGraphicFramePr>
        <p:xfrm>
          <a:off x="251520" y="646396"/>
          <a:ext cx="8730970" cy="346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71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83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Группа</a:t>
                      </a:r>
                      <a:r>
                        <a:rPr lang="ru-RU" sz="1000" b="1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вида расходов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показателя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факт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план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факт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% 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исполнения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Расходы всего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4 300,2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4 336,0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4 286,0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98,8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Выплаты персоналу органов муниципальной власти и </a:t>
                      </a:r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казенным</a:t>
                      </a:r>
                      <a:r>
                        <a:rPr lang="ru-RU" sz="1000" b="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учреждениям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369,3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398,3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395,1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99,2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Закупка товаров, работ и услуг для муниципальных нужд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248,0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281,0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261,9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93,2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Социальное обеспечение населения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64,1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75,6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74,9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99,1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Капитальные</a:t>
                      </a:r>
                      <a:r>
                        <a:rPr lang="ru-RU" sz="1000" b="0" baseline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вложения в объекты муниципальной собственности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139,0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124,4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112,0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90,0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Субсидии бюджетным, автономным и иным</a:t>
                      </a:r>
                      <a:r>
                        <a:rPr lang="ru-RU" sz="1000" b="0" baseline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некоммерческим организациям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000" b="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905,2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2 853,3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2 847,2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99,8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Обслуживание муниципального долга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6,0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12,0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11,7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97,5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Иные </a:t>
                      </a:r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бюджетные</a:t>
                      </a:r>
                      <a:r>
                        <a:rPr lang="ru-RU" sz="1000" b="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ассигнования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568,6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591,4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583,2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98,6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72723048"/>
              </p:ext>
            </p:extLst>
          </p:nvPr>
        </p:nvGraphicFramePr>
        <p:xfrm>
          <a:off x="611560" y="4055410"/>
          <a:ext cx="4352971" cy="2901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Овал 6"/>
          <p:cNvSpPr/>
          <p:nvPr/>
        </p:nvSpPr>
        <p:spPr>
          <a:xfrm>
            <a:off x="2065853" y="4851243"/>
            <a:ext cx="1523192" cy="14748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2020 год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план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4</a:t>
            </a: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 336,0 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  <a:p>
            <a:pPr algn="ctr"/>
            <a:endParaRPr lang="ru-RU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endParaRPr lang="ru-RU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7742252" y="436831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509414"/>
            <a:ext cx="144016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1904179"/>
            <a:ext cx="144016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2301502"/>
            <a:ext cx="144016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5879" y="2661542"/>
            <a:ext cx="144016" cy="1440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5879" y="3058865"/>
            <a:ext cx="144016" cy="1440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5879" y="3453630"/>
            <a:ext cx="144016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5879" y="3813670"/>
            <a:ext cx="144016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981466659"/>
              </p:ext>
            </p:extLst>
          </p:nvPr>
        </p:nvGraphicFramePr>
        <p:xfrm>
          <a:off x="4499108" y="4063263"/>
          <a:ext cx="4352971" cy="2901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Овал 18"/>
          <p:cNvSpPr/>
          <p:nvPr/>
        </p:nvSpPr>
        <p:spPr>
          <a:xfrm>
            <a:off x="5953401" y="4859096"/>
            <a:ext cx="1523192" cy="14748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2020 год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факт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4</a:t>
            </a: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 286,0 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  <a:p>
            <a:pPr algn="ctr"/>
            <a:endParaRPr lang="ru-RU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endParaRPr lang="ru-RU" dirty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30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РАСХОДЫ В РАСЧЕТЕ НА ДУШУ НАСЕЛЕНИЯ В 2020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81200" y="5420568"/>
            <a:ext cx="6938963" cy="6318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613" y="1100980"/>
            <a:ext cx="6940550" cy="630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079500" y="920005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252413" y="1047005"/>
            <a:ext cx="977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37 953</a:t>
            </a:r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рубля 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год</a:t>
            </a: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1223963" y="1047005"/>
            <a:ext cx="850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3 161</a:t>
            </a:r>
            <a:endParaRPr lang="ru-RU" sz="1200" b="1" dirty="0">
              <a:solidFill>
                <a:srgbClr val="98480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 smtClean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рубль </a:t>
            </a:r>
            <a:endParaRPr lang="ru-RU" sz="1200" dirty="0">
              <a:solidFill>
                <a:srgbClr val="98480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месяц</a:t>
            </a:r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2268538" y="1262905"/>
            <a:ext cx="66643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расходов приходится на одного гражданина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79613" y="2180480"/>
            <a:ext cx="6940550" cy="6318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079500" y="1936005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246254" y="2135457"/>
            <a:ext cx="935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712</a:t>
            </a:r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 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год</a:t>
            </a:r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1149350" y="2126505"/>
            <a:ext cx="9350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226</a:t>
            </a:r>
            <a:endParaRPr lang="ru-RU" sz="1200" b="1" dirty="0">
              <a:solidFill>
                <a:srgbClr val="98480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 smtClean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 </a:t>
            </a:r>
            <a:endParaRPr lang="ru-RU" sz="1200" dirty="0">
              <a:solidFill>
                <a:srgbClr val="98480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месяц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2293967" y="2320122"/>
            <a:ext cx="66643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расходов на общегосударственные вопросы приходится на одного гражданина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981200" y="3259980"/>
            <a:ext cx="6938963" cy="6318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079500" y="3015505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27"/>
          <p:cNvSpPr txBox="1">
            <a:spLocks noChangeArrowheads="1"/>
          </p:cNvSpPr>
          <p:nvPr/>
        </p:nvSpPr>
        <p:spPr bwMode="auto">
          <a:xfrm>
            <a:off x="235237" y="3207593"/>
            <a:ext cx="935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867</a:t>
            </a:r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 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год</a:t>
            </a:r>
          </a:p>
        </p:txBody>
      </p:sp>
      <p:sp>
        <p:nvSpPr>
          <p:cNvPr id="21" name="TextBox 29"/>
          <p:cNvSpPr txBox="1">
            <a:spLocks noChangeArrowheads="1"/>
          </p:cNvSpPr>
          <p:nvPr/>
        </p:nvSpPr>
        <p:spPr bwMode="auto">
          <a:xfrm>
            <a:off x="1182688" y="3207593"/>
            <a:ext cx="935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322</a:t>
            </a:r>
            <a:endParaRPr lang="ru-RU" sz="1200" b="1" dirty="0">
              <a:solidFill>
                <a:srgbClr val="98480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 smtClean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рубля </a:t>
            </a:r>
            <a:endParaRPr lang="ru-RU" sz="1200" dirty="0">
              <a:solidFill>
                <a:srgbClr val="98480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месяц</a:t>
            </a:r>
          </a:p>
        </p:txBody>
      </p:sp>
      <p:sp>
        <p:nvSpPr>
          <p:cNvPr id="22" name="TextBox 30"/>
          <p:cNvSpPr txBox="1">
            <a:spLocks noChangeArrowheads="1"/>
          </p:cNvSpPr>
          <p:nvPr/>
        </p:nvSpPr>
        <p:spPr bwMode="auto">
          <a:xfrm>
            <a:off x="2268538" y="3313955"/>
            <a:ext cx="6696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расходов на культуру, физическую культуру и спорт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приходится на одного гражданина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981200" y="4341068"/>
            <a:ext cx="6938963" cy="6302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079500" y="4095005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35"/>
          <p:cNvSpPr txBox="1">
            <a:spLocks noChangeArrowheads="1"/>
          </p:cNvSpPr>
          <p:nvPr/>
        </p:nvSpPr>
        <p:spPr bwMode="auto">
          <a:xfrm>
            <a:off x="236538" y="4300807"/>
            <a:ext cx="935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22 240</a:t>
            </a:r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 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год</a:t>
            </a:r>
          </a:p>
        </p:txBody>
      </p:sp>
      <p:sp>
        <p:nvSpPr>
          <p:cNvPr id="26" name="TextBox 36"/>
          <p:cNvSpPr txBox="1">
            <a:spLocks noChangeArrowheads="1"/>
          </p:cNvSpPr>
          <p:nvPr/>
        </p:nvSpPr>
        <p:spPr bwMode="auto">
          <a:xfrm>
            <a:off x="1166813" y="4287093"/>
            <a:ext cx="935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ru-RU" sz="1200" b="1" dirty="0" smtClean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853</a:t>
            </a:r>
            <a:endParaRPr lang="ru-RU" sz="1200" b="1" dirty="0">
              <a:solidFill>
                <a:srgbClr val="98480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 smtClean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рубля </a:t>
            </a:r>
            <a:endParaRPr lang="ru-RU" sz="1200" dirty="0">
              <a:solidFill>
                <a:srgbClr val="98480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месяц</a:t>
            </a:r>
          </a:p>
        </p:txBody>
      </p:sp>
      <p:sp>
        <p:nvSpPr>
          <p:cNvPr id="27" name="TextBox 37"/>
          <p:cNvSpPr txBox="1">
            <a:spLocks noChangeArrowheads="1"/>
          </p:cNvSpPr>
          <p:nvPr/>
        </p:nvSpPr>
        <p:spPr bwMode="auto">
          <a:xfrm>
            <a:off x="2268538" y="4494196"/>
            <a:ext cx="66960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расходов на образование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приходится на одного гражданина</a:t>
            </a:r>
          </a:p>
        </p:txBody>
      </p:sp>
      <p:sp>
        <p:nvSpPr>
          <p:cNvPr id="28" name="Овал 27"/>
          <p:cNvSpPr/>
          <p:nvPr/>
        </p:nvSpPr>
        <p:spPr>
          <a:xfrm>
            <a:off x="1079500" y="5176093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41"/>
          <p:cNvSpPr txBox="1">
            <a:spLocks noChangeArrowheads="1"/>
          </p:cNvSpPr>
          <p:nvPr/>
        </p:nvSpPr>
        <p:spPr bwMode="auto">
          <a:xfrm>
            <a:off x="236538" y="5342780"/>
            <a:ext cx="935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127</a:t>
            </a:r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 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год</a:t>
            </a:r>
          </a:p>
        </p:txBody>
      </p:sp>
      <p:sp>
        <p:nvSpPr>
          <p:cNvPr id="30" name="TextBox 42"/>
          <p:cNvSpPr txBox="1">
            <a:spLocks noChangeArrowheads="1"/>
          </p:cNvSpPr>
          <p:nvPr/>
        </p:nvSpPr>
        <p:spPr bwMode="auto">
          <a:xfrm>
            <a:off x="1182688" y="5368180"/>
            <a:ext cx="935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511</a:t>
            </a:r>
            <a:endParaRPr lang="ru-RU" sz="1200" b="1" dirty="0">
              <a:solidFill>
                <a:srgbClr val="98480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 smtClean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 </a:t>
            </a:r>
            <a:endParaRPr lang="ru-RU" sz="1200" dirty="0">
              <a:solidFill>
                <a:srgbClr val="98480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месяц</a:t>
            </a:r>
          </a:p>
        </p:txBody>
      </p:sp>
      <p:sp>
        <p:nvSpPr>
          <p:cNvPr id="31" name="TextBox 45"/>
          <p:cNvSpPr txBox="1">
            <a:spLocks noChangeArrowheads="1"/>
          </p:cNvSpPr>
          <p:nvPr/>
        </p:nvSpPr>
        <p:spPr bwMode="auto">
          <a:xfrm>
            <a:off x="2268538" y="5474543"/>
            <a:ext cx="6696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расходов на жилищно-коммунальное хозяйство приходится на одного гражданина</a:t>
            </a:r>
          </a:p>
        </p:txBody>
      </p:sp>
    </p:spTree>
    <p:extLst>
      <p:ext uri="{BB962C8B-B14F-4D97-AF65-F5344CB8AC3E}">
        <p14:creationId xmlns:p14="http://schemas.microsoft.com/office/powerpoint/2010/main" val="348536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В РАЗРЕЗЕ </a:t>
            </a:r>
            <a:r>
              <a:rPr lang="ru-RU" dirty="0" smtClean="0"/>
              <a:t>РАЗДЕЛОВ, </a:t>
            </a:r>
            <a:r>
              <a:rPr lang="ru-RU" dirty="0"/>
              <a:t>ПОДРАЗДЕЛОВ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843157"/>
              </p:ext>
            </p:extLst>
          </p:nvPr>
        </p:nvGraphicFramePr>
        <p:xfrm>
          <a:off x="251520" y="1049508"/>
          <a:ext cx="8730971" cy="50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12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43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011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Код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(доля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 расходах 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 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года)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факт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план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факт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%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исполнения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18000" marR="18000" marT="36000" marB="3600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ОБЩЕГОСУДАРСТВЕННЫЕ ВОПРОСЫ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(7,1%)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337,5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315,8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306,4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97,0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96,0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131,9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137,2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132,5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96,6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41,8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40,6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97,1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0111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Резервные </a:t>
                      </a:r>
                      <a:r>
                        <a:rPr lang="ru-RU" sz="900" b="0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фонды</a:t>
                      </a:r>
                      <a:endParaRPr lang="ru-RU" sz="900" b="0" kern="1200" dirty="0">
                        <a:solidFill>
                          <a:srgbClr val="333333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fontAlgn="ctr"/>
                      <a:r>
                        <a:rPr lang="ru-RU" sz="900" b="1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Причина отклонения: </a:t>
                      </a:r>
                      <a:r>
                        <a:rPr lang="ru-RU" sz="900" b="0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расходы носят заявительный характер (остаток средств резервного фонда администрации МОГО «Ухта»)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0113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Другие общегосударственные вопросы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161,7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120,6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118,5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0300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НАЦИОНАЛЬНАЯ БЕЗОПАСНОСТЬ И ПРАВООХРАНИТЕЛЬНАЯ ДЕЯТЕЛЬНОСТЬ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(1,0%)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38,3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43,9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42,9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97,7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0309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37,8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37,1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0310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Обеспечение пожарной безопасности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96,2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7831152" y="628225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46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В РАЗРЕЗЕ </a:t>
            </a:r>
            <a:r>
              <a:rPr lang="ru-RU" dirty="0" smtClean="0"/>
              <a:t>РАЗДЕЛОВ, </a:t>
            </a:r>
            <a:r>
              <a:rPr lang="ru-RU" dirty="0"/>
              <a:t>ПОДРАЗДЕЛОВ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84528"/>
              </p:ext>
            </p:extLst>
          </p:nvPr>
        </p:nvGraphicFramePr>
        <p:xfrm>
          <a:off x="251520" y="1049508"/>
          <a:ext cx="8730971" cy="5318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12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43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Код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(доля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 расходах 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 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года)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факт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план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факт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% 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исполнения</a:t>
                      </a:r>
                    </a:p>
                  </a:txBody>
                  <a:tcPr marL="18000" marR="18000" marT="36000" marB="3600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0314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87,5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Причина отклонения: </a:t>
                      </a:r>
                      <a:r>
                        <a:rPr lang="ru-RU" sz="900" b="0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экономия средств по результатам проведения конкурсных процедур (содержание комплексной</a:t>
                      </a:r>
                      <a:r>
                        <a:rPr lang="ru-RU" sz="900" b="0" kern="12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 системы «Безопасный город»)</a:t>
                      </a:r>
                      <a:endParaRPr lang="ru-RU" sz="900" b="0" kern="1200" dirty="0">
                        <a:solidFill>
                          <a:srgbClr val="333333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НАЦИОНАЛЬНАЯ ЭКОНОМИКА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(3,2%)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431,5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148,1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138,0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93,2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0401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Общеэкономические вопросы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0408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Транспорт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86,0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Причина отклонения: </a:t>
                      </a:r>
                      <a:r>
                        <a:rPr lang="ru-RU" sz="900" b="0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предоставление субсидии под фактические объёмы работ (оплата по факту выполненных рейсов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АО «</a:t>
                      </a:r>
                      <a:r>
                        <a:rPr lang="ru-RU" sz="900" b="0" kern="1200" dirty="0" err="1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Комиавиатранс</a:t>
                      </a:r>
                      <a:r>
                        <a:rPr lang="ru-RU" sz="900" b="0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», по договорам аренды транспортных средств ООО «Автолайн», ООО «</a:t>
                      </a:r>
                      <a:r>
                        <a:rPr lang="ru-RU" sz="900" b="0" kern="1200" dirty="0" err="1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Ухтинское</a:t>
                      </a:r>
                      <a:r>
                        <a:rPr lang="ru-RU" sz="900" b="0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 автотранспортное предприятие»)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 smtClean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0409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Дорожное хозяйство (дорожные фонды)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395,4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107,4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93,2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Причина отклонения: </a:t>
                      </a:r>
                      <a:r>
                        <a:rPr lang="ru-RU" sz="900" b="0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не завершены проектные работы по объекту: «Объездная дорога от проспекта А.И. </a:t>
                      </a:r>
                      <a:r>
                        <a:rPr lang="ru-RU" sz="900" b="0" kern="1200" dirty="0" err="1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Зерюнова</a:t>
                      </a:r>
                      <a:r>
                        <a:rPr lang="ru-RU" sz="900" b="0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 до автодороги Сыктывкар-Ухта» в связи с отсутствием согласования</a:t>
                      </a:r>
                      <a:r>
                        <a:rPr lang="ru-RU" sz="900" b="0" kern="12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 ГКУ «Управление автомобильных дорог Республики Коми»</a:t>
                      </a:r>
                      <a:endParaRPr lang="ru-RU" sz="900" b="0" kern="1200" dirty="0" smtClean="0">
                        <a:solidFill>
                          <a:srgbClr val="333333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0410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Связь и информатика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0412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29,1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27,9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95,9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ЖИЛИЩНО-КОММУНАЛЬНОЕ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ХОЗЯЙСТВО 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(16,2%)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356,3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712,4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692,2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97,2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Жилищное хозяйство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62,5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59,3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94,9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Причина отклонения: </a:t>
                      </a:r>
                      <a:r>
                        <a:rPr lang="ru-RU" sz="900" b="0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экономия</a:t>
                      </a:r>
                      <a:r>
                        <a:rPr lang="ru-RU" sz="900" b="0" kern="12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 средств по результатам проведения конкурсных процедур (обеспечение мероприятий по расселению непригодного для проживания жилищного фонда)</a:t>
                      </a:r>
                      <a:endParaRPr lang="ru-RU" sz="900" b="0" kern="1200" dirty="0" smtClean="0">
                        <a:solidFill>
                          <a:srgbClr val="333333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7827316" y="638858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4937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55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313746"/>
              </p:ext>
            </p:extLst>
          </p:nvPr>
        </p:nvGraphicFramePr>
        <p:xfrm>
          <a:off x="172268" y="561411"/>
          <a:ext cx="8730970" cy="5549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408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23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Номер страницы</a:t>
                      </a:r>
                      <a:endParaRPr lang="ru-RU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23. Безопасность жизнедеятельности населения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" action="ppaction://hlinksldjump"/>
                        </a:rPr>
                        <a:t>36</a:t>
                      </a:r>
                      <a:endParaRPr lang="ru-RU" sz="10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24. Развитие транспортной системы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3" action="ppaction://hlinksldjump"/>
                        </a:rPr>
                        <a:t>37</a:t>
                      </a:r>
                      <a:endParaRPr lang="ru-RU" sz="10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25. Жилье и жилищно-коммунальное хозяйство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4" action="ppaction://hlinksldjump"/>
                        </a:rPr>
                        <a:t>38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26. Развитие образования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5" action="ppaction://hlinksldjump"/>
                        </a:rPr>
                        <a:t>40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27. Культура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6" action="ppaction://hlinksldjump"/>
                        </a:rPr>
                        <a:t>43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28. Социальная поддержка населения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7" action="ppaction://hlinksldjump"/>
                        </a:rPr>
                        <a:t>46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29. Формирование современной городской среды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8" action="ppaction://hlinksldjump"/>
                        </a:rPr>
                        <a:t>47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30. Развитие физической культуры и спорта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9" action="ppaction://hlinksldjump"/>
                        </a:rPr>
                        <a:t>48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31.</a:t>
                      </a:r>
                      <a:r>
                        <a:rPr lang="ru-RU" sz="10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Переселение граждан, проживающих на территории МОГО «Ухта», из аварийного жилищного фонда на 2019-2025 годы</a:t>
                      </a:r>
                      <a:endParaRPr lang="ru-RU" sz="10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0" action="ppaction://hlinksldjump"/>
                        </a:rPr>
                        <a:t>50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32. Поддержка организаций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1" action="ppaction://hlinksldjump"/>
                        </a:rPr>
                        <a:t>51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33. Расходы на поддержку отдельных категорий граждан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2" action="ppaction://hlinksldjump"/>
                        </a:rPr>
                        <a:t>54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34. Приоритетный проект «Формирование комфортной городской среды»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3" action="ppaction://hlinksldjump"/>
                        </a:rPr>
                        <a:t>57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35. Народный бюджет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4" action="ppaction://hlinksldjump"/>
                        </a:rPr>
                        <a:t>58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36. Национальные проекты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5" action="ppaction://hlinksldjump"/>
                        </a:rPr>
                        <a:t>61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37. Муниципальный долг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6" action="ppaction://hlinksldjump"/>
                        </a:rPr>
                        <a:t>64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38. Сведения</a:t>
                      </a:r>
                      <a:r>
                        <a:rPr lang="ru-RU" sz="10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по исполнению судебных актов по обращению взыскания на средства бюджета МОГО «Ухта»</a:t>
                      </a:r>
                      <a:endParaRPr lang="ru-RU" sz="10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7" action="ppaction://hlinksldjump"/>
                        </a:rPr>
                        <a:t>65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39. Резервы на исполнение судебных актов по обращению взыскания на средства бюджета МОГО «Ухта»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8" action="ppaction://hlinksldjump"/>
                        </a:rPr>
                        <a:t>66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40. Муниципальный внутренний финансовый контроль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9" action="ppaction://hlinksldjump"/>
                        </a:rPr>
                        <a:t>67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41. Риски и проблемы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0" action="ppaction://hlinksldjump"/>
                        </a:rPr>
                        <a:t>68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215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42. Выводы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1" action="ppaction://hlinksldjump"/>
                        </a:rPr>
                        <a:t>69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215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43. Открытость бюджетных данных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2" action="ppaction://hlinksldjump"/>
                        </a:rPr>
                        <a:t>70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215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44. Контактная информация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3" action="ppaction://hlinksldjump"/>
                        </a:rPr>
                        <a:t>71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</p:spPr>
        <p:txBody>
          <a:bodyPr anchor="t"/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rPr>
              <a:t>СОДЕРЖАНИЕ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9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В РАЗРЕЗЕ </a:t>
            </a:r>
            <a:r>
              <a:rPr lang="ru-RU" dirty="0" smtClean="0"/>
              <a:t>РАЗДЕЛОВ, </a:t>
            </a:r>
            <a:r>
              <a:rPr lang="ru-RU" dirty="0"/>
              <a:t>ПОДРАЗДЕЛОВ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68195"/>
              </p:ext>
            </p:extLst>
          </p:nvPr>
        </p:nvGraphicFramePr>
        <p:xfrm>
          <a:off x="251520" y="868747"/>
          <a:ext cx="8730971" cy="555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12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43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51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Код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(доля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 расходах 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 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года)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факт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план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факт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% 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исполнения</a:t>
                      </a:r>
                    </a:p>
                  </a:txBody>
                  <a:tcPr marL="18000" marR="18000" marT="36000" marB="3600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Коммунальное хозяйство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31,2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24,5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78,5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Причина отклонения:</a:t>
                      </a:r>
                      <a:r>
                        <a:rPr lang="ru-RU" sz="900" b="0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 невыполнение муниципального контракта в установленные сроки (по объекту: «Проектирование строительства котельной в </a:t>
                      </a:r>
                      <a:r>
                        <a:rPr lang="ru-RU" sz="900" b="0" kern="1200" dirty="0" err="1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пгт</a:t>
                      </a:r>
                      <a:r>
                        <a:rPr lang="ru-RU" sz="900" b="0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lang="ru-RU" sz="900" b="0" kern="120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Ярега»)</a:t>
                      </a:r>
                      <a:endParaRPr lang="ru-RU" sz="900" b="0" kern="1200" dirty="0" smtClean="0">
                        <a:solidFill>
                          <a:srgbClr val="333333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Благоустройство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207,3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567,6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557,9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47,6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51,1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50,5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ОБРАЗОВАНИЕ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(58,6%)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582,5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2 519,3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2 512,7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Дошкольное образование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1 220,5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1 197,2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1 197,2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Общее образование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1 140,1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900" b="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106,8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1 106,8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Дополнительное образование детей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133,6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128,8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128,8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Молодежная </a:t>
                      </a:r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политика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Причина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отклонения: </a:t>
                      </a:r>
                      <a:r>
                        <a:rPr lang="ru-RU" sz="900" b="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отмена мероприятий по проведению оздоровительной кампании детей в целях недопущения распространения новой </a:t>
                      </a:r>
                      <a:r>
                        <a:rPr lang="ru-RU" sz="900" b="0" baseline="0" dirty="0" err="1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коронавирусной</a:t>
                      </a:r>
                      <a:r>
                        <a:rPr lang="ru-RU" sz="900" b="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инфекции (</a:t>
                      </a:r>
                      <a:r>
                        <a:rPr lang="en-US" sz="900" b="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COVID-19)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образования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76,7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</a:t>
                      </a:r>
                      <a:r>
                        <a:rPr lang="en-US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</a:t>
                      </a:r>
                      <a:r>
                        <a:rPr lang="en-US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</a:t>
                      </a:r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</a:t>
                      </a:r>
                      <a:r>
                        <a:rPr lang="en-US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0800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КУЛЬТУРА, КИНЕМАТОГРАФИЯ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258,7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49,1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8,</a:t>
                      </a:r>
                      <a:r>
                        <a:rPr lang="en-US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</a:t>
                      </a:r>
                      <a:r>
                        <a:rPr lang="en-US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0801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Культура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182,5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71,3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71,3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7837949" y="436831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4937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59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В РАЗРЕЗЕ </a:t>
            </a:r>
            <a:r>
              <a:rPr lang="ru-RU" dirty="0" smtClean="0"/>
              <a:t>РАЗДЕЛОВ, </a:t>
            </a:r>
            <a:r>
              <a:rPr lang="ru-RU" dirty="0"/>
              <a:t>ПОДРАЗДЕЛОВ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983975"/>
              </p:ext>
            </p:extLst>
          </p:nvPr>
        </p:nvGraphicFramePr>
        <p:xfrm>
          <a:off x="251520" y="791219"/>
          <a:ext cx="8730971" cy="5786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12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43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51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Код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(доля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 расходах 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 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года)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факт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план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факт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% 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исполнения</a:t>
                      </a:r>
                    </a:p>
                  </a:txBody>
                  <a:tcPr marL="18000" marR="18000" marT="36000" marB="3600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0804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76,2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77,8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77,2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0900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ЗДРАВООХРАНЕНИЕ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(0,1%)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0902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Амбулаторная помощь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СОЦИАЛЬНАЯ ПОЛИТИКА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(3,1%)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130,3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134,1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132,4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Пенсионное обеспечение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19,0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20,4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20,4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Социальное обеспечение населения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Охрана семьи и детства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102,6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101,1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ФИЗИЧЕСКАЯ КУЛЬТУРА И СПОРТ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(4,4%)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154,1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188,5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188,4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Физическая культура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137,1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172,2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172,2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1105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16,3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16,2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СРЕДСТВА МАССОВОЙ ИНФОРМАЦИИ (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0,2%)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1202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Периодическая печать и издательства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ОБСЛУЖИВАНИЕ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ГОСУДАРСТВЕННОГО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МУНИЦИПАЛЬНОГО)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ДОЛГА (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0,3%)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97,5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Обслуживание государственного </a:t>
                      </a:r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(муниципального) внутреннего </a:t>
                      </a:r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долга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97,5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4870">
                <a:tc gridSpan="2"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Расходы всего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300,2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4 336,0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4 286,0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98,8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7848582" y="436831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56818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91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ПРОГРАММНЫЙ БЮДЖЕТ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663" y="623502"/>
            <a:ext cx="3971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Основным механизмом бюджета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являются муниципальные программы.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Муниципальная программа – комплекс мероприятий, направленных на достижение стратегической цели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.</a:t>
            </a:r>
            <a:endParaRPr lang="ru-RU" sz="10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88627" y="966537"/>
            <a:ext cx="148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доля программных </a:t>
            </a:r>
          </a:p>
          <a:p>
            <a:r>
              <a:rPr lang="ru-RU" sz="1000" dirty="0">
                <a:latin typeface="Verdana" pitchFamily="34" charset="0"/>
              </a:rPr>
              <a:t>расходов бюджета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28518384"/>
              </p:ext>
            </p:extLst>
          </p:nvPr>
        </p:nvGraphicFramePr>
        <p:xfrm>
          <a:off x="541435" y="1032193"/>
          <a:ext cx="8602565" cy="5906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5088627" y="571554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Verdana" pitchFamily="34" charset="0"/>
              </a:rPr>
              <a:t>93,9 %</a:t>
            </a:r>
            <a:endParaRPr lang="ru-RU" sz="2400" b="1" dirty="0">
              <a:latin typeface="Verdan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18862" y="690597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Verdana" pitchFamily="34" charset="0"/>
              </a:rPr>
              <a:t>=</a:t>
            </a:r>
            <a:endParaRPr lang="ru-RU" sz="2400" b="1" dirty="0">
              <a:latin typeface="Verdan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33128" y="966537"/>
            <a:ext cx="1250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м</a:t>
            </a:r>
            <a:r>
              <a:rPr lang="ru-RU" sz="1000" dirty="0" smtClean="0">
                <a:latin typeface="Verdana" pitchFamily="34" charset="0"/>
              </a:rPr>
              <a:t>униципальных</a:t>
            </a:r>
          </a:p>
          <a:p>
            <a:pPr algn="ctr"/>
            <a:r>
              <a:rPr lang="ru-RU" sz="1000" dirty="0" smtClean="0">
                <a:latin typeface="Verdana" pitchFamily="34" charset="0"/>
              </a:rPr>
              <a:t>программ</a:t>
            </a:r>
            <a:endParaRPr lang="ru-RU" sz="1000" dirty="0">
              <a:latin typeface="Verdan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42581" y="571553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Verdana" pitchFamily="34" charset="0"/>
              </a:rPr>
              <a:t>11</a:t>
            </a:r>
            <a:endParaRPr lang="ru-RU" sz="2400" b="1" dirty="0">
              <a:latin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489661" y="6656524"/>
            <a:ext cx="1102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826695" y="6489340"/>
            <a:ext cx="18009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107589" y="5499230"/>
            <a:ext cx="16192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7407315" y="3484638"/>
            <a:ext cx="16192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66389" y="3777307"/>
            <a:ext cx="22437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928852" y="2031372"/>
            <a:ext cx="1059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-38308" y="3342013"/>
            <a:ext cx="2651918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900" dirty="0" smtClean="0">
                <a:latin typeface="Verdana" pitchFamily="34" charset="0"/>
              </a:rPr>
              <a:t>Развитие системы </a:t>
            </a:r>
            <a:r>
              <a:rPr lang="ru-RU" sz="900" dirty="0" err="1" smtClean="0">
                <a:latin typeface="Verdana" pitchFamily="34" charset="0"/>
              </a:rPr>
              <a:t>мун</a:t>
            </a:r>
            <a:r>
              <a:rPr lang="ru-RU" sz="900" dirty="0" smtClean="0">
                <a:latin typeface="Verdana" pitchFamily="34" charset="0"/>
              </a:rPr>
              <a:t>. управления</a:t>
            </a:r>
          </a:p>
          <a:p>
            <a:pPr algn="ctr"/>
            <a:r>
              <a:rPr lang="ru-RU" sz="900" dirty="0" smtClean="0">
                <a:latin typeface="Verdana" pitchFamily="34" charset="0"/>
              </a:rPr>
              <a:t>3,0%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102300" y="3484638"/>
            <a:ext cx="21943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132062" y="3180236"/>
            <a:ext cx="20664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32062" y="4059070"/>
            <a:ext cx="2296852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900" dirty="0" smtClean="0">
                <a:latin typeface="Verdana" pitchFamily="34" charset="0"/>
              </a:rPr>
              <a:t>Развитие физ. культуры и спорта</a:t>
            </a:r>
          </a:p>
          <a:p>
            <a:pPr algn="ctr">
              <a:lnSpc>
                <a:spcPct val="70000"/>
              </a:lnSpc>
            </a:pPr>
            <a:endParaRPr lang="ru-RU" sz="300" dirty="0" smtClean="0">
              <a:latin typeface="Verdana" pitchFamily="34" charset="0"/>
            </a:endParaRPr>
          </a:p>
          <a:p>
            <a:pPr algn="ctr"/>
            <a:r>
              <a:rPr lang="ru-RU" sz="900" dirty="0" smtClean="0">
                <a:latin typeface="Verdana" pitchFamily="34" charset="0"/>
              </a:rPr>
              <a:t>4,6%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53328" y="4217854"/>
            <a:ext cx="21433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9857" y="2573905"/>
            <a:ext cx="2296852" cy="45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900" dirty="0" smtClean="0">
                <a:latin typeface="Verdana" pitchFamily="34" charset="0"/>
              </a:rPr>
              <a:t>Безопасность жизнедеятельности населения</a:t>
            </a:r>
          </a:p>
          <a:p>
            <a:pPr algn="ctr">
              <a:lnSpc>
                <a:spcPct val="70000"/>
              </a:lnSpc>
            </a:pPr>
            <a:endParaRPr lang="ru-RU" sz="300" dirty="0" smtClean="0">
              <a:latin typeface="Verdana" pitchFamily="34" charset="0"/>
            </a:endParaRPr>
          </a:p>
          <a:p>
            <a:pPr algn="ctr"/>
            <a:r>
              <a:rPr lang="ru-RU" sz="900" dirty="0" smtClean="0">
                <a:latin typeface="Verdana" pitchFamily="34" charset="0"/>
              </a:rPr>
              <a:t>1,2%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93417" y="2168830"/>
            <a:ext cx="2296852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900" dirty="0" smtClean="0">
                <a:latin typeface="Verdana" pitchFamily="34" charset="0"/>
              </a:rPr>
              <a:t>Развитие транспортной системы</a:t>
            </a:r>
          </a:p>
          <a:p>
            <a:pPr algn="ctr">
              <a:lnSpc>
                <a:spcPct val="70000"/>
              </a:lnSpc>
            </a:pPr>
            <a:endParaRPr lang="ru-RU" sz="300" dirty="0" smtClean="0">
              <a:latin typeface="Verdana" pitchFamily="34" charset="0"/>
            </a:endParaRPr>
          </a:p>
          <a:p>
            <a:pPr algn="ctr"/>
            <a:r>
              <a:rPr lang="ru-RU" sz="900" dirty="0" smtClean="0">
                <a:latin typeface="Verdana" pitchFamily="34" charset="0"/>
              </a:rPr>
              <a:t>1,6%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292663" y="2327613"/>
            <a:ext cx="20546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180761" y="2823695"/>
            <a:ext cx="20546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2243777" y="2823695"/>
            <a:ext cx="138181" cy="207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2347342" y="2327613"/>
            <a:ext cx="266268" cy="5997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flipH="1" flipV="1">
            <a:off x="2978949" y="2032479"/>
            <a:ext cx="75987" cy="168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4115365" y="3492897"/>
            <a:ext cx="1499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Verdana" pitchFamily="34" charset="0"/>
              </a:rPr>
              <a:t>4 026,4</a:t>
            </a:r>
            <a:endParaRPr lang="ru-RU" sz="2400" b="1" dirty="0">
              <a:latin typeface="Verdana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212346" y="4026164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Verdana" pitchFamily="34" charset="0"/>
              </a:rPr>
              <a:t>м</a:t>
            </a:r>
            <a:r>
              <a:rPr lang="ru-RU" dirty="0" smtClean="0">
                <a:latin typeface="Verdana" pitchFamily="34" charset="0"/>
              </a:rPr>
              <a:t>лн. руб.</a:t>
            </a:r>
            <a:endParaRPr lang="ru-RU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4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НЕПРОГРАММНАЯ ДЕЯТЕЛЬНОСТЬ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893824"/>
              </p:ext>
            </p:extLst>
          </p:nvPr>
        </p:nvGraphicFramePr>
        <p:xfrm>
          <a:off x="227779" y="388336"/>
          <a:ext cx="8766652" cy="640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06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xmlns="" val="1183276282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/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 smtClean="0">
                          <a:latin typeface="Verdana" pitchFamily="34" charset="0"/>
                        </a:rPr>
                        <a:t>20</a:t>
                      </a:r>
                      <a:r>
                        <a:rPr lang="ru-RU" sz="1000" b="1" dirty="0" smtClean="0">
                          <a:latin typeface="Verdana" pitchFamily="34" charset="0"/>
                        </a:rPr>
                        <a:t>20</a:t>
                      </a:r>
                      <a:endParaRPr lang="en-US" sz="1000" b="1" dirty="0">
                        <a:latin typeface="Verdana" pitchFamily="34" charset="0"/>
                      </a:endParaRPr>
                    </a:p>
                    <a:p>
                      <a:pPr algn="r"/>
                      <a:r>
                        <a:rPr lang="ru-RU" sz="1000" b="1" dirty="0"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</a:rPr>
                        <a:t>2020</a:t>
                      </a:r>
                      <a:endParaRPr lang="ru-RU" sz="1000" b="1" dirty="0">
                        <a:latin typeface="Verdana" pitchFamily="34" charset="0"/>
                      </a:endParaRPr>
                    </a:p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</a:rPr>
                        <a:t>факт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Содержание Контрольно-счетной палаты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Содержание Совета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Содержание администрации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Содержание Управления капитального строительства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Доплаты к пенсиям муниципальных служащих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Выборы депутатов Совета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7489595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Субсидии печатным изданиям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6344299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Исполнение судебных актов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Резервный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фонд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Осуществление государственных полномочий РК (опека)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Составление списков в присяжные заседатели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Субсидия на погашение кредиторской задолженности МБУ «Редакция газеты «Ухта»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Субсидия на поддержку МУП «Банно-Оздоровительный комплекс» МОГО «Ухта» в целях возмещения недополученных доходов в связи с устранением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последствий распространения 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коронавирусной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инфекции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Предоставление субсидии на проведение капитального ремонта ГБУЗ РК «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Ухтинская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городская поликлиника» по адресу: г. Ухта, ул.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Оплеснина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, д. 13а для размещения лаборатории ПЦР (полимеразной цепной реакции) с целью выявления 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COVID-19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Предоставление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субсидии МУП «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Газсервис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» МОГО «Ухта» на предупреждение банкротства и восстановления платежеспособности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Проведение Всероссийской переписи населения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Расходы за счет резервного фонда Правительства Республики Коми по предупреждению и ликвидации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чрезвычайных ситуаций и последствий стихийных бедствий (восстановление автомобильного моста через р . 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Вылыс-Койю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, пострадавшего в результате весеннего половодья 2020 года)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Приобретение имущества котельной, расположенной по адресу: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г.Ухта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, 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пгт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. Водный, ул. Советская, 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Итого по непрограммной деятельности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267,1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259,6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37" name="Пятиугольник 36"/>
          <p:cNvSpPr/>
          <p:nvPr/>
        </p:nvSpPr>
        <p:spPr>
          <a:xfrm>
            <a:off x="7906720" y="131501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14113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«РАЗВИТИЕ СИСТЕМЫ </a:t>
            </a:r>
            <a:br>
              <a:rPr lang="ru-RU" dirty="0"/>
            </a:br>
            <a:r>
              <a:rPr lang="ru-RU" dirty="0"/>
              <a:t>МУНИЦИПАЛЬНОГО </a:t>
            </a:r>
            <a:r>
              <a:rPr lang="ru-RU" dirty="0" smtClean="0"/>
              <a:t>УПРАВЛЕНИЯ»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948136"/>
            <a:ext cx="4118811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ЦЕЛЬ: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Совершенствование системы муниципального управления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prstClr val="black"/>
              </a:solidFill>
              <a:latin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ОТВЕТСТВЕННЫЙ ИСПОЛНИТЕЛЬ: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Администрация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589137"/>
              </p:ext>
            </p:extLst>
          </p:nvPr>
        </p:nvGraphicFramePr>
        <p:xfrm>
          <a:off x="4707015" y="987290"/>
          <a:ext cx="405045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6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002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201</a:t>
                      </a:r>
                      <a:r>
                        <a:rPr lang="en-US" sz="1000" dirty="0" smtClean="0">
                          <a:latin typeface="Verdana" pitchFamily="34" charset="0"/>
                        </a:rPr>
                        <a:t>8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201</a:t>
                      </a:r>
                      <a:r>
                        <a:rPr lang="en-US" sz="1000" dirty="0" smtClean="0">
                          <a:latin typeface="Verdana" pitchFamily="34" charset="0"/>
                        </a:rPr>
                        <a:t>9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</a:t>
                      </a:r>
                      <a:r>
                        <a:rPr lang="en-US" sz="1000" dirty="0" smtClean="0">
                          <a:latin typeface="Verdana" pitchFamily="34" charset="0"/>
                        </a:rPr>
                        <a:t>20</a:t>
                      </a:r>
                      <a:r>
                        <a:rPr lang="ru-RU" sz="1000" dirty="0" smtClean="0">
                          <a:latin typeface="Verdana" pitchFamily="34" charset="0"/>
                        </a:rPr>
                        <a:t> план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факт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000" b="0" dirty="0" smtClean="0">
                          <a:latin typeface="Verdana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000" b="0" dirty="0" smtClean="0">
                          <a:latin typeface="Verdana" pitchFamily="34" charset="0"/>
                          <a:cs typeface="Arial" pitchFamily="34" charset="0"/>
                        </a:rPr>
                        <a:t>5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000" b="0" dirty="0" smtClean="0">
                          <a:latin typeface="Verdana" pitchFamily="34" charset="0"/>
                          <a:cs typeface="Arial" pitchFamily="34" charset="0"/>
                        </a:rPr>
                        <a:t>8</a:t>
                      </a: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000" b="0" dirty="0" smtClean="0">
                          <a:latin typeface="Verdana" pitchFamily="34" charset="0"/>
                          <a:cs typeface="Arial" pitchFamily="34" charset="0"/>
                        </a:rPr>
                        <a:t>9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Verdana" pitchFamily="34" charset="0"/>
                          <a:cs typeface="Arial" pitchFamily="34" charset="0"/>
                        </a:rPr>
                        <a:t>123</a:t>
                      </a: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000" b="0" dirty="0" smtClean="0">
                          <a:latin typeface="Verdana" pitchFamily="34" charset="0"/>
                          <a:cs typeface="Arial" pitchFamily="34" charset="0"/>
                        </a:rPr>
                        <a:t>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20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4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251520" y="2052526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</a:t>
            </a: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</a:rPr>
              <a:t>2020 </a:t>
            </a: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ГОДУ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915568" y="705174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07016" y="1938068"/>
            <a:ext cx="409545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Доля в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программных расходах </a:t>
            </a:r>
            <a:r>
              <a:rPr lang="en-US" sz="1000" b="1" dirty="0">
                <a:solidFill>
                  <a:prstClr val="black"/>
                </a:solidFill>
                <a:latin typeface="Verdana" pitchFamily="34" charset="0"/>
              </a:rPr>
              <a:t>3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,</a:t>
            </a:r>
            <a:r>
              <a:rPr lang="en-US" sz="1000" b="1" dirty="0" smtClean="0">
                <a:solidFill>
                  <a:prstClr val="black"/>
                </a:solidFill>
                <a:latin typeface="Verdana" pitchFamily="34" charset="0"/>
              </a:rPr>
              <a:t>0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%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7998067" y="1715797"/>
            <a:ext cx="484632" cy="348337"/>
          </a:xfrm>
          <a:prstGeom prst="upArrow">
            <a:avLst>
              <a:gd name="adj1" fmla="val 50000"/>
              <a:gd name="adj2" fmla="val 3478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7099" y="6060465"/>
            <a:ext cx="891303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en-US" sz="1000" b="1" dirty="0" smtClean="0">
              <a:solidFill>
                <a:schemeClr val="tx1"/>
              </a:solidFill>
            </a:endParaRPr>
          </a:p>
          <a:p>
            <a:pPr lvl="0"/>
            <a:r>
              <a:rPr lang="ru-RU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Годовой </a:t>
            </a:r>
            <a:r>
              <a:rPr lang="ru-RU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отчет о ходе реализации и оценке эффективности реализации муниципальной программы МОГО «Ухта» </a:t>
            </a:r>
          </a:p>
          <a:p>
            <a:pPr lvl="0"/>
            <a:r>
              <a:rPr lang="ru-RU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системы муниципального </a:t>
            </a:r>
            <a:r>
              <a:rPr lang="ru-RU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управления» </a:t>
            </a:r>
            <a:r>
              <a:rPr lang="ru-RU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размещен по адресу </a:t>
            </a:r>
            <a:endParaRPr lang="ru-RU" sz="10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https://mouhta.ru/directions/business/strateg-uprav/#mun-programs</a:t>
            </a:r>
            <a:endParaRPr lang="ru-RU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595846"/>
              </p:ext>
            </p:extLst>
          </p:nvPr>
        </p:nvGraphicFramePr>
        <p:xfrm>
          <a:off x="341530" y="2409070"/>
          <a:ext cx="8617157" cy="37385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69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501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Подпрограмма «Электронный муниципалитет»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</a:t>
                      </a:r>
                      <a:r>
                        <a:rPr kumimoji="0" 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</a:t>
                      </a:r>
                      <a:r>
                        <a:rPr kumimoji="0" 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Организация межведомственного электронного взаимодействия органов местного самоуправления МОГО «Ухта», подведомственных учреждений администрации МОГО «Ухта»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+mn-cs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</a:t>
                      </a: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</a:t>
                      </a: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Обеспечение технической защиты информации в администрации МОГО «Ухта»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0,7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0,7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75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Подпрограмма «Управление муниципальными финансами и муниципальным долгом»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46,0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44,6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97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2119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Обслуживание муниципального долга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11,7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98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Содержание и обеспечение деятельности Финансового управления администрации МОГО «Ухта»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34,0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32,9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97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6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Подпрограмма «Управление муниципальным имуществом и земельными ресурсами»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71,8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70,0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97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7668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Организация технической инвентаризации и паспортизации объектов недвижимого имущества МОГО 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«Ухта»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0,4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0,4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Содержание, 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проведение капитального и текущего ремонта </a:t>
                      </a: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объектов муниципальной собственности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26,6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25,7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97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Вовлечение в оборот муниципального имущества и земельных ресурсов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Организация проведения комплексных кадастровых работ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0,7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Содержание и обеспечение деятельности КУМИ МОГО «Ухта»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43,9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43,7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99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368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Подпрограмма «Информационное общество»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3,3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3,3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3368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Оказание муниципальных услуг (выполнение работ) МБУ «Редакция газеты «Ухта»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3,3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3,3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79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«РАЗВИТИЕ </a:t>
            </a:r>
            <a:br>
              <a:rPr lang="ru-RU" dirty="0"/>
            </a:br>
            <a:r>
              <a:rPr lang="ru-RU" dirty="0" smtClean="0"/>
              <a:t>ЭКОНОМИКИ»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0" y="971944"/>
            <a:ext cx="4118811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Создание благоприятных условий для устойчивого экономического развития городского округа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ИСПОЛНИТЕЛЬ: 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Управление экономического развития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327605"/>
              </p:ext>
            </p:extLst>
          </p:nvPr>
        </p:nvGraphicFramePr>
        <p:xfrm>
          <a:off x="4707015" y="987290"/>
          <a:ext cx="405045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6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002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2018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2019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2020 план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2020 факт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1,7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2,1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2,1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179510" y="2310574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</a:t>
            </a: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</a:rPr>
              <a:t>2020 </a:t>
            </a: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ГОДУ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949230" y="725723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07016" y="1938068"/>
            <a:ext cx="4095454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Доля в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программных расходах 0,1%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7998067" y="1715797"/>
            <a:ext cx="484632" cy="348337"/>
          </a:xfrm>
          <a:prstGeom prst="upArrow">
            <a:avLst>
              <a:gd name="adj1" fmla="val 50000"/>
              <a:gd name="adj2" fmla="val 347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42" y="5769260"/>
            <a:ext cx="892899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ru-RU" sz="1000" b="1" dirty="0" smtClean="0">
              <a:solidFill>
                <a:schemeClr val="tx1"/>
              </a:solidFill>
            </a:endParaRPr>
          </a:p>
          <a:p>
            <a:pPr lvl="0"/>
            <a:r>
              <a:rPr lang="ru-RU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Годовой </a:t>
            </a:r>
            <a:r>
              <a:rPr lang="ru-RU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отчет о ходе реализации и оценке эффективности реализации муниципальной программы МОГО «Ухта» </a:t>
            </a:r>
          </a:p>
          <a:p>
            <a:pPr lvl="0"/>
            <a:r>
              <a:rPr lang="ru-RU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</a:t>
            </a:r>
            <a:r>
              <a:rPr lang="ru-RU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экономики» </a:t>
            </a:r>
            <a:r>
              <a:rPr lang="ru-RU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размещен по </a:t>
            </a:r>
            <a:r>
              <a:rPr lang="ru-RU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адресу</a:t>
            </a:r>
            <a:endParaRPr lang="en-US" sz="10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https://mouhta.ru/directions/business/strateg-uprav/#mun-programs</a:t>
            </a:r>
            <a:endParaRPr lang="ru-RU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532629"/>
              </p:ext>
            </p:extLst>
          </p:nvPr>
        </p:nvGraphicFramePr>
        <p:xfrm>
          <a:off x="274022" y="2774232"/>
          <a:ext cx="8595956" cy="30417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450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Подпрограмма «Малое и среднее предпринимательство в МОГО «Ухта»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2,1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2,1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Финансовая поддержка субъектов малого и среднего предпринимательства, в том числе: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1,2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1,2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Субсидирование части расходов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субъектам малого и среднего предпринимательства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0,7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0,7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9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Субсидирование части затрат на уплату лизинговых платежей по договорам финансовой аренды (лизинга)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0,3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0,3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Субсидирование части затрат по приобретению кормов для животных в период введения режима повышенной готовности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9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Субсидии на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софинансирование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расходных обязательств органов местного самоуправления по реализации народных проектов в сфере малого и среднего предпринимательства, прошедших отбор в рамках проекта «Народный бюджет»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9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«БЕЗОПАСНОСТЬ ЖИЗНЕДЕЯТЕЛЬНОСТИ </a:t>
            </a:r>
            <a:r>
              <a:rPr lang="ru-RU" dirty="0" smtClean="0"/>
              <a:t>НАСЕЛЕНИЯ»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1" y="1010842"/>
            <a:ext cx="4118811" cy="1064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ЦЕЛЬ: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Содействие повышению уровня безопасности 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жизнедеятельности населения</a:t>
            </a:r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prstClr val="black"/>
              </a:solidFill>
              <a:latin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ОТВЕТСТВЕННЫЙ ИСПОЛНИТЕЛЬ: 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Управление по делам ГО и ЧС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686252"/>
              </p:ext>
            </p:extLst>
          </p:nvPr>
        </p:nvGraphicFramePr>
        <p:xfrm>
          <a:off x="4707015" y="987290"/>
          <a:ext cx="405045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6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002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2018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2019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2020 план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2020 факт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45,8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45,6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50,4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48,9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178139" y="2203733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</a:t>
            </a: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</a:rPr>
              <a:t>2020 </a:t>
            </a: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ГОДУ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930618" y="709945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07016" y="1938068"/>
            <a:ext cx="4095454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Доля в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программных расходах 1,2%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8008700" y="1715797"/>
            <a:ext cx="484632" cy="348337"/>
          </a:xfrm>
          <a:prstGeom prst="upArrow">
            <a:avLst>
              <a:gd name="adj1" fmla="val 50000"/>
              <a:gd name="adj2" fmla="val 3478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2519" y="5904275"/>
            <a:ext cx="892899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ru-RU" sz="1000" b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ru-RU" sz="1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Годовой </a:t>
            </a:r>
            <a:r>
              <a:rPr lang="ru-RU" sz="1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отчет о ходе реализации и оценке эффективности реализации муниципальной программы МОГО «Ухта» </a:t>
            </a:r>
          </a:p>
          <a:p>
            <a:pPr lvl="0"/>
            <a:r>
              <a:rPr lang="ru-RU" sz="1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1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Безопасность жизнедеятельности </a:t>
            </a:r>
            <a:r>
              <a:rPr lang="ru-RU" sz="1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населения» </a:t>
            </a:r>
            <a:r>
              <a:rPr lang="ru-RU" sz="1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размещен по адресу </a:t>
            </a:r>
            <a:endParaRPr lang="ru-RU" sz="1000" b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http://emercom.mouhta.ru/about/munprog/otchet/</a:t>
            </a:r>
            <a:r>
              <a:rPr lang="ru-RU" sz="1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593585"/>
              </p:ext>
            </p:extLst>
          </p:nvPr>
        </p:nvGraphicFramePr>
        <p:xfrm>
          <a:off x="251521" y="2665484"/>
          <a:ext cx="8618458" cy="3229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82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501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Подпрограмма «Защита населения и территории городского округа»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34,4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33,4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97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Профилактика правонарушений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0,8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0,7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88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Профилактика пожарной безопасности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1,2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75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Обеспечение выполнения комплекса мер гражданской обороны, предупреждение чрезвычайных ситуаций и пожарной безопасности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0,4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0,4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Содержание и обеспечение деятельности МУ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«Управление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 делам ГО и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ЧС»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32,0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31,4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98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Подпрограмма «Экологическая безопасность»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3,4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2,9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85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Создание системы по раздельному накоплению отходов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2,2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1,7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77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Предупреждение и минимизация антропогенного воздействия на окружающую среду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1,2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1,2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249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Подпрограмма </a:t>
                      </a: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«Обеспечение </a:t>
                      </a: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безопасности участников дорожного движения на территории городского </a:t>
                      </a: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округа»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12,6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12,6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Обеспечение обустройства и содержания технических средств организации безопасного дорожного движения на автомобильных дорогах общего пользования местного значения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12,6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12,6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94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«РАЗВИТИЕ ТРАНСПОРТНОЙ</a:t>
            </a:r>
            <a:br>
              <a:rPr lang="ru-RU" dirty="0"/>
            </a:br>
            <a:r>
              <a:rPr lang="ru-RU" dirty="0" smtClean="0"/>
              <a:t>СИСТЕМЫ»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1" y="1010842"/>
            <a:ext cx="4118811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Обеспечение потребности населения в качественных и доступных транспортных услугах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ИСПОЛНИТЕЛЬ: 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Управление жилищно-коммунального хозяйства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532027"/>
              </p:ext>
            </p:extLst>
          </p:nvPr>
        </p:nvGraphicFramePr>
        <p:xfrm>
          <a:off x="4707015" y="987290"/>
          <a:ext cx="405045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6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002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2018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2019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2020 план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2020 факт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240,6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353,1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72,6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64,5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179511" y="2217411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</a:t>
            </a: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</a:rPr>
              <a:t>2020 </a:t>
            </a: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ГОДУ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155219"/>
              </p:ext>
            </p:extLst>
          </p:nvPr>
        </p:nvGraphicFramePr>
        <p:xfrm>
          <a:off x="287016" y="2691299"/>
          <a:ext cx="8595956" cy="2198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79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48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 транспортного обслуживания населения в границах городского округа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11,4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9,8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86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8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Строительство дорожной сети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4,3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1,5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03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капитального ремонта (ремонта) и содержание дорог общего пользования местного значения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43,7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92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03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Реализация отдельных мероприятий регионального проекта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«Дорожная сеть» в части приведения в нормативное состояние автомобильных дорог местного значения и улиц в населенных пунктах административных центров муниципальных образований 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13,2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13,2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949230" y="707225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07016" y="1938068"/>
            <a:ext cx="4095454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Доля в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программных расходах 1,6%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7976801" y="1715797"/>
            <a:ext cx="484632" cy="348337"/>
          </a:xfrm>
          <a:prstGeom prst="upArrow">
            <a:avLst>
              <a:gd name="adj1" fmla="val 50000"/>
              <a:gd name="adj2" fmla="val 3478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200" y="5339912"/>
            <a:ext cx="8650469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Годовой отчет о ходе реализации и оценке эффективности реализации муниципальной программы МОГО «Ухта» </a:t>
            </a:r>
          </a:p>
          <a:p>
            <a:pPr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«Развитие транспортной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системы» </a:t>
            </a: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размещен по адресу </a:t>
            </a:r>
            <a:endParaRPr lang="en-US" sz="10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en-US" sz="10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http://gkh.mouhta.ru/programs/transport/godovye-otchety-o-khode-realizatsii-i-otsenke-effektivnosti-realizatsii-munitsipalnoy-programmy2.php</a:t>
            </a:r>
            <a:r>
              <a:rPr lang="ru-RU" sz="10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defRPr/>
            </a:pPr>
            <a:endParaRPr lang="ru-RU" sz="1000" b="1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21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«ЖИЛЬЕ И ЖИЛИЩНО-КОММУНАЛЬНОЕ </a:t>
            </a:r>
            <a:r>
              <a:rPr lang="ru-RU" dirty="0" smtClean="0"/>
              <a:t>ХОЗЯЙСТВО»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1" y="1053374"/>
            <a:ext cx="4118811" cy="118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Создание условий для удовлетворения потребностей населения в качественном жилье и жилищно-коммунальных услугах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ИСПОЛНИТЕЛЬ: 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Управление жилищно-коммунального хозяйства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042366"/>
              </p:ext>
            </p:extLst>
          </p:nvPr>
        </p:nvGraphicFramePr>
        <p:xfrm>
          <a:off x="4707015" y="987290"/>
          <a:ext cx="405045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6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002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2018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2019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2020 план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2020 факт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282,8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191,0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234,0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224,8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179511" y="2390254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</a:t>
            </a: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</a:rPr>
              <a:t>2020 </a:t>
            </a: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ГОДУ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949817"/>
              </p:ext>
            </p:extLst>
          </p:nvPr>
        </p:nvGraphicFramePr>
        <p:xfrm>
          <a:off x="274022" y="2890146"/>
          <a:ext cx="8595956" cy="3107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039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60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жильем отдельных категорий граждан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53,1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52,3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59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мероприятий по переселению граждан из аварийного жилищного фонда, в том числе переселению граждан из аварийного жилищного фонда, с учетом необходимости развития малоэтажного жилищного строительства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39,6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39,4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59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мероприятий по расселению непригодного для проживания жилищного фонда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населения коммунальными и бытовыми услугами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59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 содержания муниципального жилищного фонда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59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социальных выплат молодым семьям на приобретение жилого помещения или создание объекта индивидуального жилищного строительства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47,6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46,9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59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капитального ремонта (ремонта) и содержание объектов коммунальной инфраструктуры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1,6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0,7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59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капитального ремонта (ремонта) муниципального жилищного фонда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18,6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18,6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949230" y="697424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07016" y="1938068"/>
            <a:ext cx="4095454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Доля в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программных расходах 5,6%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7987434" y="1715797"/>
            <a:ext cx="484632" cy="348337"/>
          </a:xfrm>
          <a:prstGeom prst="upArrow">
            <a:avLst>
              <a:gd name="adj1" fmla="val 50000"/>
              <a:gd name="adj2" fmla="val 34782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31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«ЖИЛЬЕ И ЖИЛИЩНО-КОММУНАЛЬНОЕ </a:t>
            </a:r>
            <a:r>
              <a:rPr lang="ru-RU" dirty="0" smtClean="0"/>
              <a:t>ХОЗЯЙСТВО»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413642"/>
              </p:ext>
            </p:extLst>
          </p:nvPr>
        </p:nvGraphicFramePr>
        <p:xfrm>
          <a:off x="314778" y="1088740"/>
          <a:ext cx="8595956" cy="18876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941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17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Строительство многоквартирных жилых домов и (или) долевое участие в их строительстве, и (или) на приобретение жилых помещений во вновь построенных многоквартирных жилых домах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4,2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4,1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17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Строительство станций водоочистки с созданием системы управления комплексом водоснабжения в «Пожня-Ель» г. Ухта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17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Строительство, реконструкция и модернизация объектов коммунальной инфраструктуры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5,8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17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и обеспечение деятельности МУ «УЖКХ»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51,1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50,4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8068998" y="584083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18" y="3969060"/>
            <a:ext cx="872247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endParaRPr lang="ru-RU" sz="10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Годовой отчет  о ходе реализации и оценке эффективности реализации муниципальной программы МОГО «Ухта»</a:t>
            </a:r>
          </a:p>
          <a:p>
            <a:pPr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«Жилье и жилищно-коммунальное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хозяйство» </a:t>
            </a: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размещен по адресу </a:t>
            </a:r>
            <a:endParaRPr lang="ru-RU" sz="1000" b="1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ru-RU" sz="10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https://gkh.mouhta.ru/programs/gkh/godovye-otchety-o-khode-realizatsii-i-otsenke-effektivnosti-realizatsii-munitsipalnoy-programmy.php</a:t>
            </a:r>
            <a:endParaRPr lang="ru-RU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ru-RU" sz="10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56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СОЦИАЛЬНО-ЭКОНОМИЧЕСКАЯ ХАРАКТЕРИСТИКА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3" descr="E:\18 Бюджет для граждан\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898247"/>
            <a:ext cx="1134994" cy="14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9"/>
          <p:cNvSpPr>
            <a:spLocks noChangeArrowheads="1"/>
          </p:cNvSpPr>
          <p:nvPr/>
        </p:nvSpPr>
        <p:spPr bwMode="auto">
          <a:xfrm>
            <a:off x="3041830" y="845082"/>
            <a:ext cx="4909222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Площадь </a:t>
            </a:r>
            <a:r>
              <a:rPr lang="ru-RU" sz="1400" b="1" dirty="0">
                <a:solidFill>
                  <a:prstClr val="black"/>
                </a:solidFill>
                <a:latin typeface="Verdana" pitchFamily="34" charset="0"/>
              </a:rPr>
              <a:t>13,3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тыс.</a:t>
            </a:r>
            <a:r>
              <a:rPr lang="ru-RU" sz="1400" b="1" dirty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км</a:t>
            </a:r>
            <a:r>
              <a:rPr lang="ru-RU" sz="1400" baseline="30000" dirty="0">
                <a:solidFill>
                  <a:prstClr val="black"/>
                </a:solidFill>
                <a:latin typeface="Verdana" pitchFamily="34" charset="0"/>
              </a:rPr>
              <a:t>2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 </a:t>
            </a:r>
            <a:endParaRPr lang="ru-RU" sz="1400" b="1" dirty="0">
              <a:solidFill>
                <a:prstClr val="black"/>
              </a:solidFill>
              <a:latin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Verdana" pitchFamily="34" charset="0"/>
              </a:rPr>
              <a:t>18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населенных пунктов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Протяженность автомобильных дорог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местного значения </a:t>
            </a:r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</a:rPr>
              <a:t>122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км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Городское население </a:t>
            </a:r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</a:rPr>
              <a:t>97,8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%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Сельское население</a:t>
            </a:r>
            <a:r>
              <a:rPr lang="en-US" sz="1400" dirty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</a:rPr>
              <a:t>2,2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%</a:t>
            </a:r>
          </a:p>
        </p:txBody>
      </p:sp>
      <p:pic>
        <p:nvPicPr>
          <p:cNvPr id="7" name="Picture 2" descr="C:\Documents and Settings\ahmedova\Рабочий стол\Komi_N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62" y="498009"/>
            <a:ext cx="3015568" cy="228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433980"/>
              </p:ext>
            </p:extLst>
          </p:nvPr>
        </p:nvGraphicFramePr>
        <p:xfrm>
          <a:off x="251521" y="2786997"/>
          <a:ext cx="8730970" cy="34331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1324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61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48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74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64209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Показатели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2020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в сравнении 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 2019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3680">
                <a:tc gridSpan="4">
                  <a:txBody>
                    <a:bodyPr/>
                    <a:lstStyle/>
                    <a:p>
                      <a:r>
                        <a:rPr lang="ru-RU" sz="1000" b="1" dirty="0">
                          <a:latin typeface="Verdana" pitchFamily="34" charset="0"/>
                        </a:rPr>
                        <a:t>Демография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Численность населения среднегодовая, тыс. чел.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115,0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113,0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-2,0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Verdana" pitchFamily="34" charset="0"/>
                        </a:rPr>
                        <a:t>Естественный прирост,</a:t>
                      </a:r>
                      <a:r>
                        <a:rPr lang="ru-RU" sz="1000" baseline="0" dirty="0" smtClean="0">
                          <a:latin typeface="Verdana" pitchFamily="34" charset="0"/>
                        </a:rPr>
                        <a:t> убыль (-) населения, тыс. чел.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-0,2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-0,2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0,0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685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Verdana" pitchFamily="34" charset="0"/>
                        </a:rPr>
                        <a:t>Миграционный прирост, убыль (-)</a:t>
                      </a:r>
                      <a:r>
                        <a:rPr lang="ru-RU" sz="1000" baseline="0" dirty="0" smtClean="0">
                          <a:latin typeface="Verdana" pitchFamily="34" charset="0"/>
                        </a:rPr>
                        <a:t> населения, тыс. чел.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-2,3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-1,4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0,9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7992">
                <a:tc gridSpan="4"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Verdana" pitchFamily="34" charset="0"/>
                        </a:rPr>
                        <a:t>Торговля и услуги населению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Оборот розничной </a:t>
                      </a:r>
                      <a:r>
                        <a:rPr lang="ru-RU" sz="1000" dirty="0" smtClean="0">
                          <a:latin typeface="Verdana" pitchFamily="34" charset="0"/>
                        </a:rPr>
                        <a:t>торговли без субъектов малого </a:t>
                      </a:r>
                    </a:p>
                    <a:p>
                      <a:r>
                        <a:rPr lang="ru-RU" sz="1000" dirty="0" smtClean="0">
                          <a:latin typeface="Verdana" pitchFamily="34" charset="0"/>
                        </a:rPr>
                        <a:t>предпринимательства </a:t>
                      </a:r>
                      <a:r>
                        <a:rPr lang="ru-RU" sz="1000" dirty="0">
                          <a:latin typeface="Verdana" pitchFamily="34" charset="0"/>
                        </a:rPr>
                        <a:t>(млн.</a:t>
                      </a:r>
                      <a:r>
                        <a:rPr lang="ru-RU" sz="1000" baseline="0" dirty="0">
                          <a:latin typeface="Verdana" pitchFamily="34" charset="0"/>
                        </a:rPr>
                        <a:t> руб.</a:t>
                      </a:r>
                      <a:r>
                        <a:rPr lang="ru-RU" sz="1000" dirty="0">
                          <a:latin typeface="Verdana" pitchFamily="34" charset="0"/>
                        </a:rPr>
                        <a:t>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14 542,1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14 274,7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-267,4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Индекс потребительских цен (% к предыдущему году)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103,0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104,8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1,8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7120">
                <a:tc gridSpan="4">
                  <a:txBody>
                    <a:bodyPr/>
                    <a:lstStyle/>
                    <a:p>
                      <a:r>
                        <a:rPr lang="ru-RU" sz="1000" b="1" dirty="0">
                          <a:latin typeface="Verdana" pitchFamily="34" charset="0"/>
                        </a:rPr>
                        <a:t>Денежные доходы населения, труд и занятость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5448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Величина прожиточного минимума </a:t>
                      </a:r>
                      <a:r>
                        <a:rPr lang="ru-RU" sz="1000" dirty="0" smtClean="0">
                          <a:latin typeface="Verdana" pitchFamily="34" charset="0"/>
                        </a:rPr>
                        <a:t>в</a:t>
                      </a:r>
                      <a:r>
                        <a:rPr lang="ru-RU" sz="1000" baseline="0" dirty="0" smtClean="0">
                          <a:latin typeface="Verdana" pitchFamily="34" charset="0"/>
                        </a:rPr>
                        <a:t> среднем на душу населения, южная природно-климатическая зона Республики Коми (тыс. руб. в месяц)*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13,3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13,6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0,3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Среднемесячная номинальная</a:t>
                      </a:r>
                      <a:r>
                        <a:rPr lang="ru-RU" sz="1000" baseline="0" dirty="0">
                          <a:latin typeface="Verdana" pitchFamily="34" charset="0"/>
                        </a:rPr>
                        <a:t> начисленная з/п (тыс. руб.)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65,9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68,5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2,6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1996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Уровень безработицы (%)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0,5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2,0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1,5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2570" y="6239742"/>
            <a:ext cx="850745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*Величина прожиточного минимума на душу населения и по основным социально-демографическим группам населения в субъектах РФ 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устанавливается в порядке, определенном законами субъектов РФ. В Республике Коми порядок установлен законом Республики Коми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 17.03.1997 № 17-РЗ «О прожиточном минимуме в Республике Коми».</a:t>
            </a:r>
            <a:endParaRPr lang="ru-RU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95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«РАЗВИТИЕ</a:t>
            </a:r>
            <a:br>
              <a:rPr lang="ru-RU" dirty="0"/>
            </a:br>
            <a:r>
              <a:rPr lang="ru-RU" dirty="0" smtClean="0"/>
              <a:t>ОБРАЗОВАНИЯ»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1" y="1010842"/>
            <a:ext cx="4118811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Повышение доступности, качества и эффективности системы образования с учетом потребностей населения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ИСПОЛНИТЕЛЬ: 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Управление образования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087850"/>
              </p:ext>
            </p:extLst>
          </p:nvPr>
        </p:nvGraphicFramePr>
        <p:xfrm>
          <a:off x="4707015" y="987290"/>
          <a:ext cx="405045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6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002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2018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2019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2020 план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2020 факт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2 301,8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2 551,3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2 475,2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2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468,4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185875" y="2025124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</a:t>
            </a: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</a:rPr>
              <a:t>2020 </a:t>
            </a: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ГОДУ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915568" y="710291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07016" y="1938068"/>
            <a:ext cx="4095454" cy="3600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Доля в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программных расходах 61,3%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7976801" y="1715797"/>
            <a:ext cx="484632" cy="348337"/>
          </a:xfrm>
          <a:prstGeom prst="upArrow">
            <a:avLst>
              <a:gd name="adj1" fmla="val 50000"/>
              <a:gd name="adj2" fmla="val 3478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927085"/>
              </p:ext>
            </p:extLst>
          </p:nvPr>
        </p:nvGraphicFramePr>
        <p:xfrm>
          <a:off x="274022" y="2439338"/>
          <a:ext cx="8595956" cy="35496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501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Подпрограмма «Развитие дошкольного образования»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1 207,3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207,2</a:t>
                      </a:r>
                      <a:endParaRPr lang="ru-RU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Формирование доступной среды в дошкольных образовательных учреждениях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</a:t>
                      </a: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капитального и текущего ремонта дошкольных образовательных учреждений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Оказание муниципальных услуг (выполнение работ) дошкольными образовательными учреждениями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159,0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1 159,0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Укрепление и модернизация материально - технической базы дошкольных образовательных учреждений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Организация, проведение и участие воспитанников и педагогов в конкурсах, фестивалях, соревнованиях, различных мероприятиях федерального, республиканского и городского уровней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Обеспечение квалифицированными кадрами дошкольных образовательных учреждений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Повышение квалификации работников дошкольных образовательных учреждений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Выплата ежемесячной денежной компенсации на оплату коммунальных услуг 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Предоставление компенсации родителям (законным представителям) платы за присмотр и уход за детьми, посещающими образовательные организации на территории Республики Коми, реализующие образовательную программу дошкольного образования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Мероприятия </a:t>
                      </a: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 предоставлению бесплатного двухразового питания обучающимся с ограниченными возможностями здоровья в дошкольных образовательных организациях и МОУ «НШДС №1»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Услуги </a:t>
                      </a: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 обращению с твердыми коммунальными отходами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72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«РАЗВИТИЕ</a:t>
            </a:r>
            <a:br>
              <a:rPr lang="ru-RU" dirty="0"/>
            </a:br>
            <a:r>
              <a:rPr lang="ru-RU" dirty="0" smtClean="0"/>
              <a:t>ОБРАЗОВАНИЯ»</a:t>
            </a:r>
            <a:endParaRPr lang="ru-RU" dirty="0"/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8157135" y="497468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41</a:t>
            </a:fld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43618"/>
              </p:ext>
            </p:extLst>
          </p:nvPr>
        </p:nvGraphicFramePr>
        <p:xfrm>
          <a:off x="251520" y="802390"/>
          <a:ext cx="8595956" cy="5972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501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Подпрограмма «Развитие общего образования»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109,5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109,4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Формирование доступной среды в общеобразовательных учреждениях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Оказание муниципальных услуг (выполнение работ) общеобразовательными учреждениями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1 005,4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1 005,4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Проведение капитального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текущего ремонта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общеобразовательных учреждений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Укрепление и модернизация материально - технической базы общеобразовательных учреждений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Организация и проведение государственной итоговой аттестации по образовательным программам основного общего и среднего общего образования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Организация, проведение и участие обучающихся и педагогов в конкурсах, фестивалях, соревнованиях, различных мероприятиях федерального, республиканского и городского уровней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Повышение квалификации работников общеобразовательных учреждений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Организация методической и мониторинговой деятельности в образовательных учреждениях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Мероприятия по организации питания обучающихся 1 - 4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классов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Выплата ежемесячной денежной компенсации на оплату коммунальных услуг 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Мероприятия </a:t>
                      </a: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 предоставлению бесплатного двухразового питания обучающимся с ограниченными возможностями здоровья в общеобразовательных организациях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Услуги </a:t>
                      </a: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 обращению с твердыми коммунальными отходами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Подпрограмма «Развитие дополнительного образования»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67,4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67,4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Оказание муниципальных услуг (выполнение работ) учреждениями дополнительного образования детей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54,2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54,2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Укрепление и модернизация материально - технической базы учреждений дополнительного образования детей и учреждений, работающих с молодежью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Проведение и участие в мероприятиях патриотической направленности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Проведение и участие в мероприятиях, направленных на пропаганду здорового образа жизни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Организация, проведение и участие обучающихся, молодежи и педагогов в конкурсах, фестивалях, соревнованиях, различных мероприятиях федерального, республиканского и городского уровней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Повышение квалификации работников учреждений  дополнительного образования детей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Обеспечение персонифицированного финансирования дополнительного образования детей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Услуги по обращению с твердыми коммунальными отходами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5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«РАЗВИТИЕ</a:t>
            </a:r>
            <a:br>
              <a:rPr lang="ru-RU" dirty="0"/>
            </a:br>
            <a:r>
              <a:rPr lang="ru-RU" dirty="0" smtClean="0"/>
              <a:t>ОБРАЗОВАНИЯ»</a:t>
            </a:r>
            <a:endParaRPr lang="ru-RU" dirty="0"/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8157135" y="540000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42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7570" y="5994285"/>
            <a:ext cx="8958125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Годовой отчет о ходе реализации и оценке эффективности реализации муниципальной программы МОГО «Ухта»</a:t>
            </a:r>
          </a:p>
          <a:p>
            <a:pPr lvl="0"/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образования» размещен по адресу </a:t>
            </a:r>
          </a:p>
          <a:p>
            <a:pPr lvl="0"/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</a:t>
            </a:r>
            <a:r>
              <a:rPr lang="en-US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edu.mouhta.ru/about/godotchet/20</a:t>
            </a: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20</a:t>
            </a:r>
            <a:r>
              <a:rPr lang="en-US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.</a:t>
            </a:r>
            <a:r>
              <a:rPr lang="en-US" sz="1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php</a:t>
            </a:r>
            <a:endParaRPr lang="ru-RU" sz="1000" b="1" dirty="0" smtClean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471357"/>
              </p:ext>
            </p:extLst>
          </p:nvPr>
        </p:nvGraphicFramePr>
        <p:xfrm>
          <a:off x="251520" y="908720"/>
          <a:ext cx="8595956" cy="1170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485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Подпрограмма «Оздоровление, отдых детей и трудоустройство подростков»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Проведение оздоровительной кампании детей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Организация временной занятости подростков в летний период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Подпрограмма «Обеспечение реализации Программы»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69,8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69,3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sp>
        <p:nvSpPr>
          <p:cNvPr id="8" name="Пятиугольник 7"/>
          <p:cNvSpPr/>
          <p:nvPr/>
        </p:nvSpPr>
        <p:spPr>
          <a:xfrm>
            <a:off x="341529" y="2225229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900" b="1" dirty="0">
                <a:solidFill>
                  <a:srgbClr val="006633"/>
                </a:solidFill>
                <a:latin typeface="Verdana" pitchFamily="34" charset="0"/>
              </a:rPr>
              <a:t>СРЕДНЯЯ ЗАРАБОТНАЯ ПЛАТА ПЕДАГОГИЧЕСКИХ РАБОТНИКОВ ДОШКОЛЬНЫХ ОБРАЗОВАТЕЛЬНЫХ УЧРЕЖДЕНИЙ</a:t>
            </a:r>
            <a:r>
              <a:rPr lang="ru-RU" sz="9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900" dirty="0">
                <a:solidFill>
                  <a:schemeClr val="tx1"/>
                </a:solidFill>
                <a:latin typeface="Verdana" pitchFamily="34" charset="0"/>
              </a:rPr>
              <a:t>руб.</a:t>
            </a:r>
            <a:r>
              <a:rPr lang="ru-RU" sz="900" b="1" dirty="0">
                <a:solidFill>
                  <a:schemeClr val="tx1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4846277" y="4195932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900" b="1" dirty="0">
                <a:solidFill>
                  <a:srgbClr val="006633"/>
                </a:solidFill>
                <a:latin typeface="Verdana" pitchFamily="34" charset="0"/>
              </a:rPr>
              <a:t>РАСХОДЫ БЮДЖЕТА </a:t>
            </a:r>
          </a:p>
          <a:p>
            <a:pPr algn="ctr">
              <a:lnSpc>
                <a:spcPct val="120000"/>
              </a:lnSpc>
            </a:pPr>
            <a:r>
              <a:rPr lang="ru-RU" sz="900" b="1" dirty="0">
                <a:solidFill>
                  <a:srgbClr val="006633"/>
                </a:solidFill>
                <a:latin typeface="Verdana" pitchFamily="34" charset="0"/>
              </a:rPr>
              <a:t>НА 1 ОБУЧАЮЩЕГОСЯ В ГОД</a:t>
            </a:r>
            <a:r>
              <a:rPr lang="ru-RU" sz="9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900" dirty="0">
                <a:solidFill>
                  <a:schemeClr val="tx1"/>
                </a:solidFill>
                <a:latin typeface="Verdana" pitchFamily="34" charset="0"/>
              </a:rPr>
              <a:t>тыс. руб. 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31728644"/>
              </p:ext>
            </p:extLst>
          </p:nvPr>
        </p:nvGraphicFramePr>
        <p:xfrm>
          <a:off x="341530" y="2726885"/>
          <a:ext cx="4046803" cy="1289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ятиугольник 13"/>
          <p:cNvSpPr/>
          <p:nvPr/>
        </p:nvSpPr>
        <p:spPr>
          <a:xfrm>
            <a:off x="350770" y="4195932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900" b="1" dirty="0">
                <a:solidFill>
                  <a:srgbClr val="006633"/>
                </a:solidFill>
                <a:latin typeface="Verdana" pitchFamily="34" charset="0"/>
              </a:rPr>
              <a:t>СРЕДНЯЯ ЗАРАБОТНАЯ ПЛАТА ПЕДАГОГИЧЕСКИХ РАБОТНИКОВ ОБЩЕОБРАЗОВАТЕЛЬНЫХ УЧРЕЖДЕНИЙ</a:t>
            </a:r>
            <a:r>
              <a:rPr lang="ru-RU" sz="9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900" dirty="0">
                <a:solidFill>
                  <a:schemeClr val="tx1"/>
                </a:solidFill>
                <a:latin typeface="Verdana" pitchFamily="34" charset="0"/>
              </a:rPr>
              <a:t>руб.</a:t>
            </a:r>
            <a:r>
              <a:rPr lang="ru-RU" sz="900" b="1" dirty="0">
                <a:solidFill>
                  <a:schemeClr val="tx1"/>
                </a:solidFill>
                <a:latin typeface="Verdana" pitchFamily="34" charset="0"/>
              </a:rPr>
              <a:t> 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468506832"/>
              </p:ext>
            </p:extLst>
          </p:nvPr>
        </p:nvGraphicFramePr>
        <p:xfrm>
          <a:off x="341530" y="4514813"/>
          <a:ext cx="4046803" cy="1440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Пятиугольник 15"/>
          <p:cNvSpPr/>
          <p:nvPr/>
        </p:nvSpPr>
        <p:spPr>
          <a:xfrm>
            <a:off x="4833577" y="2237929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С</a:t>
            </a:r>
            <a:r>
              <a:rPr lang="ru-RU" sz="900" b="1" dirty="0">
                <a:solidFill>
                  <a:srgbClr val="006633"/>
                </a:solidFill>
                <a:latin typeface="Verdana" pitchFamily="34" charset="0"/>
              </a:rPr>
              <a:t>РЕДНЯЯ ЗАРАБОТНАЯ ПЛАТА ПЕДАГОГИЧЕСКИХ РАБОТНИКОВ ОРГАНИЗАЦИЙ ДОПОЛНИТЕЛЬНОГО ОБРАЗОВАНИЯ</a:t>
            </a:r>
            <a:r>
              <a:rPr lang="ru-RU" sz="9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900" dirty="0">
                <a:solidFill>
                  <a:schemeClr val="tx1"/>
                </a:solidFill>
                <a:latin typeface="Verdana" pitchFamily="34" charset="0"/>
              </a:rPr>
              <a:t>р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уб.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 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186118719"/>
              </p:ext>
            </p:extLst>
          </p:nvPr>
        </p:nvGraphicFramePr>
        <p:xfrm>
          <a:off x="4816307" y="2721619"/>
          <a:ext cx="4046803" cy="1305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578011579"/>
              </p:ext>
            </p:extLst>
          </p:nvPr>
        </p:nvGraphicFramePr>
        <p:xfrm>
          <a:off x="4904677" y="4587474"/>
          <a:ext cx="3868295" cy="130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950072" y="4787395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2019</a:t>
            </a:r>
            <a:endParaRPr lang="ru-RU" sz="1000" dirty="0">
              <a:latin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63572" y="4939795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2020</a:t>
            </a:r>
            <a:endParaRPr lang="ru-RU" sz="1000" dirty="0">
              <a:latin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63572" y="5298620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2019</a:t>
            </a:r>
            <a:endParaRPr lang="ru-RU" sz="1000" dirty="0">
              <a:latin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77072" y="5451020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2020</a:t>
            </a:r>
            <a:endParaRPr lang="ru-RU" sz="1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24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</a:t>
            </a:r>
            <a:r>
              <a:rPr lang="ru-RU" dirty="0" smtClean="0"/>
              <a:t>КУЛЬТУРА»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515" y="638690"/>
            <a:ext cx="4118811" cy="134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Развитие культурного потенциала, сохранение культурного наследия и гармонизация культурной жизни населения муниципального 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образования, а также развитие туризма на территории МОГО «Ухта»</a:t>
            </a:r>
            <a:endParaRPr lang="ru-RU" sz="1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ИСПОЛНИТЕЛЬ: 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Управление культуры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583084"/>
              </p:ext>
            </p:extLst>
          </p:nvPr>
        </p:nvGraphicFramePr>
        <p:xfrm>
          <a:off x="4707015" y="655990"/>
          <a:ext cx="405045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6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002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2018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2019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2020 план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2020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285,6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320,6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308,8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308,2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196587" y="1950983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</a:t>
            </a: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</a:rPr>
              <a:t>2020 </a:t>
            </a: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ГОДУ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982884" y="386849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07016" y="1606768"/>
            <a:ext cx="4095454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Доля в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программных расходах 7,6%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7944902" y="1384497"/>
            <a:ext cx="484632" cy="348337"/>
          </a:xfrm>
          <a:prstGeom prst="upArrow">
            <a:avLst>
              <a:gd name="adj1" fmla="val 50000"/>
              <a:gd name="adj2" fmla="val 34782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087503"/>
              </p:ext>
            </p:extLst>
          </p:nvPr>
        </p:nvGraphicFramePr>
        <p:xfrm>
          <a:off x="229613" y="2357685"/>
          <a:ext cx="8595956" cy="3932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501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5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Проведение капитального и текущего ремонта объектов культуры, дополнительного образования детей, объектов культурного наследия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14,2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14,2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Укрепление и модернизация материально - технической базы в области культуры, дополнительного образования детей, объектов культурного наследия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5,1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5,1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55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Поддержание работоспособности инфраструктуры связи, созданной в рамках реализации инвестиционных проектов, связанных с развитием инфраструктуры связи на территориях труднодоступных и малонаселенных пунктов в Республике Коми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Оказание муниципальных услуг (выполнение работ) музеями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16,1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16,1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Оказание муниципальных услуг (выполнение работ) библиотеками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33,1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33,1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Комплектование документных (книжных) фондов библиотек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89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Предоставление мер социальной поддержки в виде компенсации расходов на оплату жилого помещения и коммунальных услуг специалистам муниципальных организаций в Республике Коми, работающим и проживающим в сельских населенных пунктах или поселках городского типа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02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Оказание муниципальных услуг (выполнение работ) учреждениями культурно - досуговой сферы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100,0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100,0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Оказание муниципальных услуг (выполнение работ) учреждениями дополнительного образования детей в области искусств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60,4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60,4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62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</a:t>
            </a:r>
            <a:r>
              <a:rPr lang="ru-RU" dirty="0" smtClean="0"/>
              <a:t>КУЛЬТУРА»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982884" y="386849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6525" y="3969060"/>
            <a:ext cx="8362437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endParaRPr lang="ru-RU" sz="10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ru-RU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Годовой отчет о ходе реализации и оценке эффективности реализации муниципальной программы МОГО «Ухта» </a:t>
            </a:r>
            <a:r>
              <a:rPr lang="ru-RU" sz="1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«Культура»  </a:t>
            </a:r>
            <a:r>
              <a:rPr lang="ru-RU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размещен по адресу</a:t>
            </a:r>
          </a:p>
          <a:p>
            <a:pPr>
              <a:defRPr/>
            </a:pPr>
            <a:r>
              <a:rPr lang="en-US" sz="10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http://kultura.mouhta.ru/docs/otchet_mun/ezhegodnye-otchety/</a:t>
            </a:r>
            <a:r>
              <a:rPr lang="ru-RU" sz="1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defRPr/>
            </a:pPr>
            <a:endParaRPr lang="ru-RU" sz="1000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615877"/>
              </p:ext>
            </p:extLst>
          </p:nvPr>
        </p:nvGraphicFramePr>
        <p:xfrm>
          <a:off x="294753" y="794175"/>
          <a:ext cx="8595956" cy="28665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576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Оказание муниципальных услуг (выполнение работ) прочими учреждениями культуры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50,3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50,3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Организация городских мероприятий, фестивалей, смотров, реализация творческих проектов в области культуры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1,6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1,6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93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Предоставление мер социальной поддержки в виде компенсации расходов на оплату жилого помещения и коммунальных услуг педагогическим работникам и специалистам муниципальных образовательных организаций в Республике Коми, работающим и проживающим в сельских населенных пунктах или поселках городского типа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Реализация народных проектов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12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Оплата муниципальными учреждениями расходов по коммунальным услугам (услуги по обращению с твердыми коммунальными отходами)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0,4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0,4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Содержание и обеспечение деятельности МУ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«Управление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культуры администрации МОГО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«Ухта»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25,0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24,4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06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</a:t>
            </a:r>
            <a:r>
              <a:rPr lang="ru-RU" dirty="0" smtClean="0"/>
              <a:t>КУЛЬТУРА»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398170" y="888143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СРЕДНЯЯ ЗАРАБОТНАЯ ПЛАТА РАБОТНИКОВ УЧРЕЖДЕНИЙ КУЛЬТУРЫ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руб.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2983755" y="3888853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РАСХОДЫ БЮДЖЕТА </a:t>
            </a:r>
          </a:p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НА 1 ОБУЧАЮЩЕГОСЯ В ГОД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тыс. руб. 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154462044"/>
              </p:ext>
            </p:extLst>
          </p:nvPr>
        </p:nvGraphicFramePr>
        <p:xfrm>
          <a:off x="386535" y="1448779"/>
          <a:ext cx="4046803" cy="2070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ятиугольник 9"/>
          <p:cNvSpPr/>
          <p:nvPr/>
        </p:nvSpPr>
        <p:spPr>
          <a:xfrm>
            <a:off x="4754719" y="888930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СРЕДНЯЯ ЗАРАБОТНАЯ ПЛАТА ПЕДАГОГИЧЕСКИХ РАБОТНИКОВ ОРГАНИЗАЦИЙ ДОПОЛНИТЕЛЬНОГО ОБРАЗОВАНИЯ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руб.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 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182936666"/>
              </p:ext>
            </p:extLst>
          </p:nvPr>
        </p:nvGraphicFramePr>
        <p:xfrm>
          <a:off x="4882959" y="1493785"/>
          <a:ext cx="4046803" cy="2045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759712126"/>
              </p:ext>
            </p:extLst>
          </p:nvPr>
        </p:nvGraphicFramePr>
        <p:xfrm>
          <a:off x="3161948" y="4419111"/>
          <a:ext cx="3744416" cy="198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936889" y="4752121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2019</a:t>
            </a:r>
            <a:endParaRPr lang="ru-RU" sz="1000" dirty="0"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6888" y="4998342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2020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26253" y="5624498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2019</a:t>
            </a:r>
            <a:endParaRPr lang="ru-RU" sz="1000" dirty="0">
              <a:latin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26252" y="5828698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2020</a:t>
            </a:r>
            <a:endParaRPr lang="ru-RU" sz="1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«СОЦИАЛЬНАЯ ПОДДЕРЖКА </a:t>
            </a:r>
            <a:r>
              <a:rPr lang="ru-RU" dirty="0" smtClean="0"/>
              <a:t>НАСЕЛЕНИЯ»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515" y="1115762"/>
            <a:ext cx="4118811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Оказание социальной поддержки гражданам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ИСПОЛНИТЕЛЬ: 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</a:rPr>
              <a:t>Социальный отдел администрации</a:t>
            </a:r>
            <a:endParaRPr lang="ru-RU" sz="10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172975"/>
              </p:ext>
            </p:extLst>
          </p:nvPr>
        </p:nvGraphicFramePr>
        <p:xfrm>
          <a:off x="4707015" y="1133062"/>
          <a:ext cx="405045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6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002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2018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2019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2020 план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2020 факт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2,3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3,8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4,3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4,3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180000" y="2294406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</a:t>
            </a: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</a:rPr>
              <a:t>2020 </a:t>
            </a: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ГОДУ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953446" y="812799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07016" y="2083840"/>
            <a:ext cx="4095454" cy="3600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Доля в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программных расходах 0,1</a:t>
            </a: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%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7998067" y="1861569"/>
            <a:ext cx="484632" cy="348337"/>
          </a:xfrm>
          <a:prstGeom prst="upArrow">
            <a:avLst>
              <a:gd name="adj1" fmla="val 50000"/>
              <a:gd name="adj2" fmla="val 3478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275" y="4554125"/>
            <a:ext cx="892899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endParaRPr lang="ru-RU" sz="10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Годовой отчет о ходе реализации и оценке эффективности реализации муниципальной программы МОГО «Ухта» </a:t>
            </a:r>
          </a:p>
          <a:p>
            <a:pPr>
              <a:defRPr/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«Социальная поддержка </a:t>
            </a:r>
            <a:r>
              <a:rPr lang="ru-RU" sz="10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населения» </a:t>
            </a: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размещен по адресу</a:t>
            </a:r>
          </a:p>
          <a:p>
            <a:pPr>
              <a:defRPr/>
            </a:pPr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https://mouhta.ru/directions/business/strateg-uprav/#</a:t>
            </a:r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mun-programs</a:t>
            </a: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000" b="1" dirty="0">
              <a:solidFill>
                <a:srgbClr val="0000FF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94750"/>
              </p:ext>
            </p:extLst>
          </p:nvPr>
        </p:nvGraphicFramePr>
        <p:xfrm>
          <a:off x="251520" y="2753925"/>
          <a:ext cx="8510161" cy="16532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45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12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04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39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510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Предоставление дополнительных мер социальной поддержки отдельным категориям граждан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1,6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1,6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4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Предоставление субсидий социально ориентированным некоммерческим организациям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1,4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1,4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4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Оказание единовременной материальной помощи гражданам, оказавшимся в трудной жизненной ситуации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1,3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1,3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79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«ФОРМИРОВАНИЕ СОВРЕМЕННОЙ ГОРОДСКОЙ </a:t>
            </a:r>
            <a:r>
              <a:rPr lang="ru-RU" dirty="0" smtClean="0"/>
              <a:t>СРЕДЫ»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009" y="1068661"/>
            <a:ext cx="4118811" cy="1095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Повышение уровня </a:t>
            </a:r>
            <a:r>
              <a:rPr lang="ru-RU" sz="1000" dirty="0" smtClean="0">
                <a:latin typeface="Verdana" pitchFamily="34" charset="0"/>
              </a:rPr>
              <a:t>благоустройства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т</a:t>
            </a:r>
            <a:r>
              <a:rPr lang="ru-RU" sz="1000" dirty="0" smtClean="0">
                <a:latin typeface="Verdana" pitchFamily="34" charset="0"/>
              </a:rPr>
              <a:t>ерритории МОГО «Ухта»</a:t>
            </a:r>
            <a:endParaRPr lang="ru-RU" sz="1000" dirty="0">
              <a:latin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ИСПОЛНИТЕЛЬ: </a:t>
            </a:r>
          </a:p>
          <a:p>
            <a:pPr>
              <a:defRPr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жилищно-коммунального хозяйства</a:t>
            </a:r>
            <a:endParaRPr lang="ru-RU" sz="1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592241"/>
              </p:ext>
            </p:extLst>
          </p:nvPr>
        </p:nvGraphicFramePr>
        <p:xfrm>
          <a:off x="4707015" y="1080054"/>
          <a:ext cx="405045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6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002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2018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2019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2020 план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2020 факт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32,4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238,5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597,8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587,8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195218" y="2390872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</a:t>
            </a: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</a:rPr>
              <a:t>2020 </a:t>
            </a: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ГОДУ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616758"/>
              </p:ext>
            </p:extLst>
          </p:nvPr>
        </p:nvGraphicFramePr>
        <p:xfrm>
          <a:off x="274022" y="2871928"/>
          <a:ext cx="8595956" cy="29317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5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Благоустройство дворовых территорий и проездов МОГО </a:t>
                      </a: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«Ухта»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19,6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18,3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93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5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Благоустройство общественных территорий МОГО </a:t>
                      </a: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«Ухта»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41,1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41,1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5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Реализация народных проектов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716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Реализация отдельных мероприятий регионального проекта «Дорожная сеть» в части приведения в нормативное состояние автомобильных дорог местного значения и улиц в населенных пунктах административных центров муниципальных образований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145,4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145,3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858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Реализация проекта «Благоустройство общественной территории г. Ухты «набережная Газовиков» МОГО «Ухта» - победителя Всероссийского конкурса лучших проектов создания комфортной городской среды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55,3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55,3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5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и ремонт объектов благоустройства дворовых территорий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19,3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5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и ремонт объектов благоустройства общественных территорий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316,3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308,0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8011430" y="823289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07016" y="2030832"/>
            <a:ext cx="4095454" cy="360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Доля в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программных расходах 14,6%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7998067" y="1808561"/>
            <a:ext cx="484632" cy="348337"/>
          </a:xfrm>
          <a:prstGeom prst="upArrow">
            <a:avLst>
              <a:gd name="adj1" fmla="val 50000"/>
              <a:gd name="adj2" fmla="val 34782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517" y="5724255"/>
            <a:ext cx="8362437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endParaRPr lang="ru-RU" sz="10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Годовой отчет о ходе реализации и оценке эффективности реализации муниципальной программы МОГО «Ухта» </a:t>
            </a:r>
          </a:p>
          <a:p>
            <a:pPr>
              <a:defRPr/>
            </a:pPr>
            <a:r>
              <a:rPr lang="ru-RU" sz="10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«Формирование современной городской среды»  </a:t>
            </a: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размещен по адресу</a:t>
            </a:r>
          </a:p>
          <a:p>
            <a:pPr>
              <a:defRPr/>
            </a:pP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http://gkh.mouhta.ru/programs/sreda/godovye-otchety-o-khode-realizatsii-i-otsenke-effektivnosti-realizatsii-munitsipalnoy-programmy1.php</a:t>
            </a:r>
            <a:r>
              <a:rPr lang="ru-RU" sz="1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0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51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</a:t>
            </a:r>
            <a:r>
              <a:rPr lang="ru-RU" dirty="0" smtClean="0"/>
              <a:t>«РАЗВИТИЕ ФИЗИЧЕСКОЙ КУЛЬТУРЫ И СПОРТА»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515" y="912485"/>
            <a:ext cx="4118811" cy="134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Совершенствование системы физической культуры и спорта, направленной на укрепление здоровья, улучшение качества жизни населения и развитие массового спорта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ИСПОЛНИТЕЛЬ: 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Управление физической культуры и спорта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803804"/>
              </p:ext>
            </p:extLst>
          </p:nvPr>
        </p:nvGraphicFramePr>
        <p:xfrm>
          <a:off x="4707015" y="988851"/>
          <a:ext cx="405045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6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002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2018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2019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2020 план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2020 факт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153,6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152,6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186,7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186,6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182660" y="2266269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</a:t>
            </a: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</a:rPr>
              <a:t>2020 </a:t>
            </a: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ГОДУ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994235" y="592710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07016" y="1939629"/>
            <a:ext cx="4095454" cy="3600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Доля в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программных расходах 4,6%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7991270" y="1717358"/>
            <a:ext cx="484632" cy="348337"/>
          </a:xfrm>
          <a:prstGeom prst="upArrow">
            <a:avLst>
              <a:gd name="adj1" fmla="val 50000"/>
              <a:gd name="adj2" fmla="val 3478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127533"/>
              </p:ext>
            </p:extLst>
          </p:nvPr>
        </p:nvGraphicFramePr>
        <p:xfrm>
          <a:off x="274022" y="2645111"/>
          <a:ext cx="8595956" cy="3760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Проведение капитального и текущего ремонта физкультурно - спортивных сооружений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14,9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14,9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Оказание муниципальных услуг (выполнение работ) физкультурно - спортивными учреждениями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151,6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151,6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Укрепление и модернизация материально - технической базы физкультурно - спортивных учреждений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1,8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1,8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Реализация мероприятий по внедрению Всероссийского физкультурно-спортивного комплекса 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«Готов 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 труду и 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обороне» 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(ГТО)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0,3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0,3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Предоставление мер социальной поддержки в виде компенсации расходов на оплату жилого помещения и коммунальных услуг специалистам муниципальных организаций в Республике Коми, работающим и проживающим в сельских населенных пунктах или поселках городского типа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0,1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0,1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Реализация народных проектов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0,7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0,7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Оплата муниципальными учреждениями расходов по коммунальным услугам (услуги по обращению с твердыми коммунальными отходами)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0,4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0,4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Содержание и обеспечение деятельности МУ 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«Управление 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физической культуры и 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спорта» администрации 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МОГО 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«Ухта»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16,3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16,2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Реализация отдельных мероприятий регионального проекта 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«Новая 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физическая культура населения (Спорт - норма жизни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)», 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 части 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оказания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государственной поддержки спортивных организаций, осуществляющих подготовку спортивного резерва для сборных команд Российской Федерации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0,6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0,6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49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</a:t>
            </a:r>
            <a:r>
              <a:rPr lang="ru-RU" dirty="0" smtClean="0"/>
              <a:t>«РАЗВИТИЕ ФИЗИЧЕСКОЙ КУЛЬТУРЫ И СПОРТА»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022" y="5928409"/>
            <a:ext cx="892899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endParaRPr lang="ru-RU" sz="10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ru-RU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Годовой отчет о ходе реализации и оценке эффективности реализации муниципальной программы МОГО «Ухта» </a:t>
            </a:r>
          </a:p>
          <a:p>
            <a:pPr>
              <a:defRPr/>
            </a:pPr>
            <a:r>
              <a:rPr lang="ru-RU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физической культуры и </a:t>
            </a:r>
            <a:r>
              <a:rPr lang="ru-RU" sz="1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спорта» </a:t>
            </a:r>
            <a:r>
              <a:rPr lang="ru-RU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размещен по адресу</a:t>
            </a:r>
          </a:p>
          <a:p>
            <a:pPr>
              <a:defRPr/>
            </a:pP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</a:t>
            </a:r>
            <a:r>
              <a:rPr lang="en-US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sport.mouhta.ru/activity/progr/</a:t>
            </a:r>
            <a:r>
              <a:rPr lang="ru-RU" sz="1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000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428655" y="1133745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СРЕДНЯЯ ЗАРАБОТНАЯ ПЛАТА ПЕДАГОГИЧЕСКИХ РАБОТНИКОВ ОРГАНИЗАЦИЙ ДОПОЛНИТЕЛЬНОГО ОБРАЗОВАНИЯ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руб.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 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854511449"/>
              </p:ext>
            </p:extLst>
          </p:nvPr>
        </p:nvGraphicFramePr>
        <p:xfrm>
          <a:off x="429758" y="1525287"/>
          <a:ext cx="4046803" cy="4403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682763803"/>
              </p:ext>
            </p:extLst>
          </p:nvPr>
        </p:nvGraphicFramePr>
        <p:xfrm>
          <a:off x="4891384" y="1518892"/>
          <a:ext cx="3868295" cy="1093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ятиугольник 8"/>
          <p:cNvSpPr/>
          <p:nvPr/>
        </p:nvSpPr>
        <p:spPr>
          <a:xfrm>
            <a:off x="4842030" y="1070321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РАСХОДЫ БЮДЖЕТА </a:t>
            </a:r>
          </a:p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НА 1 </a:t>
            </a: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</a:rPr>
              <a:t>ОБУЧАЮЩЕГОСЯ СПОРТИВНОЙ ШКОЛЫ</a:t>
            </a:r>
          </a:p>
          <a:p>
            <a:pPr algn="ctr">
              <a:lnSpc>
                <a:spcPct val="120000"/>
              </a:lnSpc>
            </a:pP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</a:rPr>
              <a:t> </a:t>
            </a: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В ГОД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тыс. руб.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42212" y="1840832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2019</a:t>
            </a:r>
            <a:endParaRPr lang="ru-RU" sz="1000" dirty="0"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55712" y="2062682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smtClean="0">
                <a:latin typeface="Verdana" pitchFamily="34" charset="0"/>
              </a:rPr>
              <a:t>2020</a:t>
            </a:r>
            <a:endParaRPr lang="ru-RU" sz="1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40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СЕТЬ МУНИЦИПАЛЬНЫХ УЧРЕЖДЕНИЙ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1839" y="773705"/>
            <a:ext cx="33774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30664" y="770639"/>
            <a:ext cx="33774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8032" y="5432355"/>
            <a:ext cx="33774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0026" y="827129"/>
            <a:ext cx="16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3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 органа местного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самоуправления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093" y="5485780"/>
            <a:ext cx="2863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6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 отраслевых (функциональных)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управлений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08571" y="824120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100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муниципальных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учреждений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926594" y="2168860"/>
            <a:ext cx="2520280" cy="2520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961709" y="1524605"/>
            <a:ext cx="450050" cy="4950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0800000">
            <a:off x="1961709" y="4807671"/>
            <a:ext cx="450050" cy="4950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3786444" y="3181473"/>
            <a:ext cx="450050" cy="4950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4856" y="3050435"/>
            <a:ext cx="2263761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Из бюджета МОГО «Ухта»</a:t>
            </a:r>
          </a:p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финансируется </a:t>
            </a:r>
          </a:p>
          <a:p>
            <a:pPr algn="ctr">
              <a:lnSpc>
                <a:spcPct val="120000"/>
              </a:lnSpc>
            </a:pP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109 </a:t>
            </a:r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учреждений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52020" y="1772132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29645" y="1772131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61818" y="2582223"/>
            <a:ext cx="2025225" cy="8467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39443" y="2582222"/>
            <a:ext cx="2025225" cy="8467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61818" y="3612381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39443" y="3612380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61818" y="4382694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39443" y="4382693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52019" y="5131606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29644" y="5131605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60194" y="5901097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99468" y="1852175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26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школ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12 </a:t>
            </a: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669 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обучающихся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86886" y="1852174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4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 спортивные школы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1 891 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обучающихся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44429" y="2589579"/>
            <a:ext cx="18213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3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 учреждения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дополнительного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образования детей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2 </a:t>
            </a: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664 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обучающихся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69154" y="2582222"/>
            <a:ext cx="1927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46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детских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дошкольных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учреждений 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7</a:t>
            </a: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 648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воспитанников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6375" y="3692424"/>
            <a:ext cx="1816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Информационно-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методический центр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06639" y="3692424"/>
            <a:ext cx="207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Художественная школа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290 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обучающихся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60194" y="4458307"/>
            <a:ext cx="2008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3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 музыкальные школы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490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обучающихся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11000" y="4356605"/>
            <a:ext cx="1683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4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 учреждения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физической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культуры и спорта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92890" y="5211649"/>
            <a:ext cx="132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9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 учреждений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культуры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20830" y="5211649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МБУ «Редакция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г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азеты «Ухта»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24636" y="5876519"/>
            <a:ext cx="1380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Управление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капитального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 строительства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920106" y="5905758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65228" y="5985802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Управление по делам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ГО и ЧС</a:t>
            </a:r>
          </a:p>
        </p:txBody>
      </p:sp>
    </p:spTree>
    <p:extLst>
      <p:ext uri="{BB962C8B-B14F-4D97-AF65-F5344CB8AC3E}">
        <p14:creationId xmlns:p14="http://schemas.microsoft.com/office/powerpoint/2010/main" val="144641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МУНИЦИПАЛЬНАЯ ПРОГРАММА </a:t>
            </a:r>
            <a:r>
              <a:rPr lang="ru-RU" dirty="0" smtClean="0"/>
              <a:t>«ПЕРЕСЕЛЕНИЕ </a:t>
            </a:r>
            <a:r>
              <a:rPr lang="ru-RU" dirty="0"/>
              <a:t>ГРАЖДАН,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ПРОЖИВАЮЩИХ </a:t>
            </a:r>
            <a:r>
              <a:rPr lang="ru-RU" dirty="0"/>
              <a:t>НА ТЕРРИТОРИИ МОГО «УХТА»,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 </a:t>
            </a:r>
            <a:r>
              <a:rPr lang="ru-RU" dirty="0"/>
              <a:t>АВАРИЙНОГО ЖИЛИЩНОГО ФОНДА НА 2019 -2025 ГОДЫ»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515" y="1166485"/>
            <a:ext cx="41188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Обеспечение устойчивого сокращения непригодного для проживания жилищного 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фонда</a:t>
            </a:r>
          </a:p>
          <a:p>
            <a:pPr>
              <a:defRPr/>
            </a:pPr>
            <a:endParaRPr lang="ru-RU" sz="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ИСПОЛНИТЕЛЬ: </a:t>
            </a:r>
          </a:p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жилищно-коммунального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хозяйства</a:t>
            </a: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капитального строительства;</a:t>
            </a:r>
          </a:p>
          <a:p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Комитет по управлению муниципальным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имуществом</a:t>
            </a:r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903176"/>
              </p:ext>
            </p:extLst>
          </p:nvPr>
        </p:nvGraphicFramePr>
        <p:xfrm>
          <a:off x="4707011" y="1141251"/>
          <a:ext cx="4095459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1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5153"/>
                <a:gridCol w="13651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002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2019 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2020 план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2020 факт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20,9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13,3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10,4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195360" y="2596595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</a:t>
            </a: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</a:rPr>
              <a:t>2020 </a:t>
            </a: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ГОДУ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994235" y="846710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07016" y="2092029"/>
            <a:ext cx="4095454" cy="3600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Доля в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программных расходах 0,3%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7890583" y="1869758"/>
            <a:ext cx="484632" cy="348337"/>
          </a:xfrm>
          <a:prstGeom prst="upArrow">
            <a:avLst>
              <a:gd name="adj1" fmla="val 50000"/>
              <a:gd name="adj2" fmla="val 34782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842737"/>
              </p:ext>
            </p:extLst>
          </p:nvPr>
        </p:nvGraphicFramePr>
        <p:xfrm>
          <a:off x="307438" y="3068960"/>
          <a:ext cx="8595956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Региональный проект 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«Обеспечение 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устойчивого сокращения непригодного для проживания жилищного 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фонда»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13,3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10,4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296525" y="3971533"/>
            <a:ext cx="70182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Средства программы направлены на переселение </a:t>
            </a:r>
            <a:r>
              <a:rPr lang="ru-RU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6</a:t>
            </a:r>
            <a:r>
              <a:rPr lang="ru-RU" sz="1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 квартир 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по адресам: Республика Коми, г. Ухта, </a:t>
            </a:r>
          </a:p>
          <a:p>
            <a:pPr>
              <a:lnSpc>
                <a:spcPct val="150000"/>
              </a:lnSpc>
              <a:defRPr/>
            </a:pPr>
            <a:r>
              <a:rPr lang="ru-RU" sz="10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п</a:t>
            </a:r>
            <a:r>
              <a:rPr lang="ru-RU" sz="10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гт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.  Ярега, ул. Мира, д. 1; ст. </a:t>
            </a:r>
            <a:r>
              <a:rPr lang="ru-RU" sz="10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Ветлосян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, д. 13.</a:t>
            </a:r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71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ПОДДЕРЖКА ОРГАНИЗАЦИЙ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493786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51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875781"/>
              </p:ext>
            </p:extLst>
          </p:nvPr>
        </p:nvGraphicFramePr>
        <p:xfrm>
          <a:off x="251521" y="629450"/>
          <a:ext cx="8730969" cy="58878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50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158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№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Сумма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30000"/>
                        </a:lnSpc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субсидий социально ориентированным некоммерческим организациям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3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1,41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Коми региональная общественная организация поддержки талантливой молодежи «Творческое движение «Вершины»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КРРФСОО  «ФЕДЕРАЦИЯ ВОЕННО-ТАКТИЧЕСКИХ ИГР»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Местная общественная организация «НАРОДЫ ДАГЕСТАНА» в г. Ухта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Местная общественная организация национально-культурной автономии грузин «Руставели» в г. Ухте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Местная общественная организация объединения многодетных семей «Много деток» г. Ухты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Некоммерческое партнерство содействия развитию массового спорта, туризма и патриотического воспитания «Развитие»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Общественная организация Союз «Чернобыль-Ухта»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Ухтинская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городская организация Коми республиканской организации общероссийской общественной организации инвалидов «Всероссийское общество инвалидов»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30000"/>
                        </a:lnSpc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субсидий редакциям печатных средств массовой информации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3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3,40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МУП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«Редакция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газеты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«Ухта»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МОГО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«Ухта»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30000"/>
                        </a:lnSpc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субсидий организациям, осуществляющим пассажирские перевозки автомобильным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транспортом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на дачных автобусных маршрутах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3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ООО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Ухтинское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автотранспортное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предприятие»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ООО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«АВТОЛАЙН»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30000"/>
                        </a:lnSpc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субсидий организациям, осуществляющим перевозки воздушным транспортом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3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2,67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АО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Комиавиатранс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3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2,67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10" name="Пятиугольник 9"/>
          <p:cNvSpPr/>
          <p:nvPr/>
        </p:nvSpPr>
        <p:spPr>
          <a:xfrm>
            <a:off x="7890449" y="344538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35851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ПОДДЕРЖКА ОРГАНИЗАЦИЙ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48892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52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827301"/>
              </p:ext>
            </p:extLst>
          </p:nvPr>
        </p:nvGraphicFramePr>
        <p:xfrm>
          <a:off x="267566" y="595279"/>
          <a:ext cx="8730969" cy="585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5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492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№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Сумма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субсидий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субъектам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малого и среднего предпринимательства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2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2,12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ООО Племхоз «Изваильский-97»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20000"/>
                        </a:lnSpc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ООО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«Центр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профилактической медицины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Ультрамед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ООО «Центр профилактической медицины «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Ультрамед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ИП Швецов Сергей Анатольевич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ИП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Ильякова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Елена Васильевна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ИП Матющенко Юрий Иванович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ООО «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Лесторг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ИП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Рудницкий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Степан Владимирович - Глава К(Ф)Х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субсидий организациям для улучшения состояния и содержания муниципального жилищного фонда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ООО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«Ремонт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услуги»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ООО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Жилком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ООО «ГЕРМЕС»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субсидий организациям, осуществляющим услуги по льготному обслуживанию в общественных банях (помывке) отдельным категориям граждан, установленных решением Совета МОГО «Ухта»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МУП «Банно-Оздоровительный Комплекс» МОГО «Ухта»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7890449" y="144430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95106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ПОДДЕРЖКА ОРГАНИЗАЦИЙ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48892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53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694163"/>
              </p:ext>
            </p:extLst>
          </p:nvPr>
        </p:nvGraphicFramePr>
        <p:xfrm>
          <a:off x="267566" y="519079"/>
          <a:ext cx="8730969" cy="606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5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492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№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Сумма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субсидий организациям на возмещение затрат, возникающих в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результате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содержания, капитального ремонта (ремонта) объектов (элементов), расположенных на территории МОГО «Ухта»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326,16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МКП «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Ухтаспецавтодор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 МОГО «Ухта»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277,60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МКП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Горзеленхоз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МОГО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«Ухта»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48,56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субсидий организациям на реализацию мероприятий в рамках регионального проекта «Формирование современной городской среды»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40,47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МКП «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Ухтаспецавтодор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 МОГО «Ухта»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38,46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МКП «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Горзеленхоз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 МОГО «Ухта»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субсидий организациям на реализацию мероприятий в рамках регионального проекта «Дорожная сеть»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158,45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МКП «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Ухтаспецавтодор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 МОГО «Ухта»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158,45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субсидий организациям на возмещение расходов по уплате лизинговых, арендных и кредитных платежей за транспортные средства, используемые на муниципальных регулярных перевозках в условиях ухудшения экономической ситуации в связи с распространением новой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коронавирусной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инфекции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6,9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ООО «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Ухтинское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автотранспортное предприятие»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ООО «АВТОЛАЙН»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субсидий на возмещение недополученных доходов муниципальным унитарным предприятиям МОГО «Ухта» , приостановившим свою деятельность в результате введения режима повышенной готовности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МУП «Банно-Оздоровительный Комплекс» МОГО «Ухта»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субсидий муниципальным унитарным предприятиям МОГО «Ухта» в целях предупреждения банкротства и восстановления платежеспособности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1,99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МУП «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Газсервис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 МОГО «Ухта»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1,99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Итого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546,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7890449" y="144430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32107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НА ПОДДЕРЖКУ ОТДЕЛЬНЫХ КАТЕГОРИЙ ГРАЖДАН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54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748991"/>
              </p:ext>
            </p:extLst>
          </p:nvPr>
        </p:nvGraphicFramePr>
        <p:xfrm>
          <a:off x="206515" y="686280"/>
          <a:ext cx="8730971" cy="58523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02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7988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</a:rPr>
                        <a:t>Факт, тыс.</a:t>
                      </a:r>
                      <a:r>
                        <a:rPr lang="ru-RU" sz="1000" b="1" baseline="0" dirty="0">
                          <a:latin typeface="Verdana" pitchFamily="34" charset="0"/>
                        </a:rPr>
                        <a:t> руб.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</a:rPr>
                        <a:t>Показатели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ru-RU" sz="1000" b="1" baseline="0" dirty="0">
                          <a:latin typeface="Verdana" pitchFamily="34" charset="0"/>
                          <a:cs typeface="Arial" pitchFamily="34" charset="0"/>
                        </a:rPr>
                        <a:t>Пенсионеры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baseline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Доплаты к пенсиям</a:t>
                      </a:r>
                      <a:r>
                        <a:rPr lang="ru-RU" sz="1000" b="0" baseline="0" dirty="0">
                          <a:latin typeface="Verdana" pitchFamily="34" charset="0"/>
                          <a:cs typeface="Arial" pitchFamily="34" charset="0"/>
                        </a:rPr>
                        <a:t> муниципальных служащих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20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442,3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138 получателей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Пассажирские перевозки автомобильным транспортом по дачным маршрутам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238,7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24 600 талонов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Льготное и бесплатное обслуживание </a:t>
                      </a:r>
                      <a:r>
                        <a:rPr lang="ru-RU" sz="1000" b="0" baseline="0" dirty="0">
                          <a:latin typeface="Verdana" pitchFamily="34" charset="0"/>
                          <a:cs typeface="Arial" pitchFamily="34" charset="0"/>
                        </a:rPr>
                        <a:t> в общественных банях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22,9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</a:rPr>
                        <a:t>80 </a:t>
                      </a:r>
                      <a:r>
                        <a:rPr lang="ru-RU" sz="1000" b="0" dirty="0">
                          <a:latin typeface="Verdana" pitchFamily="34" charset="0"/>
                        </a:rPr>
                        <a:t>помывок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Дети-сироты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Приобретение жилых помещений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48 146,0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44 квартиры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Инвалиды, ветераны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Обеспечение жильем ветеранов, инвалидов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3 338,0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сертификата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Предоставление услуг ассистента (помощника), оказывающего обучающимся необходимую техническую помощь (сопровождение детей-инвалидов)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234,1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ребенка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Возмещение затрат дошкольным образовательным учреждениям за осуществление присмотра и ухода за детьми-инвалидами, детьми-сиротами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и детьми, оставшимися без попечения родителей, а также за детьми с туберкулезной интоксикацией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4 366,6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166 человек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Проведение занятий для инвалидов с инструктором по адаптивной физкультуре и тренерами по плаванию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512,0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Тренажерный зал МАУ «Ледовый дворец спорта 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им. С. Капустина»,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бассейн МУ «СШ «Юность»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05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НА ПОДДЕРЖКУ ОТДЕЛЬНЫХ КАТЕГОРИЙ ГРАЖДАН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55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077177"/>
              </p:ext>
            </p:extLst>
          </p:nvPr>
        </p:nvGraphicFramePr>
        <p:xfrm>
          <a:off x="206515" y="769220"/>
          <a:ext cx="8712821" cy="49584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25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70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01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7988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</a:rPr>
                        <a:t>Факт, </a:t>
                      </a:r>
                      <a:r>
                        <a:rPr lang="ru-RU" sz="1000" b="1" dirty="0">
                          <a:latin typeface="Verdana" pitchFamily="34" charset="0"/>
                        </a:rPr>
                        <a:t>тыс.</a:t>
                      </a:r>
                      <a:r>
                        <a:rPr lang="ru-RU" sz="1000" b="1" baseline="0" dirty="0">
                          <a:latin typeface="Verdana" pitchFamily="34" charset="0"/>
                        </a:rPr>
                        <a:t> руб.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</a:rPr>
                        <a:t>Показатели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Молодые семьи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Социальные выплаты на приобретение жилого помещения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46 883,0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46 </a:t>
                      </a: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свидетельств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Семьи,</a:t>
                      </a:r>
                      <a:r>
                        <a:rPr lang="ru-RU" sz="1000" b="1" baseline="0" dirty="0">
                          <a:latin typeface="Verdana" pitchFamily="34" charset="0"/>
                          <a:cs typeface="Arial" pitchFamily="34" charset="0"/>
                        </a:rPr>
                        <a:t> имеющие детей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Компенсация родителям платы за присмотр и уход за детьми, посещающими </a:t>
                      </a: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дошкольные образовательные учреждения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6 017,0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1 878 детей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Организация питания учащихся 1-4 классов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46 793,5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5 309 учащихся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Организация питания обучающихся с ограниченными</a:t>
                      </a:r>
                      <a:r>
                        <a:rPr lang="ru-RU" sz="1000" b="0" baseline="0" dirty="0">
                          <a:latin typeface="Verdana" pitchFamily="34" charset="0"/>
                          <a:cs typeface="Arial" pitchFamily="34" charset="0"/>
                        </a:rPr>
                        <a:t> возможностями 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здоровья в дошкольных и общеобразовательных учреждениях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6 766,8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878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обучающихся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Выдача транспортных карт – карт школьника для перевозки автобусными маршрутами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1 190,0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119 человек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1" baseline="0" dirty="0">
                          <a:latin typeface="Verdana" pitchFamily="34" charset="0"/>
                          <a:cs typeface="Arial" pitchFamily="34" charset="0"/>
                        </a:rPr>
                        <a:t>Прочие категории граждан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baseline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Компенсация расходов на оплату ЖКУ педагогическим работникам и специалистам муниципальных учреждений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7 534,5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284 человека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Ежемесячное денежное вознаграждение за классное руководство педагогическим работникам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25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466,9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555 человек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29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НА ПОДДЕРЖКУ ОТДЕЛЬНЫХ КАТЕГОРИЙ ГРАЖДАН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56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646162"/>
              </p:ext>
            </p:extLst>
          </p:nvPr>
        </p:nvGraphicFramePr>
        <p:xfrm>
          <a:off x="211396" y="683695"/>
          <a:ext cx="8712821" cy="5253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25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70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01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7988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</a:rPr>
                        <a:t>Факт, </a:t>
                      </a:r>
                      <a:r>
                        <a:rPr lang="ru-RU" sz="1000" b="1" dirty="0">
                          <a:latin typeface="Verdana" pitchFamily="34" charset="0"/>
                        </a:rPr>
                        <a:t>тыс.</a:t>
                      </a:r>
                      <a:r>
                        <a:rPr lang="ru-RU" sz="1000" b="1" baseline="0" dirty="0">
                          <a:latin typeface="Verdana" pitchFamily="34" charset="0"/>
                        </a:rPr>
                        <a:t> руб.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</a:rPr>
                        <a:t>Показатели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Оказание материальной помощи: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28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Оказание единовременной материальной помощи гражданам, оказавшимся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в трудной жизненной ситуации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1 240,4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50 человек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Денежное поощрение семье, награжденной орденом «Родительская слава»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 семья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628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Родителям </a:t>
                      </a: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военнослужащих, погибших при исполнении служебного долга в локальных войнах и конфликтах в связи с мероприятиями, приуроченными ко Дню памяти о россиянах, исполнявших служебный долг за пределами Отечества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24,0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8 человек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Инвалидам</a:t>
                      </a:r>
                      <a:r>
                        <a:rPr lang="ru-RU" sz="1000" b="0" baseline="0" dirty="0">
                          <a:latin typeface="Verdana" pitchFamily="34" charset="0"/>
                          <a:cs typeface="Arial" pitchFamily="34" charset="0"/>
                        </a:rPr>
                        <a:t> вследствие Чернобыльской катастрофы в связи с мероприятиями, приуроченными ко Дню участников ликвидации последствий радиационных аварий и катастроф и памяти жертв этих аварий и катастроф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</a:rPr>
                        <a:t>16 </a:t>
                      </a:r>
                      <a:r>
                        <a:rPr lang="ru-RU" sz="1000" b="0" dirty="0">
                          <a:latin typeface="Verdana" pitchFamily="34" charset="0"/>
                        </a:rPr>
                        <a:t>человек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Оказание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единовременной материальной помощи ветеранам Великой Отечественной войны, узникам концлагерей, вдовам (вдовцам) военнослужащих и инвалидов ВОВ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1 487,0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</a:rPr>
                        <a:t>443 человека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Гражданам, удостоенным звания «Почетный гражданин г. Ухты» в связи с индивидуальными юбилейными датами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</a:rPr>
                        <a:t>1 человек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Гражданам, награжденным знаком отличия «За заслуги перед Ухтой»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25,0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baseline="0" dirty="0" smtClean="0">
                          <a:latin typeface="Verdana" pitchFamily="34" charset="0"/>
                        </a:rPr>
                        <a:t>5 человек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220 818,7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1396" y="5949280"/>
            <a:ext cx="7728398" cy="522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* Нормативно правовые акты, регулирующие поддержку отдельных категорий граждан размещены по адресам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Verdana" pitchFamily="34" charset="0"/>
                <a:cs typeface="+mn-cs"/>
                <a:hlinkClick r:id="rId2"/>
              </a:rPr>
              <a:t>https://mouhta.ru/docs/post/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; </a:t>
            </a:r>
            <a:r>
              <a:rPr lang="en-US" sz="1000" dirty="0">
                <a:solidFill>
                  <a:prstClr val="black"/>
                </a:solidFill>
                <a:latin typeface="Verdana" pitchFamily="34" charset="0"/>
                <a:cs typeface="+mn-cs"/>
                <a:hlinkClick r:id="rId3"/>
              </a:rPr>
              <a:t>http://</a:t>
            </a:r>
            <a:r>
              <a:rPr lang="en-US" sz="1000" dirty="0" smtClean="0">
                <a:solidFill>
                  <a:prstClr val="black"/>
                </a:solidFill>
                <a:latin typeface="Verdana" pitchFamily="34" charset="0"/>
                <a:cs typeface="+mn-cs"/>
                <a:hlinkClick r:id="rId3"/>
              </a:rPr>
              <a:t>sovet.mouhta.ru/docs/resheniya/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+mn-cs"/>
                <a:hlinkClick r:id="rId3"/>
              </a:rPr>
              <a:t>6</a:t>
            </a:r>
            <a:r>
              <a:rPr lang="en-US" sz="1000" dirty="0" smtClean="0">
                <a:solidFill>
                  <a:prstClr val="black"/>
                </a:solidFill>
                <a:latin typeface="Verdana" pitchFamily="34" charset="0"/>
                <a:cs typeface="+mn-cs"/>
                <a:hlinkClick r:id="rId3"/>
              </a:rPr>
              <a:t>-</a:t>
            </a:r>
            <a:r>
              <a:rPr lang="en-US" sz="1000" dirty="0" err="1" smtClean="0">
                <a:solidFill>
                  <a:prstClr val="black"/>
                </a:solidFill>
                <a:latin typeface="Verdana" pitchFamily="34" charset="0"/>
                <a:cs typeface="+mn-cs"/>
                <a:hlinkClick r:id="rId3"/>
              </a:rPr>
              <a:t>sozyv</a:t>
            </a:r>
            <a:r>
              <a:rPr lang="en-US" sz="1000" dirty="0">
                <a:solidFill>
                  <a:prstClr val="black"/>
                </a:solidFill>
                <a:latin typeface="Verdana" pitchFamily="34" charset="0"/>
                <a:cs typeface="+mn-cs"/>
                <a:hlinkClick r:id="rId3"/>
              </a:rPr>
              <a:t>/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81231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ПРИОРИТЕТНЫЙ ПРОЕКТ </a:t>
            </a:r>
            <a:br>
              <a:rPr lang="ru-RU" dirty="0" smtClean="0"/>
            </a:br>
            <a:r>
              <a:rPr lang="ru-RU" dirty="0" smtClean="0"/>
              <a:t>«ФОРМИРОВАНИЕ КОМФОРТНОЙ ГОРОДСКОЙ СРЕДЫ»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57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2497244031"/>
              </p:ext>
            </p:extLst>
          </p:nvPr>
        </p:nvGraphicFramePr>
        <p:xfrm>
          <a:off x="4481989" y="995442"/>
          <a:ext cx="4545506" cy="2413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8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5474" y="856823"/>
            <a:ext cx="3886606" cy="2918544"/>
          </a:xfr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1FF3126-AF83-4CE2-A900-C12B63E318F4}"/>
              </a:ext>
            </a:extLst>
          </p:cNvPr>
          <p:cNvSpPr txBox="1"/>
          <p:nvPr/>
        </p:nvSpPr>
        <p:spPr>
          <a:xfrm>
            <a:off x="2221107" y="872332"/>
            <a:ext cx="197118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Октябрьская площадь</a:t>
            </a:r>
            <a:endParaRPr lang="ru-RU" sz="1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</p:txBody>
      </p:sp>
      <p:pic>
        <p:nvPicPr>
          <p:cNvPr id="2053" name="Picture 5" descr="E:\Загрузки\IMG_939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62010" y="3889683"/>
            <a:ext cx="3870252" cy="288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1FF3126-AF83-4CE2-A900-C12B63E318F4}"/>
              </a:ext>
            </a:extLst>
          </p:cNvPr>
          <p:cNvSpPr txBox="1"/>
          <p:nvPr/>
        </p:nvSpPr>
        <p:spPr>
          <a:xfrm>
            <a:off x="6744709" y="3889683"/>
            <a:ext cx="1787553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Пешеходный мост через р. </a:t>
            </a:r>
            <a:r>
              <a:rPr lang="ru-RU" sz="10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Чибью</a:t>
            </a:r>
            <a:endParaRPr lang="ru-RU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1FF3126-AF83-4CE2-A900-C12B63E318F4}"/>
              </a:ext>
            </a:extLst>
          </p:cNvPr>
          <p:cNvSpPr txBox="1"/>
          <p:nvPr/>
        </p:nvSpPr>
        <p:spPr>
          <a:xfrm>
            <a:off x="5472100" y="1896396"/>
            <a:ext cx="99011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587,8</a:t>
            </a:r>
            <a:endParaRPr lang="ru-RU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1FF3126-AF83-4CE2-A900-C12B63E318F4}"/>
              </a:ext>
            </a:extLst>
          </p:cNvPr>
          <p:cNvSpPr txBox="1"/>
          <p:nvPr/>
        </p:nvSpPr>
        <p:spPr>
          <a:xfrm>
            <a:off x="5238279" y="2207588"/>
            <a:ext cx="157847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</a:t>
            </a:r>
            <a:r>
              <a:rPr lang="ru-RU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лн. руб.</a:t>
            </a:r>
            <a:endParaRPr lang="ru-RU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</p:txBody>
      </p:sp>
      <p:pic>
        <p:nvPicPr>
          <p:cNvPr id="1026" name="Picture 2" descr="Ухта обновляется, изображение №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98" y="3870039"/>
            <a:ext cx="3877766" cy="289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1FF3126-AF83-4CE2-A900-C12B63E318F4}"/>
              </a:ext>
            </a:extLst>
          </p:cNvPr>
          <p:cNvSpPr txBox="1"/>
          <p:nvPr/>
        </p:nvSpPr>
        <p:spPr>
          <a:xfrm>
            <a:off x="2182243" y="3870039"/>
            <a:ext cx="197118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Набережная Газовиков</a:t>
            </a:r>
            <a:endParaRPr lang="ru-RU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14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НАРОДНЫЙ БЮДЖЕТ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510" y="752080"/>
            <a:ext cx="886598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prstClr val="black"/>
                </a:solidFill>
              </a:rPr>
              <a:t>Цель </a:t>
            </a:r>
            <a:r>
              <a:rPr lang="ru-RU" sz="1200" dirty="0">
                <a:solidFill>
                  <a:prstClr val="black"/>
                </a:solidFill>
              </a:rPr>
              <a:t>- повышение эффективности решения проблем местного уровня за счет эффективного вовлечения населения, бизнеса, органов власти в решение проблем, мобилизации и повышения эффективности использования финансовых средств.</a:t>
            </a:r>
            <a:endParaRPr lang="ru-RU" sz="12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33" y="1827569"/>
            <a:ext cx="1725707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Поиск единомышленников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</a:rPr>
              <a:t>Необходимо найти единомышленников – людей, готовых поддержать Вашу идею, чтобы сделать окружающую жизнь лучше.</a:t>
            </a:r>
            <a:endParaRPr lang="ru-RU" sz="10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4740" y="1836307"/>
            <a:ext cx="1725707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Подготовка проекта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Вы и Ваша команда подготавливает проект и направляет его в администрацию МОГО «Ухта».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20760" y="1827569"/>
            <a:ext cx="1725707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Конкурсный отбор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Муниципальная комиссия, после голосования граждан, направляет проекты на республиканский этап. Администрация Главы Республики Коми проводит отбор победителей и распределяет субсидии.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506" y="2496116"/>
            <a:ext cx="1725707" cy="2092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Сбор средств. Отбор подрядчиков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Органы местного самоуправления проводят конкурсный отбор подрядчиков на выполнение работ в соответствии с законодательством о контрактной системе в сфере закупок для муниципальных нужд.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1788" y="2512722"/>
            <a:ext cx="1725707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Реализация. Приемка работ.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Вы и Ваша команда можете следить за ходом работ, принимать участие в приемке работ.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033" y="4271859"/>
            <a:ext cx="534370" cy="1618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3404" y="4281324"/>
            <a:ext cx="1472995" cy="1523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85036" y="4281891"/>
            <a:ext cx="1472995" cy="1523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26995" y="4271859"/>
            <a:ext cx="810090" cy="1618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4220597" y="3178493"/>
            <a:ext cx="2359192" cy="1523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23994" y="1984468"/>
            <a:ext cx="888895" cy="1713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07215" y="1989432"/>
            <a:ext cx="1395155" cy="1713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324349" y="1994165"/>
            <a:ext cx="534370" cy="1618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31540" y="4109996"/>
            <a:ext cx="495055" cy="4950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93403" y="4271859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224536" y="4109996"/>
            <a:ext cx="495055" cy="4950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386399" y="4271859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099447" y="4100531"/>
            <a:ext cx="495055" cy="49505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261310" y="4262394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6102170" y="1827569"/>
            <a:ext cx="495055" cy="4950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6264033" y="1989432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7857365" y="1822605"/>
            <a:ext cx="495055" cy="4950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8019228" y="1984468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3425" y="4673286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ШАГ 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70537" y="4673286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ШАГ 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45449" y="4673286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ШАГ 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27226" y="1499706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ШАГ 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03367" y="1490900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ШАГ 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07315" y="3790712"/>
            <a:ext cx="166904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max </a:t>
            </a: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срок реализации </a:t>
            </a:r>
            <a:endParaRPr lang="en-US" sz="10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12 мес.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31118" y="4789865"/>
            <a:ext cx="1909497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Финансирование проекта</a:t>
            </a:r>
          </a:p>
        </p:txBody>
      </p:sp>
      <p:sp>
        <p:nvSpPr>
          <p:cNvPr id="37" name="Пирог 36"/>
          <p:cNvSpPr/>
          <p:nvPr/>
        </p:nvSpPr>
        <p:spPr>
          <a:xfrm>
            <a:off x="5400193" y="4100531"/>
            <a:ext cx="2259409" cy="2259409"/>
          </a:xfrm>
          <a:prstGeom prst="pie">
            <a:avLst>
              <a:gd name="adj1" fmla="val 0"/>
              <a:gd name="adj2" fmla="val 1078937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Пирог 37"/>
          <p:cNvSpPr/>
          <p:nvPr/>
        </p:nvSpPr>
        <p:spPr>
          <a:xfrm>
            <a:off x="5400370" y="4100530"/>
            <a:ext cx="2259409" cy="2259409"/>
          </a:xfrm>
          <a:prstGeom prst="pie">
            <a:avLst>
              <a:gd name="adj1" fmla="val 0"/>
              <a:gd name="adj2" fmla="val 7330768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9" name="Пирог 38"/>
          <p:cNvSpPr/>
          <p:nvPr/>
        </p:nvSpPr>
        <p:spPr>
          <a:xfrm>
            <a:off x="5407990" y="4094756"/>
            <a:ext cx="2259409" cy="2259409"/>
          </a:xfrm>
          <a:prstGeom prst="pie">
            <a:avLst>
              <a:gd name="adj1" fmla="val 0"/>
              <a:gd name="adj2" fmla="val 304527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76392" y="5268528"/>
            <a:ext cx="907621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i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бюджет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i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республики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i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Коми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75812" y="5778458"/>
            <a:ext cx="98456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i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бюджет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i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МОГО «Ухта»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785449" y="5334455"/>
            <a:ext cx="83869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i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население,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i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бизнес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7797" y="5223897"/>
            <a:ext cx="3427541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Проект должен быть социально направленным: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обустройство детских площадок;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благоустройство территории;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устройство спортивных площадок;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установка освещения и др.</a:t>
            </a:r>
          </a:p>
        </p:txBody>
      </p:sp>
    </p:spTree>
    <p:extLst>
      <p:ext uri="{BB962C8B-B14F-4D97-AF65-F5344CB8AC3E}">
        <p14:creationId xmlns:p14="http://schemas.microsoft.com/office/powerpoint/2010/main" val="26610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НАРОДНЫЙ БЮДЖЕТ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2502" y="3409119"/>
            <a:ext cx="27669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Приобретение и установка в МОУ «СОШ №3 имени героя России 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А.И. Алексеева» оборудования диагностической системы «</a:t>
            </a:r>
            <a:r>
              <a:rPr lang="ru-RU" sz="1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Профориентатор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», «</a:t>
            </a:r>
            <a:r>
              <a:rPr lang="ru-RU" sz="1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Профикс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», «Ресурс-К», приобретение ноутбука, </a:t>
            </a:r>
            <a:r>
              <a:rPr lang="ru-RU" sz="1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профориентационной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системы ПРОФИ-1, ПРОФИ-2, ПРОФИ-3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2502" y="2571761"/>
            <a:ext cx="2766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20000"/>
              </a:lnSpc>
            </a:pP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Укрепление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материально -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технической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базы организаций в сфере образования в Республике Коми</a:t>
            </a:r>
          </a:p>
        </p:txBody>
      </p:sp>
      <p:sp>
        <p:nvSpPr>
          <p:cNvPr id="4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18" y="638690"/>
            <a:ext cx="2715431" cy="1810287"/>
          </a:xfrm>
          <a:prstGeom prst="roundRect">
            <a:avLst>
              <a:gd name="adj" fmla="val 11468"/>
            </a:avLst>
          </a:prstGeom>
        </p:spPr>
      </p:pic>
      <p:sp>
        <p:nvSpPr>
          <p:cNvPr id="66" name="Прямоугольник 65"/>
          <p:cNvSpPr/>
          <p:nvPr/>
        </p:nvSpPr>
        <p:spPr>
          <a:xfrm>
            <a:off x="162502" y="5094935"/>
            <a:ext cx="2766947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Финансирование:</a:t>
            </a:r>
          </a:p>
          <a:p>
            <a:pPr>
              <a:lnSpc>
                <a:spcPct val="120000"/>
              </a:lnSpc>
            </a:pPr>
            <a:endParaRPr lang="ru-RU" sz="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 республики Коми – 468,0 тыс. руб.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 МОГО «Ухта» – 52,0 тыс. руб.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ВСЕГО: 520,0 тыс. руб.</a:t>
            </a:r>
          </a:p>
        </p:txBody>
      </p:sp>
      <p:pic>
        <p:nvPicPr>
          <p:cNvPr id="76" name="Рисунок 75" descr="C:\Users\User\Desktop\4Р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51" y="624392"/>
            <a:ext cx="2715431" cy="1819746"/>
          </a:xfrm>
          <a:prstGeom prst="roundRect">
            <a:avLst>
              <a:gd name="adj" fmla="val 10306"/>
            </a:avLst>
          </a:prstGeom>
          <a:noFill/>
          <a:ln>
            <a:noFill/>
          </a:ln>
        </p:spPr>
      </p:pic>
      <p:sp>
        <p:nvSpPr>
          <p:cNvPr id="77" name="Прямоугольник 76"/>
          <p:cNvSpPr/>
          <p:nvPr/>
        </p:nvSpPr>
        <p:spPr>
          <a:xfrm>
            <a:off x="6236384" y="2574261"/>
            <a:ext cx="2715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20000"/>
              </a:lnSpc>
            </a:pP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Ремонт клуба с. </a:t>
            </a:r>
            <a:r>
              <a:rPr lang="ru-RU" sz="1000" b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Кедвавом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239497" y="2855203"/>
            <a:ext cx="2766948" cy="257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Установка окон и дверей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252880" y="3227714"/>
            <a:ext cx="2766947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Финансирование:</a:t>
            </a:r>
          </a:p>
          <a:p>
            <a:pPr>
              <a:lnSpc>
                <a:spcPct val="120000"/>
              </a:lnSpc>
            </a:pPr>
            <a:endParaRPr lang="ru-RU" sz="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 республики Коми – 555,0 тыс. руб.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 МОГО «Ухта» – 61,7 тыс. руб.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Население, бизнес – 17,8 тыс. руб.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ВСЕГО: 634,5 тыс. руб.</a:t>
            </a:r>
          </a:p>
        </p:txBody>
      </p:sp>
      <p:pic>
        <p:nvPicPr>
          <p:cNvPr id="15" name="Рисунок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3116" y="624392"/>
            <a:ext cx="2715431" cy="1810287"/>
          </a:xfrm>
          <a:prstGeom prst="roundRect">
            <a:avLst>
              <a:gd name="adj" fmla="val 11136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243117" y="2557463"/>
            <a:ext cx="2715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20000"/>
              </a:lnSpc>
            </a:pP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Обустройство детской спортивной площадки </a:t>
            </a:r>
            <a:r>
              <a:rPr lang="ru-RU" sz="1000" b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пст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b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Седъю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38262" y="3093124"/>
            <a:ext cx="2766947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Финансирование:</a:t>
            </a:r>
          </a:p>
          <a:p>
            <a:pPr>
              <a:lnSpc>
                <a:spcPct val="120000"/>
              </a:lnSpc>
            </a:pPr>
            <a:endParaRPr lang="ru-RU" sz="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 республики Коми – 293,5 тыс. руб.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 МОГО «Ухта» – 41,5 тыс. руб.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Население, бизнес – 35,0 тыс. руб.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ВСЕГО: 370,0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68241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БЮДЖЕТ?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894045"/>
            <a:ext cx="3960439" cy="625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Бюджет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 – (от старонормандского </a:t>
            </a:r>
            <a:r>
              <a:rPr lang="en-US" sz="1000" dirty="0" err="1">
                <a:solidFill>
                  <a:prstClr val="black"/>
                </a:solidFill>
                <a:latin typeface="Verdana" pitchFamily="34" charset="0"/>
              </a:rPr>
              <a:t>bougette</a:t>
            </a:r>
            <a:r>
              <a:rPr lang="en-US" sz="1000" dirty="0">
                <a:solidFill>
                  <a:prstClr val="black"/>
                </a:solidFill>
                <a:latin typeface="Verdana" pitchFamily="34" charset="0"/>
              </a:rPr>
              <a:t> –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>
              <a:lnSpc>
                <a:spcPct val="120000"/>
              </a:lnSpc>
            </a:pP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Доходы бюджета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– поступающие в бюджет денежные средства.</a:t>
            </a:r>
          </a:p>
          <a:p>
            <a:pPr>
              <a:lnSpc>
                <a:spcPct val="120000"/>
              </a:lnSpc>
            </a:pP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Расходы бюджета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– выплачиваемые из бюджета денежные средства.</a:t>
            </a:r>
          </a:p>
          <a:p>
            <a:pPr>
              <a:lnSpc>
                <a:spcPct val="120000"/>
              </a:lnSpc>
            </a:pP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Профицит бюджета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– превышение доходов бюджета над его расходами.</a:t>
            </a:r>
          </a:p>
          <a:p>
            <a:pPr>
              <a:lnSpc>
                <a:spcPct val="120000"/>
              </a:lnSpc>
            </a:pP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Дефицит бюджета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– превышение расходов бюджета над его доходами.</a:t>
            </a:r>
          </a:p>
          <a:p>
            <a:pPr>
              <a:lnSpc>
                <a:spcPct val="120000"/>
              </a:lnSpc>
            </a:pP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Межбюджетные трансферты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endParaRPr lang="en-US" sz="10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Сокращения:</a:t>
            </a:r>
          </a:p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БК РФ – Бюджетный кодекс Российской Федерации</a:t>
            </a:r>
          </a:p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ФБ – федеральный бюджет</a:t>
            </a:r>
          </a:p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РК – республиканский бюджет</a:t>
            </a:r>
          </a:p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МБ – местный бюджет</a:t>
            </a:r>
          </a:p>
          <a:p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16016" y="859319"/>
            <a:ext cx="4132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Участие граждан в формировании бюджета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6016" y="1157127"/>
            <a:ext cx="3736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Гражданин – как налогоплательщик помогает формировать доходную часть бюджета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95075" y="4720928"/>
            <a:ext cx="3736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Гражданин – как получатель социальных гарантий (расходная часть бюджета)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pic>
        <p:nvPicPr>
          <p:cNvPr id="1034" name="Picture 10" descr="C:\Documents and Settings\ahmedova\Рабочий стол\images копия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9788" y="267575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ahmedova\Рабочий стол\images копия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5438788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975708" y="5825548"/>
            <a:ext cx="1262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Образование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61224" y="5324545"/>
            <a:ext cx="1262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Культура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33769" y="5335161"/>
            <a:ext cx="1262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Медицина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063393" y="5335161"/>
            <a:ext cx="1262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ЖКХ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79726" y="5223235"/>
            <a:ext cx="1262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Социальные льготы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420330" y="5747082"/>
            <a:ext cx="1464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5292080" y="5121038"/>
            <a:ext cx="117112" cy="203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238423" y="5121038"/>
            <a:ext cx="0" cy="203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730843" y="5121038"/>
            <a:ext cx="0" cy="704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755692" y="5121038"/>
            <a:ext cx="0" cy="704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152709" y="5063163"/>
            <a:ext cx="155595" cy="203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8063393" y="5063163"/>
            <a:ext cx="181015" cy="261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/>
          <p:nvPr>
            <p:extLst/>
          </p:nvPr>
        </p:nvGraphicFramePr>
        <p:xfrm>
          <a:off x="4083732" y="1716577"/>
          <a:ext cx="5158718" cy="343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619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НАРОДНЫЙ БЮДЖЕТ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223070" y="2610552"/>
            <a:ext cx="2717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20000"/>
              </a:lnSpc>
            </a:pP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Ремонт входной группы и замена окон в клубе – филиале </a:t>
            </a:r>
            <a:r>
              <a:rPr lang="ru-RU" sz="1000" b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мкр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Подгорный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172889" y="2624926"/>
            <a:ext cx="2715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20000"/>
              </a:lnSpc>
            </a:pP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Обустройство детской площадки с. </a:t>
            </a:r>
            <a:r>
              <a:rPr lang="ru-RU" sz="1000" b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Кедвавом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1455" y="638871"/>
            <a:ext cx="2715432" cy="1824403"/>
          </a:xfrm>
          <a:prstGeom prst="roundRect">
            <a:avLst>
              <a:gd name="adj" fmla="val 13170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lena0\OneDrive\Рабочий стол\до по сле\3oRT-wfik6w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185" y="661377"/>
            <a:ext cx="2703443" cy="1801897"/>
          </a:xfrm>
          <a:prstGeom prst="roundRect">
            <a:avLst>
              <a:gd name="adj" fmla="val 10722"/>
            </a:avLst>
          </a:prstGeom>
          <a:noFill/>
          <a:ln>
            <a:noFill/>
          </a:ln>
        </p:spPr>
      </p:pic>
      <p:sp>
        <p:nvSpPr>
          <p:cNvPr id="32" name="Прямоугольник 31"/>
          <p:cNvSpPr/>
          <p:nvPr/>
        </p:nvSpPr>
        <p:spPr>
          <a:xfrm>
            <a:off x="3169326" y="3174884"/>
            <a:ext cx="2766947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Финансирование:</a:t>
            </a:r>
          </a:p>
          <a:p>
            <a:pPr>
              <a:lnSpc>
                <a:spcPct val="120000"/>
              </a:lnSpc>
            </a:pPr>
            <a:endParaRPr lang="ru-RU" sz="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 республики Коми – 368,8 тыс. руб.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 МОГО «Ухта» – 43,2 тыс. руб.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Население, бизнес – 18,0 тыс. руб.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ВСЕГО: 430,0 тыс. руб.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224023" y="3338990"/>
            <a:ext cx="2766947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Финансирование:</a:t>
            </a:r>
          </a:p>
          <a:p>
            <a:pPr>
              <a:lnSpc>
                <a:spcPct val="120000"/>
              </a:lnSpc>
            </a:pPr>
            <a:endParaRPr lang="ru-RU" sz="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 республики Коми – 231,0 тыс. руб.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 МОГО «Ухта» – 25,7 тыс. руб.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Население, бизнес – 13,2 тыс. руб.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ВСЕГО: 269,9 тыс. руб.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63303" y="2607025"/>
            <a:ext cx="2715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20000"/>
              </a:lnSpc>
            </a:pP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Обустройство и оборудование спортивной площадки для подготовки и выполнения нормативов испытаний (тестов) комплекса ГТО по месту жительства (МУ «Спорткомплекс «Шахтер» МОГО «Ухта», </a:t>
            </a:r>
          </a:p>
          <a:p>
            <a:pPr fontAlgn="ctr">
              <a:lnSpc>
                <a:spcPct val="120000"/>
              </a:lnSpc>
            </a:pPr>
            <a:r>
              <a:rPr lang="ru-RU" sz="1000" b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пгт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Ярега, ул. Советская, д.29а)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5" y="661377"/>
            <a:ext cx="2706730" cy="1819746"/>
          </a:xfrm>
          <a:prstGeom prst="roundRect">
            <a:avLst>
              <a:gd name="adj" fmla="val 8010"/>
            </a:avLst>
          </a:prstGeom>
        </p:spPr>
      </p:pic>
      <p:sp>
        <p:nvSpPr>
          <p:cNvPr id="22" name="Прямоугольник 21"/>
          <p:cNvSpPr/>
          <p:nvPr/>
        </p:nvSpPr>
        <p:spPr>
          <a:xfrm>
            <a:off x="257574" y="4302546"/>
            <a:ext cx="2766947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Финансирование:</a:t>
            </a:r>
          </a:p>
          <a:p>
            <a:pPr>
              <a:lnSpc>
                <a:spcPct val="120000"/>
              </a:lnSpc>
            </a:pPr>
            <a:endParaRPr lang="ru-RU" sz="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 республики Коми – 600,0 тыс. руб.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 МОГО «Ухта» – 66,9 тыс. руб.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Население, бизнес – 11,6 тыс. руб.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ВСЕГО: 678,5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41286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НАЦИОНАЛЬНЫЕ ПРОЕКТЫ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67449084"/>
              </p:ext>
            </p:extLst>
          </p:nvPr>
        </p:nvGraphicFramePr>
        <p:xfrm>
          <a:off x="0" y="2013558"/>
          <a:ext cx="3021578" cy="30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4903" y="3266376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283,9 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9898" y="3623650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лн. руб.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95454" y="2557218"/>
            <a:ext cx="2467492" cy="64633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Безопасные и качественные автомобильные дороги</a:t>
            </a:r>
            <a:endParaRPr lang="ru-RU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78864" y="697926"/>
            <a:ext cx="2467492" cy="12003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Малое и среднее предпринимательство и поддержка индивидуальной предпринимательской инициативы</a:t>
            </a:r>
            <a:endParaRPr lang="ru-RU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78864" y="4093928"/>
            <a:ext cx="2467492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Жилье и городская среда</a:t>
            </a:r>
            <a:endParaRPr lang="ru-RU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1528462" y="1904015"/>
            <a:ext cx="417559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528462" y="1898255"/>
            <a:ext cx="0" cy="23578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5677348" y="1853249"/>
            <a:ext cx="90012" cy="900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2690180" y="3202235"/>
            <a:ext cx="2990593" cy="1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5659052" y="3157230"/>
            <a:ext cx="90012" cy="900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095454" y="3220465"/>
            <a:ext cx="186569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– 158,4 млн. руб. 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974903" y="5840107"/>
            <a:ext cx="4729157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5667354" y="5796948"/>
            <a:ext cx="90012" cy="9001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622492" y="4553386"/>
            <a:ext cx="0" cy="502144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613627" y="5049180"/>
            <a:ext cx="221709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3078864" y="1920988"/>
            <a:ext cx="186569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– 0,9 млн. руб. 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3074010" y="5850967"/>
            <a:ext cx="186569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– 0,6 млн. руб.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167106" y="293639"/>
            <a:ext cx="2545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ФЕДЕРАЛЬНЫЕ ПРОЕКТЫ/</a:t>
            </a:r>
          </a:p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РЕГИОНАЛЬНЫЕ ПРОЕКТЫ</a:t>
            </a:r>
            <a:endParaRPr lang="ru-RU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887233" y="2531064"/>
            <a:ext cx="3000536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Дорожная сеть</a:t>
            </a:r>
          </a:p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Мероприятия по приведению в нормативное состояние автомобильных дорог местного значения и улиц в населенных пунктах административных центров муниципальных районов и городских (муниципальных) округов Республики Коми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5887233" y="691720"/>
            <a:ext cx="2998817" cy="1785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Расширение доступа субъектов малого и среднего предпринимательства к финансовым ресурсам, в том числе льготному финансированию</a:t>
            </a:r>
          </a:p>
          <a:p>
            <a:r>
              <a:rPr lang="ru-RU" sz="1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Софинансирование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расходных обязательств органов местного самоуправления по реализации народных проектов в сфере малого и среднего предпринимательства, прошедших отбор в рамках проекта «Народный бюджет»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5887233" y="3907985"/>
            <a:ext cx="2992291" cy="8617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 комфортной городской среды</a:t>
            </a:r>
          </a:p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Благоустройство дворовых территорий, проездов, общественных территорий – 113,0 млн. руб.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2544" y="178161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год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59898" y="2906921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ВСЕГО -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095454" y="4361670"/>
            <a:ext cx="186569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– 124,0 млн. руб.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887233" y="4822265"/>
            <a:ext cx="2979088" cy="8617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устойчивого сокращения непригодного для проживания жилищного фонда</a:t>
            </a:r>
          </a:p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Переселение граждан из аварийного жилищного фонда – 11,0 млн. руб.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887233" y="5743245"/>
            <a:ext cx="2976613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Спорт – норма жизни</a:t>
            </a:r>
          </a:p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Государственная поддержка спортивных организаций, осуществляющих подготовку спортивного резерва для сборных команд Российской Федерации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077397" y="5567587"/>
            <a:ext cx="2467492" cy="276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Демография</a:t>
            </a:r>
            <a:endParaRPr lang="ru-RU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H="1">
            <a:off x="2826327" y="4372303"/>
            <a:ext cx="2870161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5657358" y="4317407"/>
            <a:ext cx="90012" cy="900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2820460" y="4362778"/>
            <a:ext cx="0" cy="686402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974903" y="4822265"/>
            <a:ext cx="0" cy="1019689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30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НАЦИОНАЛЬНЫЕ ПРОЕКТЫ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9150" y="3013592"/>
            <a:ext cx="47255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Выполнен ремонт 28 объектов дорожного хозяйства общей протяженностью 11,8 км дорог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150" y="2369295"/>
            <a:ext cx="546472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Национальный проект «Безопасные и качественные автомобильные дороги»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150" y="741931"/>
            <a:ext cx="5464720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Национальный проект «Малое и среднее предпринимательство и поддержка индивидуальной предпринимательской инициативы»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291090" y="1606947"/>
            <a:ext cx="52655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Приобретение  ООО «</a:t>
            </a:r>
            <a:r>
              <a:rPr lang="ru-RU" sz="10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Лесторг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» транспорта для перевозки хлеба и хлебобулочных изделий (п. Боровой)</a:t>
            </a:r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85A4F46-763B-49E4-AAFA-4E4234E79E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437" y="742129"/>
            <a:ext cx="2811244" cy="1888776"/>
          </a:xfrm>
          <a:prstGeom prst="roundRect">
            <a:avLst>
              <a:gd name="adj" fmla="val 0"/>
            </a:avLst>
          </a:prstGeom>
        </p:spPr>
      </p:pic>
      <p:pic>
        <p:nvPicPr>
          <p:cNvPr id="1026" name="Picture 2" descr="E:\Загрузки\eP6eyKooCX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1" y="3655491"/>
            <a:ext cx="4050450" cy="270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494001" y="3642791"/>
            <a:ext cx="210552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</a:t>
            </a:r>
            <a:r>
              <a:rPr lang="ru-RU" sz="1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л. Интернациональная</a:t>
            </a:r>
            <a:endParaRPr lang="ru-RU" sz="1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7" name="Picture 3" descr="E:\Загрузки\CCNjSYLhnT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234" y="3655491"/>
            <a:ext cx="4050446" cy="270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04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НАЦИОНАЛЬНЫЕ ПРОЕКТЫ</a:t>
            </a:r>
            <a:endParaRPr lang="ru-RU" dirty="0"/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150" y="665731"/>
            <a:ext cx="5464720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Национальный проект «Жилье и городская среда»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269150" y="1048681"/>
            <a:ext cx="526558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1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Формирование комфортной городской среды:</a:t>
            </a:r>
          </a:p>
          <a:p>
            <a:pPr>
              <a:lnSpc>
                <a:spcPct val="120000"/>
              </a:lnSpc>
              <a:defRPr/>
            </a:pP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- выполнено благоустройство 2-х общественных территорий (Октябрьская площадь, тротуар по ул. Гагарина </a:t>
            </a:r>
            <a:r>
              <a:rPr lang="ru-RU" sz="10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пгт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. Водный);</a:t>
            </a:r>
          </a:p>
          <a:p>
            <a:pPr>
              <a:lnSpc>
                <a:spcPct val="120000"/>
              </a:lnSpc>
              <a:defRPr/>
            </a:pP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- выполнены работы по ремонту дворовых территорий и проездов к дворовым территориям по 10 адресам, общая площадь ремонта составила около 7 тыс. м</a:t>
            </a:r>
            <a:r>
              <a:rPr lang="ru-RU" sz="1000" baseline="30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2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;</a:t>
            </a:r>
          </a:p>
          <a:p>
            <a:pPr>
              <a:lnSpc>
                <a:spcPct val="120000"/>
              </a:lnSpc>
              <a:defRPr/>
            </a:pP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- выполнены работы по приобретению и установке урн и скамеек на дворовых территориях (24 урны и 11 скамеек по 8 адресам);</a:t>
            </a:r>
          </a:p>
          <a:p>
            <a:pPr>
              <a:lnSpc>
                <a:spcPct val="120000"/>
              </a:lnSpc>
              <a:defRPr/>
            </a:pP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- выполнены работы по обустройству наружного освещения 5-ти дворовых территорий;</a:t>
            </a:r>
          </a:p>
          <a:p>
            <a:pPr>
              <a:lnSpc>
                <a:spcPct val="120000"/>
              </a:lnSpc>
              <a:defRPr/>
            </a:pP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- установлена спортивная площадка;</a:t>
            </a:r>
          </a:p>
          <a:p>
            <a:pPr>
              <a:lnSpc>
                <a:spcPct val="120000"/>
              </a:lnSpc>
              <a:defRPr/>
            </a:pP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- выполнена установка ограждения по двум адресам;</a:t>
            </a:r>
          </a:p>
          <a:p>
            <a:pPr>
              <a:lnSpc>
                <a:spcPct val="120000"/>
              </a:lnSpc>
              <a:defRPr/>
            </a:pP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- проведены работы по благоустройству набережной Газовиков. </a:t>
            </a:r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69150" y="3488139"/>
            <a:ext cx="52655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устойчивого сокращения непригодного для проживания жилищного </a:t>
            </a: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</a:t>
            </a:r>
            <a:r>
              <a:rPr lang="ru-RU" sz="1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:</a:t>
            </a:r>
          </a:p>
          <a:p>
            <a:pPr>
              <a:lnSpc>
                <a:spcPct val="120000"/>
              </a:lnSpc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п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риобретено 6 квартир.</a:t>
            </a:r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150" y="4165225"/>
            <a:ext cx="546472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Национальный проект «Демография»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273020" y="4589566"/>
            <a:ext cx="54608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1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Спорт – норма жизни:</a:t>
            </a:r>
          </a:p>
          <a:p>
            <a:pPr>
              <a:lnSpc>
                <a:spcPct val="120000"/>
              </a:lnSpc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з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аключено соглашение между администрацией МОГО «Ухта» и Министерством физической культуры и спорта Республики Коми на государственную поддержку спортивных организаций, осуществляющих подготовку спортивного резерва для сборных команд Российской Федерации.</a:t>
            </a:r>
          </a:p>
          <a:p>
            <a:pPr>
              <a:lnSpc>
                <a:spcPct val="120000"/>
              </a:lnSpc>
              <a:defRPr/>
            </a:pP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В соответствии с данным соглашением для Муниципального учреждения «Спортивная школа №1» закуплено оборудование (снегоход Буран С640 МД) и спортивный инвентарь.</a:t>
            </a:r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F1E2093-E8DD-4CEA-8178-B02EDDE74E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896" y="4473002"/>
            <a:ext cx="2700299" cy="2040918"/>
          </a:xfrm>
          <a:prstGeom prst="rect">
            <a:avLst/>
          </a:prstGeom>
        </p:spPr>
      </p:pic>
      <p:pic>
        <p:nvPicPr>
          <p:cNvPr id="12" name="Содержимое 8" descr="Ленин 33 еще.JPG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7165" y="175310"/>
            <a:ext cx="2700299" cy="2040918"/>
          </a:xfrm>
          <a:prstGeom prst="rect">
            <a:avLst/>
          </a:prstGeom>
        </p:spPr>
      </p:pic>
      <p:pic>
        <p:nvPicPr>
          <p:cNvPr id="13" name="Содержимое 7" descr="IMG_5380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54231" y="2238184"/>
            <a:ext cx="2692964" cy="2059208"/>
          </a:xfrm>
        </p:spPr>
      </p:pic>
    </p:spTree>
    <p:extLst>
      <p:ext uri="{BB962C8B-B14F-4D97-AF65-F5344CB8AC3E}">
        <p14:creationId xmlns:p14="http://schemas.microsoft.com/office/powerpoint/2010/main" val="91804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МУНИЦИПАЛЬНЫЙ ДОЛГ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64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125220" y="2579760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56631" y="488356"/>
            <a:ext cx="488205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Экономия в результате использования следующей комбинации инструментов: </a:t>
            </a:r>
            <a:endParaRPr lang="ru-RU" sz="1000" dirty="0">
              <a:solidFill>
                <a:prstClr val="black"/>
              </a:solidFill>
              <a:latin typeface="Verdana" pitchFamily="34" charset="0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- 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 недорогие, преимущественно бюджетные кредиты;</a:t>
            </a:r>
            <a:endParaRPr lang="ru-RU" sz="1000" dirty="0">
              <a:solidFill>
                <a:prstClr val="black"/>
              </a:solidFill>
              <a:latin typeface="Verdana" pitchFamily="34" charset="0"/>
              <a:cs typeface="+mn-cs"/>
            </a:endParaRP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в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озобновляемые кредитные линии коммерческих банков;</a:t>
            </a: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у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правление остатками на едином счете бюджета.</a:t>
            </a:r>
            <a:endParaRPr lang="ru-RU" sz="1000" dirty="0">
              <a:solidFill>
                <a:prstClr val="black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924" y="1602512"/>
            <a:ext cx="3398518" cy="861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+mn-cs"/>
              </a:rPr>
              <a:t>Экономия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 от первоначального решения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о бюджете МОГО «Ухта» составила: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2018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год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24,5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млн. руб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2019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год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18,2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млн. руб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2020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год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25,6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млн. руб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.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5009" y="488356"/>
            <a:ext cx="3780420" cy="11449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prstClr val="black"/>
                </a:solidFill>
                <a:latin typeface="Verdana" pitchFamily="34" charset="0"/>
                <a:cs typeface="+mn-cs"/>
              </a:rPr>
              <a:t>Средняя ставка по банковским </a:t>
            </a:r>
            <a:r>
              <a:rPr lang="ru-RU" sz="900" b="1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кредитам 8,8%</a:t>
            </a:r>
            <a:endParaRPr lang="ru-RU" sz="900" b="1" dirty="0">
              <a:solidFill>
                <a:prstClr val="black"/>
              </a:solidFill>
              <a:latin typeface="Verdana" pitchFamily="34" charset="0"/>
              <a:cs typeface="+mn-cs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b="1" dirty="0">
              <a:solidFill>
                <a:prstClr val="black"/>
              </a:solidFill>
              <a:latin typeface="Verdana" pitchFamily="34" charset="0"/>
              <a:cs typeface="+mn-cs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prstClr val="black"/>
                </a:solidFill>
                <a:latin typeface="Verdana" pitchFamily="34" charset="0"/>
                <a:cs typeface="+mn-cs"/>
              </a:rPr>
              <a:t>Ставка бюджетного </a:t>
            </a:r>
            <a:r>
              <a:rPr lang="ru-RU" sz="900" b="1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кредита Министерства </a:t>
            </a:r>
            <a:r>
              <a:rPr lang="ru-RU" sz="900" b="1" dirty="0">
                <a:solidFill>
                  <a:prstClr val="black"/>
                </a:solidFill>
                <a:latin typeface="Verdana" pitchFamily="34" charset="0"/>
                <a:cs typeface="+mn-cs"/>
              </a:rPr>
              <a:t>финансов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prstClr val="black"/>
                </a:solidFill>
                <a:latin typeface="Verdana" pitchFamily="34" charset="0"/>
                <a:cs typeface="+mn-cs"/>
              </a:rPr>
              <a:t>Республики Коми </a:t>
            </a:r>
            <a:r>
              <a:rPr lang="ru-RU" sz="900" b="1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0,1%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b="1" dirty="0">
              <a:solidFill>
                <a:prstClr val="black"/>
              </a:solidFill>
              <a:latin typeface="Verdana" pitchFamily="34" charset="0"/>
              <a:cs typeface="+mn-cs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Ставка </a:t>
            </a:r>
            <a:r>
              <a:rPr lang="ru-RU" sz="900" b="1" dirty="0">
                <a:solidFill>
                  <a:prstClr val="black"/>
                </a:solidFill>
                <a:latin typeface="Verdana" pitchFamily="34" charset="0"/>
                <a:cs typeface="+mn-cs"/>
              </a:rPr>
              <a:t>бюджетного </a:t>
            </a:r>
            <a:r>
              <a:rPr lang="ru-RU" sz="900" b="1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кредита Федерального </a:t>
            </a:r>
            <a:r>
              <a:rPr lang="ru-RU" sz="900" b="1" dirty="0">
                <a:solidFill>
                  <a:prstClr val="black"/>
                </a:solidFill>
                <a:latin typeface="Verdana" pitchFamily="34" charset="0"/>
                <a:cs typeface="+mn-cs"/>
              </a:rPr>
              <a:t>казначейства 0,1%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13592216"/>
              </p:ext>
            </p:extLst>
          </p:nvPr>
        </p:nvGraphicFramePr>
        <p:xfrm>
          <a:off x="187160" y="2859074"/>
          <a:ext cx="873116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31442673"/>
              </p:ext>
            </p:extLst>
          </p:nvPr>
        </p:nvGraphicFramePr>
        <p:xfrm>
          <a:off x="5169907" y="2335102"/>
          <a:ext cx="1755194" cy="1403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818065" y="3036814"/>
            <a:ext cx="12939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prstClr val="black"/>
                </a:solidFill>
                <a:latin typeface="Verdana" pitchFamily="34" charset="0"/>
                <a:cs typeface="+mn-cs"/>
              </a:rPr>
              <a:t>Бюджетные кредиты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15789" y="2753179"/>
            <a:ext cx="1292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prstClr val="black"/>
                </a:solidFill>
                <a:latin typeface="Verdana" pitchFamily="34" charset="0"/>
                <a:cs typeface="+mn-cs"/>
              </a:rPr>
              <a:t>Кредиты кредитных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prstClr val="black"/>
                </a:solidFill>
                <a:latin typeface="Verdana" pitchFamily="34" charset="0"/>
                <a:cs typeface="+mn-cs"/>
              </a:rPr>
              <a:t>организаций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27095" y="2262699"/>
            <a:ext cx="2781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prstClr val="black"/>
                </a:solidFill>
                <a:latin typeface="Verdana" pitchFamily="34" charset="0"/>
                <a:cs typeface="+mn-cs"/>
              </a:rPr>
              <a:t>Структура муниципального долга на </a:t>
            </a:r>
            <a:r>
              <a:rPr lang="ru-RU" sz="800" b="1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01.01.2021</a:t>
            </a:r>
            <a:endParaRPr lang="ru-RU" sz="800" b="1" dirty="0">
              <a:solidFill>
                <a:prstClr val="black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93473" y="3110782"/>
            <a:ext cx="72492" cy="675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04631" y="2888702"/>
            <a:ext cx="72492" cy="675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76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СВЕДЕНИЯ ПО ИСПОЛНЕНИЮ СУДЕБНЫХ АКТОВ ПО ОБРАЩЕНИЮ ВЗЫСКАНИЯ НА СРЕДСТВА БЮДЖЕТА МОГО «УХТА»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65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28351" y="1133745"/>
            <a:ext cx="5709626" cy="8245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16705" y="1164260"/>
            <a:ext cx="5289801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Verdana" pitchFamily="34" charset="0"/>
                <a:cs typeface="+mn-cs"/>
              </a:rPr>
              <a:t>В 2020 году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Verdana" pitchFamily="34" charset="0"/>
                <a:cs typeface="+mn-cs"/>
              </a:rPr>
              <a:t>принято </a:t>
            </a:r>
            <a:r>
              <a:rPr lang="ru-RU" sz="1400" b="1" dirty="0" smtClean="0">
                <a:solidFill>
                  <a:schemeClr val="bg1"/>
                </a:solidFill>
                <a:latin typeface="Verdana" pitchFamily="34" charset="0"/>
                <a:cs typeface="+mn-cs"/>
              </a:rPr>
              <a:t>163</a:t>
            </a:r>
            <a:r>
              <a:rPr lang="ru-RU" sz="1000" b="1" dirty="0" smtClean="0">
                <a:solidFill>
                  <a:schemeClr val="bg1"/>
                </a:solidFill>
                <a:latin typeface="Verdana" pitchFamily="34" charset="0"/>
                <a:cs typeface="+mn-cs"/>
              </a:rPr>
              <a:t> судебных акта на сумму </a:t>
            </a:r>
            <a:r>
              <a:rPr lang="ru-RU" sz="1400" b="1" dirty="0" smtClean="0">
                <a:solidFill>
                  <a:schemeClr val="bg1"/>
                </a:solidFill>
                <a:latin typeface="Verdana" pitchFamily="34" charset="0"/>
                <a:cs typeface="+mn-cs"/>
              </a:rPr>
              <a:t>47,4</a:t>
            </a:r>
            <a:r>
              <a:rPr lang="ru-RU" sz="1000" b="1" dirty="0" smtClean="0">
                <a:solidFill>
                  <a:schemeClr val="bg1"/>
                </a:solidFill>
                <a:latin typeface="Verdana" pitchFamily="34" charset="0"/>
                <a:cs typeface="+mn-cs"/>
              </a:rPr>
              <a:t> млн. руб.,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bg1"/>
                </a:solidFill>
                <a:latin typeface="Verdana" pitchFamily="34" charset="0"/>
                <a:cs typeface="+mn-cs"/>
              </a:rPr>
              <a:t>и</a:t>
            </a:r>
            <a:r>
              <a:rPr lang="ru-RU" sz="1000" b="1" dirty="0" smtClean="0">
                <a:solidFill>
                  <a:schemeClr val="bg1"/>
                </a:solidFill>
                <a:latin typeface="Verdana" pitchFamily="34" charset="0"/>
                <a:cs typeface="+mn-cs"/>
              </a:rPr>
              <a:t>сполнено </a:t>
            </a:r>
            <a:r>
              <a:rPr lang="ru-RU" sz="1400" b="1" dirty="0" smtClean="0">
                <a:solidFill>
                  <a:schemeClr val="bg1"/>
                </a:solidFill>
                <a:latin typeface="Verdana" pitchFamily="34" charset="0"/>
                <a:cs typeface="+mn-cs"/>
              </a:rPr>
              <a:t>167 </a:t>
            </a:r>
            <a:r>
              <a:rPr lang="ru-RU" sz="1000" b="1" dirty="0" smtClean="0">
                <a:solidFill>
                  <a:schemeClr val="bg1"/>
                </a:solidFill>
                <a:latin typeface="Verdana" pitchFamily="34" charset="0"/>
                <a:cs typeface="+mn-cs"/>
              </a:rPr>
              <a:t>судебных актов на сумму </a:t>
            </a:r>
            <a:r>
              <a:rPr lang="ru-RU" sz="1400" b="1" dirty="0">
                <a:solidFill>
                  <a:schemeClr val="bg1"/>
                </a:solidFill>
                <a:latin typeface="Verdana" pitchFamily="34" charset="0"/>
                <a:cs typeface="+mn-cs"/>
              </a:rPr>
              <a:t>4</a:t>
            </a:r>
            <a:r>
              <a:rPr lang="ru-RU" sz="1400" b="1" dirty="0" smtClean="0">
                <a:solidFill>
                  <a:schemeClr val="bg1"/>
                </a:solidFill>
                <a:latin typeface="Verdana" pitchFamily="34" charset="0"/>
                <a:cs typeface="+mn-cs"/>
              </a:rPr>
              <a:t>7,5</a:t>
            </a:r>
            <a:r>
              <a:rPr lang="ru-RU" sz="1000" b="1" dirty="0" smtClean="0">
                <a:solidFill>
                  <a:schemeClr val="bg1"/>
                </a:solidFill>
                <a:latin typeface="Verdana" pitchFamily="34" charset="0"/>
                <a:cs typeface="+mn-cs"/>
              </a:rPr>
              <a:t> млн. руб.</a:t>
            </a:r>
            <a:endParaRPr lang="ru-RU" sz="1000" b="1" dirty="0">
              <a:solidFill>
                <a:schemeClr val="bg1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03840" y="2445770"/>
            <a:ext cx="4109267" cy="925009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439445" y="2513969"/>
            <a:ext cx="4299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Администрацией МОГО «Ухта»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принято </a:t>
            </a:r>
            <a:r>
              <a:rPr lang="ru-RU" sz="1000" b="1" dirty="0" smtClean="0">
                <a:latin typeface="Verdana" pitchFamily="34" charset="0"/>
                <a:cs typeface="+mn-cs"/>
              </a:rPr>
              <a:t>98</a:t>
            </a:r>
            <a:r>
              <a:rPr lang="ru-RU" sz="1000" dirty="0" smtClean="0">
                <a:latin typeface="Verdana" pitchFamily="34" charset="0"/>
                <a:cs typeface="+mn-cs"/>
              </a:rPr>
              <a:t> судебных актов на сумму </a:t>
            </a:r>
            <a:r>
              <a:rPr lang="ru-RU" sz="1000" b="1" dirty="0" smtClean="0">
                <a:latin typeface="Verdana" pitchFamily="34" charset="0"/>
                <a:cs typeface="+mn-cs"/>
              </a:rPr>
              <a:t>40,3</a:t>
            </a:r>
            <a:r>
              <a:rPr lang="ru-RU" sz="1000" dirty="0" smtClean="0">
                <a:latin typeface="Verdana" pitchFamily="34" charset="0"/>
                <a:cs typeface="+mn-cs"/>
              </a:rPr>
              <a:t> млн. руб.,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 исполнено </a:t>
            </a:r>
            <a:r>
              <a:rPr lang="ru-RU" sz="1000" b="1" dirty="0" smtClean="0">
                <a:latin typeface="Verdana" pitchFamily="34" charset="0"/>
                <a:cs typeface="+mn-cs"/>
              </a:rPr>
              <a:t>99</a:t>
            </a:r>
            <a:r>
              <a:rPr lang="ru-RU" sz="1000" dirty="0" smtClean="0">
                <a:latin typeface="Verdana" pitchFamily="34" charset="0"/>
                <a:cs typeface="+mn-cs"/>
              </a:rPr>
              <a:t> судебных актов  на сумму </a:t>
            </a:r>
            <a:r>
              <a:rPr lang="ru-RU" sz="1000" b="1" dirty="0" smtClean="0">
                <a:latin typeface="Verdana" pitchFamily="34" charset="0"/>
                <a:cs typeface="+mn-cs"/>
              </a:rPr>
              <a:t>40,4</a:t>
            </a:r>
            <a:r>
              <a:rPr lang="ru-RU" sz="1000" dirty="0" smtClean="0">
                <a:latin typeface="Verdana" pitchFamily="34" charset="0"/>
                <a:cs typeface="+mn-cs"/>
              </a:rPr>
              <a:t> млн. руб.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(3 судебных акта 2019 года на сумму 107,5 тыс. руб.)</a:t>
            </a:r>
            <a:endParaRPr lang="ru-RU" sz="1000" dirty="0">
              <a:latin typeface="Verdana" pitchFamily="34" charset="0"/>
              <a:cs typeface="+mn-cs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5152880" y="2445769"/>
            <a:ext cx="3195355" cy="925009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170154" y="2585108"/>
            <a:ext cx="3183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Управлением жилищно-коммунального хозяйства принято и исполнено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Verdana" pitchFamily="34" charset="0"/>
                <a:cs typeface="+mn-cs"/>
              </a:rPr>
              <a:t>2</a:t>
            </a:r>
            <a:r>
              <a:rPr lang="ru-RU" sz="1000" dirty="0" smtClean="0">
                <a:latin typeface="Verdana" pitchFamily="34" charset="0"/>
                <a:cs typeface="+mn-cs"/>
              </a:rPr>
              <a:t> судебных акта  на сумму </a:t>
            </a:r>
            <a:r>
              <a:rPr lang="ru-RU" sz="1000" b="1" dirty="0" smtClean="0">
                <a:latin typeface="Verdana" pitchFamily="34" charset="0"/>
                <a:cs typeface="+mn-cs"/>
              </a:rPr>
              <a:t>15,2</a:t>
            </a:r>
            <a:r>
              <a:rPr lang="ru-RU" sz="1000" dirty="0" smtClean="0">
                <a:latin typeface="Verdana" pitchFamily="34" charset="0"/>
                <a:cs typeface="+mn-cs"/>
              </a:rPr>
              <a:t> тыс. руб.</a:t>
            </a:r>
            <a:endParaRPr lang="ru-RU" sz="1000" dirty="0">
              <a:latin typeface="Verdana" pitchFamily="34" charset="0"/>
              <a:cs typeface="+mn-cs"/>
            </a:endParaRPr>
          </a:p>
        </p:txBody>
      </p:sp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5111845" y="3917577"/>
            <a:ext cx="3217147" cy="964736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5133637" y="4076778"/>
            <a:ext cx="3140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За счет средств казны МОГО «Ухта» 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itchFamily="34" charset="0"/>
                <a:cs typeface="+mn-cs"/>
              </a:rPr>
              <a:t>п</a:t>
            </a:r>
            <a:r>
              <a:rPr lang="ru-RU" sz="1000" dirty="0" smtClean="0">
                <a:latin typeface="Verdana" pitchFamily="34" charset="0"/>
                <a:cs typeface="+mn-cs"/>
              </a:rPr>
              <a:t>ринято и исполнено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Verdana" pitchFamily="34" charset="0"/>
                <a:cs typeface="+mn-cs"/>
              </a:rPr>
              <a:t>15 </a:t>
            </a:r>
            <a:r>
              <a:rPr lang="ru-RU" sz="1000" dirty="0" smtClean="0">
                <a:latin typeface="Verdana" pitchFamily="34" charset="0"/>
                <a:cs typeface="+mn-cs"/>
              </a:rPr>
              <a:t>судебных актов на сумму </a:t>
            </a:r>
            <a:r>
              <a:rPr lang="ru-RU" sz="1000" b="1" dirty="0" smtClean="0">
                <a:latin typeface="Verdana" pitchFamily="34" charset="0"/>
                <a:cs typeface="+mn-cs"/>
              </a:rPr>
              <a:t>4,1 </a:t>
            </a:r>
            <a:r>
              <a:rPr lang="ru-RU" sz="1000" dirty="0" smtClean="0">
                <a:latin typeface="Verdana" pitchFamily="34" charset="0"/>
                <a:cs typeface="+mn-cs"/>
              </a:rPr>
              <a:t>млн. руб.</a:t>
            </a:r>
            <a:endParaRPr lang="ru-RU" sz="1000" dirty="0">
              <a:latin typeface="Verdana" pitchFamily="34" charset="0"/>
              <a:cs typeface="+mn-cs"/>
            </a:endParaRPr>
          </a:p>
        </p:txBody>
      </p:sp>
      <p:sp>
        <p:nvSpPr>
          <p:cNvPr id="34" name="Прямоугольник с двумя скругленными противолежащими углами 33"/>
          <p:cNvSpPr/>
          <p:nvPr/>
        </p:nvSpPr>
        <p:spPr>
          <a:xfrm>
            <a:off x="485195" y="3917577"/>
            <a:ext cx="4127433" cy="964736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475580" y="3984446"/>
            <a:ext cx="4127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Бюджетными и автономными учреждениями МОГО «Ухта» принято </a:t>
            </a:r>
            <a:r>
              <a:rPr lang="ru-RU" sz="1000" b="1" dirty="0">
                <a:latin typeface="Verdana" pitchFamily="34" charset="0"/>
                <a:cs typeface="+mn-cs"/>
              </a:rPr>
              <a:t> </a:t>
            </a:r>
            <a:r>
              <a:rPr lang="ru-RU" sz="1000" b="1" dirty="0" smtClean="0">
                <a:latin typeface="Verdana" pitchFamily="34" charset="0"/>
                <a:cs typeface="+mn-cs"/>
              </a:rPr>
              <a:t>48</a:t>
            </a:r>
            <a:r>
              <a:rPr lang="ru-RU" sz="1000" dirty="0" smtClean="0">
                <a:latin typeface="Verdana" pitchFamily="34" charset="0"/>
                <a:cs typeface="+mn-cs"/>
              </a:rPr>
              <a:t> судебных актов на сумму </a:t>
            </a:r>
            <a:r>
              <a:rPr lang="ru-RU" sz="1000" b="1" dirty="0" smtClean="0">
                <a:latin typeface="Verdana" pitchFamily="34" charset="0"/>
                <a:cs typeface="+mn-cs"/>
              </a:rPr>
              <a:t>3,0</a:t>
            </a:r>
            <a:r>
              <a:rPr lang="ru-RU" sz="1000" dirty="0" smtClean="0">
                <a:latin typeface="Verdana" pitchFamily="34" charset="0"/>
                <a:cs typeface="+mn-cs"/>
              </a:rPr>
              <a:t> млн. руб.,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 исполнено </a:t>
            </a:r>
            <a:r>
              <a:rPr lang="ru-RU" sz="1000" b="1" dirty="0" smtClean="0">
                <a:latin typeface="Verdana" pitchFamily="34" charset="0"/>
                <a:cs typeface="+mn-cs"/>
              </a:rPr>
              <a:t>51</a:t>
            </a:r>
            <a:r>
              <a:rPr lang="ru-RU" sz="1000" dirty="0" smtClean="0">
                <a:latin typeface="Verdana" pitchFamily="34" charset="0"/>
                <a:cs typeface="+mn-cs"/>
              </a:rPr>
              <a:t> судебный акт на сумму </a:t>
            </a:r>
            <a:r>
              <a:rPr lang="ru-RU" sz="1000" b="1" dirty="0">
                <a:latin typeface="Verdana" pitchFamily="34" charset="0"/>
                <a:cs typeface="+mn-cs"/>
              </a:rPr>
              <a:t>3</a:t>
            </a:r>
            <a:r>
              <a:rPr lang="ru-RU" sz="1000" b="1" dirty="0" smtClean="0">
                <a:latin typeface="Verdana" pitchFamily="34" charset="0"/>
                <a:cs typeface="+mn-cs"/>
              </a:rPr>
              <a:t>,0</a:t>
            </a:r>
            <a:r>
              <a:rPr lang="ru-RU" sz="1000" dirty="0" smtClean="0">
                <a:latin typeface="Verdana" pitchFamily="34" charset="0"/>
                <a:cs typeface="+mn-cs"/>
              </a:rPr>
              <a:t> млн. рублей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(4 судебных акта 2019 года на сумму 1,1 тыс. руб.)</a:t>
            </a:r>
            <a:endParaRPr lang="ru-RU" sz="1000" dirty="0">
              <a:latin typeface="Verdana" pitchFamily="34" charset="0"/>
              <a:cs typeface="+mn-cs"/>
            </a:endParaRPr>
          </a:p>
        </p:txBody>
      </p:sp>
      <p:sp>
        <p:nvSpPr>
          <p:cNvPr id="36" name="Прямоугольник с двумя скругленными противолежащими углами 35"/>
          <p:cNvSpPr/>
          <p:nvPr/>
        </p:nvSpPr>
        <p:spPr>
          <a:xfrm>
            <a:off x="1728351" y="5443900"/>
            <a:ext cx="5709626" cy="650895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1695279" y="5538514"/>
            <a:ext cx="562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По состоянию на 1 января 2021 года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не исполнено </a:t>
            </a:r>
            <a:r>
              <a:rPr lang="ru-RU" sz="1000" b="1" dirty="0">
                <a:latin typeface="Verdana" pitchFamily="34" charset="0"/>
                <a:cs typeface="+mn-cs"/>
              </a:rPr>
              <a:t>3</a:t>
            </a:r>
            <a:r>
              <a:rPr lang="ru-RU" sz="1000" dirty="0" smtClean="0">
                <a:latin typeface="Verdana" pitchFamily="34" charset="0"/>
                <a:cs typeface="+mn-cs"/>
              </a:rPr>
              <a:t> судебных акта на сумму </a:t>
            </a:r>
            <a:r>
              <a:rPr lang="ru-RU" sz="1000" b="1" dirty="0" smtClean="0">
                <a:latin typeface="Verdana" pitchFamily="34" charset="0"/>
                <a:cs typeface="+mn-cs"/>
              </a:rPr>
              <a:t>7,0</a:t>
            </a:r>
            <a:r>
              <a:rPr lang="ru-RU" sz="1000" dirty="0" smtClean="0">
                <a:latin typeface="Verdana" pitchFamily="34" charset="0"/>
                <a:cs typeface="+mn-cs"/>
              </a:rPr>
              <a:t> тыс. рублей</a:t>
            </a:r>
            <a:endParaRPr lang="ru-RU" sz="1000" dirty="0">
              <a:latin typeface="Verdan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77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РЕЗЕРВЫ НА ИСПОЛНЕНИЕ СУДЕБНЫХ АКТОВ ПО ОБРАЩЕНИЮ ВЗЫСКАНИЯ НА СРЕДСТВА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66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45600" y="3010999"/>
            <a:ext cx="3021255" cy="2453609"/>
          </a:xfrm>
          <a:prstGeom prst="homePlate">
            <a:avLst>
              <a:gd name="adj" fmla="val 434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Оплата 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задолженности, неустойки, судебных расходов, штрафов, пеней, госпошлины, процентов за использование чужими денежными средствами, начисленных на сумму долга по муниципальным контрактам на строительство в рамках муниципальной программы «Переселение граждан из аварийного жилищного фонда на 2013-2017 годы»</a:t>
            </a:r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37933" y="4003606"/>
            <a:ext cx="1293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175 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 руб.</a:t>
            </a:r>
            <a:endParaRPr lang="ru-RU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2" name="Пятиугольник 71"/>
          <p:cNvSpPr/>
          <p:nvPr/>
        </p:nvSpPr>
        <p:spPr>
          <a:xfrm>
            <a:off x="4720414" y="4362317"/>
            <a:ext cx="2539364" cy="1735648"/>
          </a:xfrm>
          <a:prstGeom prst="homePlate">
            <a:avLst>
              <a:gd name="adj" fmla="val 1495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Возмещение (взыскание) выкупной цены за жилое помещение, компенсация за </a:t>
            </a:r>
            <a:r>
              <a:rPr lang="ru-RU" sz="10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непроведенный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капитальный ремонт, оплата расходов на проведение оценки, услуг представителя, госпошлины</a:t>
            </a:r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4" name="Пятиугольник 73"/>
          <p:cNvSpPr/>
          <p:nvPr/>
        </p:nvSpPr>
        <p:spPr>
          <a:xfrm>
            <a:off x="4731876" y="2948815"/>
            <a:ext cx="2634878" cy="1225191"/>
          </a:xfrm>
          <a:prstGeom prst="homePlate">
            <a:avLst>
              <a:gd name="adj" fmla="val 2911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Взыскание неосновательного обогащения по договорам аренды земельных участков в пользу ООО «Лукойл-Коми», оплата госпошлины</a:t>
            </a:r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18153" y="925230"/>
            <a:ext cx="5716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Предусмотрено </a:t>
            </a:r>
            <a:r>
              <a:rPr lang="ru-RU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39,4</a:t>
            </a:r>
            <a:r>
              <a:rPr lang="ru-RU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руб. </a:t>
            </a:r>
            <a:endParaRPr lang="ru-RU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Общая </a:t>
            </a:r>
            <a:r>
              <a: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сумма расходов </a:t>
            </a:r>
            <a:r>
              <a:rPr lang="ru-RU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39,0</a:t>
            </a:r>
            <a:r>
              <a:rPr lang="ru-RU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руб.</a:t>
            </a:r>
          </a:p>
        </p:txBody>
      </p:sp>
      <p:sp>
        <p:nvSpPr>
          <p:cNvPr id="80" name="Равнобедренный треугольник 79"/>
          <p:cNvSpPr/>
          <p:nvPr/>
        </p:nvSpPr>
        <p:spPr>
          <a:xfrm flipV="1">
            <a:off x="1692828" y="2045219"/>
            <a:ext cx="5566950" cy="630070"/>
          </a:xfrm>
          <a:prstGeom prst="triangle">
            <a:avLst>
              <a:gd name="adj" fmla="val 49809"/>
            </a:avLst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4" name="Нашивка 83"/>
          <p:cNvSpPr/>
          <p:nvPr/>
        </p:nvSpPr>
        <p:spPr>
          <a:xfrm>
            <a:off x="2969574" y="3011000"/>
            <a:ext cx="468359" cy="245360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497325" y="3330577"/>
            <a:ext cx="1293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 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381 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 руб.</a:t>
            </a:r>
            <a:endParaRPr lang="ru-RU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Нашивка 39"/>
          <p:cNvSpPr/>
          <p:nvPr/>
        </p:nvSpPr>
        <p:spPr>
          <a:xfrm>
            <a:off x="6961307" y="2947200"/>
            <a:ext cx="405045" cy="1226805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6961306" y="4362317"/>
            <a:ext cx="405045" cy="173564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97325" y="4999631"/>
            <a:ext cx="1293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432 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 руб.</a:t>
            </a:r>
            <a:endParaRPr lang="ru-RU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21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МУНИЦИПАЛЬНЫЙ ВНУТРЕННИЙ</a:t>
            </a:r>
            <a:br>
              <a:rPr lang="ru-RU" dirty="0" smtClean="0"/>
            </a:br>
            <a:r>
              <a:rPr lang="ru-RU" dirty="0" smtClean="0"/>
              <a:t>ФИНАНСОВЫЙ КОНТРОЛЬ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67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897" y="2156605"/>
            <a:ext cx="2593747" cy="4552390"/>
          </a:xfrm>
          <a:prstGeom prst="roundRect">
            <a:avLst/>
          </a:prstGeom>
          <a:solidFill>
            <a:srgbClr val="CCFFCC"/>
          </a:solidFill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результатам контрольных мероприятий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направлено:</a:t>
            </a:r>
          </a:p>
          <a:p>
            <a:pPr>
              <a:lnSpc>
                <a:spcPct val="120000"/>
              </a:lnSpc>
            </a:pPr>
            <a:endParaRPr lang="ru-RU" sz="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в адрес объектов контроля: 15 актов контрольных мероприятий; 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представлений; 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предписания;</a:t>
            </a:r>
          </a:p>
          <a:p>
            <a:pPr>
              <a:lnSpc>
                <a:spcPct val="120000"/>
              </a:lnSpc>
            </a:pPr>
            <a:endParaRPr lang="ru-RU" sz="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в адрес прокуратуры г. Ухты – 5 актов контрольных мероприятий;</a:t>
            </a:r>
          </a:p>
          <a:p>
            <a:pPr>
              <a:lnSpc>
                <a:spcPct val="120000"/>
              </a:lnSpc>
            </a:pPr>
            <a:endParaRPr lang="ru-RU" sz="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в адрес Управления Федеральной антимонопольной службы по Республике Коми – 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акт контрольного мероприятия;</a:t>
            </a:r>
          </a:p>
          <a:p>
            <a:pPr>
              <a:lnSpc>
                <a:spcPct val="120000"/>
              </a:lnSpc>
            </a:pPr>
            <a:endParaRPr lang="ru-RU" sz="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в адрес заявителей информация о результатах проведенных внеплановых проверок – материалы по 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контрольным мероприятиям.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77245" y="196127"/>
            <a:ext cx="2113732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Verdana" pitchFamily="34" charset="0"/>
                <a:cs typeface="+mn-cs"/>
              </a:rPr>
              <a:t>ИТОГИ 2020 ГОДА</a:t>
            </a:r>
            <a:endParaRPr lang="ru-RU" sz="1400" b="1" dirty="0">
              <a:solidFill>
                <a:schemeClr val="tx2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8920" y="1381355"/>
            <a:ext cx="2113732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/>
                </a:solidFill>
                <a:latin typeface="Verdana" pitchFamily="34" charset="0"/>
                <a:cs typeface="+mn-cs"/>
              </a:rPr>
              <a:t>17 </a:t>
            </a:r>
            <a:r>
              <a:rPr lang="ru-RU" sz="1600" dirty="0" smtClean="0">
                <a:latin typeface="Verdana" pitchFamily="34" charset="0"/>
                <a:cs typeface="+mn-cs"/>
              </a:rPr>
              <a:t>контрольных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Verdana" pitchFamily="34" charset="0"/>
                <a:cs typeface="+mn-cs"/>
              </a:rPr>
              <a:t>мероприятий</a:t>
            </a:r>
            <a:endParaRPr lang="ru-RU" sz="1600" dirty="0">
              <a:latin typeface="Verdana" pitchFamily="34" charset="0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8920" y="903933"/>
            <a:ext cx="211373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/>
                </a:solidFill>
                <a:latin typeface="Verdana" pitchFamily="34" charset="0"/>
                <a:cs typeface="+mn-cs"/>
              </a:rPr>
              <a:t>ПРОВЕДЕНО</a:t>
            </a:r>
            <a:endParaRPr lang="ru-RU" b="1" dirty="0">
              <a:solidFill>
                <a:schemeClr val="accent2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36885" y="889667"/>
            <a:ext cx="2113732" cy="389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/>
                </a:solidFill>
                <a:latin typeface="Verdana" pitchFamily="34" charset="0"/>
                <a:cs typeface="+mn-cs"/>
              </a:rPr>
              <a:t>ВЫЯВЛЕНО</a:t>
            </a:r>
            <a:endParaRPr lang="ru-RU" b="1" dirty="0">
              <a:solidFill>
                <a:schemeClr val="accent2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83374" y="889667"/>
            <a:ext cx="2113732" cy="389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/>
                </a:solidFill>
                <a:latin typeface="Verdana" pitchFamily="34" charset="0"/>
                <a:cs typeface="+mn-cs"/>
              </a:rPr>
              <a:t>ВОЗБУЖДЕНО</a:t>
            </a:r>
            <a:endParaRPr lang="ru-RU" b="1" dirty="0">
              <a:solidFill>
                <a:schemeClr val="accent2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 rot="16200000" flipV="1">
            <a:off x="2411027" y="1381958"/>
            <a:ext cx="1086735" cy="264880"/>
          </a:xfrm>
          <a:prstGeom prst="triangle">
            <a:avLst>
              <a:gd name="adj" fmla="val 49809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90514" y="1328189"/>
            <a:ext cx="2404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/>
                </a:solidFill>
                <a:latin typeface="Verdana" pitchFamily="34" charset="0"/>
                <a:cs typeface="+mn-cs"/>
              </a:rPr>
              <a:t>173 </a:t>
            </a:r>
            <a:r>
              <a:rPr lang="ru-RU" sz="1600" dirty="0">
                <a:latin typeface="Verdana" pitchFamily="34" charset="0"/>
                <a:cs typeface="+mn-cs"/>
              </a:rPr>
              <a:t>нарушения </a:t>
            </a:r>
            <a:r>
              <a:rPr lang="ru-RU" sz="1600" dirty="0" smtClean="0">
                <a:latin typeface="Verdana" pitchFamily="34" charset="0"/>
                <a:cs typeface="+mn-cs"/>
              </a:rPr>
              <a:t>в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Verdana" pitchFamily="34" charset="0"/>
                <a:cs typeface="+mn-cs"/>
              </a:rPr>
              <a:t>финансово-бюджетной сфере</a:t>
            </a:r>
          </a:p>
        </p:txBody>
      </p:sp>
      <p:sp>
        <p:nvSpPr>
          <p:cNvPr id="28" name="Равнобедренный треугольник 27"/>
          <p:cNvSpPr/>
          <p:nvPr/>
        </p:nvSpPr>
        <p:spPr>
          <a:xfrm rot="16200000" flipV="1">
            <a:off x="5745201" y="3114220"/>
            <a:ext cx="1275343" cy="265173"/>
          </a:xfrm>
          <a:prstGeom prst="triangle">
            <a:avLst>
              <a:gd name="adj" fmla="val 51165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9" name="Равнобедренный треугольник 28"/>
          <p:cNvSpPr/>
          <p:nvPr/>
        </p:nvSpPr>
        <p:spPr>
          <a:xfrm flipV="1">
            <a:off x="3311860" y="2590491"/>
            <a:ext cx="2610289" cy="230833"/>
          </a:xfrm>
          <a:prstGeom prst="triangle">
            <a:avLst>
              <a:gd name="adj" fmla="val 49809"/>
            </a:avLst>
          </a:prstGeom>
          <a:solidFill>
            <a:srgbClr val="3399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2093291221"/>
              </p:ext>
            </p:extLst>
          </p:nvPr>
        </p:nvGraphicFramePr>
        <p:xfrm>
          <a:off x="3603071" y="4261773"/>
          <a:ext cx="1981359" cy="1929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406779" y="2906010"/>
            <a:ext cx="2420450" cy="753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Всего выявлено нарушений на общую сумму </a:t>
            </a:r>
            <a:r>
              <a:rPr lang="ru-RU" sz="1000" b="1" dirty="0" smtClean="0">
                <a:latin typeface="Verdana" pitchFamily="34" charset="0"/>
                <a:cs typeface="+mn-cs"/>
              </a:rPr>
              <a:t>6,9 млн. руб.,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в том числе:</a:t>
            </a:r>
            <a:endParaRPr lang="ru-RU" sz="1000" dirty="0">
              <a:latin typeface="Verdana" pitchFamily="34" charset="0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71356" y="4860009"/>
            <a:ext cx="1260140" cy="65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 smtClean="0">
                <a:latin typeface="Times New Roman"/>
                <a:cs typeface="Times New Roman"/>
              </a:rPr>
              <a:t>Σ</a:t>
            </a:r>
            <a:r>
              <a:rPr lang="ru-RU" sz="1600" dirty="0" smtClean="0">
                <a:latin typeface="Times New Roman"/>
                <a:cs typeface="Times New Roman"/>
              </a:rPr>
              <a:t> 6,9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/>
                <a:cs typeface="Times New Roman"/>
              </a:rPr>
              <a:t>млн. руб.</a:t>
            </a:r>
            <a:endParaRPr lang="ru-RU" sz="1600" dirty="0">
              <a:latin typeface="Verdana" pitchFamily="34" charset="0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02659" y="6154997"/>
            <a:ext cx="2251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Verdana" pitchFamily="34" charset="0"/>
                <a:cs typeface="+mn-cs"/>
              </a:rPr>
              <a:t>0,3 млн.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другие нарушения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latin typeface="Verdana" pitchFamily="34" charset="0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27982" y="4019693"/>
            <a:ext cx="2251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Verdana" pitchFamily="34" charset="0"/>
                <a:cs typeface="+mn-cs"/>
              </a:rPr>
              <a:t>1</a:t>
            </a:r>
            <a:r>
              <a:rPr lang="ru-RU" sz="1000" b="1" dirty="0" smtClean="0">
                <a:latin typeface="Verdana" pitchFamily="34" charset="0"/>
                <a:cs typeface="+mn-cs"/>
              </a:rPr>
              <a:t>,3 млн.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не принятые к учету обязательства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latin typeface="Verdana" pitchFamily="34" charset="0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84295" y="4030326"/>
            <a:ext cx="2251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Verdana" pitchFamily="34" charset="0"/>
                <a:cs typeface="+mn-cs"/>
              </a:rPr>
              <a:t>5,3 млн.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itchFamily="34" charset="0"/>
                <a:cs typeface="+mn-cs"/>
              </a:rPr>
              <a:t>н</a:t>
            </a:r>
            <a:r>
              <a:rPr lang="ru-RU" sz="1000" dirty="0" smtClean="0">
                <a:latin typeface="Verdana" pitchFamily="34" charset="0"/>
                <a:cs typeface="+mn-cs"/>
              </a:rPr>
              <a:t>арушения ведения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бухучета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latin typeface="Verdana" pitchFamily="34" charset="0"/>
              <a:cs typeface="+mn-cs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584119" y="1413729"/>
            <a:ext cx="2434980" cy="4771950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6808541" y="1625913"/>
            <a:ext cx="211373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Финансовым управлением возбуждено производство по </a:t>
            </a:r>
            <a:r>
              <a:rPr lang="ru-RU" sz="1000" b="1" dirty="0" smtClean="0">
                <a:latin typeface="Verdana" pitchFamily="34" charset="0"/>
                <a:cs typeface="+mn-cs"/>
              </a:rPr>
              <a:t>19 делам </a:t>
            </a:r>
            <a:r>
              <a:rPr lang="ru-RU" sz="1000" dirty="0" smtClean="0">
                <a:latin typeface="Verdana" pitchFamily="34" charset="0"/>
                <a:cs typeface="+mn-cs"/>
              </a:rPr>
              <a:t>об административных правонарушениях:</a:t>
            </a:r>
            <a:endParaRPr lang="ru-RU" sz="1000" dirty="0">
              <a:latin typeface="Verdana" pitchFamily="34" charset="0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22321" y="2991452"/>
            <a:ext cx="21137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по 10 делам производство прекращено;</a:t>
            </a:r>
            <a:endParaRPr lang="ru-RU" sz="1000" dirty="0">
              <a:latin typeface="Verdana" pitchFamily="34" charset="0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26633" y="3826387"/>
            <a:ext cx="21137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itchFamily="34" charset="0"/>
                <a:cs typeface="+mn-cs"/>
              </a:rPr>
              <a:t>н</a:t>
            </a:r>
            <a:r>
              <a:rPr lang="ru-RU" sz="1000" dirty="0" smtClean="0">
                <a:latin typeface="Verdana" pitchFamily="34" charset="0"/>
                <a:cs typeface="+mn-cs"/>
              </a:rPr>
              <a:t>азначены мировым судом предупреждение и устное замечание по 2 делам;</a:t>
            </a:r>
            <a:endParaRPr lang="ru-RU" sz="1000" dirty="0">
              <a:latin typeface="Verdana" pitchFamily="34" charset="0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26168" y="4790524"/>
            <a:ext cx="21137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itchFamily="34" charset="0"/>
                <a:cs typeface="+mn-cs"/>
              </a:rPr>
              <a:t>н</a:t>
            </a:r>
            <a:r>
              <a:rPr lang="ru-RU" sz="1000" dirty="0" smtClean="0">
                <a:latin typeface="Verdana" pitchFamily="34" charset="0"/>
                <a:cs typeface="+mn-cs"/>
              </a:rPr>
              <a:t>азначены мировым судом штрафы по 7 делам на сумму 105 000 рублей.</a:t>
            </a:r>
            <a:endParaRPr lang="ru-RU" sz="1000" dirty="0">
              <a:latin typeface="Verdana" pitchFamily="34" charset="0"/>
              <a:cs typeface="+mn-cs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817651" y="3122495"/>
            <a:ext cx="119150" cy="121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808541" y="3935429"/>
            <a:ext cx="119150" cy="121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810374" y="4918973"/>
            <a:ext cx="119150" cy="121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5231496" y="5188240"/>
            <a:ext cx="4191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5650617" y="4599130"/>
            <a:ext cx="0" cy="589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3653730" y="5094185"/>
            <a:ext cx="0" cy="101139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3653730" y="5094185"/>
            <a:ext cx="41912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3544028" y="4521969"/>
            <a:ext cx="0" cy="15494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3545158" y="4674527"/>
            <a:ext cx="52769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49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РИСКИ И ПРОБЛЕМЫ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61510" y="908720"/>
            <a:ext cx="8229600" cy="4525963"/>
          </a:xfrm>
        </p:spPr>
        <p:txBody>
          <a:bodyPr>
            <a:normAutofit lnSpcReduction="10000"/>
          </a:bodyPr>
          <a:lstStyle/>
          <a:p>
            <a:pPr marL="628650" lvl="1" indent="-171450" algn="just" fontAlgn="base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ru-RU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выпадающие </a:t>
            </a:r>
            <a:r>
              <a:rPr lang="ru-RU" sz="1600" dirty="0">
                <a:ea typeface="Verdana" panose="020B0604030504040204" pitchFamily="34" charset="0"/>
                <a:cs typeface="Verdana" panose="020B0604030504040204" pitchFamily="34" charset="0"/>
              </a:rPr>
              <a:t>доходы при предоставлении льгот, установленных федеральным законодательством по налогам – </a:t>
            </a:r>
            <a:r>
              <a:rPr lang="ru-RU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470,7 </a:t>
            </a:r>
            <a:r>
              <a:rPr lang="ru-RU" sz="1600" dirty="0">
                <a:ea typeface="Verdana" panose="020B0604030504040204" pitchFamily="34" charset="0"/>
                <a:cs typeface="Verdana" panose="020B0604030504040204" pitchFamily="34" charset="0"/>
              </a:rPr>
              <a:t>млн. </a:t>
            </a:r>
            <a:r>
              <a:rPr lang="ru-RU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рублей (предоставление </a:t>
            </a:r>
            <a:r>
              <a:rPr lang="ru-RU" sz="1600" dirty="0">
                <a:ea typeface="Verdana" panose="020B0604030504040204" pitchFamily="34" charset="0"/>
                <a:cs typeface="Verdana" panose="020B0604030504040204" pitchFamily="34" charset="0"/>
              </a:rPr>
              <a:t>налоговых льгот - положительно, однако необходимо компенсировать местным бюджетам объемы выпадающих доходов</a:t>
            </a:r>
            <a:r>
              <a:rPr lang="ru-RU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);</a:t>
            </a:r>
          </a:p>
          <a:p>
            <a:pPr marL="628650" lvl="1" indent="-171450" algn="just" fontAlgn="base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ru-RU" sz="1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8650" lvl="1" indent="-171450" algn="just" fontAlgn="base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ru-RU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дополнительные </a:t>
            </a:r>
            <a:r>
              <a:rPr lang="ru-RU" sz="1600" dirty="0">
                <a:ea typeface="Verdana" panose="020B0604030504040204" pitchFamily="34" charset="0"/>
                <a:cs typeface="Verdana" panose="020B0604030504040204" pitchFamily="34" charset="0"/>
              </a:rPr>
              <a:t>источники доходов на принятие новых расходных обязательств отсутствовали</a:t>
            </a:r>
            <a:r>
              <a:rPr lang="ru-RU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628650" lvl="1" indent="-171450" algn="just" fontAlgn="base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ru-RU" sz="1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8650" lvl="1" indent="-171450" algn="just" fontAlgn="base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ru-RU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судебные </a:t>
            </a:r>
            <a:r>
              <a:rPr lang="ru-RU" sz="1600" dirty="0">
                <a:ea typeface="Verdana" panose="020B0604030504040204" pitchFamily="34" charset="0"/>
                <a:cs typeface="Verdana" panose="020B0604030504040204" pitchFamily="34" charset="0"/>
              </a:rPr>
              <a:t>иски к МОГО «Ухта», в том числе по переселению граждан из аварийного жилищного фонда (</a:t>
            </a:r>
            <a:r>
              <a:rPr lang="ru-RU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слайды №65-66);</a:t>
            </a:r>
          </a:p>
          <a:p>
            <a:pPr marL="628650" lvl="1" indent="-171450" algn="just" fontAlgn="base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ru-RU" sz="11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8650" lvl="1" indent="-171450" algn="just" fontAlgn="base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ru-RU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перерасчет </a:t>
            </a:r>
            <a:r>
              <a:rPr lang="ru-RU" sz="1600" dirty="0">
                <a:ea typeface="Verdana" panose="020B0604030504040204" pitchFamily="34" charset="0"/>
                <a:cs typeface="Verdana" panose="020B0604030504040204" pitchFamily="34" charset="0"/>
              </a:rPr>
              <a:t>по арендной плате за земельные участки (требование ООО «ЛУКОЙЛ-КОМИ» о возврате неосновательного обогащения).</a:t>
            </a:r>
          </a:p>
        </p:txBody>
      </p:sp>
    </p:spTree>
    <p:extLst>
      <p:ext uri="{BB962C8B-B14F-4D97-AF65-F5344CB8AC3E}">
        <p14:creationId xmlns:p14="http://schemas.microsoft.com/office/powerpoint/2010/main" val="51236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037" y="590201"/>
            <a:ext cx="8726903" cy="3693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доходам 4 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171,3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 исполнен в сумме 4 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181,0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 или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100,2%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плану, перевыполнение составило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9,7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рублей.</a:t>
            </a:r>
          </a:p>
          <a:p>
            <a:pPr indent="450000" algn="just">
              <a:lnSpc>
                <a:spcPct val="150000"/>
              </a:lnSpc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расходам не выполнен на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50,0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 или на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1,2%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(план 4 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336,0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рублей,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исполнение 4 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286,0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рублей). </a:t>
            </a:r>
          </a:p>
          <a:p>
            <a:pPr indent="450000" algn="just">
              <a:lnSpc>
                <a:spcPct val="150000"/>
              </a:lnSpc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Дефицит бюджета составил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105,0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утвержденном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дефиците в сумме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164,7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рублей.</a:t>
            </a:r>
          </a:p>
          <a:p>
            <a:pPr indent="450000" algn="just">
              <a:lnSpc>
                <a:spcPct val="150000"/>
              </a:lnSpc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Объём кредиторской задолженности на 1 января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года составил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353,1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 рублей. </a:t>
            </a:r>
          </a:p>
          <a:p>
            <a:pPr indent="450000" algn="just">
              <a:lnSpc>
                <a:spcPct val="150000"/>
              </a:lnSpc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 долг увеличился на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млн. рублей  и составил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383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млн. рублей (не превышает предельных значений, установленных Бюджетным кодексом Российской Федерации).</a:t>
            </a:r>
          </a:p>
          <a:p>
            <a:pPr indent="450000" algn="just">
              <a:lnSpc>
                <a:spcPct val="150000"/>
              </a:lnSpc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Расходы на обслуживание долга снизились на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68,6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(с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37,3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млн. рублей до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11,7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рублей). Экономия по расходам на обслуживание муниципального долга от первоначального решения Совета МОГО «Ухта» от 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декабря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года №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386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«О бюджете МОГО «Ухта» на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 и плановый период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годов» составила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25,6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млн. рублей.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2212" y="4977473"/>
            <a:ext cx="8325925" cy="98955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444228" y="5033813"/>
            <a:ext cx="5130570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Ежемесячно направляется информация о выдаче разрешения на ввод объектов капитального строительства в эксплуатацию.</a:t>
            </a:r>
          </a:p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Ежеквартально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проводятся заседания межведомственной комиссии при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администрации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МОГО «Ухта» по ликвидации задолженности по выплате заработной платы, уплате страховых взносов.</a:t>
            </a:r>
            <a:endParaRPr lang="ru-RU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562" y="4465106"/>
            <a:ext cx="405752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Выполнение мероприятий по увеличению доходов: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441515" y="5009371"/>
            <a:ext cx="2989658" cy="974456"/>
          </a:xfrm>
          <a:prstGeom prst="homePlate">
            <a:avLst>
              <a:gd name="adj" fmla="val 3068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80313" y="4951359"/>
            <a:ext cx="298965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Сотрудничество Межрайонной </a:t>
            </a:r>
            <a:endParaRPr lang="ru-RU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инспекции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Федеральной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налоговой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службы № 3 по Республике Коми с администрацией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МОГО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«Ухта» по легализации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объектов налогообложения, трудовой деятельности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67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И УЧАСТНИКИ БЮДЖЕТНОГО ПРОЦЕССА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1354738" y="5367041"/>
            <a:ext cx="3102889" cy="887943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973091" y="4022899"/>
            <a:ext cx="3102889" cy="848171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214044"/>
              <a:satOff val="-3415"/>
              <a:lumOff val="32886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468934" y="2643010"/>
            <a:ext cx="3102889" cy="864568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210541" y="1088855"/>
            <a:ext cx="2151009" cy="877097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35" tIns="101635" rIns="1089458" bIns="101635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 rot="10800000">
            <a:off x="3125568" y="3248583"/>
            <a:ext cx="563562" cy="848172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5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 rot="10800000">
            <a:off x="2488769" y="1965942"/>
            <a:ext cx="563562" cy="759758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5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3" name="Полилиния 12"/>
          <p:cNvSpPr/>
          <p:nvPr/>
        </p:nvSpPr>
        <p:spPr>
          <a:xfrm rot="10800000">
            <a:off x="3565415" y="4677881"/>
            <a:ext cx="565150" cy="759759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248605330"/>
              </p:ext>
            </p:extLst>
          </p:nvPr>
        </p:nvGraphicFramePr>
        <p:xfrm>
          <a:off x="2188168" y="1005298"/>
          <a:ext cx="2405681" cy="1085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3155" y="1104179"/>
            <a:ext cx="2253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Рассмотрение и утверждение годового отчета об исполнении бюджета Советом МОГО «Ухта»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127191"/>
              </p:ext>
            </p:extLst>
          </p:nvPr>
        </p:nvGraphicFramePr>
        <p:xfrm>
          <a:off x="4572000" y="651621"/>
          <a:ext cx="4320480" cy="587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Глава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-руководитель городского окру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га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руководит подготовкой вопросов, вносимых на рассмотрение Совета;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инициирует публичные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слушания.</a:t>
                      </a:r>
                      <a:endParaRPr lang="ru-RU" sz="90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Совет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рассматривает и утверждает бюджет;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устанавливает, изменяет и отменяет местные налоги.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2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Администрация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составляет и исполняет бюджет;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осуществляет муниципальные заимствования.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96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Контрольно-счетная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палата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проводит экспертизу проекта бюджета;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контролирует исполнение местного бюджета.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02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Главные администраторы (администраторы) доходов бюджета городского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предоставляют сведения, необходимые для составления бюджета;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формируют и предоставляют бюджетную отчетность.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17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Главные распорядители (распорядители) бюджетных средств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осуществляют планирование расходов бюджета;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составляют обоснование бюджетных ассигнований;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формируют и утверждают муниципальные задания для подведомственных учреждений.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11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Главные администраторы (администраторы) источников финансирования дефицита бюджета городского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осуществляют планирование (прогнозирование) поступлений и выплат  по  источникам  финансирования дефицита бюджета;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формируют бюджетную отчетность.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425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Получатели бюджетных средств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составляют и исполняют бюджетную смету;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ведут бюджетный учет;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формируют и предоставляют главному распорядителю бюджетных средств бюджетную отчетность.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1513" y="2725700"/>
            <a:ext cx="3073487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Представление администрацией годового отчета в представительный орган муниципального образования  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(до 1 мая)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03588" y="4097145"/>
            <a:ext cx="3102889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Внешняя проверка годового отчета об исполнении бюджета Контрольно-счетной палатой МОГО «Ухта»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(1 апреля – 1 мая)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94587" y="5528275"/>
            <a:ext cx="225989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Составление бюджетной отчетности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(январь – 1 апреля)</a:t>
            </a:r>
          </a:p>
        </p:txBody>
      </p:sp>
    </p:spTree>
    <p:extLst>
      <p:ext uri="{BB962C8B-B14F-4D97-AF65-F5344CB8AC3E}">
        <p14:creationId xmlns:p14="http://schemas.microsoft.com/office/powerpoint/2010/main" val="37742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ОТКРЫТОСТЬ БЮДЖЕТНЫХ </a:t>
            </a:r>
            <a:r>
              <a:rPr lang="ru-RU" dirty="0" smtClean="0"/>
              <a:t>ДАННЫХ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89828"/>
            <a:ext cx="8640960" cy="637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ПУБЛИЧНЫЕ СЛУШАНИЯ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 МОГО «Ухта» ежегодно проводятся публичные слушания по проекту бюджета, а также проекту годового отчета об исполнении бюджета. Информацию о дате и месте проведения публичных слушаний можно узнать по адресу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http://sovet.mouhta.ru/publ-sl/ 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ОБЩЕСТВЕННЫЙ СОВЕТ 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 2013 года функционирует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Общественный совет МОГО «Ухта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». Информация о деятельности Общественного совета размещена по адресу </a:t>
            </a:r>
            <a:r>
              <a:rPr lang="en-US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  <a:hlinkClick r:id="rId3"/>
              </a:rPr>
              <a:t>https://mouhta.ru/adm/osovet</a:t>
            </a:r>
            <a:r>
              <a:rPr lang="en-US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  <a:hlinkClick r:id="rId3"/>
              </a:rPr>
              <a:t>/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. 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800" dirty="0" smtClean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ОПРОСЫ ДЛЯ ГРАЖДАН ПО БЮДЖЕТНОЙ ТЕМАТИКЕ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На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сайте Финансового управления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проводятся опросы по бюджетной тематике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, принять участие в 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опросе или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ознакомится с его результатами можно по адресу </a:t>
            </a:r>
            <a:r>
              <a:rPr lang="en-US" sz="1000" dirty="0">
                <a:solidFill>
                  <a:prstClr val="black"/>
                </a:solidFill>
                <a:latin typeface="Verdana" pitchFamily="34" charset="0"/>
                <a:hlinkClick r:id="rId4"/>
              </a:rPr>
              <a:t>http://fin.mouhta.ru/opros/index.php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prstClr val="black"/>
              </a:solidFill>
              <a:latin typeface="Verdana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ДНИ ФИНАНСОВОЙ ГРАМОТНОСТИ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Финансовое управление является организатором и участником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Всероссийской акции «Дни финансовой 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грамотности в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учебных заведениях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». Информация о планах и проведенных мероприятиях размещена по адресу </a:t>
            </a:r>
            <a:r>
              <a:rPr lang="en-US" sz="1000" dirty="0">
                <a:solidFill>
                  <a:prstClr val="black"/>
                </a:solidFill>
                <a:latin typeface="Verdana" pitchFamily="34" charset="0"/>
                <a:hlinkClick r:id="rId5"/>
              </a:rPr>
              <a:t>http://fin.mouhta.ru/fingram/obzor</a:t>
            </a:r>
            <a:r>
              <a:rPr lang="en-US" sz="1000" dirty="0" smtClean="0">
                <a:solidFill>
                  <a:prstClr val="black"/>
                </a:solidFill>
                <a:latin typeface="Verdana" pitchFamily="34" charset="0"/>
                <a:hlinkClick r:id="rId5"/>
              </a:rPr>
              <a:t>/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prstClr val="black"/>
              </a:solidFill>
              <a:latin typeface="Verdana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ОБРАТНАЯ СВЯЗЬ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На сайте Финансового управления в разделе Бюджет для граждан есть форма обратной связи – возможность отправить свой отзыв и предложения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http://fin.mouhta.ru/byudzhet/grazhdan/forma-obratnoy-svyazi/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800" dirty="0" smtClean="0">
              <a:solidFill>
                <a:prstClr val="black"/>
              </a:solidFill>
              <a:latin typeface="Verdana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РЕЙТИНГ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Рейтинг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муниципальных районов и городских округов Республики Коми по уровню открытости 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бюджетных данных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размещается по адресу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https://minfin.rkomi.ru/deyatelnost/monitoring-kachestva-upravleniya-obshchestvennymi-finansami/monitoring-mo-v-rk-po-urovnyu-otkrytosti-byudjetnyh-dannyh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По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итогам за 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2020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год МОГО «Ухта» 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заняло 3 место, среди муниципальных образований Республики Коми – 2 место.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000" dirty="0" smtClean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Результаты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мониторинга соблюдения муниципальными образованиями 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требований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бюджетного законодательства Российской Федерации и оценки 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качества можно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посмотреть по адресу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https://</a:t>
            </a: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minfin.rkomi.ru/deyatelnost/monitoring-soblyudeniya-municipalnymi-obrazovaniyami-v-respublike-komi-trebovaniy-byudjetnogo-zakonodatelstva-rossiyskoy-federacii-i-ocenki-kachestva-upravleniya-byudjetnym-processom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 </a:t>
            </a:r>
            <a:endParaRPr lang="ru-RU" sz="10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41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КОНТАКТНАЯ ИНФОРМАЦИЯ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2412" y="764704"/>
            <a:ext cx="8639175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Финансовое управление администрации МОГО «Ухта»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http://fin.mouhta.ru</a:t>
            </a:r>
            <a:endParaRPr lang="ru-RU" sz="14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Адрес: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169300, Республика Коми, г</a:t>
            </a:r>
            <a:r>
              <a:rPr lang="ru-RU" sz="14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. Ухта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, ул. Бушуева, д.11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Телефон: </a:t>
            </a:r>
            <a:r>
              <a:rPr lang="ru-RU" sz="14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8(8216)700-128</a:t>
            </a:r>
            <a:endParaRPr lang="ru-RU" sz="14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Факс: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8(8216)700-129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Электронная почта: </a:t>
            </a:r>
            <a:r>
              <a:rPr lang="en-US" sz="14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fu02uxta@mail.ru</a:t>
            </a:r>
            <a:endParaRPr lang="ru-RU" sz="14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endParaRPr lang="en-US" sz="10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r>
              <a:rPr lang="ru-RU" sz="14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Время работы: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Понедельник - четверг с 08:45 до 17:15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Пятница с 08:45 до 15:45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Обед с 13:00 до 14:00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Суббота, воскресенье – выходные дни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endParaRPr lang="ru-RU" sz="10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r>
              <a:rPr lang="ru-RU" sz="14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График личного приема граждан руководством Финансового управления администрации МОГО «Ухта»</a:t>
            </a:r>
            <a:endParaRPr lang="ru-RU" sz="14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905878"/>
              </p:ext>
            </p:extLst>
          </p:nvPr>
        </p:nvGraphicFramePr>
        <p:xfrm>
          <a:off x="350435" y="4293096"/>
          <a:ext cx="8541152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78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54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478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Verdana" pitchFamily="34" charset="0"/>
                        </a:rPr>
                        <a:t>Крайн</a:t>
                      </a:r>
                      <a:r>
                        <a:rPr lang="ru-RU" sz="1400" dirty="0">
                          <a:latin typeface="Verdana" pitchFamily="34" charset="0"/>
                        </a:rPr>
                        <a:t> Галина Владимировна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Verdana" pitchFamily="34" charset="0"/>
                        </a:rPr>
                        <a:t>Начальник </a:t>
                      </a:r>
                      <a:r>
                        <a:rPr lang="ru-RU" sz="1400" baseline="0" dirty="0" smtClean="0">
                          <a:latin typeface="Verdana" pitchFamily="34" charset="0"/>
                        </a:rPr>
                        <a:t>Финансового 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управления администрации МОГО «Ухта»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Verdana" pitchFamily="34" charset="0"/>
                        </a:rPr>
                        <a:t>1</a:t>
                      </a:r>
                      <a:r>
                        <a:rPr lang="ru-RU" sz="1400" dirty="0" smtClean="0">
                          <a:latin typeface="Verdana" pitchFamily="34" charset="0"/>
                        </a:rPr>
                        <a:t>-я </a:t>
                      </a:r>
                      <a:r>
                        <a:rPr lang="ru-RU" sz="1400" dirty="0">
                          <a:latin typeface="Verdana" pitchFamily="34" charset="0"/>
                        </a:rPr>
                        <a:t>среда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 каждого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latin typeface="Verdana" pitchFamily="34" charset="0"/>
                        </a:rPr>
                        <a:t>месяца с </a:t>
                      </a:r>
                      <a:r>
                        <a:rPr lang="ru-RU" sz="1400" baseline="0" dirty="0" smtClean="0">
                          <a:latin typeface="Verdana" pitchFamily="34" charset="0"/>
                        </a:rPr>
                        <a:t>15:00 до17:00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0845"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Verdana" pitchFamily="34" charset="0"/>
                        </a:rPr>
                        <a:t>Брюшкова</a:t>
                      </a:r>
                      <a:r>
                        <a:rPr lang="ru-RU" sz="1400" dirty="0">
                          <a:latin typeface="Verdana" pitchFamily="34" charset="0"/>
                        </a:rPr>
                        <a:t>  Елена Александровна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Verdana" pitchFamily="34" charset="0"/>
                        </a:rPr>
                        <a:t>Заместитель начальника  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Финансового управления администрации МОГО «Ухта»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Verdana" pitchFamily="34" charset="0"/>
                        </a:rPr>
                        <a:t>2-й четверг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 каждого месяца с 11:00 </a:t>
                      </a:r>
                      <a:endParaRPr lang="ru-RU" sz="1400" baseline="0" dirty="0" smtClean="0">
                        <a:latin typeface="Verdana" pitchFamily="34" charset="0"/>
                      </a:endParaRPr>
                    </a:p>
                    <a:p>
                      <a:r>
                        <a:rPr lang="ru-RU" sz="1400" baseline="0" dirty="0" smtClean="0">
                          <a:latin typeface="Verdana" pitchFamily="34" charset="0"/>
                        </a:rPr>
                        <a:t>до 13:00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4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ХАРАКТЕРИСТИКИ БЮДЖЕТА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0238" y="3337980"/>
            <a:ext cx="6021497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Динамика доходов и расходов бюджета</a:t>
            </a:r>
            <a:endParaRPr lang="ru-RU" sz="1200" dirty="0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611560" y="6489340"/>
            <a:ext cx="726321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2016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факт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graphicFrame>
        <p:nvGraphicFramePr>
          <p:cNvPr id="9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2006984"/>
              </p:ext>
            </p:extLst>
          </p:nvPr>
        </p:nvGraphicFramePr>
        <p:xfrm>
          <a:off x="250238" y="3530558"/>
          <a:ext cx="8856984" cy="305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388676"/>
              </p:ext>
            </p:extLst>
          </p:nvPr>
        </p:nvGraphicFramePr>
        <p:xfrm>
          <a:off x="250238" y="593834"/>
          <a:ext cx="8693489" cy="2621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65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51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51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93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463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5086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Verdana" pitchFamily="34" charset="0"/>
                        </a:rPr>
                        <a:t>2019</a:t>
                      </a:r>
                      <a:endParaRPr lang="ru-RU" sz="1000" b="1" dirty="0">
                        <a:latin typeface="Verdana" pitchFamily="34" charset="0"/>
                      </a:endParaRPr>
                    </a:p>
                    <a:p>
                      <a:pPr algn="ctr"/>
                      <a:r>
                        <a:rPr lang="ru-RU" sz="1000" b="1" dirty="0" smtClean="0">
                          <a:latin typeface="Verdana" pitchFamily="34" charset="0"/>
                        </a:rPr>
                        <a:t>факт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Verdana" pitchFamily="34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Verdana" pitchFamily="34" charset="0"/>
                        </a:rPr>
                        <a:t>план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Verdana" pitchFamily="34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Verdana" pitchFamily="34" charset="0"/>
                        </a:rPr>
                        <a:t>факт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Verdana" pitchFamily="34" charset="0"/>
                        </a:rPr>
                        <a:t>Отклонение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Verdana" pitchFamily="34" charset="0"/>
                        </a:rPr>
                        <a:t>от плана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Verdana" pitchFamily="34" charset="0"/>
                        </a:rPr>
                        <a:t>% 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Verdana" pitchFamily="34" charset="0"/>
                        </a:rPr>
                        <a:t>к плану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ДОХОДЫ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4 087,4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4 171,3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4 181,0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9,7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100,2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Налоговые и неналоговые</a:t>
                      </a:r>
                      <a:r>
                        <a:rPr lang="ru-RU" sz="1000" b="0" baseline="0" dirty="0">
                          <a:latin typeface="Verdana" pitchFamily="34" charset="0"/>
                          <a:cs typeface="Arial" pitchFamily="34" charset="0"/>
                        </a:rPr>
                        <a:t> доходы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1 492,2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1 337,6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1 373,3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35,7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102,7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Безвозмездные поступления, всего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2 595,2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2 833,7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2 807,7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-26,0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99,1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РАСХОДЫ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4 300,2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4 336,0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4 286,0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-50,0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98,8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ДЕФИЦИТ(-) ПРОФИЦИТ (+)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-212,8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-164,7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-105,0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59,7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63,8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МУНИЦИПАЛЬНЫЙ ДОЛГ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363,0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483,0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383,0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-100,0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79,2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1" name="Пятиугольник 10"/>
          <p:cNvSpPr/>
          <p:nvPr/>
        </p:nvSpPr>
        <p:spPr>
          <a:xfrm>
            <a:off x="1871700" y="6489339"/>
            <a:ext cx="726321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2017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факт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3260986" y="6489340"/>
            <a:ext cx="726321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2018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факт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4526995" y="6489338"/>
            <a:ext cx="726321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2019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факт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5908574" y="6489340"/>
            <a:ext cx="726321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2020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план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7182290" y="6489340"/>
            <a:ext cx="726321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2020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факт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4A29083-8EF2-4139-A046-49BEF0E8E8EB}"/>
              </a:ext>
            </a:extLst>
          </p:cNvPr>
          <p:cNvSpPr txBox="1"/>
          <p:nvPr/>
        </p:nvSpPr>
        <p:spPr>
          <a:xfrm>
            <a:off x="8156020" y="278650"/>
            <a:ext cx="80823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88291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ДОХОДЫ И РАСХОДЫ НА ДУШУ НАСЕЛЕНИЯ ПО СРАВНЕНИЮ С ДРУГИМИ МУНИЦИПАЛЬНЫМИ ОБРАЗОВАНИЯМИ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93855932"/>
              </p:ext>
            </p:extLst>
          </p:nvPr>
        </p:nvGraphicFramePr>
        <p:xfrm>
          <a:off x="-142625" y="1555866"/>
          <a:ext cx="4823452" cy="454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34424253"/>
              </p:ext>
            </p:extLst>
          </p:nvPr>
        </p:nvGraphicFramePr>
        <p:xfrm>
          <a:off x="4355976" y="1552891"/>
          <a:ext cx="4676315" cy="440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72450" y="781062"/>
            <a:ext cx="79220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тыс.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987058"/>
            <a:ext cx="381546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Доходы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в расчете на душу населения по сравнению </a:t>
            </a:r>
            <a:endParaRPr lang="en-US" sz="1000" dirty="0">
              <a:solidFill>
                <a:prstClr val="black"/>
              </a:solidFill>
              <a:latin typeface="Verdana" pitchFamily="34" charset="0"/>
            </a:endParaRPr>
          </a:p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с другими муниципальными образованиями </a:t>
            </a:r>
            <a:endParaRPr lang="en-US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6179090"/>
            <a:ext cx="24016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Информация на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01.01.2021</a:t>
            </a:r>
            <a:endParaRPr lang="ru-RU" sz="12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0827" y="982727"/>
            <a:ext cx="387638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Расходы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в расчете на душу населения по сравнению </a:t>
            </a:r>
            <a:endParaRPr lang="en-US" sz="1000" dirty="0">
              <a:solidFill>
                <a:prstClr val="black"/>
              </a:solidFill>
              <a:latin typeface="Verdana" pitchFamily="34" charset="0"/>
            </a:endParaRPr>
          </a:p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с другими муниципальными образованиями </a:t>
            </a:r>
            <a:endParaRPr lang="en-US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2506" y="4710483"/>
            <a:ext cx="107593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Сыктывкар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71498" y="3826005"/>
            <a:ext cx="54053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Ухта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57016" y="2760299"/>
            <a:ext cx="72968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Усинск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76363" y="2985106"/>
            <a:ext cx="56778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Инта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01174" y="1868196"/>
            <a:ext cx="83227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Воркута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43264" y="4641433"/>
            <a:ext cx="107593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Сыктывкар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91058" y="3725012"/>
            <a:ext cx="54053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Ухта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43213" y="2753849"/>
            <a:ext cx="72968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Усинск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35493" y="2945098"/>
            <a:ext cx="56778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Инта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19204" y="1861677"/>
            <a:ext cx="83227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Воркута</a:t>
            </a:r>
          </a:p>
        </p:txBody>
      </p:sp>
    </p:spTree>
    <p:extLst>
      <p:ext uri="{BB962C8B-B14F-4D97-AF65-F5344CB8AC3E}">
        <p14:creationId xmlns:p14="http://schemas.microsoft.com/office/powerpoint/2010/main" val="170448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10.xml><?xml version="1.0" encoding="utf-8"?>
<a:theme xmlns:a="http://schemas.openxmlformats.org/drawingml/2006/main" name="15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7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14.xml><?xml version="1.0" encoding="utf-8"?>
<a:theme xmlns:a="http://schemas.openxmlformats.org/drawingml/2006/main" name="18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1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19.xml><?xml version="1.0" encoding="utf-8"?>
<a:theme xmlns:a="http://schemas.openxmlformats.org/drawingml/2006/main" name="19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5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20.xml><?xml version="1.0" encoding="utf-8"?>
<a:theme xmlns:a="http://schemas.openxmlformats.org/drawingml/2006/main" name="20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21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4.xml><?xml version="1.0" encoding="utf-8"?>
<a:theme xmlns:a="http://schemas.openxmlformats.org/drawingml/2006/main" name="9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5.xml><?xml version="1.0" encoding="utf-8"?>
<a:theme xmlns:a="http://schemas.openxmlformats.org/drawingml/2006/main" name="10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6.xml><?xml version="1.0" encoding="utf-8"?>
<a:theme xmlns:a="http://schemas.openxmlformats.org/drawingml/2006/main" name="11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7.xml><?xml version="1.0" encoding="utf-8"?>
<a:theme xmlns:a="http://schemas.openxmlformats.org/drawingml/2006/main" name="12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8.xml><?xml version="1.0" encoding="utf-8"?>
<a:theme xmlns:a="http://schemas.openxmlformats.org/drawingml/2006/main" name="13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9.xml><?xml version="1.0" encoding="utf-8"?>
<a:theme xmlns:a="http://schemas.openxmlformats.org/drawingml/2006/main" name="14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Бюджет_для_граждан 2015-2017</Template>
  <TotalTime>23855</TotalTime>
  <Words>11890</Words>
  <Application>Microsoft Office PowerPoint</Application>
  <PresentationFormat>Экран (4:3)</PresentationFormat>
  <Paragraphs>3335</Paragraphs>
  <Slides>71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25</vt:i4>
      </vt:variant>
      <vt:variant>
        <vt:lpstr>Заголовки слайдов</vt:lpstr>
      </vt:variant>
      <vt:variant>
        <vt:i4>71</vt:i4>
      </vt:variant>
    </vt:vector>
  </HeadingPairs>
  <TitlesOfParts>
    <vt:vector size="96" baseType="lpstr">
      <vt:lpstr>Бюджет_для_граждан 2015-2017</vt:lpstr>
      <vt:lpstr>5_Бюджет_для_граждан 2015-2017</vt:lpstr>
      <vt:lpstr>8_Бюджет_для_граждан 2015-2017</vt:lpstr>
      <vt:lpstr>9_Бюджет_для_граждан 2015-2017</vt:lpstr>
      <vt:lpstr>10_Бюджет_для_граждан 2015-2017</vt:lpstr>
      <vt:lpstr>11_Бюджет_для_граждан 2015-2017</vt:lpstr>
      <vt:lpstr>12_Бюджет_для_граждан 2015-2017</vt:lpstr>
      <vt:lpstr>13_Бюджет_для_граждан 2015-2017</vt:lpstr>
      <vt:lpstr>14_Бюджет_для_граждан 2015-2017</vt:lpstr>
      <vt:lpstr>15_Бюджет_для_граждан 2015-2017</vt:lpstr>
      <vt:lpstr>Тема Office</vt:lpstr>
      <vt:lpstr>2_Тема Office</vt:lpstr>
      <vt:lpstr>17_Бюджет_для_граждан 2015-2017</vt:lpstr>
      <vt:lpstr>18_Бюджет_для_граждан 2015-2017</vt:lpstr>
      <vt:lpstr>3_Тема Office</vt:lpstr>
      <vt:lpstr>4_Тема Office</vt:lpstr>
      <vt:lpstr>6_Тема Office</vt:lpstr>
      <vt:lpstr>1_Бюджет_для_граждан 2015-2017</vt:lpstr>
      <vt:lpstr>19_Бюджет_для_граждан 2015-2017</vt:lpstr>
      <vt:lpstr>20_Бюджет_для_граждан 2015-2017</vt:lpstr>
      <vt:lpstr>7_Тема Office</vt:lpstr>
      <vt:lpstr>8_Тема Office</vt:lpstr>
      <vt:lpstr>10_Тема Office</vt:lpstr>
      <vt:lpstr>11_Тема Office</vt:lpstr>
      <vt:lpstr>12_Тема Office</vt:lpstr>
      <vt:lpstr>БЮДЖЕТ ДЛЯ ГРАЖДАН</vt:lpstr>
      <vt:lpstr>СОДЕРЖАНИЕ</vt:lpstr>
      <vt:lpstr>СОДЕРЖАНИЕ</vt:lpstr>
      <vt:lpstr>СОЦИАЛЬНО-ЭКОНОМИЧЕСКАЯ ХАРАКТЕРИСТИКА</vt:lpstr>
      <vt:lpstr>СЕТЬ МУНИЦИПАЛЬНЫХ УЧРЕЖДЕНИЙ</vt:lpstr>
      <vt:lpstr>ЧТО ТАКОЕ БЮДЖЕТ?</vt:lpstr>
      <vt:lpstr>ЭТАПЫ И УЧАСТНИКИ БЮДЖЕТНОГО ПРОЦЕССА</vt:lpstr>
      <vt:lpstr>ОСНОВНЫЕ ХАРАКТЕРИСТИКИ БЮДЖЕТА</vt:lpstr>
      <vt:lpstr>ДОХОДЫ И РАСХОДЫ НА ДУШУ НАСЕЛЕНИЯ ПО СРАВНЕНИЮ С ДРУГИМИ МУНИЦИПАЛЬНЫМИ ОБРАЗОВАНИЯМИ</vt:lpstr>
      <vt:lpstr>ДОХОДЫ МУНИЦИПАЛЬНОГО ОБРАЗОВАНИЯ</vt:lpstr>
      <vt:lpstr>МЫ - НАЛОГОПЛАТЕЛЬЩИКИ</vt:lpstr>
      <vt:lpstr>РАСПРЕДЕЛЕНИЕ НАЛОГОВЫХ ДОХОДОВ МЕЖДУ БЮДЖЕТАМИ</vt:lpstr>
      <vt:lpstr>РАСПРЕДЕЛЕНИЕ НАЛОГОВЫХ ДОХОДОВ МЕЖДУ БЮДЖЕТАМИ</vt:lpstr>
      <vt:lpstr>РАСПРЕДЕЛЕНИЕ НАЛОГОВЫХ ДОХОДОВ МЕЖДУ БЮДЖЕТАМИ</vt:lpstr>
      <vt:lpstr>СТРУКТУРА ДОХОДОВ</vt:lpstr>
      <vt:lpstr>СТРУКТУРА НАЛОГОВЫХ И НЕНАЛОГОВЫХ ДОХОДОВ</vt:lpstr>
      <vt:lpstr>РАСПРЕДЕЛЕНИЕ НАЛОГОВЫХ ДОХОДОВ ПО УРОВНЯМ БЮДЖЕТОВ (ПО ГЛАВНОМУ АДМИНИСТРАТОРУ – ФЕДЕРАЛЬНАЯ НАЛОГОВАЯ СЛУЖБА)</vt:lpstr>
      <vt:lpstr>МЕЖБЮДЖЕТНЫЕ ОТНОШЕНИЯ</vt:lpstr>
      <vt:lpstr>МЕЖБЮДЖЕТНЫЕ ОТНОШЕНИЯ</vt:lpstr>
      <vt:lpstr>МЕЖБЮДЖЕТНЫЕ ОТНОШЕНИЯ</vt:lpstr>
      <vt:lpstr>МЕЖБЮДЖЕТНЫЕ ОТНОШЕНИЯ</vt:lpstr>
      <vt:lpstr>МЕЖБЮДЖЕТНЫЕ ОТНОШЕНИЯ</vt:lpstr>
      <vt:lpstr>ВЫПАДАЮЩИЕ ДОХОДЫ ПРИ ПРЕДОСТАВЛЕНИИ ЛЬГОТ ПО НАЛОГАМ</vt:lpstr>
      <vt:lpstr>ВЫПАДАЮЩИЕ ДОХОДЫ ПРИ ПРЕДОСТАВЛЕНИИ МЕР ПОДДЕРЖКИ АРЕНДАТОРАМ МУНИЦИПАЛЬНОГО ИМУЩЕСТВА В УСЛОВИЯХ РАСПРОСТРАНЕНИЯ НОВОЙ КОРОНАВИРУСНОЙ ИНФЕКЦИИ</vt:lpstr>
      <vt:lpstr>МЕРОПРИЯТИЯ В РАМКАХ СОГЛАШЕНИЙ</vt:lpstr>
      <vt:lpstr>РАСХОДЫ БЮДЖЕТА ПО ВИДАМ РАСХОДОВ</vt:lpstr>
      <vt:lpstr>РАСХОДЫ В РАСЧЕТЕ НА ДУШУ НАСЕЛЕНИЯ В 2020 ГОДУ</vt:lpstr>
      <vt:lpstr>РАСХОДЫ БЮДЖЕТА В РАЗРЕЗЕ РАЗДЕЛОВ, ПОДРАЗДЕЛОВ</vt:lpstr>
      <vt:lpstr>РАСХОДЫ БЮДЖЕТА В РАЗРЕЗЕ РАЗДЕЛОВ, ПОДРАЗДЕЛОВ</vt:lpstr>
      <vt:lpstr>РАСХОДЫ БЮДЖЕТА В РАЗРЕЗЕ РАЗДЕЛОВ, ПОДРАЗДЕЛОВ</vt:lpstr>
      <vt:lpstr>РАСХОДЫ БЮДЖЕТА В РАЗРЕЗЕ РАЗДЕЛОВ, ПОДРАЗДЕЛОВ</vt:lpstr>
      <vt:lpstr>ПРОГРАММНЫЙ БЮДЖЕТ</vt:lpstr>
      <vt:lpstr>НЕПРОГРАММНАЯ ДЕЯТЕЛЬНОСТЬ</vt:lpstr>
      <vt:lpstr>МУНИЦИПАЛЬНАЯ ПРОГРАММА «РАЗВИТИЕ СИСТЕМЫ  МУНИЦИПАЛЬНОГО УПРАВЛЕНИЯ»</vt:lpstr>
      <vt:lpstr>МУНИЦИПАЛЬНАЯ ПРОГРАММА «РАЗВИТИЕ  ЭКОНОМИКИ»</vt:lpstr>
      <vt:lpstr>МУНИЦИПАЛЬНАЯ ПРОГРАММА «БЕЗОПАСНОСТЬ ЖИЗНЕДЕЯТЕЛЬНОСТИ НАСЕЛЕНИЯ»</vt:lpstr>
      <vt:lpstr>МУНИЦИПАЛЬНАЯ ПРОГРАММА «РАЗВИТИЕ ТРАНСПОРТНОЙ СИСТЕМЫ»</vt:lpstr>
      <vt:lpstr>МУНИЦИПАЛЬНАЯ ПРОГРАММА «ЖИЛЬЕ И ЖИЛИЩНО-КОММУНАЛЬНОЕ ХОЗЯЙСТВО»</vt:lpstr>
      <vt:lpstr>МУНИЦИПАЛЬНАЯ ПРОГРАММА «ЖИЛЬЕ И ЖИЛИЩНО-КОММУНАЛЬНОЕ ХОЗЯЙСТВО»</vt:lpstr>
      <vt:lpstr>МУНИЦИПАЛЬНАЯ ПРОГРАММА «РАЗВИТИЕ ОБРАЗОВАНИЯ»</vt:lpstr>
      <vt:lpstr>МУНИЦИПАЛЬНАЯ ПРОГРАММА «РАЗВИТИЕ ОБРАЗОВАНИЯ»</vt:lpstr>
      <vt:lpstr>МУНИЦИПАЛЬНАЯ ПРОГРАММА «РАЗВИТИЕ ОБРАЗОВАНИЯ»</vt:lpstr>
      <vt:lpstr>МУНИЦИПАЛЬНАЯ ПРОГРАММА «КУЛЬТУРА»</vt:lpstr>
      <vt:lpstr>МУНИЦИПАЛЬНАЯ ПРОГРАММА «КУЛЬТУРА»</vt:lpstr>
      <vt:lpstr>МУНИЦИПАЛЬНАЯ ПРОГРАММА «КУЛЬТУРА»</vt:lpstr>
      <vt:lpstr>МУНИЦИПАЛЬНАЯ ПРОГРАММА «СОЦИАЛЬНАЯ ПОДДЕРЖКА НАСЕЛЕНИЯ»</vt:lpstr>
      <vt:lpstr>МУНИЦИПАЛЬНАЯ ПРОГРАММА «ФОРМИРОВАНИЕ СОВРЕМЕННОЙ ГОРОДСКОЙ СРЕДЫ»</vt:lpstr>
      <vt:lpstr>МУНИЦИПАЛЬНАЯ ПРОГРАММА «РАЗВИТИЕ ФИЗИЧЕСКОЙ КУЛЬТУРЫ И СПОРТА»</vt:lpstr>
      <vt:lpstr>МУНИЦИПАЛЬНАЯ ПРОГРАММА «РАЗВИТИЕ ФИЗИЧЕСКОЙ КУЛЬТУРЫ И СПОРТА»</vt:lpstr>
      <vt:lpstr>МУНИЦИПАЛЬНАЯ ПРОГРАММА «ПЕРЕСЕЛЕНИЕ ГРАЖДАН,  ПРОЖИВАЮЩИХ НА ТЕРРИТОРИИ МОГО «УХТА»,  ИЗ АВАРИЙНОГО ЖИЛИЩНОГО ФОНДА НА 2019 -2025 ГОДЫ»</vt:lpstr>
      <vt:lpstr>ПОДДЕРЖКА ОРГАНИЗАЦИЙ</vt:lpstr>
      <vt:lpstr>ПОДДЕРЖКА ОРГАНИЗАЦИЙ</vt:lpstr>
      <vt:lpstr>ПОДДЕРЖКА ОРГАНИЗАЦИЙ</vt:lpstr>
      <vt:lpstr>РАСХОДЫ НА ПОДДЕРЖКУ ОТДЕЛЬНЫХ КАТЕГОРИЙ ГРАЖДАН</vt:lpstr>
      <vt:lpstr>РАСХОДЫ НА ПОДДЕРЖКУ ОТДЕЛЬНЫХ КАТЕГОРИЙ ГРАЖДАН</vt:lpstr>
      <vt:lpstr>РАСХОДЫ НА ПОДДЕРЖКУ ОТДЕЛЬНЫХ КАТЕГОРИЙ ГРАЖДАН</vt:lpstr>
      <vt:lpstr>ПРИОРИТЕТНЫЙ ПРОЕКТ  «ФОРМИРОВАНИЕ КОМФОРТНОЙ ГОРОДСКОЙ СРЕДЫ»</vt:lpstr>
      <vt:lpstr>НАРОДНЫЙ БЮДЖЕТ</vt:lpstr>
      <vt:lpstr>НАРОДНЫЙ БЮДЖЕТ</vt:lpstr>
      <vt:lpstr>НАРОДНЫЙ БЮДЖЕТ</vt:lpstr>
      <vt:lpstr>НАЦИОНАЛЬНЫЕ ПРОЕКТЫ</vt:lpstr>
      <vt:lpstr>НАЦИОНАЛЬНЫЕ ПРОЕКТЫ</vt:lpstr>
      <vt:lpstr>НАЦИОНАЛЬНЫЕ ПРОЕКТЫ</vt:lpstr>
      <vt:lpstr>МУНИЦИПАЛЬНЫЙ ДОЛГ</vt:lpstr>
      <vt:lpstr>СВЕДЕНИЯ ПО ИСПОЛНЕНИЮ СУДЕБНЫХ АКТОВ ПО ОБРАЩЕНИЮ ВЗЫСКАНИЯ НА СРЕДСТВА БЮДЖЕТА МОГО «УХТА»</vt:lpstr>
      <vt:lpstr>РЕЗЕРВЫ НА ИСПОЛНЕНИЕ СУДЕБНЫХ АКТОВ ПО ОБРАЩЕНИЮ ВЗЫСКАНИЯ НА СРЕДСТВА БЮДЖЕТА</vt:lpstr>
      <vt:lpstr>МУНИЦИПАЛЬНЫЙ ВНУТРЕННИЙ ФИНАНСОВЫЙ КОНТРОЛЬ</vt:lpstr>
      <vt:lpstr>РИСКИ И ПРОБЛЕМЫ</vt:lpstr>
      <vt:lpstr>ВЫВОДЫ</vt:lpstr>
      <vt:lpstr>ОТКРЫТОСТЬ БЮДЖЕТНЫХ ДАННЫХ</vt:lpstr>
      <vt:lpstr>КОНТАКТНАЯ ИНФОРМАЦИЯ</vt:lpstr>
    </vt:vector>
  </TitlesOfParts>
  <Company>Финансовое управление администрации МОГО "Ухта"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</dc:title>
  <dc:creator>Броткина О.В.</dc:creator>
  <cp:lastModifiedBy>Starceva</cp:lastModifiedBy>
  <cp:revision>2704</cp:revision>
  <cp:lastPrinted>2021-04-15T07:36:27Z</cp:lastPrinted>
  <dcterms:created xsi:type="dcterms:W3CDTF">2013-11-20T11:05:04Z</dcterms:created>
  <dcterms:modified xsi:type="dcterms:W3CDTF">2021-05-26T06:02:30Z</dcterms:modified>
</cp:coreProperties>
</file>