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82" r:id="rId4"/>
    <p:sldId id="339" r:id="rId5"/>
    <p:sldId id="307" r:id="rId6"/>
    <p:sldId id="281" r:id="rId7"/>
    <p:sldId id="308" r:id="rId8"/>
    <p:sldId id="332" r:id="rId9"/>
    <p:sldId id="258" r:id="rId10"/>
    <p:sldId id="333" r:id="rId11"/>
    <p:sldId id="286" r:id="rId12"/>
    <p:sldId id="284" r:id="rId13"/>
    <p:sldId id="280" r:id="rId14"/>
    <p:sldId id="330" r:id="rId15"/>
    <p:sldId id="285" r:id="rId16"/>
    <p:sldId id="334" r:id="rId17"/>
    <p:sldId id="337" r:id="rId18"/>
    <p:sldId id="338" r:id="rId19"/>
    <p:sldId id="327" r:id="rId20"/>
    <p:sldId id="294" r:id="rId21"/>
    <p:sldId id="277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4559781490761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C4-41B4-A78E-714457BCEFAD}"/>
                </c:ext>
              </c:extLst>
            </c:dLbl>
            <c:dLbl>
              <c:idx val="1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C4-41B4-A78E-714457BCEFAD}"/>
                </c:ext>
              </c:extLst>
            </c:dLbl>
            <c:dLbl>
              <c:idx val="2"/>
              <c:layout>
                <c:manualLayout>
                  <c:x val="0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1C4-41B4-A78E-714457BCEFAD}"/>
                </c:ext>
              </c:extLst>
            </c:dLbl>
            <c:dLbl>
              <c:idx val="3"/>
              <c:layout>
                <c:manualLayout>
                  <c:x val="-4.3636793444722837E-3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C4-41B4-A78E-714457BCEFAD}"/>
                </c:ext>
              </c:extLst>
            </c:dLbl>
            <c:dLbl>
              <c:idx val="4"/>
              <c:layout>
                <c:manualLayout>
                  <c:x val="2.9091195629815225E-3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1C4-41B4-A78E-714457BCEFAD}"/>
                </c:ext>
              </c:extLst>
            </c:dLbl>
            <c:dLbl>
              <c:idx val="5"/>
              <c:layout>
                <c:manualLayout>
                  <c:x val="0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1C4-41B4-A78E-714457BCEFAD}"/>
                </c:ext>
              </c:extLst>
            </c:dLbl>
            <c:dLbl>
              <c:idx val="6"/>
              <c:layout>
                <c:manualLayout>
                  <c:x val="-1.4545597814907612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1C4-41B4-A78E-714457BCEFAD}"/>
                </c:ext>
              </c:extLst>
            </c:dLbl>
            <c:dLbl>
              <c:idx val="7"/>
              <c:layout>
                <c:manualLayout>
                  <c:x val="-4.3636793444722837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1C4-41B4-A78E-714457BCEFAD}"/>
                </c:ext>
              </c:extLst>
            </c:dLbl>
            <c:dLbl>
              <c:idx val="8"/>
              <c:layout>
                <c:manualLayout>
                  <c:x val="2.909119562981522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1C4-41B4-A78E-714457BCEFAD}"/>
                </c:ext>
              </c:extLst>
            </c:dLbl>
            <c:dLbl>
              <c:idx val="9"/>
              <c:layout>
                <c:manualLayout>
                  <c:x val="0"/>
                  <c:y val="-5.312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1C4-41B4-A78E-714457BCEFAD}"/>
                </c:ext>
              </c:extLst>
            </c:dLbl>
            <c:dLbl>
              <c:idx val="10"/>
              <c:layout>
                <c:manualLayout>
                  <c:x val="-1.4545597814906545E-3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1C4-41B4-A78E-714457BCEFAD}"/>
                </c:ext>
              </c:extLst>
            </c:dLbl>
            <c:dLbl>
              <c:idx val="11"/>
              <c:layout>
                <c:manualLayout>
                  <c:x val="-1.4545597814907612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1C4-41B4-A78E-714457BCEFAD}"/>
                </c:ext>
              </c:extLst>
            </c:dLbl>
            <c:dLbl>
              <c:idx val="12"/>
              <c:layout>
                <c:manualLayout>
                  <c:x val="-1.4545597814908679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1C4-41B4-A78E-714457BCE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</c:v>
                </c:pt>
                <c:pt idx="1">
                  <c:v>10</c:v>
                </c:pt>
                <c:pt idx="2">
                  <c:v>45</c:v>
                </c:pt>
                <c:pt idx="3">
                  <c:v>59</c:v>
                </c:pt>
                <c:pt idx="4">
                  <c:v>40</c:v>
                </c:pt>
                <c:pt idx="5">
                  <c:v>41</c:v>
                </c:pt>
                <c:pt idx="6">
                  <c:v>47</c:v>
                </c:pt>
                <c:pt idx="7">
                  <c:v>43</c:v>
                </c:pt>
                <c:pt idx="8">
                  <c:v>47</c:v>
                </c:pt>
                <c:pt idx="9">
                  <c:v>36</c:v>
                </c:pt>
                <c:pt idx="10">
                  <c:v>14</c:v>
                </c:pt>
                <c:pt idx="11">
                  <c:v>7</c:v>
                </c:pt>
                <c:pt idx="1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1C4-41B4-A78E-714457BCEF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Муниципальный внутренний долг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9091195629815225E-3"/>
                  <c:y val="-0.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1C4-41B4-A78E-714457BCEFAD}"/>
                </c:ext>
              </c:extLst>
            </c:dLbl>
            <c:dLbl>
              <c:idx val="1"/>
              <c:layout>
                <c:manualLayout>
                  <c:x val="2.9091195629815225E-3"/>
                  <c:y val="-0.17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1C4-41B4-A78E-714457BCEFAD}"/>
                </c:ext>
              </c:extLst>
            </c:dLbl>
            <c:dLbl>
              <c:idx val="2"/>
              <c:layout>
                <c:manualLayout>
                  <c:x val="2.9091195629815225E-3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1C4-41B4-A78E-714457BCEFAD}"/>
                </c:ext>
              </c:extLst>
            </c:dLbl>
            <c:dLbl>
              <c:idx val="3"/>
              <c:layout>
                <c:manualLayout>
                  <c:x val="0"/>
                  <c:y val="-0.2843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1C4-41B4-A78E-714457BCEFAD}"/>
                </c:ext>
              </c:extLst>
            </c:dLbl>
            <c:dLbl>
              <c:idx val="4"/>
              <c:layout>
                <c:manualLayout>
                  <c:x val="4.3636793444722837E-3"/>
                  <c:y val="-0.27812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1C4-41B4-A78E-714457BCEFAD}"/>
                </c:ext>
              </c:extLst>
            </c:dLbl>
            <c:dLbl>
              <c:idx val="5"/>
              <c:layout>
                <c:manualLayout>
                  <c:x val="-4.3636793444722837E-3"/>
                  <c:y val="-0.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1C4-41B4-A78E-714457BCEFAD}"/>
                </c:ext>
              </c:extLst>
            </c:dLbl>
            <c:dLbl>
              <c:idx val="6"/>
              <c:layout>
                <c:manualLayout>
                  <c:x val="1.4545597814907612E-3"/>
                  <c:y val="-0.2968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1C4-41B4-A78E-714457BCEFAD}"/>
                </c:ext>
              </c:extLst>
            </c:dLbl>
            <c:dLbl>
              <c:idx val="7"/>
              <c:layout>
                <c:manualLayout>
                  <c:x val="0"/>
                  <c:y val="-0.3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1C4-41B4-A78E-714457BCEFAD}"/>
                </c:ext>
              </c:extLst>
            </c:dLbl>
            <c:dLbl>
              <c:idx val="8"/>
              <c:layout>
                <c:manualLayout>
                  <c:x val="-1.4545597814907612E-3"/>
                  <c:y val="-0.2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1C4-41B4-A78E-714457BCEFAD}"/>
                </c:ext>
              </c:extLst>
            </c:dLbl>
            <c:dLbl>
              <c:idx val="9"/>
              <c:layout>
                <c:manualLayout>
                  <c:x val="4.3636793444722837E-3"/>
                  <c:y val="-0.26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1C4-41B4-A78E-714457BCEFAD}"/>
                </c:ext>
              </c:extLst>
            </c:dLbl>
            <c:dLbl>
              <c:idx val="10"/>
              <c:layout>
                <c:manualLayout>
                  <c:x val="1.4545597814907612E-3"/>
                  <c:y val="-0.19062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1C4-41B4-A78E-714457BCEFAD}"/>
                </c:ext>
              </c:extLst>
            </c:dLbl>
            <c:dLbl>
              <c:idx val="11"/>
              <c:layout>
                <c:manualLayout>
                  <c:x val="1.4545597814907612E-3"/>
                  <c:y val="-0.18125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1C4-41B4-A78E-714457BCEFAD}"/>
                </c:ext>
              </c:extLst>
            </c:dLbl>
            <c:dLbl>
              <c:idx val="12"/>
              <c:layout>
                <c:manualLayout>
                  <c:x val="4.3636793444723904E-3"/>
                  <c:y val="-0.24687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1C4-41B4-A78E-714457BCEFA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129.19999999999999</c:v>
                </c:pt>
                <c:pt idx="1">
                  <c:v>254.3</c:v>
                </c:pt>
                <c:pt idx="2">
                  <c:v>352.2</c:v>
                </c:pt>
                <c:pt idx="3">
                  <c:v>474</c:v>
                </c:pt>
                <c:pt idx="4">
                  <c:v>474</c:v>
                </c:pt>
                <c:pt idx="5">
                  <c:v>594</c:v>
                </c:pt>
                <c:pt idx="6">
                  <c:v>495</c:v>
                </c:pt>
                <c:pt idx="7">
                  <c:v>514</c:v>
                </c:pt>
                <c:pt idx="8">
                  <c:v>474</c:v>
                </c:pt>
                <c:pt idx="9">
                  <c:v>439</c:v>
                </c:pt>
                <c:pt idx="10">
                  <c:v>305.5</c:v>
                </c:pt>
                <c:pt idx="11">
                  <c:v>297</c:v>
                </c:pt>
                <c:pt idx="12">
                  <c:v>363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0697472"/>
        <c:axId val="110723840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Отношение муниципального внутреннего долга к налоговым и неналоговым доходам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Lbls>
            <c:dLbl>
              <c:idx val="0"/>
              <c:layout>
                <c:manualLayout>
                  <c:x val="-8.7273586889445674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61C4-41B4-A78E-714457BCEFAD}"/>
                </c:ext>
              </c:extLst>
            </c:dLbl>
            <c:dLbl>
              <c:idx val="1"/>
              <c:layout>
                <c:manualLayout>
                  <c:x val="-1.163647825192609E-2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61C4-41B4-A78E-714457BCEFAD}"/>
                </c:ext>
              </c:extLst>
            </c:dLbl>
            <c:dLbl>
              <c:idx val="2"/>
              <c:layout>
                <c:manualLayout>
                  <c:x val="-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61C4-41B4-A78E-714457BCEFAD}"/>
                </c:ext>
              </c:extLst>
            </c:dLbl>
            <c:dLbl>
              <c:idx val="3"/>
              <c:layout>
                <c:manualLayout>
                  <c:x val="-5.8182391259630449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61C4-41B4-A78E-714457BCEFAD}"/>
                </c:ext>
              </c:extLst>
            </c:dLbl>
            <c:dLbl>
              <c:idx val="4"/>
              <c:layout>
                <c:manualLayout>
                  <c:x val="-2.0363836940870655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61C4-41B4-A78E-714457BCEFAD}"/>
                </c:ext>
              </c:extLst>
            </c:dLbl>
            <c:dLbl>
              <c:idx val="5"/>
              <c:layout>
                <c:manualLayout>
                  <c:x val="-2.1818396722361418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61C4-41B4-A78E-714457BCEFAD}"/>
                </c:ext>
              </c:extLst>
            </c:dLbl>
            <c:dLbl>
              <c:idx val="6"/>
              <c:layout>
                <c:manualLayout>
                  <c:x val="-2.4727516285342938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61C4-41B4-A78E-714457BCEFAD}"/>
                </c:ext>
              </c:extLst>
            </c:dLbl>
            <c:dLbl>
              <c:idx val="7"/>
              <c:layout>
                <c:manualLayout>
                  <c:x val="-7.2727989074538061E-3"/>
                  <c:y val="-2.81254921259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61C4-41B4-A78E-714457BCEFAD}"/>
                </c:ext>
              </c:extLst>
            </c:dLbl>
            <c:dLbl>
              <c:idx val="8"/>
              <c:layout>
                <c:manualLayout>
                  <c:x val="-1.4545597814907612E-2"/>
                  <c:y val="-2.812524606299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61C4-41B4-A78E-714457BCEFAD}"/>
                </c:ext>
              </c:extLst>
            </c:dLbl>
            <c:dLbl>
              <c:idx val="9"/>
              <c:layout>
                <c:manualLayout>
                  <c:x val="-1.163647825192609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61C4-41B4-A78E-714457BCEFAD}"/>
                </c:ext>
              </c:extLst>
            </c:dLbl>
            <c:dLbl>
              <c:idx val="10"/>
              <c:layout>
                <c:manualLayout>
                  <c:x val="-1.4545597814907612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61C4-41B4-A78E-714457BCEFAD}"/>
                </c:ext>
              </c:extLst>
            </c:dLbl>
            <c:dLbl>
              <c:idx val="11"/>
              <c:layout>
                <c:manualLayout>
                  <c:x val="-2.327307103611833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61C4-41B4-A78E-714457BCEFAD}"/>
                </c:ext>
              </c:extLst>
            </c:dLbl>
            <c:dLbl>
              <c:idx val="12"/>
              <c:layout>
                <c:manualLayout>
                  <c:x val="-2.9091195629815117E-2"/>
                  <c:y val="-3.7499999999999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61C4-41B4-A78E-714457BCE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Лист1!$D$2:$D$14</c:f>
              <c:numCache>
                <c:formatCode>0%</c:formatCode>
                <c:ptCount val="13"/>
                <c:pt idx="0">
                  <c:v>0.12</c:v>
                </c:pt>
                <c:pt idx="1">
                  <c:v>0.18</c:v>
                </c:pt>
                <c:pt idx="2">
                  <c:v>0.27</c:v>
                </c:pt>
                <c:pt idx="3">
                  <c:v>0.32</c:v>
                </c:pt>
                <c:pt idx="4">
                  <c:v>0.27</c:v>
                </c:pt>
                <c:pt idx="5">
                  <c:v>0.32</c:v>
                </c:pt>
                <c:pt idx="6">
                  <c:v>0.25</c:v>
                </c:pt>
                <c:pt idx="7">
                  <c:v>0.36</c:v>
                </c:pt>
                <c:pt idx="8">
                  <c:v>0.36</c:v>
                </c:pt>
                <c:pt idx="9">
                  <c:v>0.3</c:v>
                </c:pt>
                <c:pt idx="10">
                  <c:v>0.21</c:v>
                </c:pt>
                <c:pt idx="11">
                  <c:v>0.21</c:v>
                </c:pt>
                <c:pt idx="12">
                  <c:v>0.24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9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882304"/>
        <c:axId val="110725376"/>
      </c:lineChart>
      <c:catAx>
        <c:axId val="110697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700">
                <a:latin typeface="Verdana" pitchFamily="34" charset="0"/>
              </a:defRPr>
            </a:pPr>
            <a:endParaRPr lang="ru-RU"/>
          </a:p>
        </c:txPr>
        <c:crossAx val="110723840"/>
        <c:crosses val="autoZero"/>
        <c:auto val="1"/>
        <c:lblAlgn val="ctr"/>
        <c:lblOffset val="100"/>
        <c:noMultiLvlLbl val="0"/>
      </c:catAx>
      <c:valAx>
        <c:axId val="110723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5" cap="flat">
            <a:solidFill>
              <a:srgbClr val="4D4D4D"/>
            </a:solidFill>
          </a:ln>
        </c:spPr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ru-RU"/>
          </a:p>
        </c:txPr>
        <c:crossAx val="110697472"/>
        <c:crosses val="autoZero"/>
        <c:crossBetween val="between"/>
      </c:valAx>
      <c:valAx>
        <c:axId val="110725376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</a:defRPr>
            </a:pPr>
            <a:endParaRPr lang="ru-RU"/>
          </a:p>
        </c:txPr>
        <c:crossAx val="118882304"/>
        <c:crosses val="max"/>
        <c:crossBetween val="between"/>
      </c:valAx>
      <c:catAx>
        <c:axId val="118882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72537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884643101423799E-2"/>
          <c:y val="0.839427657480315"/>
          <c:w val="0.93804926811591216"/>
          <c:h val="0.14182234251968504"/>
        </c:manualLayout>
      </c:layout>
      <c:overlay val="0"/>
      <c:txPr>
        <a:bodyPr/>
        <a:lstStyle/>
        <a:p>
          <a:pPr>
            <a:defRPr sz="800">
              <a:latin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explosion val="2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CE-4E4C-BFAE-02FA7FAB603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CE-4E4C-BFAE-02FA7FAB6030}"/>
              </c:ext>
            </c:extLst>
          </c:dPt>
          <c:dLbls>
            <c:dLbl>
              <c:idx val="0"/>
              <c:layout>
                <c:manualLayout>
                  <c:x val="-8.6224987347084892E-2"/>
                  <c:y val="-9.04929657751328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BCE-4E4C-BFAE-02FA7FAB6030}"/>
                </c:ext>
              </c:extLst>
            </c:dLbl>
            <c:dLbl>
              <c:idx val="1"/>
              <c:layout>
                <c:manualLayout>
                  <c:x val="-6.7532705786369052E-2"/>
                  <c:y val="-0.298626787057938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CE-4E4C-BFAE-02FA7FAB60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Бюджетные кредиты</c:v>
                </c:pt>
                <c:pt idx="1">
                  <c:v>Кредиты кредитных организаций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3.5999999999999997E-2</c:v>
                </c:pt>
                <c:pt idx="1">
                  <c:v>0.96399999999999997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CE-4E4C-BFAE-02FA7FAB60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8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25.05.2020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20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1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И 202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565" y="4874599"/>
            <a:ext cx="8217314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8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04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.20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20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422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и дополнений в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»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от 12.12.2019 № 386 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2020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251520" y="90726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146220"/>
              </p:ext>
            </p:extLst>
          </p:nvPr>
        </p:nvGraphicFramePr>
        <p:xfrm>
          <a:off x="287220" y="1448736"/>
          <a:ext cx="8695246" cy="850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1705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+10,5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оказание муниципальных услуг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047,4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на организацию питания обучающихся 1-4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классов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на мероприятия по проведению оздоровительной кампании детей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51520" y="2728015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72521"/>
              </p:ext>
            </p:extLst>
          </p:nvPr>
        </p:nvGraphicFramePr>
        <p:xfrm>
          <a:off x="251520" y="3248976"/>
          <a:ext cx="8695246" cy="850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1705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+10,9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оказание муниципальных услуг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089,3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на организацию питания обучающихся 1-4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классов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на мероприятия по проведению оздоровительной кампании детей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655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«КУЛЬТУРА»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2273374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568876"/>
              </p:ext>
            </p:extLst>
          </p:nvPr>
        </p:nvGraphicFramePr>
        <p:xfrm>
          <a:off x="287342" y="2664916"/>
          <a:ext cx="8695246" cy="325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+230,4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проведение капитального и текущего ремонта объектов культуры, дополнительного образования детей, объектов культурного наследия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+370,0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организацию городских мероприятий, фестивалей, смотров, реализация творческих проектов в области культуры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+30,0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содействие сохранению и развитию государственных языков Республики Коми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+786,0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реализацию народных проектов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+452,4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комплектование документных (книжных) фондов муниципальных библиотек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914,0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укрепление и модернизация материально - технической базы в области культуры, дополнительного образования детей, объектов культурного наследия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+1,1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укрепление и модернизация материально - технической базы в области культуры, дополнительного образования детей, объектов культурного наследия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-150,6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Реализация народных проектов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9300"/>
              </p:ext>
            </p:extLst>
          </p:nvPr>
        </p:nvGraphicFramePr>
        <p:xfrm>
          <a:off x="251520" y="1122968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309 074,6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312 147,3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316 913,3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+3 633,3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0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«СОЦИАЛЬНАЯ ПОДДЕРЖКА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НАСЕЛЕНИЯ</a:t>
            </a:r>
            <a:r>
              <a:rPr lang="ru-RU" dirty="0"/>
              <a:t>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251520" y="2262357"/>
            <a:ext cx="4770540" cy="475068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002226"/>
              </p:ext>
            </p:extLst>
          </p:nvPr>
        </p:nvGraphicFramePr>
        <p:xfrm>
          <a:off x="287342" y="2753052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+212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Предоставление финансовой поддержки социально ориентированным некоммерческим организациям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129074"/>
              </p:ext>
            </p:extLst>
          </p:nvPr>
        </p:nvGraphicFramePr>
        <p:xfrm>
          <a:off x="251520" y="124292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3 589,3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+212,2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3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22930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81711"/>
              </p:ext>
            </p:extLst>
          </p:nvPr>
        </p:nvGraphicFramePr>
        <p:xfrm>
          <a:off x="276325" y="2657834"/>
          <a:ext cx="8695246" cy="2615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158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261,6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ремонт дворовых территорий многоквартирных домов, проездов к дворовым территориям многоквартирных домов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66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361,6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организациям, осуществляющим капитальный ремонт (ремонт) и содержание объектов внешнего благоустройства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+755,6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реализацию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народных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проектов:</a:t>
                      </a: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обустройство детской спортивной площадки в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пст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Седъю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;</a:t>
                      </a: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благоустройство детской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площадки с.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Кедвавом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06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+33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339,3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на поддержку муниципальных программ формирования современной городской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12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+77,5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благоустройство дворовых территорий и проездов МОГО "Ухта", осуществляемых за счет безвозмездных поступлений от юридических лиц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57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+129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858,3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на реализацию мероприятий по приведению в нормативное состояние автомобильных дорог местного значения и улиц в населенных пунктах административных центров муниципальных районов и городских (муниципальных) округов Республики Коми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979219"/>
              </p:ext>
            </p:extLst>
          </p:nvPr>
        </p:nvGraphicFramePr>
        <p:xfrm>
          <a:off x="273554" y="1147885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257 145,2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255 756,0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255 571,6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+167 653,9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+34 186,7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+36 081,9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3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274721" y="117065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50309"/>
              </p:ext>
            </p:extLst>
          </p:nvPr>
        </p:nvGraphicFramePr>
        <p:xfrm>
          <a:off x="297569" y="1563823"/>
          <a:ext cx="8695246" cy="146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+1 974,3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ремонт дворовых территорий многоквартирных домов, проездов к дворовым территориям многоквартирных домов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-1 126,9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организациям, осуществляющим капитальный ремонт (ремонт) и содержание объектов внешнего благоустройства (перераспределение бюджетных ассигнований на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софинансирование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за счет средств бюджета МОГО "Ухта" субсидии на поддержку муниципальных программ формирования современной городской среды)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2325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+33 339,3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на поддержку муниципальных программ формирования современной городской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2098696"/>
                  </a:ext>
                </a:extLst>
              </a:tr>
            </a:tbl>
          </a:graphicData>
        </a:graphic>
      </p:graphicFrame>
      <p:sp>
        <p:nvSpPr>
          <p:cNvPr id="20" name="Пятиугольник 19"/>
          <p:cNvSpPr/>
          <p:nvPr/>
        </p:nvSpPr>
        <p:spPr>
          <a:xfrm>
            <a:off x="288229" y="326215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001627"/>
              </p:ext>
            </p:extLst>
          </p:nvPr>
        </p:nvGraphicFramePr>
        <p:xfrm>
          <a:off x="298105" y="3667715"/>
          <a:ext cx="8695246" cy="146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+2 508,7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ремонт дворовых территорий многоквартирных домов, проездов к дворовым территориям многоквартирных домов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-1 186,3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организациям, осуществляющим капитальный ремонт (ремонт) и содержание объектов внешнего благоустройства (перераспределение бюджетных ассигнований на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софинансирование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за счет средств бюджета МОГО "Ухта" субсидии на поддержку муниципальных программ формирования современной городской среды)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7036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+34 759,5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на поддержку муниципальных программ формирования современной городской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851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7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108119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80577"/>
              </p:ext>
            </p:extLst>
          </p:nvPr>
        </p:nvGraphicFramePr>
        <p:xfrm>
          <a:off x="287342" y="2598814"/>
          <a:ext cx="8695246" cy="1059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+7 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593,4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Безвозмездные поступления на проведение капитального и текущего ремонта физкультурно – спортивных учреждений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+634,9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реализацию отдельных мероприятий регионального проекта «Спорт-норма жизни» в части оказания государственной поддержки спортивных организаций, осуществляющих подготовку спортивного резерва для сборных команд Российской Федерации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8893"/>
              </p:ext>
            </p:extLst>
          </p:nvPr>
        </p:nvGraphicFramePr>
        <p:xfrm>
          <a:off x="251520" y="1088688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158 284,0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159 360,9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410 530,3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+8 228,3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0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 smtClean="0"/>
              <a:t>«ПЕРЕСЕЛЕНИЕ ГРАЖДАН, ПРОЖИВАЮЩИХ НА </a:t>
            </a:r>
            <a:br>
              <a:rPr lang="ru-RU" dirty="0" smtClean="0"/>
            </a:br>
            <a:r>
              <a:rPr lang="ru-RU" dirty="0" smtClean="0"/>
              <a:t>ТЕРРИТОРИИ МОГО «УХТА», ИЗ АВАРИЙНОГО ЖИЛИЩНОГО ФОНДА</a:t>
            </a:r>
            <a:br>
              <a:rPr lang="ru-RU" dirty="0" smtClean="0"/>
            </a:br>
            <a:r>
              <a:rPr lang="ru-RU" dirty="0" smtClean="0"/>
              <a:t>НА 2019-2025 ГОДЫ»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647952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204033"/>
              </p:ext>
            </p:extLst>
          </p:nvPr>
        </p:nvGraphicFramePr>
        <p:xfrm>
          <a:off x="287342" y="3171698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+128,3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обеспечение мероприятий по расселению непригодного для проживания жилищного фонда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0955" y="1178700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83165"/>
              </p:ext>
            </p:extLst>
          </p:nvPr>
        </p:nvGraphicFramePr>
        <p:xfrm>
          <a:off x="251520" y="151835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506,4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+128,3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90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89008"/>
              </p:ext>
            </p:extLst>
          </p:nvPr>
        </p:nvGraphicFramePr>
        <p:xfrm>
          <a:off x="251424" y="2338926"/>
          <a:ext cx="8695246" cy="4046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+818,7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Возврат выкупной цены нежилого помещения по решению суда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+1 594,3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Грант муниципальным образованиям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результатам оценки эффективности деятельности органов местного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самоуправления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-2 558,8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актов, предусматривающих обращения взыскания на средства бюджета МОГО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+233,4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Обеспечение деятельности подведомственных учреждений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-33</a:t>
                      </a:r>
                      <a:r>
                        <a:rPr lang="en-U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Уменьшение субвенций на осуществление государственных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полномочий Республики Коми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8514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+2 000,0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Субсидия на поддержку МУП в целях возмещения недополученных доходов в связи с устранением последствий распространения коронавирусной инфекции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065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-3 116,6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Финансовое обеспечение софинансирования мероприятий, осуществляемых за счёт безвозмездных поступлений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2692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+9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000,0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Приобретение имущества котельной, расположенной по адресу: Республика Коми, г. Ухта, </a:t>
                      </a:r>
                      <a:r>
                        <a:rPr lang="ru-RU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пгт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Водный,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      ул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Советская,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1180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-544,0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Компенсация проезда до места отдыха и обратно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1974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-50,0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Образование земельных участков (утверждение схемы расположения участков на территории </a:t>
                      </a:r>
                      <a:r>
                        <a:rPr lang="ru-RU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пст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Кэмдин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пст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Седью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3357217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191816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790371"/>
              </p:ext>
            </p:extLst>
          </p:nvPr>
        </p:nvGraphicFramePr>
        <p:xfrm>
          <a:off x="251424" y="757199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343 859,4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332 803,7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347 265,3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+7 041,0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-1 162,5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-91,0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78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526839"/>
              </p:ext>
            </p:extLst>
          </p:nvPr>
        </p:nvGraphicFramePr>
        <p:xfrm>
          <a:off x="251520" y="1424881"/>
          <a:ext cx="869524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-88,8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Уменьшение субвенций на осуществление государственных полномочий Республики Коми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-1 013, 7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Содержание Администрации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-60, 0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Подготовка проекта межевания территории, проекта планировки на территории </a:t>
                      </a:r>
                      <a:r>
                        <a:rPr lang="ru-RU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пст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Веселый Кут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1" name="Пятиугольник 10"/>
          <p:cNvSpPr/>
          <p:nvPr/>
        </p:nvSpPr>
        <p:spPr>
          <a:xfrm>
            <a:off x="251616" y="1004120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339510"/>
              </p:ext>
            </p:extLst>
          </p:nvPr>
        </p:nvGraphicFramePr>
        <p:xfrm>
          <a:off x="251520" y="3312783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-9</a:t>
                      </a:r>
                      <a:r>
                        <a:rPr lang="en-U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Уменьшение субвенций на осуществление государственных полномочий Республики Коми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3" name="Пятиугольник 12"/>
          <p:cNvSpPr/>
          <p:nvPr/>
        </p:nvSpPr>
        <p:spPr>
          <a:xfrm>
            <a:off x="251616" y="2892022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5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52177" y="2620682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2012" y="420222"/>
            <a:ext cx="4170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Экономия в результате: </a:t>
            </a: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досрочного погашения коммерческих кредитов</a:t>
            </a: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- перекредитования коммерческих кредитов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(замещение «дорогих» кредитов на «дешевые»)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1000" dirty="0">
                <a:latin typeface="Verdana" pitchFamily="34" charset="0"/>
              </a:rPr>
              <a:t>использование временно свободных средств 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бюджетных и автономных </a:t>
            </a:r>
            <a:r>
              <a:rPr lang="ru-RU" sz="1000" dirty="0" smtClean="0">
                <a:latin typeface="Verdana" pitchFamily="34" charset="0"/>
              </a:rPr>
              <a:t>учреждений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52024" y="1620551"/>
            <a:ext cx="339851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Verdana" pitchFamily="34" charset="0"/>
              </a:rPr>
              <a:t>Экономия</a:t>
            </a:r>
            <a:r>
              <a:rPr lang="ru-RU" sz="1000" dirty="0">
                <a:latin typeface="Verdana" pitchFamily="34" charset="0"/>
              </a:rPr>
              <a:t> от первоначального решения </a:t>
            </a:r>
          </a:p>
          <a:p>
            <a:r>
              <a:rPr lang="ru-RU" sz="1000" dirty="0">
                <a:latin typeface="Verdana" pitchFamily="34" charset="0"/>
              </a:rPr>
              <a:t>о бюджете МОГО «Ухта» составила: </a:t>
            </a:r>
          </a:p>
          <a:p>
            <a:r>
              <a:rPr lang="ru-RU" sz="1000" b="1" dirty="0" smtClean="0">
                <a:latin typeface="Verdana" pitchFamily="34" charset="0"/>
              </a:rPr>
              <a:t>2017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45,2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2018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24,5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2019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17,1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</a:t>
            </a:r>
            <a:r>
              <a:rPr lang="ru-RU" sz="1000" dirty="0" smtClean="0">
                <a:latin typeface="Verdana" pitchFamily="34" charset="0"/>
              </a:rPr>
              <a:t>.</a:t>
            </a:r>
          </a:p>
          <a:p>
            <a:r>
              <a:rPr lang="ru-RU" sz="1000" dirty="0">
                <a:latin typeface="Verdana" pitchFamily="34" charset="0"/>
              </a:rPr>
              <a:t>н</a:t>
            </a:r>
            <a:r>
              <a:rPr lang="ru-RU" sz="1000" dirty="0" smtClean="0">
                <a:latin typeface="Verdana" pitchFamily="34" charset="0"/>
              </a:rPr>
              <a:t>а </a:t>
            </a:r>
            <a:r>
              <a:rPr lang="ru-RU" sz="1000" b="1" dirty="0" smtClean="0">
                <a:latin typeface="Verdana" pitchFamily="34" charset="0"/>
              </a:rPr>
              <a:t>01.04.2020</a:t>
            </a:r>
            <a:r>
              <a:rPr lang="ru-RU" sz="1000" dirty="0" smtClean="0">
                <a:latin typeface="Verdana" pitchFamily="34" charset="0"/>
              </a:rPr>
              <a:t> – </a:t>
            </a:r>
            <a:r>
              <a:rPr lang="ru-RU" sz="1000" b="1" dirty="0" smtClean="0">
                <a:latin typeface="Verdana" pitchFamily="34" charset="0"/>
              </a:rPr>
              <a:t>10</a:t>
            </a:r>
            <a:r>
              <a:rPr lang="ru-RU" sz="1000" dirty="0" smtClean="0">
                <a:latin typeface="Verdana" pitchFamily="34" charset="0"/>
              </a:rPr>
              <a:t> млн.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692" y="728640"/>
            <a:ext cx="4248442" cy="149579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Средняя ставка </a:t>
            </a:r>
            <a:r>
              <a:rPr lang="ru-RU" sz="1000" b="1" dirty="0">
                <a:latin typeface="Verdana" pitchFamily="34" charset="0"/>
              </a:rPr>
              <a:t>по </a:t>
            </a:r>
            <a:r>
              <a:rPr lang="ru-RU" sz="1000" b="1" dirty="0" smtClean="0">
                <a:latin typeface="Verdana" pitchFamily="34" charset="0"/>
              </a:rPr>
              <a:t>банковским кредитам 8,8%</a:t>
            </a:r>
          </a:p>
          <a:p>
            <a:pPr>
              <a:lnSpc>
                <a:spcPct val="120000"/>
              </a:lnSpc>
            </a:pPr>
            <a:endParaRPr lang="ru-RU" sz="10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</a:t>
            </a:r>
            <a:r>
              <a:rPr lang="ru-RU" sz="1000" b="1" dirty="0">
                <a:latin typeface="Verdana" pitchFamily="34" charset="0"/>
              </a:rPr>
              <a:t>бюджетного </a:t>
            </a:r>
            <a:r>
              <a:rPr lang="ru-RU" sz="1000" b="1" dirty="0" smtClean="0">
                <a:latin typeface="Verdana" pitchFamily="34" charset="0"/>
              </a:rPr>
              <a:t>кредита Министерства </a:t>
            </a:r>
            <a:r>
              <a:rPr lang="ru-RU" sz="1000" b="1" dirty="0">
                <a:latin typeface="Verdana" pitchFamily="34" charset="0"/>
              </a:rPr>
              <a:t>финансов </a:t>
            </a:r>
          </a:p>
          <a:p>
            <a:pPr>
              <a:lnSpc>
                <a:spcPct val="120000"/>
              </a:lnSpc>
            </a:pPr>
            <a:r>
              <a:rPr lang="ru-RU" sz="1000" b="1" dirty="0">
                <a:latin typeface="Verdana" pitchFamily="34" charset="0"/>
              </a:rPr>
              <a:t>Республики Коми </a:t>
            </a:r>
            <a:r>
              <a:rPr lang="ru-RU" sz="1000" b="1" dirty="0" smtClean="0">
                <a:latin typeface="Verdana" pitchFamily="34" charset="0"/>
              </a:rPr>
              <a:t>0,1%</a:t>
            </a:r>
          </a:p>
          <a:p>
            <a:pPr>
              <a:lnSpc>
                <a:spcPct val="120000"/>
              </a:lnSpc>
            </a:pPr>
            <a:endParaRPr lang="en-US" sz="1000" b="1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бюджетного кредита Федерального казначейства 0,1%</a:t>
            </a:r>
            <a:endParaRPr lang="ru-RU" sz="10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600" b="1" dirty="0">
              <a:latin typeface="Verdana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03397849"/>
              </p:ext>
            </p:extLst>
          </p:nvPr>
        </p:nvGraphicFramePr>
        <p:xfrm>
          <a:off x="206418" y="2834628"/>
          <a:ext cx="87311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753743279"/>
              </p:ext>
            </p:extLst>
          </p:nvPr>
        </p:nvGraphicFramePr>
        <p:xfrm>
          <a:off x="457990" y="2752948"/>
          <a:ext cx="1755194" cy="140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058157" y="3358552"/>
            <a:ext cx="72492" cy="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2179898" y="3280070"/>
            <a:ext cx="12939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Бюджетные кредиты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56636" y="3154220"/>
            <a:ext cx="72492" cy="675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2179898" y="3031063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Кредиты кредитных </a:t>
            </a:r>
          </a:p>
          <a:p>
            <a:r>
              <a:rPr lang="ru-RU" sz="800" dirty="0" smtClean="0">
                <a:latin typeface="Verdana" pitchFamily="34" charset="0"/>
              </a:rPr>
              <a:t>организаций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8928" y="2617204"/>
            <a:ext cx="278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Verdana" pitchFamily="34" charset="0"/>
              </a:rPr>
              <a:t>Структура муниципального долга на 01.01.2020</a:t>
            </a:r>
            <a:endParaRPr lang="ru-RU" sz="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4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220248"/>
              </p:ext>
            </p:extLst>
          </p:nvPr>
        </p:nvGraphicFramePr>
        <p:xfrm>
          <a:off x="281488" y="673555"/>
          <a:ext cx="8620198" cy="1982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2020 год и плановый период 2021 и 2022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12.12.2019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12.12.2019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4 142,8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4 205,1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62,3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1 404,0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406,3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0,16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2 738,8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2 798,8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60,0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4 142,8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4 222,8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80,0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1,9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-17,7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17,7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425886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266183" y="2831967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281487" y="3269342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370315" y="3304919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62 274,0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2486704" y="3318017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19974" y="4908021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07429" y="4951958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+ 58 118,2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14291" y="4868828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2019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283265" y="3421517"/>
            <a:ext cx="0" cy="2607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2514290" y="5719307"/>
            <a:ext cx="1967698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 поступления от негосударственных организаций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603074" y="5870623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690529" y="5914560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1 894,2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4581743" y="2831967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4564827" y="3262951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4650720" y="3287511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79 995,0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836872" y="3624837"/>
            <a:ext cx="196429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2020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6886531" y="5771167"/>
            <a:ext cx="225749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Местный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бюджет (остатки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н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а 01.01.2020 дорожного фонда)</a:t>
            </a:r>
            <a:endParaRPr lang="ru-RU" sz="1000" dirty="0" smtClean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4568210" y="3421518"/>
            <a:ext cx="0" cy="3032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746273" y="3318016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" name="Шестиугольник 74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15407" y="3677056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02862" y="3720993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+ 58 118,2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83" name="Шестиугольник 82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4914220" y="5296549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5001675" y="5340486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+ 12 726,7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  <a:endCxn id="83" idx="3"/>
          </p:cNvCxnSpPr>
          <p:nvPr/>
        </p:nvCxnSpPr>
        <p:spPr>
          <a:xfrm>
            <a:off x="4564827" y="5463277"/>
            <a:ext cx="3493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3572" y="4329584"/>
            <a:ext cx="366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446" y="3844103"/>
            <a:ext cx="343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5" y="6029412"/>
            <a:ext cx="321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5" y="5066694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Шестиугольник 54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51187" y="4013806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38642" y="4057743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+ 2 261,6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45504" y="3974613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Налоговые и неналоговые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92444" y="4172479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870429" y="4594692"/>
            <a:ext cx="1964297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 от негосударственных организаций в 2020 году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Шестиугольник 63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13116" y="4704644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00571" y="4748581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+ 1 894,2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9215" y="5970903"/>
            <a:ext cx="366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886531" y="5186597"/>
            <a:ext cx="1964297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 от негосударственных организаций прошлых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Шестиугольник 49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13918" y="5804175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01373" y="5848112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3 400,0 тыс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6870429" y="4129529"/>
            <a:ext cx="225749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прошлых лет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Шестиугольник 65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4912106" y="4162856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4999561" y="4206793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1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 594,3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2000" y="4866028"/>
            <a:ext cx="349393" cy="2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81743" y="6454029"/>
            <a:ext cx="370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Шестиугольник 69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31162" y="6287301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18617" y="6331238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2 261,6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6904689" y="6254293"/>
            <a:ext cx="225749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Местный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бюджет 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(дорожный фонд)</a:t>
            </a:r>
            <a:endParaRPr lang="ru-RU" sz="10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1" y="3799400"/>
            <a:ext cx="5904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ИСТОЧНИКИ ФИНАНСИРОВАНИЯ ДЕФИЦИТА БЮДЖЕТА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05731"/>
              </p:ext>
            </p:extLst>
          </p:nvPr>
        </p:nvGraphicFramePr>
        <p:xfrm>
          <a:off x="260536" y="4103290"/>
          <a:ext cx="8620592" cy="2471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8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9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2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3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23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54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2663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</a:rPr>
                        <a:t>Источники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2019</a:t>
                      </a:r>
                      <a:endParaRPr lang="ru-RU" sz="900" b="1" dirty="0">
                        <a:latin typeface="Verdana" pitchFamily="34" charset="0"/>
                      </a:endParaRPr>
                    </a:p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(план)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2019</a:t>
                      </a:r>
                      <a:endParaRPr lang="ru-RU" sz="900" b="1" dirty="0">
                        <a:latin typeface="Verdana" pitchFamily="34" charset="0"/>
                      </a:endParaRPr>
                    </a:p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(факт)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2020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2021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2022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18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Кредиты</a:t>
                      </a:r>
                      <a:r>
                        <a:rPr lang="ru-RU" sz="900" b="1" baseline="0" dirty="0">
                          <a:latin typeface="Verdana" pitchFamily="34" charset="0"/>
                          <a:cs typeface="Arial" pitchFamily="34" charset="0"/>
                        </a:rPr>
                        <a:t> кредитных организаций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459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Привлечение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554,0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500,0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688,0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150,0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404,5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Погашение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-688,0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-150,0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-404,5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315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Привлечение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145,8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437,4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148,1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9019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Погашение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-145,8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-437,4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-148,1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4434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211,5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146,8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17,7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Всего источников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331,5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212,8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17,7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smtClean="0">
                          <a:latin typeface="Verdana" pitchFamily="34" charset="0"/>
                          <a:cs typeface="Arial" pitchFamily="34" charset="0"/>
                        </a:rPr>
                        <a:t>-1,3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772560"/>
              </p:ext>
            </p:extLst>
          </p:nvPr>
        </p:nvGraphicFramePr>
        <p:xfrm>
          <a:off x="247173" y="894075"/>
          <a:ext cx="8568953" cy="2827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8187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latin typeface="Verdana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Предельный объем муниципального долга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Объем</a:t>
                      </a:r>
                      <a:r>
                        <a:rPr lang="ru-RU" sz="900" b="1" baseline="0" dirty="0">
                          <a:latin typeface="Verdana" pitchFamily="34" charset="0"/>
                        </a:rPr>
                        <a:t> расходов на обслуживание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Верхний предел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187">
                <a:tc vMerge="1">
                  <a:txBody>
                    <a:bodyPr/>
                    <a:lstStyle/>
                    <a:p>
                      <a:pPr algn="l"/>
                      <a:endParaRPr lang="ru-RU" sz="900" b="1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latin typeface="Verdana" pitchFamily="34" charset="0"/>
                        </a:rPr>
                        <a:t>Ограничение </a:t>
                      </a:r>
                    </a:p>
                    <a:p>
                      <a:pPr algn="ctr"/>
                      <a:r>
                        <a:rPr lang="ru-RU" sz="900" b="0" dirty="0">
                          <a:latin typeface="Verdana" pitchFamily="34" charset="0"/>
                        </a:rPr>
                        <a:t>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Ограничение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 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Ограничение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 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008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itchFamily="34" charset="0"/>
                          <a:cs typeface="Arial" pitchFamily="34" charset="0"/>
                        </a:rPr>
                        <a:t>2020</a:t>
                      </a:r>
                      <a:endParaRPr lang="ru-RU" sz="900" b="1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Verdana" pitchFamily="34" charset="0"/>
                        </a:rPr>
                        <a:t>п.5 </a:t>
                      </a:r>
                      <a:r>
                        <a:rPr lang="ru-RU" sz="900" dirty="0">
                          <a:latin typeface="Verdana" pitchFamily="34" charset="0"/>
                        </a:rPr>
                        <a:t>ст. 107</a:t>
                      </a:r>
                    </a:p>
                    <a:p>
                      <a:pPr algn="l"/>
                      <a:r>
                        <a:rPr lang="ru-RU" sz="900" dirty="0" smtClean="0">
                          <a:latin typeface="Verdana" pitchFamily="34" charset="0"/>
                        </a:rPr>
                        <a:t>Объем  </a:t>
                      </a:r>
                      <a:r>
                        <a:rPr lang="ru-RU" sz="900" dirty="0">
                          <a:latin typeface="Verdana" pitchFamily="34" charset="0"/>
                        </a:rPr>
                        <a:t>муниципального долга</a:t>
                      </a:r>
                      <a:r>
                        <a:rPr lang="ru-RU" sz="900" baseline="0" dirty="0">
                          <a:latin typeface="Verdana" pitchFamily="34" charset="0"/>
                        </a:rPr>
                        <a:t> не должен превышать 100% объема доходов  местного бюджета без учета утвержденного объема безвозмездных поступлений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406,3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ст. 111</a:t>
                      </a:r>
                    </a:p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Объем расходов на обслуживание муниципального долга не должен превышать 15% объема расходов без учета субвенций</a:t>
                      </a:r>
                    </a:p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28,3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1,2%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п.2</a:t>
                      </a:r>
                      <a:r>
                        <a:rPr lang="ru-RU" sz="900" b="0" baseline="0" dirty="0" smtClean="0">
                          <a:latin typeface="Verdana" pitchFamily="34" charset="0"/>
                          <a:cs typeface="Arial" pitchFamily="34" charset="0"/>
                        </a:rPr>
                        <a:t> и п.3 </a:t>
                      </a:r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. 107 </a:t>
                      </a:r>
                    </a:p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Верхний предел </a:t>
                      </a:r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муниципального</a:t>
                      </a:r>
                      <a:r>
                        <a:rPr lang="ru-RU" sz="900" b="0" baseline="0" dirty="0" smtClean="0">
                          <a:latin typeface="Verdana" pitchFamily="34" charset="0"/>
                          <a:cs typeface="Arial" pitchFamily="34" charset="0"/>
                        </a:rPr>
                        <a:t> внутреннего </a:t>
                      </a:r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долга </a:t>
                      </a: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не должен превышать ограничения,</a:t>
                      </a:r>
                      <a:r>
                        <a:rPr lang="ru-RU" sz="900" b="0" baseline="0" dirty="0">
                          <a:latin typeface="Verdana" pitchFamily="34" charset="0"/>
                          <a:cs typeface="Arial" pitchFamily="34" charset="0"/>
                        </a:rPr>
                        <a:t> установленные для </a:t>
                      </a:r>
                      <a:r>
                        <a:rPr lang="ru-RU" sz="900" b="0" baseline="0" dirty="0" smtClean="0">
                          <a:latin typeface="Verdana" pitchFamily="34" charset="0"/>
                          <a:cs typeface="Arial" pitchFamily="34" charset="0"/>
                        </a:rPr>
                        <a:t>объема </a:t>
                      </a:r>
                      <a:r>
                        <a:rPr lang="ru-RU" sz="900" b="0" baseline="0" dirty="0">
                          <a:latin typeface="Verdana" pitchFamily="34" charset="0"/>
                          <a:cs typeface="Arial" pitchFamily="34" charset="0"/>
                        </a:rPr>
                        <a:t>муниципального долга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417,5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itchFamily="34" charset="0"/>
                          <a:cs typeface="Arial" pitchFamily="34" charset="0"/>
                        </a:rPr>
                        <a:t>2021</a:t>
                      </a:r>
                      <a:endParaRPr lang="ru-RU" sz="9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414,7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35,3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1,7%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417,5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584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itchFamily="34" charset="0"/>
                          <a:cs typeface="Arial" pitchFamily="34" charset="0"/>
                        </a:rPr>
                        <a:t>2022</a:t>
                      </a:r>
                      <a:endParaRPr lang="ru-RU" sz="9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446,5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34,9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1,5%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416,2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1477" y="523675"/>
            <a:ext cx="684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ОГРАНИЧЕНИЯ, УСТАНОВЛЕННЫЕ БЮДЖЕТНЫМ КОДЕКСОМ РОССИЙСКОЙ ФЕДЕРАЦИИ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7748158" y="664591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1034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8(8216)700-128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95911"/>
              </p:ext>
            </p:extLst>
          </p:nvPr>
        </p:nvGraphicFramePr>
        <p:xfrm>
          <a:off x="350435" y="4293096"/>
          <a:ext cx="854115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 Галина Владимировна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itchFamily="34" charset="0"/>
                        </a:rPr>
                        <a:t>Исполняющий обязанности 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начальника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itchFamily="34" charset="0"/>
                        </a:rPr>
                        <a:t>3-я среда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Verdana" pitchFamily="34" charset="0"/>
                        </a:rPr>
                        <a:t>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Verdana" pitchFamily="34" charset="0"/>
                        </a:rPr>
                        <a:t>Брюшкова</a:t>
                      </a:r>
                      <a:r>
                        <a:rPr lang="ru-RU" sz="1400" dirty="0">
                          <a:latin typeface="Verdana" pitchFamily="34" charset="0"/>
                        </a:rPr>
                        <a:t>  Елена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Заместитель начальника 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2-й четверг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СИСТЕМЫ </a:t>
            </a:r>
            <a:br>
              <a:rPr lang="ru-RU" dirty="0"/>
            </a:br>
            <a:r>
              <a:rPr lang="ru-RU" dirty="0"/>
              <a:t>МУНИЦИПАЛЬНОГО УПРАВЛЕНИЯ»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7221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37746"/>
              </p:ext>
            </p:extLst>
          </p:nvPr>
        </p:nvGraphicFramePr>
        <p:xfrm>
          <a:off x="287342" y="2741725"/>
          <a:ext cx="8695246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+3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500,0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на проведение комплексных кадастровых работ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-818,7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Возврат выкупной цены нежилого помещения по решению суда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000,0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Экономия по муниципальному долгу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+544,0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Компенсация проезда до места отдыха и обратно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Образование земельных участков (утверждение схемы расположения участков на территории </a:t>
                      </a:r>
                      <a:r>
                        <a:rPr lang="ru-RU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пст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ru-RU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Кэмдин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endParaRPr lang="ru-RU" sz="10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пст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Седъю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21518"/>
              </p:ext>
            </p:extLst>
          </p:nvPr>
        </p:nvGraphicFramePr>
        <p:xfrm>
          <a:off x="251520" y="131803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133 194,4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133 107,3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134 031,6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-5 724,7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+661,0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82448" y="496080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40919"/>
              </p:ext>
            </p:extLst>
          </p:nvPr>
        </p:nvGraphicFramePr>
        <p:xfrm>
          <a:off x="273554" y="5352349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+661,0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Подготовка проекта межевания территории, проекта планировки на территории </a:t>
                      </a:r>
                      <a:r>
                        <a:rPr lang="ru-RU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пст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Веселый Кут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87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МУНИЦИПАЛЬНАЯ ПРОГРАММА </a:t>
            </a:r>
            <a:br>
              <a:rPr lang="ru-RU" sz="1400" dirty="0"/>
            </a:br>
            <a:r>
              <a:rPr lang="ru-RU" sz="1400" dirty="0"/>
              <a:t>«РАЗВИТИЕ </a:t>
            </a:r>
            <a:r>
              <a:rPr lang="ru-RU" sz="1400" dirty="0" smtClean="0"/>
              <a:t>ЭКОНОМИКИ»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7221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569238"/>
              </p:ext>
            </p:extLst>
          </p:nvPr>
        </p:nvGraphicFramePr>
        <p:xfrm>
          <a:off x="287342" y="2840878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+917,0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народного проекта: приобретение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специализированного транспортного средства для перевозки хлеба и хлебобулочных изделий на территории МОГО «Ухта» (</a:t>
                      </a:r>
                      <a:r>
                        <a:rPr lang="ru-RU" sz="1000" baseline="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пгт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Боровой) ООО «</a:t>
                      </a:r>
                      <a:r>
                        <a:rPr lang="ru-RU" sz="1000" baseline="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Лесторг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12516"/>
              </p:ext>
            </p:extLst>
          </p:nvPr>
        </p:nvGraphicFramePr>
        <p:xfrm>
          <a:off x="251520" y="109769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+917,0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85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«БЕЗОПАСНОСТЬ</a:t>
            </a:r>
            <a:br>
              <a:rPr lang="ru-RU" dirty="0"/>
            </a:br>
            <a:r>
              <a:rPr lang="ru-RU" dirty="0"/>
              <a:t> ЖИЗНЕДЕЯТЕЛЬНОСТИ НАСЕЛЕНИЯ»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13015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6406"/>
              </p:ext>
            </p:extLst>
          </p:nvPr>
        </p:nvGraphicFramePr>
        <p:xfrm>
          <a:off x="287342" y="2598814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+1 836,8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создание системы по раздельному накоплению отходов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86421"/>
              </p:ext>
            </p:extLst>
          </p:nvPr>
        </p:nvGraphicFramePr>
        <p:xfrm>
          <a:off x="266291" y="113275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46 828,0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46 828,0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46 828,0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+1 836,8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73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ТРАНСПОРТНОЙ </a:t>
            </a:r>
            <a:br>
              <a:rPr lang="ru-RU" dirty="0"/>
            </a:br>
            <a:r>
              <a:rPr lang="ru-RU" dirty="0"/>
              <a:t>СИСТЕМЫ»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51520" y="206894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07093"/>
              </p:ext>
            </p:extLst>
          </p:nvPr>
        </p:nvGraphicFramePr>
        <p:xfrm>
          <a:off x="265308" y="2520870"/>
          <a:ext cx="8695246" cy="2726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113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000,0</a:t>
                      </a: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объездную дорогу от проспекта А.И. Зерюнова до автодороги Сыктывкар-Ухта</a:t>
                      </a: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328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+2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664,7</a:t>
                      </a: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ремонт деревянных мостов</a:t>
                      </a: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321,4</a:t>
                      </a: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содержание, устройство и текущий ремонт поселковых дорог</a:t>
                      </a: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6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-586,1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Оборудование и содержание ледовых переправ и зимних автомобильных дорог общего пользования местного значения (перераспределение бюджетных ассигнований на мероприятие по содержанию, устройству и текущему ремонту поселковых дорог)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2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361,6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организациям, осуществляющим капитальный ремонт (ремонт) и содержание объектов внешнего благоустройства (перераспределение бюджетных ассигнований на реализацию мероприятия в рамках муниципальной программы МОГО "Ухта" "Формирование современной городской среды")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858,3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на реализацию мероприятий по приведению в нормативное состояние автомобильных дорог местного значения и улиц в населенных пунктах административных центров муниципальных районов и городских (муниципальных) округов Республики Коми (перераспределение бюджетных ассигнований на реализацию мероприятия в рамках муниципальной программы МОГО "Ухта" "Формирование современной городской среды")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234264"/>
              </p:ext>
            </p:extLst>
          </p:nvPr>
        </p:nvGraphicFramePr>
        <p:xfrm>
          <a:off x="257658" y="1094719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182 611,4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55 679,7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58 483,9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-123 819,9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36285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097410"/>
              </p:ext>
            </p:extLst>
          </p:nvPr>
        </p:nvGraphicFramePr>
        <p:xfrm>
          <a:off x="287342" y="2822943"/>
          <a:ext cx="8695246" cy="3213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157,8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Снос аварийных жилых домов (в связи с экономией по итогам конкурсных процедур)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+980,3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ремонт муниципальных помещений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инвентаризацию МКД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89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организацию транспортировки тел умерших, личность которых не установлена, а также одиноких и криминальных с места смерти в морг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Субвенции на осуществление государственного полномочия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организации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мероприятий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 осуществлении деятельности по обращению с животными без владельцев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-45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078,2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на строительство и реконструкция (модернизация) объектов питьевого водоснабжения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53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+500,5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капитальный ремонт лоджий МКД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53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Осуществление государственных полномочий Республики Коми за счет средств республиканского бюджета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53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+5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800,0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Строительство, реконструкция и модернизация объектов коммунальной инфраструктуры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653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674,6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обеспечение мероприятий по переселению граждан из аварийного жилищного фонда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653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+32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625,4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на реализацию мероприятий по обеспечению жильем молодых семей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75955"/>
              </p:ext>
            </p:extLst>
          </p:nvPr>
        </p:nvGraphicFramePr>
        <p:xfrm>
          <a:off x="265150" y="1244343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362 026,9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325 320,0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287 252,5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-8 426,3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+15 299,4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+16 072,8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112760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42407"/>
              </p:ext>
            </p:extLst>
          </p:nvPr>
        </p:nvGraphicFramePr>
        <p:xfrm>
          <a:off x="287342" y="1519148"/>
          <a:ext cx="8695246" cy="1178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Субвенции на осуществление государственного полномочия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организации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мероприятий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 осуществлении деятельности по обращению с животными без владельцев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59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+22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539,0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на строительство и реконструкция (модернизация) объектов питьевого водоснабжения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655,7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Осуществление государственных полномочий Республики Коми за счет средств республиканского бюджета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+412,7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Межевание и кадастр земельных участков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51520" y="299663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902764"/>
              </p:ext>
            </p:extLst>
          </p:nvPr>
        </p:nvGraphicFramePr>
        <p:xfrm>
          <a:off x="261396" y="3402191"/>
          <a:ext cx="8695246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Субвенции на осуществление государственного полномочия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организации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мероприятий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 осуществлении деятельности по обращению с животными без владельцев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+23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725,4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Субсидии на строительство и реконструкция (модернизация) объектов питьевого водоснабжения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656,0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Осуществление государственных полномочий Республики Коми за счет средств республиканского бюджета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76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17835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595698"/>
              </p:ext>
            </p:extLst>
          </p:nvPr>
        </p:nvGraphicFramePr>
        <p:xfrm>
          <a:off x="287342" y="2622142"/>
          <a:ext cx="8695246" cy="3093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на мероприятия по проведению оздоровительной кампании детей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8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+10,1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оказание муниципальных услуг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89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007,1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на организацию питания обучающихся 1-4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классов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8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-0,1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услуги по обращению с ТКО за счет средств республиканского бюджета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2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+600,0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Безвозмездные поступления на укрепление и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модернизацию 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материально-технической базы дошкольных образовательных учреждений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20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+150,0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Безвозмездные поступления на организацию, проведение и участие обучающихся, молодежи и педагогов в конкурсах, фестивалях, соревнованиях, различных мероприятиях федерального, республиканского и городского уровней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+28 </a:t>
                      </a: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091,2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Субсидия на укрепление материально-технической базы и создание безопасных условий в организациях в сфере образования в Республике Коми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+468,0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Субсидии на реализацию народных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проектов: укрепление материально-технической базы МОУ «СОШ №3 имени героя России А.И. Алексеева»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92806"/>
              </p:ext>
            </p:extLst>
          </p:nvPr>
        </p:nvGraphicFramePr>
        <p:xfrm>
          <a:off x="260010" y="104419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12.12.2019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2 344 672,5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2 385 370,0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2 472 247,0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+28 315,0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-1 034,0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-1 075,5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126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5207</TotalTime>
  <Words>2638</Words>
  <Application>Microsoft Office PowerPoint</Application>
  <PresentationFormat>Экран (4:3)</PresentationFormat>
  <Paragraphs>659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СИСТЕМЫ  МУНИЦИПАЛЬНОГО УПРАВЛЕНИЯ»</vt:lpstr>
      <vt:lpstr>МУНИЦИПАЛЬНАЯ ПРОГРАММА  «РАЗВИТИЕ ЭКОНОМИКИ»</vt:lpstr>
      <vt:lpstr>МУНИЦИПАЛЬНАЯ ПРОГРАММА  «БЕЗОПАСНОСТЬ  ЖИЗНЕДЕЯТЕЛЬНОСТИ НАСЕЛЕНИЯ»</vt:lpstr>
      <vt:lpstr>МУНИЦИПАЛЬНАЯ ПРОГРАММА  «РАЗВИТИЕ ТРАНСПОРТНОЙ  СИСТЕМЫ»</vt:lpstr>
      <vt:lpstr>МУНИЦИПАЛЬНАЯ ПРОГРАММА  «ЖИЛЬЕ И ЖИЛИЩНО- КОММУНАЛЬНОЕ ХОЗЯЙСТВО»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«РАЗВИТИЕ ОБРАЗОВАНИЯ»</vt:lpstr>
      <vt:lpstr>МУНИЦИПАЛЬНАЯ ПРОГРАММА  «КУЛЬТУРА»</vt:lpstr>
      <vt:lpstr>МУНИЦИПАЛЬНАЯ ПРОГРАММА  «СОЦИАЛЬНАЯ ПОДДЕРЖКА  НАСЕЛЕНИЯ»</vt:lpstr>
      <vt:lpstr>МУНИЦИПАЛЬНАЯ ПРОГРАММА  «ФОРМИРОВАНИЕ СОВРЕМЕННОЙ ГОРОДСКОЙ СРЕДЫ»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МУНИЦИПАЛЬНАЯ ПРОГРАММА  «ПЕРЕСЕЛЕНИЕ ГРАЖДАН, ПРОЖИВАЮЩИХ НА  ТЕРРИТОРИИ МОГО «УХТА», ИЗ АВАРИЙНОГО ЖИЛИЩНОГО ФОНДА НА 2019-2025 ГОДЫ»</vt:lpstr>
      <vt:lpstr>НЕПРОГРАММНЫЕ МЕРОПРИЯТИЯ</vt:lpstr>
      <vt:lpstr>НЕПРОГРАММНЫЕ МЕРОПРИЯТИЯ</vt:lpstr>
      <vt:lpstr>МУНИЦИПАЛЬНЫЙ ДОЛГ</vt:lpstr>
      <vt:lpstr>МУНИЦИПАЛЬНЫЙ ДОЛГ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835</cp:revision>
  <cp:lastPrinted>2020-05-25T12:53:03Z</cp:lastPrinted>
  <dcterms:modified xsi:type="dcterms:W3CDTF">2020-05-25T12:58:06Z</dcterms:modified>
</cp:coreProperties>
</file>