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66" r:id="rId3"/>
    <p:sldId id="282" r:id="rId4"/>
    <p:sldId id="307" r:id="rId5"/>
    <p:sldId id="281" r:id="rId6"/>
    <p:sldId id="308" r:id="rId7"/>
    <p:sldId id="258" r:id="rId8"/>
    <p:sldId id="286" r:id="rId9"/>
    <p:sldId id="284" r:id="rId10"/>
    <p:sldId id="280" r:id="rId11"/>
    <p:sldId id="285" r:id="rId12"/>
    <p:sldId id="337" r:id="rId13"/>
    <p:sldId id="338" r:id="rId14"/>
    <p:sldId id="327" r:id="rId15"/>
    <p:sldId id="294" r:id="rId16"/>
    <p:sldId id="277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006633"/>
    <a:srgbClr val="CC0066"/>
    <a:srgbClr val="009966"/>
    <a:srgbClr val="808080"/>
    <a:srgbClr val="666666"/>
    <a:srgbClr val="333333"/>
    <a:srgbClr val="3399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на обслуживание муниципального долга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4545597814907612E-3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C4-41B4-A78E-714457BCEFAD}"/>
                </c:ext>
              </c:extLst>
            </c:dLbl>
            <c:dLbl>
              <c:idx val="1"/>
              <c:layout>
                <c:manualLayout>
                  <c:x val="0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1C4-41B4-A78E-714457BCEFAD}"/>
                </c:ext>
              </c:extLst>
            </c:dLbl>
            <c:dLbl>
              <c:idx val="2"/>
              <c:layout>
                <c:manualLayout>
                  <c:x val="0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1C4-41B4-A78E-714457BCEFAD}"/>
                </c:ext>
              </c:extLst>
            </c:dLbl>
            <c:dLbl>
              <c:idx val="3"/>
              <c:layout>
                <c:manualLayout>
                  <c:x val="-4.3636793444722837E-3"/>
                  <c:y val="-6.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1C4-41B4-A78E-714457BCEFAD}"/>
                </c:ext>
              </c:extLst>
            </c:dLbl>
            <c:dLbl>
              <c:idx val="4"/>
              <c:layout>
                <c:manualLayout>
                  <c:x val="2.9091195629815225E-3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61C4-41B4-A78E-714457BCEFAD}"/>
                </c:ext>
              </c:extLst>
            </c:dLbl>
            <c:dLbl>
              <c:idx val="5"/>
              <c:layout>
                <c:manualLayout>
                  <c:x val="0"/>
                  <c:y val="-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1C4-41B4-A78E-714457BCEFAD}"/>
                </c:ext>
              </c:extLst>
            </c:dLbl>
            <c:dLbl>
              <c:idx val="6"/>
              <c:layout>
                <c:manualLayout>
                  <c:x val="-1.4545597814907612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61C4-41B4-A78E-714457BCEFAD}"/>
                </c:ext>
              </c:extLst>
            </c:dLbl>
            <c:dLbl>
              <c:idx val="7"/>
              <c:layout>
                <c:manualLayout>
                  <c:x val="-4.3636793444722837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61C4-41B4-A78E-714457BCEFAD}"/>
                </c:ext>
              </c:extLst>
            </c:dLbl>
            <c:dLbl>
              <c:idx val="8"/>
              <c:layout>
                <c:manualLayout>
                  <c:x val="2.9091195629815225E-3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61C4-41B4-A78E-714457BCEFAD}"/>
                </c:ext>
              </c:extLst>
            </c:dLbl>
            <c:dLbl>
              <c:idx val="9"/>
              <c:layout>
                <c:manualLayout>
                  <c:x val="0"/>
                  <c:y val="-5.312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61C4-41B4-A78E-714457BCEFAD}"/>
                </c:ext>
              </c:extLst>
            </c:dLbl>
            <c:dLbl>
              <c:idx val="10"/>
              <c:layout>
                <c:manualLayout>
                  <c:x val="-1.4545597814906545E-3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61C4-41B4-A78E-714457BCEFAD}"/>
                </c:ext>
              </c:extLst>
            </c:dLbl>
            <c:dLbl>
              <c:idx val="11"/>
              <c:layout>
                <c:manualLayout>
                  <c:x val="-1.4545597814907612E-3"/>
                  <c:y val="-2.18749999999999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61C4-41B4-A78E-714457BCEFAD}"/>
                </c:ext>
              </c:extLst>
            </c:dLbl>
            <c:dLbl>
              <c:idx val="12"/>
              <c:layout>
                <c:manualLayout>
                  <c:x val="-1.4545597814908679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61C4-41B4-A78E-714457BCE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5</c:v>
                </c:pt>
                <c:pt idx="1">
                  <c:v>10</c:v>
                </c:pt>
                <c:pt idx="2">
                  <c:v>45</c:v>
                </c:pt>
                <c:pt idx="3">
                  <c:v>59</c:v>
                </c:pt>
                <c:pt idx="4">
                  <c:v>40</c:v>
                </c:pt>
                <c:pt idx="5">
                  <c:v>41</c:v>
                </c:pt>
                <c:pt idx="6">
                  <c:v>47</c:v>
                </c:pt>
                <c:pt idx="7">
                  <c:v>43</c:v>
                </c:pt>
                <c:pt idx="8">
                  <c:v>47</c:v>
                </c:pt>
                <c:pt idx="9">
                  <c:v>36</c:v>
                </c:pt>
                <c:pt idx="10">
                  <c:v>14</c:v>
                </c:pt>
                <c:pt idx="11">
                  <c:v>7</c:v>
                </c:pt>
                <c:pt idx="12">
                  <c:v>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1C4-41B4-A78E-714457BCEFA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Муниципальный внутренний долг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2.9091195629815225E-3"/>
                  <c:y val="-0.1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61C4-41B4-A78E-714457BCEFAD}"/>
                </c:ext>
              </c:extLst>
            </c:dLbl>
            <c:dLbl>
              <c:idx val="1"/>
              <c:layout>
                <c:manualLayout>
                  <c:x val="2.9091195629815225E-3"/>
                  <c:y val="-0.1718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61C4-41B4-A78E-714457BCEFAD}"/>
                </c:ext>
              </c:extLst>
            </c:dLbl>
            <c:dLbl>
              <c:idx val="2"/>
              <c:layout>
                <c:manualLayout>
                  <c:x val="2.9091195629815225E-3"/>
                  <c:y val="-0.2218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61C4-41B4-A78E-714457BCEFAD}"/>
                </c:ext>
              </c:extLst>
            </c:dLbl>
            <c:dLbl>
              <c:idx val="3"/>
              <c:layout>
                <c:manualLayout>
                  <c:x val="0"/>
                  <c:y val="-0.28437499999999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61C4-41B4-A78E-714457BCEFAD}"/>
                </c:ext>
              </c:extLst>
            </c:dLbl>
            <c:dLbl>
              <c:idx val="4"/>
              <c:layout>
                <c:manualLayout>
                  <c:x val="4.3636793444722837E-3"/>
                  <c:y val="-0.27812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61C4-41B4-A78E-714457BCEFAD}"/>
                </c:ext>
              </c:extLst>
            </c:dLbl>
            <c:dLbl>
              <c:idx val="5"/>
              <c:layout>
                <c:manualLayout>
                  <c:x val="-4.3636793444722837E-3"/>
                  <c:y val="-0.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61C4-41B4-A78E-714457BCEFAD}"/>
                </c:ext>
              </c:extLst>
            </c:dLbl>
            <c:dLbl>
              <c:idx val="6"/>
              <c:layout>
                <c:manualLayout>
                  <c:x val="1.4545597814907612E-3"/>
                  <c:y val="-0.296875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61C4-41B4-A78E-714457BCEFAD}"/>
                </c:ext>
              </c:extLst>
            </c:dLbl>
            <c:dLbl>
              <c:idx val="7"/>
              <c:layout>
                <c:manualLayout>
                  <c:x val="0"/>
                  <c:y val="-0.30625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61C4-41B4-A78E-714457BCEFAD}"/>
                </c:ext>
              </c:extLst>
            </c:dLbl>
            <c:dLbl>
              <c:idx val="8"/>
              <c:layout>
                <c:manualLayout>
                  <c:x val="-1.4545597814907612E-3"/>
                  <c:y val="-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61C4-41B4-A78E-714457BCEFAD}"/>
                </c:ext>
              </c:extLst>
            </c:dLbl>
            <c:dLbl>
              <c:idx val="9"/>
              <c:layout>
                <c:manualLayout>
                  <c:x val="4.3636793444722837E-3"/>
                  <c:y val="-0.2656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61C4-41B4-A78E-714457BCEFAD}"/>
                </c:ext>
              </c:extLst>
            </c:dLbl>
            <c:dLbl>
              <c:idx val="10"/>
              <c:layout>
                <c:manualLayout>
                  <c:x val="1.4545597814907612E-3"/>
                  <c:y val="-0.1906249999999999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61C4-41B4-A78E-714457BCEFAD}"/>
                </c:ext>
              </c:extLst>
            </c:dLbl>
            <c:dLbl>
              <c:idx val="11"/>
              <c:layout>
                <c:manualLayout>
                  <c:x val="1.4545597814907612E-3"/>
                  <c:y val="-0.181250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61C4-41B4-A78E-714457BCEFAD}"/>
                </c:ext>
              </c:extLst>
            </c:dLbl>
            <c:dLbl>
              <c:idx val="12"/>
              <c:layout>
                <c:manualLayout>
                  <c:x val="4.3636793444723904E-3"/>
                  <c:y val="-0.246875000000000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61C4-41B4-A78E-714457BCEFAD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129.19999999999999</c:v>
                </c:pt>
                <c:pt idx="1">
                  <c:v>254.3</c:v>
                </c:pt>
                <c:pt idx="2">
                  <c:v>352.2</c:v>
                </c:pt>
                <c:pt idx="3">
                  <c:v>474</c:v>
                </c:pt>
                <c:pt idx="4">
                  <c:v>474</c:v>
                </c:pt>
                <c:pt idx="5">
                  <c:v>594</c:v>
                </c:pt>
                <c:pt idx="6">
                  <c:v>495</c:v>
                </c:pt>
                <c:pt idx="7">
                  <c:v>514</c:v>
                </c:pt>
                <c:pt idx="8">
                  <c:v>474</c:v>
                </c:pt>
                <c:pt idx="9">
                  <c:v>439</c:v>
                </c:pt>
                <c:pt idx="10">
                  <c:v>305.5</c:v>
                </c:pt>
                <c:pt idx="11">
                  <c:v>297</c:v>
                </c:pt>
                <c:pt idx="12">
                  <c:v>363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B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4120064"/>
        <c:axId val="144154624"/>
      </c:barChart>
      <c:lineChart>
        <c:grouping val="standard"/>
        <c:varyColors val="0"/>
        <c:ser>
          <c:idx val="2"/>
          <c:order val="2"/>
          <c:tx>
            <c:strRef>
              <c:f>Лист1!$D$1</c:f>
              <c:strCache>
                <c:ptCount val="1"/>
                <c:pt idx="0">
                  <c:v>Отношение муниципального внутреннего долга к налоговым и неналоговым доходам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dLbls>
            <c:dLbl>
              <c:idx val="0"/>
              <c:layout>
                <c:manualLayout>
                  <c:x val="-8.7273586889445674E-3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61C4-41B4-A78E-714457BCEFAD}"/>
                </c:ext>
              </c:extLst>
            </c:dLbl>
            <c:dLbl>
              <c:idx val="1"/>
              <c:layout>
                <c:manualLayout>
                  <c:x val="-1.163647825192609E-2"/>
                  <c:y val="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D-61C4-41B4-A78E-714457BCEFAD}"/>
                </c:ext>
              </c:extLst>
            </c:dLbl>
            <c:dLbl>
              <c:idx val="2"/>
              <c:layout>
                <c:manualLayout>
                  <c:x val="-4.3636793444722837E-3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61C4-41B4-A78E-714457BCEFAD}"/>
                </c:ext>
              </c:extLst>
            </c:dLbl>
            <c:dLbl>
              <c:idx val="3"/>
              <c:layout>
                <c:manualLayout>
                  <c:x val="-5.8182391259630449E-3"/>
                  <c:y val="-1.5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F-61C4-41B4-A78E-714457BCEFAD}"/>
                </c:ext>
              </c:extLst>
            </c:dLbl>
            <c:dLbl>
              <c:idx val="4"/>
              <c:layout>
                <c:manualLayout>
                  <c:x val="-2.0363836940870655E-2"/>
                  <c:y val="-2.81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61C4-41B4-A78E-714457BCEFAD}"/>
                </c:ext>
              </c:extLst>
            </c:dLbl>
            <c:dLbl>
              <c:idx val="5"/>
              <c:layout>
                <c:manualLayout>
                  <c:x val="-2.1818396722361418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1-61C4-41B4-A78E-714457BCEFAD}"/>
                </c:ext>
              </c:extLst>
            </c:dLbl>
            <c:dLbl>
              <c:idx val="6"/>
              <c:layout>
                <c:manualLayout>
                  <c:x val="-2.4727516285342938E-2"/>
                  <c:y val="-4.0625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2-61C4-41B4-A78E-714457BCEFAD}"/>
                </c:ext>
              </c:extLst>
            </c:dLbl>
            <c:dLbl>
              <c:idx val="7"/>
              <c:layout>
                <c:manualLayout>
                  <c:x val="-7.2727989074538061E-3"/>
                  <c:y val="-2.8125492125984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3-61C4-41B4-A78E-714457BCEFAD}"/>
                </c:ext>
              </c:extLst>
            </c:dLbl>
            <c:dLbl>
              <c:idx val="8"/>
              <c:layout>
                <c:manualLayout>
                  <c:x val="-1.4545597814907612E-2"/>
                  <c:y val="-2.8125246062992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4-61C4-41B4-A78E-714457BCEFAD}"/>
                </c:ext>
              </c:extLst>
            </c:dLbl>
            <c:dLbl>
              <c:idx val="9"/>
              <c:layout>
                <c:manualLayout>
                  <c:x val="-1.163647825192609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5-61C4-41B4-A78E-714457BCEFAD}"/>
                </c:ext>
              </c:extLst>
            </c:dLbl>
            <c:dLbl>
              <c:idx val="10"/>
              <c:layout>
                <c:manualLayout>
                  <c:x val="-1.4545597814907612E-2"/>
                  <c:y val="-2.50000000000000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6-61C4-41B4-A78E-714457BCEFAD}"/>
                </c:ext>
              </c:extLst>
            </c:dLbl>
            <c:dLbl>
              <c:idx val="11"/>
              <c:layout>
                <c:manualLayout>
                  <c:x val="-2.327307103611833E-2"/>
                  <c:y val="-3.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7-61C4-41B4-A78E-714457BCEFAD}"/>
                </c:ext>
              </c:extLst>
            </c:dLbl>
            <c:dLbl>
              <c:idx val="12"/>
              <c:layout>
                <c:manualLayout>
                  <c:x val="-2.9091195629815117E-2"/>
                  <c:y val="-3.74999999999999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8-61C4-41B4-A78E-714457BCEF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01.01.2008</c:v>
                </c:pt>
                <c:pt idx="1">
                  <c:v>01.01.2009</c:v>
                </c:pt>
                <c:pt idx="2">
                  <c:v> 01.01.2010</c:v>
                </c:pt>
                <c:pt idx="3">
                  <c:v> 01.01.2011</c:v>
                </c:pt>
                <c:pt idx="4">
                  <c:v>01.01.2012</c:v>
                </c:pt>
                <c:pt idx="5">
                  <c:v>01.01.2013</c:v>
                </c:pt>
                <c:pt idx="6">
                  <c:v>01.01.2014</c:v>
                </c:pt>
                <c:pt idx="7">
                  <c:v>01.01.2015</c:v>
                </c:pt>
                <c:pt idx="8">
                  <c:v>01.01.2016</c:v>
                </c:pt>
                <c:pt idx="9">
                  <c:v>01.01.2017</c:v>
                </c:pt>
                <c:pt idx="10">
                  <c:v>01.01.2018</c:v>
                </c:pt>
                <c:pt idx="11">
                  <c:v>01.01.2019</c:v>
                </c:pt>
                <c:pt idx="12">
                  <c:v>01.01.2020</c:v>
                </c:pt>
              </c:strCache>
            </c:strRef>
          </c:cat>
          <c:val>
            <c:numRef>
              <c:f>Лист1!$D$2:$D$14</c:f>
              <c:numCache>
                <c:formatCode>0%</c:formatCode>
                <c:ptCount val="13"/>
                <c:pt idx="0">
                  <c:v>0.12</c:v>
                </c:pt>
                <c:pt idx="1">
                  <c:v>0.18</c:v>
                </c:pt>
                <c:pt idx="2">
                  <c:v>0.27</c:v>
                </c:pt>
                <c:pt idx="3">
                  <c:v>0.32</c:v>
                </c:pt>
                <c:pt idx="4">
                  <c:v>0.27</c:v>
                </c:pt>
                <c:pt idx="5">
                  <c:v>0.32</c:v>
                </c:pt>
                <c:pt idx="6">
                  <c:v>0.25</c:v>
                </c:pt>
                <c:pt idx="7">
                  <c:v>0.36</c:v>
                </c:pt>
                <c:pt idx="8">
                  <c:v>0.36</c:v>
                </c:pt>
                <c:pt idx="9">
                  <c:v>0.3</c:v>
                </c:pt>
                <c:pt idx="10">
                  <c:v>0.21</c:v>
                </c:pt>
                <c:pt idx="11">
                  <c:v>0.21</c:v>
                </c:pt>
                <c:pt idx="12">
                  <c:v>0.24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9-61C4-41B4-A78E-714457BCEF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4157696"/>
        <c:axId val="144156160"/>
      </c:lineChart>
      <c:catAx>
        <c:axId val="1441200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700">
                <a:latin typeface="Verdana" pitchFamily="34" charset="0"/>
              </a:defRPr>
            </a:pPr>
            <a:endParaRPr lang="ru-RU"/>
          </a:p>
        </c:txPr>
        <c:crossAx val="144154624"/>
        <c:crosses val="autoZero"/>
        <c:auto val="1"/>
        <c:lblAlgn val="ctr"/>
        <c:lblOffset val="100"/>
        <c:noMultiLvlLbl val="0"/>
      </c:catAx>
      <c:valAx>
        <c:axId val="14415462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9525" cap="flat">
            <a:solidFill>
              <a:srgbClr val="4D4D4D"/>
            </a:solidFill>
          </a:ln>
        </c:spPr>
        <c:txPr>
          <a:bodyPr/>
          <a:lstStyle/>
          <a:p>
            <a:pPr>
              <a:defRPr sz="800">
                <a:latin typeface="Verdana" pitchFamily="34" charset="0"/>
              </a:defRPr>
            </a:pPr>
            <a:endParaRPr lang="ru-RU"/>
          </a:p>
        </c:txPr>
        <c:crossAx val="144120064"/>
        <c:crosses val="autoZero"/>
        <c:crossBetween val="between"/>
      </c:valAx>
      <c:valAx>
        <c:axId val="144156160"/>
        <c:scaling>
          <c:orientation val="minMax"/>
          <c:max val="1"/>
        </c:scaling>
        <c:delete val="0"/>
        <c:axPos val="r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Verdana" pitchFamily="34" charset="0"/>
              </a:defRPr>
            </a:pPr>
            <a:endParaRPr lang="ru-RU"/>
          </a:p>
        </c:txPr>
        <c:crossAx val="144157696"/>
        <c:crosses val="max"/>
        <c:crossBetween val="between"/>
      </c:valAx>
      <c:catAx>
        <c:axId val="1441576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415616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4.9884643101423799E-2"/>
          <c:y val="0.839427657480315"/>
          <c:w val="0.93804926811591216"/>
          <c:h val="0.14182234251968504"/>
        </c:manualLayout>
      </c:layout>
      <c:overlay val="0"/>
      <c:txPr>
        <a:bodyPr/>
        <a:lstStyle/>
        <a:p>
          <a:pPr>
            <a:defRPr sz="800">
              <a:latin typeface="Verdana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2"/>
            </a:solidFill>
          </c:spPr>
          <c:explosion val="20"/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BCE-4E4C-BFAE-02FA7FAB6030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BCE-4E4C-BFAE-02FA7FAB6030}"/>
              </c:ext>
            </c:extLst>
          </c:dPt>
          <c:dLbls>
            <c:dLbl>
              <c:idx val="0"/>
              <c:layout>
                <c:manualLayout>
                  <c:x val="-8.6224987347084892E-2"/>
                  <c:y val="-9.04929657751328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BCE-4E4C-BFAE-02FA7FAB6030}"/>
                </c:ext>
              </c:extLst>
            </c:dLbl>
            <c:dLbl>
              <c:idx val="1"/>
              <c:layout>
                <c:manualLayout>
                  <c:x val="-6.7532705786369052E-2"/>
                  <c:y val="-0.2986267870579383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BCE-4E4C-BFAE-02FA7FAB60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Verdana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Бюджетные кредиты</c:v>
                </c:pt>
                <c:pt idx="1">
                  <c:v>Кредиты кредитных организаций</c:v>
                </c:pt>
              </c:strCache>
            </c:strRef>
          </c:cat>
          <c:val>
            <c:numRef>
              <c:f>Лист1!$B$2:$B$3</c:f>
              <c:numCache>
                <c:formatCode>0.0%</c:formatCode>
                <c:ptCount val="2"/>
                <c:pt idx="0">
                  <c:v>3.5999999999999997E-2</c:v>
                </c:pt>
                <c:pt idx="1">
                  <c:v>0.96399999999999997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DBCE-4E4C-BFAE-02FA7FAB603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258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51590B-5E69-4297-B8C4-FF2AC349D727}" type="datetimeFigureOut">
              <a:rPr lang="ru-RU" smtClean="0"/>
              <a:t>14.09.2020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28585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D44D18-844B-49A8-9CA4-9BE8F81612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6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D44D18-844B-49A8-9CA4-9BE8F816127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79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14FA1-EA58-4C3A-B2D1-8A33D25126DD}" type="datetime1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381328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FADE-1F69-4D2F-B6BE-347D7A484363}" type="datetime1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CA28B-9251-46D5-8E3D-E966B4E2DECC}" type="datetime1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80000" y="180000"/>
            <a:ext cx="8784000" cy="720000"/>
          </a:xfrm>
        </p:spPr>
        <p:txBody>
          <a:bodyPr anchor="t">
            <a:normAutofit/>
          </a:bodyPr>
          <a:lstStyle>
            <a:lvl1pPr algn="l">
              <a:lnSpc>
                <a:spcPct val="120000"/>
              </a:lnSpc>
              <a:spcBef>
                <a:spcPts val="0"/>
              </a:spcBef>
              <a:defRPr sz="1600" b="1">
                <a:solidFill>
                  <a:srgbClr val="006633"/>
                </a:solidFill>
                <a:latin typeface="Georgia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000" y="1600201"/>
            <a:ext cx="8784000" cy="2620888"/>
          </a:xfrm>
        </p:spPr>
        <p:txBody>
          <a:bodyPr/>
          <a:lstStyle>
            <a:lvl1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1pPr>
            <a:lvl2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2pPr>
            <a:lvl3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3pPr>
            <a:lvl4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4pPr>
            <a:lvl5pPr>
              <a:lnSpc>
                <a:spcPct val="120000"/>
              </a:lnSpc>
              <a:spcBef>
                <a:spcPts val="0"/>
              </a:spcBef>
              <a:defRPr>
                <a:latin typeface="Verdana" pitchFamily="34" charset="0"/>
                <a:cs typeface="Tahoma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B2C51-91F8-4B68-95B7-05C7B1C650D2}" type="datetime1">
              <a:rPr lang="ru-RU" smtClean="0"/>
              <a:t>14.09.2020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05A1-D7BC-4D50-8B06-9CC8ADB0F2A9}" type="datetime1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C9B0-0F6C-4C52-B00E-7589BECE496E}" type="datetime1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04710-B982-4E85-8FB5-09FD7E9E0E65}" type="datetime1">
              <a:rPr lang="ru-RU" smtClean="0"/>
              <a:t>14.09.2020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3C55-3F3C-4EF2-99F8-F1678E6FFDD3}" type="datetime1">
              <a:rPr lang="ru-RU" smtClean="0"/>
              <a:t>14.09.2020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48069-BCF7-4411-9722-5FA3114F09B4}" type="datetime1">
              <a:rPr lang="ru-RU" smtClean="0"/>
              <a:t>14.09.2020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E7F03-EC61-444C-AE4E-94E3B03C13BB}" type="datetime1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D7175-1666-4C7F-B8A3-53242D382D61}" type="datetime1">
              <a:rPr lang="ru-RU" smtClean="0"/>
              <a:t>14.09.2020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02133-1741-4825-B39E-9DF1956C31AA}" type="datetime1">
              <a:rPr lang="ru-RU" smtClean="0"/>
              <a:t>14.09.2020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827584" y="1181419"/>
            <a:ext cx="7772400" cy="1470025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  <a:r>
              <a:rPr lang="ru-RU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ДЛЯ ГРАЖДАН</a:t>
            </a:r>
          </a:p>
        </p:txBody>
      </p:sp>
      <p:sp>
        <p:nvSpPr>
          <p:cNvPr id="2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0" y="2657571"/>
            <a:ext cx="6985000" cy="17526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С УЧЕТОМ ВНЕСЕННЫХ ИЗМЕНЕНИЙ И ДОПОЛНЕНИЙ В БЮДЖЕТ МОГО </a:t>
            </a:r>
            <a:r>
              <a:rPr lang="ru-RU" sz="3000" dirty="0">
                <a:solidFill>
                  <a:schemeClr val="tx1"/>
                </a:solidFill>
                <a:ea typeface="+mj-ea"/>
                <a:cs typeface="Tahoma" pitchFamily="34" charset="0"/>
              </a:rPr>
              <a:t>«УХТА» </a:t>
            </a:r>
            <a:endParaRPr lang="ru-RU" sz="3000" dirty="0" smtClean="0">
              <a:solidFill>
                <a:schemeClr val="tx1"/>
              </a:solidFill>
              <a:ea typeface="+mj-ea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НА 20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20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 И ПЛАНОВЫЙ ПЕРИОД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1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И 202</a:t>
            </a:r>
            <a:r>
              <a:rPr lang="en-US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2</a:t>
            </a:r>
            <a:r>
              <a:rPr lang="ru-RU" sz="30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 ГОДОВ</a:t>
            </a:r>
            <a:endParaRPr lang="ru-RU" sz="30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pic>
        <p:nvPicPr>
          <p:cNvPr id="23" name="Picture 2" descr="E:\18 Бюджет для граждан\Ухта_большая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75288"/>
            <a:ext cx="9144000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Подзаголовок 2"/>
          <p:cNvSpPr txBox="1">
            <a:spLocks/>
          </p:cNvSpPr>
          <p:nvPr/>
        </p:nvSpPr>
        <p:spPr>
          <a:xfrm>
            <a:off x="1196625" y="405125"/>
            <a:ext cx="6985000" cy="1752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1800" dirty="0" smtClean="0">
                <a:solidFill>
                  <a:schemeClr val="tx1"/>
                </a:solidFill>
                <a:ea typeface="+mj-ea"/>
                <a:cs typeface="Tahoma" pitchFamily="34" charset="0"/>
              </a:rPr>
              <a:t>ФИНАНСОВОЕ УПРАВЛЕНИЕ АДМИНИСТРАЦИИ МОГО «УХТА»</a:t>
            </a:r>
            <a:endParaRPr lang="ru-RU" sz="1800" dirty="0">
              <a:solidFill>
                <a:schemeClr val="tx1"/>
              </a:solidFill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565" y="4874599"/>
            <a:ext cx="8217314" cy="738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по решению Совета МОГО «Ухта» от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7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.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0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8.20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20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№ 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65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«О внесении изменений и дополнений в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решение Совета МОГО «Ухта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»</a:t>
            </a:r>
            <a:r>
              <a:rPr lang="en-US" sz="1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от 12.12.2019 № 386 «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О бюджете МОГО «Ухта» на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2020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 и </a:t>
            </a:r>
          </a:p>
          <a:p>
            <a:pPr algn="ctr"/>
            <a:r>
              <a:rPr lang="ru-RU" sz="1400" dirty="0">
                <a:latin typeface="Tahoma" pitchFamily="34" charset="0"/>
                <a:cs typeface="Tahoma" pitchFamily="34" charset="0"/>
              </a:rPr>
              <a:t>плановый период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2021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и </a:t>
            </a:r>
            <a:r>
              <a:rPr lang="ru-RU" sz="1400" dirty="0" smtClean="0">
                <a:latin typeface="Tahoma" pitchFamily="34" charset="0"/>
                <a:cs typeface="Tahoma" pitchFamily="34" charset="0"/>
              </a:rPr>
              <a:t>2022 </a:t>
            </a:r>
            <a:r>
              <a:rPr lang="ru-RU" sz="1400" dirty="0">
                <a:latin typeface="Tahoma" pitchFamily="34" charset="0"/>
                <a:cs typeface="Tahoma" pitchFamily="34" charset="0"/>
              </a:rPr>
              <a:t>годов»</a:t>
            </a:r>
          </a:p>
        </p:txBody>
      </p:sp>
    </p:spTree>
    <p:extLst>
      <p:ext uri="{BB962C8B-B14F-4D97-AF65-F5344CB8AC3E}">
        <p14:creationId xmlns:p14="http://schemas.microsoft.com/office/powerpoint/2010/main" val="87144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«ФОРМИРОВАНИЕ СОВРЕМЕННОЙ</a:t>
            </a:r>
            <a:br>
              <a:rPr lang="ru-RU" dirty="0"/>
            </a:br>
            <a:r>
              <a:rPr lang="ru-RU" dirty="0"/>
              <a:t>ГОРОДСКОЙ СРЕДЫ»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6525926"/>
            <a:ext cx="2133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1744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262347"/>
              </p:ext>
            </p:extLst>
          </p:nvPr>
        </p:nvGraphicFramePr>
        <p:xfrm>
          <a:off x="276325" y="2900208"/>
          <a:ext cx="8695246" cy="25236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81581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-9 335,4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Благоустройство дворовых территорий и проездов МОГО «Ухта»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6664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+110,0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ремонт объектов благоустройства дворовых территорий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3962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+9 418,6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Благоустройство общественных территорий МОГО «Ухта»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29069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+44 433,1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 и ремонт объектов благоустройства общественных территорий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1272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+62 138,1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проекта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«Благоустройство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общественной территории г. Ухты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«набережная Газовиков»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МОГО </a:t>
                      </a: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«Ухта»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победителя Всероссийского конкурса лучших проектов создания комфортной городской среды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45774"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+22 433,6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kern="12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Реализация отдельных мероприятий регионального проекта «Дорожная сеть» в части приведения в нормативное состояние автомобильных дорог местного значения и улиц в населенных пунктах административных центров муниципальных образований (R1)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814327"/>
              </p:ext>
            </p:extLst>
          </p:nvPr>
        </p:nvGraphicFramePr>
        <p:xfrm>
          <a:off x="273554" y="1236021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434 584,8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289 942,7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291 653,5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+129 198,0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336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ФИЗИЧЕСКОЙ КУЛЬТУРЫ </a:t>
            </a:r>
            <a:br>
              <a:rPr lang="ru-RU" dirty="0"/>
            </a:br>
            <a:r>
              <a:rPr lang="ru-RU" dirty="0"/>
              <a:t>И СПОРТА»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1" name="Пятиугольник 20"/>
          <p:cNvSpPr/>
          <p:nvPr/>
        </p:nvSpPr>
        <p:spPr>
          <a:xfrm>
            <a:off x="251520" y="2416595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866372"/>
              </p:ext>
            </p:extLst>
          </p:nvPr>
        </p:nvGraphicFramePr>
        <p:xfrm>
          <a:off x="287342" y="3039494"/>
          <a:ext cx="869524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+2 824,6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проведение капитального и текущего ремонта физкультурно-спортивных сооружений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+600,0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оказание муниципальных услуг (выполнение работ) физкультурно-спортивными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учреждениями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930101"/>
              </p:ext>
            </p:extLst>
          </p:nvPr>
        </p:nvGraphicFramePr>
        <p:xfrm>
          <a:off x="251520" y="1264960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183 643,6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159 360,9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410 530,3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+3 424,6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308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664874"/>
              </p:ext>
            </p:extLst>
          </p:nvPr>
        </p:nvGraphicFramePr>
        <p:xfrm>
          <a:off x="251424" y="2107569"/>
          <a:ext cx="8695246" cy="4292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-1 266,9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Содержание Администрации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+7 223,0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Возврат выкупной цены нежилого помещения по решению суда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+800,0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Оказание материальной помощи гражданам, пострадавшим при паводке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-1 594,3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Перераспределение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гранта муниципальным образованиям городских округов и муниципальных районов в Республике Коми по результатам оценки эффективности деятельности органов местного самоуправления муниципальных образований городских округов и муниципальных районов в Республике Коми и глав (руководителей) администраций муниципальных образований городских округов и муниципальных районов в Республике Коми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- 39 334,7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 по обращению взыскания на средства бюджета МОГО «Ухта», связанных с взысканием неосновательного обогащения в пользу ООО «ЛУКОЙЛ-Коми»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968514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+252,0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 по обращению взыскания на средства бюджета МОГО «Ухта» в пользу физических лиц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106569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-18 237,0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Исполнение судебных актов, предусматривающих обращения взыскания на средства бюджета МОГО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226926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+1 521,0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Предоставление субсидии на предупреждение банкротства и восстановление платежеспособности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161180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-560,8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Финансовое обеспечение </a:t>
                      </a:r>
                      <a:r>
                        <a:rPr lang="ru-RU" sz="1000" dirty="0" err="1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софинансирования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мероприятий, осуществляемых за счёт безвозмездных поступлений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41974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-1 600,0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Субсидии юридическим лицам (кроме некоммерческих организаций), индивидуальным предпринимателям, физическим лицам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283357217"/>
                  </a:ext>
                </a:extLst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0" name="Пятиугольник 9"/>
          <p:cNvSpPr/>
          <p:nvPr/>
        </p:nvSpPr>
        <p:spPr>
          <a:xfrm>
            <a:off x="251520" y="1686808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006343"/>
              </p:ext>
            </p:extLst>
          </p:nvPr>
        </p:nvGraphicFramePr>
        <p:xfrm>
          <a:off x="251424" y="75719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347 586,9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331 641,2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347 174,3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-52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797,7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-9 203,0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-9 000,0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0787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НЕПРОГРАММНЫЕ МЕРОПРИЯТИЯ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260861"/>
              </p:ext>
            </p:extLst>
          </p:nvPr>
        </p:nvGraphicFramePr>
        <p:xfrm>
          <a:off x="251520" y="1424881"/>
          <a:ext cx="8695246" cy="1148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-203,4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Содержание Администрации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-8 999,6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Исполнение исполнительных листов судебных органов по искам к МОГО «Ухта» (казне) о возмещении вреда, причиненного незаконными действиями (бездействием) органов местного самоуправления или их должностных лиц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251616" y="1004120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404506"/>
              </p:ext>
            </p:extLst>
          </p:nvPr>
        </p:nvGraphicFramePr>
        <p:xfrm>
          <a:off x="251520" y="3312783"/>
          <a:ext cx="8695246" cy="77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-9 000,0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Исполнение исполнительных листов судебных органов по искам к МОГО «Ухта» (казне) о возмещении вреда, причиненного незаконными действиями (бездействием) органов местного самоуправления или их должностных лиц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Пятиугольник 12"/>
          <p:cNvSpPr/>
          <p:nvPr/>
        </p:nvSpPr>
        <p:spPr>
          <a:xfrm>
            <a:off x="251616" y="2892022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550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1" name="Пятиугольник 10"/>
          <p:cNvSpPr/>
          <p:nvPr/>
        </p:nvSpPr>
        <p:spPr>
          <a:xfrm>
            <a:off x="52177" y="2620682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62012" y="420222"/>
            <a:ext cx="41706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Экономия в результате: </a:t>
            </a:r>
            <a:endParaRPr lang="ru-RU" sz="1000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- досрочного погашения коммерческих кредитов</a:t>
            </a:r>
            <a:endParaRPr lang="ru-RU" sz="1000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- перекредитования коммерческих кредитов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(замещение «дорогих» кредитов на «дешевые»)</a:t>
            </a:r>
          </a:p>
          <a:p>
            <a:pPr marL="285750" indent="-285750">
              <a:lnSpc>
                <a:spcPct val="120000"/>
              </a:lnSpc>
              <a:buFontTx/>
              <a:buChar char="-"/>
            </a:pPr>
            <a:r>
              <a:rPr lang="ru-RU" sz="1000" dirty="0">
                <a:latin typeface="Verdana" pitchFamily="34" charset="0"/>
              </a:rPr>
              <a:t>использование временно свободных средств </a:t>
            </a:r>
          </a:p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бюджетных и автономных </a:t>
            </a:r>
            <a:r>
              <a:rPr lang="ru-RU" sz="1000" dirty="0" smtClean="0">
                <a:latin typeface="Verdana" pitchFamily="34" charset="0"/>
              </a:rPr>
              <a:t>учреждений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52024" y="1620551"/>
            <a:ext cx="3398518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000" b="1" dirty="0">
                <a:latin typeface="Verdana" pitchFamily="34" charset="0"/>
              </a:rPr>
              <a:t>Экономия</a:t>
            </a:r>
            <a:r>
              <a:rPr lang="ru-RU" sz="1000" dirty="0">
                <a:latin typeface="Verdana" pitchFamily="34" charset="0"/>
              </a:rPr>
              <a:t> от первоначального решения </a:t>
            </a:r>
          </a:p>
          <a:p>
            <a:r>
              <a:rPr lang="ru-RU" sz="1000" dirty="0">
                <a:latin typeface="Verdana" pitchFamily="34" charset="0"/>
              </a:rPr>
              <a:t>о бюджете МОГО «Ухта» составила: </a:t>
            </a:r>
          </a:p>
          <a:p>
            <a:r>
              <a:rPr lang="ru-RU" sz="1000" b="1" dirty="0" smtClean="0">
                <a:latin typeface="Verdana" pitchFamily="34" charset="0"/>
              </a:rPr>
              <a:t>2017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45,2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2018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24,5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руб.</a:t>
            </a:r>
          </a:p>
          <a:p>
            <a:r>
              <a:rPr lang="ru-RU" sz="1000" b="1" dirty="0" smtClean="0">
                <a:latin typeface="Verdana" pitchFamily="34" charset="0"/>
              </a:rPr>
              <a:t>2019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год </a:t>
            </a:r>
            <a:r>
              <a:rPr lang="ru-RU" sz="1000" b="1" dirty="0" smtClean="0">
                <a:latin typeface="Verdana" pitchFamily="34" charset="0"/>
              </a:rPr>
              <a:t>17,1</a:t>
            </a:r>
            <a:r>
              <a:rPr lang="ru-RU" sz="1000" dirty="0" smtClean="0">
                <a:latin typeface="Verdana" pitchFamily="34" charset="0"/>
              </a:rPr>
              <a:t> </a:t>
            </a:r>
            <a:r>
              <a:rPr lang="ru-RU" sz="1000" dirty="0">
                <a:latin typeface="Verdana" pitchFamily="34" charset="0"/>
              </a:rPr>
              <a:t>млн. руб</a:t>
            </a:r>
            <a:r>
              <a:rPr lang="ru-RU" sz="1000" dirty="0" smtClean="0">
                <a:latin typeface="Verdana" pitchFamily="34" charset="0"/>
              </a:rPr>
              <a:t>.</a:t>
            </a:r>
          </a:p>
          <a:p>
            <a:r>
              <a:rPr lang="ru-RU" sz="1000" dirty="0">
                <a:latin typeface="Verdana" pitchFamily="34" charset="0"/>
              </a:rPr>
              <a:t>н</a:t>
            </a:r>
            <a:r>
              <a:rPr lang="ru-RU" sz="1000" dirty="0" smtClean="0">
                <a:latin typeface="Verdana" pitchFamily="34" charset="0"/>
              </a:rPr>
              <a:t>а </a:t>
            </a:r>
            <a:r>
              <a:rPr lang="ru-RU" sz="1000" b="1" dirty="0" smtClean="0">
                <a:latin typeface="Verdana" pitchFamily="34" charset="0"/>
              </a:rPr>
              <a:t>01.08.2020</a:t>
            </a:r>
            <a:r>
              <a:rPr lang="ru-RU" sz="1000" dirty="0" smtClean="0">
                <a:latin typeface="Verdana" pitchFamily="34" charset="0"/>
              </a:rPr>
              <a:t> – </a:t>
            </a:r>
            <a:r>
              <a:rPr lang="ru-RU" sz="1000" b="1" dirty="0" smtClean="0">
                <a:latin typeface="Verdana" pitchFamily="34" charset="0"/>
              </a:rPr>
              <a:t>17</a:t>
            </a:r>
            <a:r>
              <a:rPr lang="ru-RU" sz="1000" dirty="0" smtClean="0">
                <a:latin typeface="Verdana" pitchFamily="34" charset="0"/>
              </a:rPr>
              <a:t> млн. руб.</a:t>
            </a:r>
            <a:endParaRPr lang="ru-RU" sz="1000" dirty="0">
              <a:latin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692" y="728640"/>
            <a:ext cx="4248442" cy="149579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Средняя ставка </a:t>
            </a:r>
            <a:r>
              <a:rPr lang="ru-RU" sz="1000" b="1" dirty="0">
                <a:latin typeface="Verdana" pitchFamily="34" charset="0"/>
              </a:rPr>
              <a:t>по </a:t>
            </a:r>
            <a:r>
              <a:rPr lang="ru-RU" sz="1000" b="1" dirty="0" smtClean="0">
                <a:latin typeface="Verdana" pitchFamily="34" charset="0"/>
              </a:rPr>
              <a:t>банковским кредитам 8,8%</a:t>
            </a:r>
          </a:p>
          <a:p>
            <a:pPr>
              <a:lnSpc>
                <a:spcPct val="120000"/>
              </a:lnSpc>
            </a:pPr>
            <a:endParaRPr lang="ru-RU" sz="10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</a:t>
            </a:r>
            <a:r>
              <a:rPr lang="ru-RU" sz="1000" b="1" dirty="0">
                <a:latin typeface="Verdana" pitchFamily="34" charset="0"/>
              </a:rPr>
              <a:t>бюджетного </a:t>
            </a:r>
            <a:r>
              <a:rPr lang="ru-RU" sz="1000" b="1" dirty="0" smtClean="0">
                <a:latin typeface="Verdana" pitchFamily="34" charset="0"/>
              </a:rPr>
              <a:t>кредита Министерства </a:t>
            </a:r>
            <a:r>
              <a:rPr lang="ru-RU" sz="1000" b="1" dirty="0">
                <a:latin typeface="Verdana" pitchFamily="34" charset="0"/>
              </a:rPr>
              <a:t>финансов </a:t>
            </a:r>
          </a:p>
          <a:p>
            <a:pPr>
              <a:lnSpc>
                <a:spcPct val="120000"/>
              </a:lnSpc>
            </a:pPr>
            <a:r>
              <a:rPr lang="ru-RU" sz="1000" b="1" dirty="0">
                <a:latin typeface="Verdana" pitchFamily="34" charset="0"/>
              </a:rPr>
              <a:t>Республики Коми </a:t>
            </a:r>
            <a:r>
              <a:rPr lang="ru-RU" sz="1000" b="1" dirty="0" smtClean="0">
                <a:latin typeface="Verdana" pitchFamily="34" charset="0"/>
              </a:rPr>
              <a:t>0,1%</a:t>
            </a:r>
          </a:p>
          <a:p>
            <a:pPr>
              <a:lnSpc>
                <a:spcPct val="120000"/>
              </a:lnSpc>
            </a:pPr>
            <a:endParaRPr lang="en-US" sz="1000" b="1" dirty="0" smtClean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r>
              <a:rPr lang="ru-RU" sz="1000" b="1" dirty="0" smtClean="0">
                <a:latin typeface="Verdana" pitchFamily="34" charset="0"/>
              </a:rPr>
              <a:t>Ставка бюджетного кредита Федерального казначейства 0,1%</a:t>
            </a:r>
            <a:endParaRPr lang="ru-RU" sz="1000" b="1" dirty="0">
              <a:latin typeface="Verdana" pitchFamily="34" charset="0"/>
            </a:endParaRPr>
          </a:p>
          <a:p>
            <a:pPr>
              <a:lnSpc>
                <a:spcPct val="120000"/>
              </a:lnSpc>
            </a:pPr>
            <a:endParaRPr lang="ru-RU" sz="600" b="1" dirty="0">
              <a:latin typeface="Verdana" pitchFamily="34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03397849"/>
              </p:ext>
            </p:extLst>
          </p:nvPr>
        </p:nvGraphicFramePr>
        <p:xfrm>
          <a:off x="206418" y="2834628"/>
          <a:ext cx="873116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>
            <p:extLst>
              <p:ext uri="{D42A27DB-BD31-4B8C-83A1-F6EECF244321}">
                <p14:modId xmlns:p14="http://schemas.microsoft.com/office/powerpoint/2010/main" val="3753743279"/>
              </p:ext>
            </p:extLst>
          </p:nvPr>
        </p:nvGraphicFramePr>
        <p:xfrm>
          <a:off x="457990" y="2752948"/>
          <a:ext cx="1755194" cy="1403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Прямоугольник 25"/>
          <p:cNvSpPr/>
          <p:nvPr/>
        </p:nvSpPr>
        <p:spPr>
          <a:xfrm>
            <a:off x="2058157" y="3358552"/>
            <a:ext cx="72492" cy="67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2179898" y="3280070"/>
            <a:ext cx="129394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Бюджетные кредиты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056636" y="3154220"/>
            <a:ext cx="72492" cy="6750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/>
          </a:p>
        </p:txBody>
      </p:sp>
      <p:sp>
        <p:nvSpPr>
          <p:cNvPr id="29" name="TextBox 28"/>
          <p:cNvSpPr txBox="1"/>
          <p:nvPr/>
        </p:nvSpPr>
        <p:spPr>
          <a:xfrm>
            <a:off x="2179898" y="3031063"/>
            <a:ext cx="12923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dirty="0" smtClean="0">
                <a:latin typeface="Verdana" pitchFamily="34" charset="0"/>
              </a:rPr>
              <a:t>Кредиты кредитных </a:t>
            </a:r>
          </a:p>
          <a:p>
            <a:r>
              <a:rPr lang="ru-RU" sz="800" dirty="0" smtClean="0">
                <a:latin typeface="Verdana" pitchFamily="34" charset="0"/>
              </a:rPr>
              <a:t>организаций</a:t>
            </a:r>
            <a:endParaRPr lang="ru-RU" sz="800" dirty="0">
              <a:latin typeface="Verdan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88928" y="2617204"/>
            <a:ext cx="27819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b="1" dirty="0" smtClean="0">
                <a:latin typeface="Verdana" pitchFamily="34" charset="0"/>
              </a:rPr>
              <a:t>Структура муниципального долга на 01.01.2020</a:t>
            </a:r>
            <a:endParaRPr lang="ru-RU" sz="800" b="1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4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МУНИЦИПАЛЬНЫЙ ДОЛГ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79511" y="3799400"/>
            <a:ext cx="5904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ИСТОЧНИКИ ФИНАНСИРОВАНИЯ ДЕФИЦИТА БЮДЖЕТА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30297"/>
              </p:ext>
            </p:extLst>
          </p:nvPr>
        </p:nvGraphicFramePr>
        <p:xfrm>
          <a:off x="260536" y="4103290"/>
          <a:ext cx="8620592" cy="2471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83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5918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4529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6232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6232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546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272663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</a:rPr>
                        <a:t>Источники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2019</a:t>
                      </a:r>
                      <a:endParaRPr lang="ru-RU" sz="900" b="1" dirty="0">
                        <a:latin typeface="Verdana" pitchFamily="34" charset="0"/>
                      </a:endParaRPr>
                    </a:p>
                    <a:p>
                      <a:pPr algn="r"/>
                      <a:r>
                        <a:rPr lang="ru-RU" sz="900" b="1" dirty="0">
                          <a:latin typeface="Verdana" pitchFamily="34" charset="0"/>
                        </a:rPr>
                        <a:t>(план)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2019</a:t>
                      </a:r>
                      <a:endParaRPr lang="ru-RU" sz="900" b="1" dirty="0">
                        <a:latin typeface="Verdana" pitchFamily="34" charset="0"/>
                      </a:endParaRPr>
                    </a:p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(факт)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2020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2021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1" dirty="0" smtClean="0">
                          <a:latin typeface="Verdana" pitchFamily="34" charset="0"/>
                        </a:rPr>
                        <a:t>2022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187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Кредиты</a:t>
                      </a:r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 кредитных организаций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045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554,0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500,0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534,5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150,0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404,5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-434,0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-434,5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-150,0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-404,5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7315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Бюджетные кредиты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900" dirty="0"/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Привлечение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145,8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437,4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148,1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49019">
                <a:tc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Погашение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-145,8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-437,4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-148,1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-1,3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4434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Изменение остатков средств на счетах по учету средств бюджета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211,5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146,8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17,7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900" b="1" dirty="0">
                          <a:latin typeface="Verdana" pitchFamily="34" charset="0"/>
                          <a:cs typeface="Arial" pitchFamily="34" charset="0"/>
                        </a:rPr>
                        <a:t>Всего источников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331,5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212,8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117,7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900" b="0" smtClean="0">
                          <a:latin typeface="Verdana" pitchFamily="34" charset="0"/>
                          <a:cs typeface="Arial" pitchFamily="34" charset="0"/>
                        </a:rPr>
                        <a:t>-1,3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3742433"/>
              </p:ext>
            </p:extLst>
          </p:nvPr>
        </p:nvGraphicFramePr>
        <p:xfrm>
          <a:off x="247173" y="894075"/>
          <a:ext cx="8568953" cy="28275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29614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198187">
                <a:tc rowSpan="2">
                  <a:txBody>
                    <a:bodyPr/>
                    <a:lstStyle/>
                    <a:p>
                      <a:pPr algn="ctr"/>
                      <a:r>
                        <a:rPr lang="ru-RU" sz="900" b="1" baseline="0" dirty="0">
                          <a:latin typeface="Verdana" pitchFamily="34" charset="0"/>
                          <a:cs typeface="Arial" pitchFamily="34" charset="0"/>
                        </a:rPr>
                        <a:t>Год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Предельный объем муниципального долга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Объем</a:t>
                      </a:r>
                      <a:r>
                        <a:rPr lang="ru-RU" sz="900" b="1" baseline="0" dirty="0">
                          <a:latin typeface="Verdana" pitchFamily="34" charset="0"/>
                        </a:rPr>
                        <a:t> расходов на обслуживание</a:t>
                      </a:r>
                      <a:endParaRPr lang="ru-RU" sz="9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900" b="1" dirty="0">
                          <a:latin typeface="Verdana" pitchFamily="34" charset="0"/>
                        </a:rPr>
                        <a:t>Верхний предел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187">
                <a:tc vMerge="1">
                  <a:txBody>
                    <a:bodyPr/>
                    <a:lstStyle/>
                    <a:p>
                      <a:pPr algn="l"/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Ограничение </a:t>
                      </a:r>
                    </a:p>
                    <a:p>
                      <a:pPr algn="ctr"/>
                      <a:r>
                        <a:rPr lang="ru-RU" sz="900" b="0" dirty="0">
                          <a:latin typeface="Verdana" pitchFamily="34" charset="0"/>
                        </a:rPr>
                        <a:t>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Ограничение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>
                          <a:latin typeface="Verdana" pitchFamily="34" charset="0"/>
                        </a:rPr>
                        <a:t> по БК РФ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0" dirty="0" smtClean="0">
                          <a:latin typeface="Verdana" pitchFamily="34" charset="0"/>
                        </a:rPr>
                        <a:t>Проект</a:t>
                      </a:r>
                      <a:endParaRPr lang="ru-RU" sz="9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08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itchFamily="34" charset="0"/>
                          <a:cs typeface="Arial" pitchFamily="34" charset="0"/>
                        </a:rPr>
                        <a:t>2020</a:t>
                      </a:r>
                      <a:endParaRPr lang="ru-RU" sz="900" b="1" baseline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dirty="0" smtClean="0">
                          <a:latin typeface="Verdana" pitchFamily="34" charset="0"/>
                        </a:rPr>
                        <a:t>п.5 </a:t>
                      </a:r>
                      <a:r>
                        <a:rPr lang="ru-RU" sz="900" dirty="0">
                          <a:latin typeface="Verdana" pitchFamily="34" charset="0"/>
                        </a:rPr>
                        <a:t>ст. 107</a:t>
                      </a:r>
                    </a:p>
                    <a:p>
                      <a:pPr algn="l"/>
                      <a:r>
                        <a:rPr lang="ru-RU" sz="900" dirty="0" smtClean="0">
                          <a:latin typeface="Verdana" pitchFamily="34" charset="0"/>
                        </a:rPr>
                        <a:t>Объем  </a:t>
                      </a:r>
                      <a:r>
                        <a:rPr lang="ru-RU" sz="900" dirty="0">
                          <a:latin typeface="Verdana" pitchFamily="34" charset="0"/>
                        </a:rPr>
                        <a:t>муниципального долга</a:t>
                      </a:r>
                      <a:r>
                        <a:rPr lang="ru-RU" sz="900" baseline="0" dirty="0">
                          <a:latin typeface="Verdana" pitchFamily="34" charset="0"/>
                        </a:rPr>
                        <a:t> не должен превышать 100% объема доходов  местного бюджета без учета утвержденного объема безвозмездных поступлений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317,6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ст. 111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Объем расходов на обслуживание муниципального долга не должен превышать 15% объема расходов без учета субвенций</a:t>
                      </a: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23,3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1,0%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п.2</a:t>
                      </a:r>
                      <a:r>
                        <a:rPr lang="ru-RU" sz="900" b="0" baseline="0" dirty="0" smtClean="0">
                          <a:latin typeface="Verdana" pitchFamily="34" charset="0"/>
                          <a:cs typeface="Arial" pitchFamily="34" charset="0"/>
                        </a:rPr>
                        <a:t> и п.3 </a:t>
                      </a:r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ст</a:t>
                      </a: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. 107 </a:t>
                      </a:r>
                    </a:p>
                    <a:p>
                      <a:pPr algn="l"/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Верхний предел </a:t>
                      </a:r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муниципального</a:t>
                      </a:r>
                      <a:r>
                        <a:rPr lang="ru-RU" sz="900" b="0" baseline="0" dirty="0" smtClean="0">
                          <a:latin typeface="Verdana" pitchFamily="34" charset="0"/>
                          <a:cs typeface="Arial" pitchFamily="34" charset="0"/>
                        </a:rPr>
                        <a:t> внутреннего </a:t>
                      </a:r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долга </a:t>
                      </a:r>
                      <a:r>
                        <a:rPr lang="ru-RU" sz="900" b="0" dirty="0">
                          <a:latin typeface="Verdana" pitchFamily="34" charset="0"/>
                          <a:cs typeface="Arial" pitchFamily="34" charset="0"/>
                        </a:rPr>
                        <a:t>не должен превышать ограничения,</a:t>
                      </a:r>
                      <a:r>
                        <a:rPr lang="ru-RU" sz="900" b="0" baseline="0" dirty="0">
                          <a:latin typeface="Verdana" pitchFamily="34" charset="0"/>
                          <a:cs typeface="Arial" pitchFamily="34" charset="0"/>
                        </a:rPr>
                        <a:t> установленные для </a:t>
                      </a:r>
                      <a:r>
                        <a:rPr lang="ru-RU" sz="900" b="0" baseline="0" dirty="0" smtClean="0">
                          <a:latin typeface="Verdana" pitchFamily="34" charset="0"/>
                          <a:cs typeface="Arial" pitchFamily="34" charset="0"/>
                        </a:rPr>
                        <a:t>объема </a:t>
                      </a:r>
                      <a:r>
                        <a:rPr lang="ru-RU" sz="900" b="0" baseline="0" dirty="0">
                          <a:latin typeface="Verdana" pitchFamily="34" charset="0"/>
                          <a:cs typeface="Arial" pitchFamily="34" charset="0"/>
                        </a:rPr>
                        <a:t>муниципального долга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Verdana" pitchFamily="34" charset="0"/>
                        </a:rPr>
                        <a:t>517,5</a:t>
                      </a:r>
                      <a:endParaRPr lang="ru-RU" sz="90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itchFamily="34" charset="0"/>
                          <a:cs typeface="Arial" pitchFamily="34" charset="0"/>
                        </a:rPr>
                        <a:t>2021</a:t>
                      </a:r>
                      <a:endParaRPr lang="ru-RU" sz="9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414,7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44,3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2,1%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517,5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805840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latin typeface="Verdana" pitchFamily="34" charset="0"/>
                          <a:cs typeface="Arial" pitchFamily="34" charset="0"/>
                        </a:rPr>
                        <a:t>2022</a:t>
                      </a:r>
                      <a:endParaRPr lang="ru-RU" sz="9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 </a:t>
                      </a:r>
                      <a:r>
                        <a:rPr lang="ru-RU" sz="900" dirty="0" smtClean="0">
                          <a:latin typeface="Verdana" pitchFamily="34" charset="0"/>
                        </a:rPr>
                        <a:t>446,5</a:t>
                      </a:r>
                      <a:endParaRPr lang="ru-RU" sz="900" dirty="0">
                        <a:latin typeface="Verdana" pitchFamily="34" charset="0"/>
                      </a:endParaRPr>
                    </a:p>
                    <a:p>
                      <a:pPr algn="ctr"/>
                      <a:r>
                        <a:rPr lang="ru-RU" sz="900" dirty="0">
                          <a:latin typeface="Verdana" pitchFamily="34" charset="0"/>
                        </a:rPr>
                        <a:t>100%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43,9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1,9%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 smtClean="0">
                          <a:latin typeface="Verdana" pitchFamily="34" charset="0"/>
                          <a:cs typeface="Arial" pitchFamily="34" charset="0"/>
                        </a:rPr>
                        <a:t>516,2</a:t>
                      </a:r>
                      <a:endParaRPr lang="ru-RU" sz="9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61477" y="523675"/>
            <a:ext cx="6849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ОГРАНИЧЕНИЯ, УСТАНОВЛЕННЫЕ БЮДЖЕТНЫМ КОДЕКСОМ РОССИЙСКОЙ ФЕДЕРАЦИИ</a:t>
            </a:r>
          </a:p>
        </p:txBody>
      </p:sp>
      <p:sp>
        <p:nvSpPr>
          <p:cNvPr id="8" name="Пятиугольник 7"/>
          <p:cNvSpPr/>
          <p:nvPr/>
        </p:nvSpPr>
        <p:spPr>
          <a:xfrm>
            <a:off x="7748158" y="664591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121034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КОНТАКТНАЯ ИНФОРМАЦИЯ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2412" y="764704"/>
            <a:ext cx="8639175" cy="335476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Финансовое управление администрации МОГО «Ухта»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Verdana" pitchFamily="34" charset="0"/>
                <a:cs typeface="Tahoma" pitchFamily="34" charset="0"/>
              </a:rPr>
              <a:t>http://fin.mouhta.ru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Адрес: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169300, Республика Коми, г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. Ухта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, ул. Бушуева, д.11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Телефон: </a:t>
            </a:r>
            <a:r>
              <a:rPr lang="ru-RU" sz="1400" dirty="0" smtClean="0">
                <a:latin typeface="Verdana" pitchFamily="34" charset="0"/>
                <a:cs typeface="Tahoma" pitchFamily="34" charset="0"/>
              </a:rPr>
              <a:t>8(8216)700-128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Факс: </a:t>
            </a:r>
            <a:r>
              <a:rPr lang="ru-RU" sz="1400" dirty="0">
                <a:latin typeface="Verdana" pitchFamily="34" charset="0"/>
                <a:cs typeface="Tahoma" pitchFamily="34" charset="0"/>
              </a:rPr>
              <a:t>8(8216)700-129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Электронная почта: </a:t>
            </a:r>
            <a:r>
              <a:rPr lang="en-US" sz="1400" dirty="0">
                <a:latin typeface="Verdana" pitchFamily="34" charset="0"/>
                <a:cs typeface="Tahoma" pitchFamily="34" charset="0"/>
              </a:rPr>
              <a:t>fu02uxta@mail.ru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en-US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Время работы: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Понедельник - четверг с 08:45 до 17:15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Пятница с 08:45 до 15:45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Обед с 13:00 до 14:00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dirty="0">
                <a:latin typeface="Verdana" pitchFamily="34" charset="0"/>
                <a:cs typeface="Tahoma" pitchFamily="34" charset="0"/>
              </a:rPr>
              <a:t>Суббота, воскресенье – выходные дни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endParaRPr lang="ru-RU" sz="1000" dirty="0">
              <a:latin typeface="Verdana" pitchFamily="34" charset="0"/>
              <a:cs typeface="Tahoma" pitchFamily="34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Clr>
                <a:schemeClr val="accent6">
                  <a:lumMod val="50000"/>
                </a:schemeClr>
              </a:buClr>
              <a:defRPr/>
            </a:pPr>
            <a:r>
              <a:rPr lang="ru-RU" sz="1400" b="1" dirty="0">
                <a:latin typeface="Verdana" pitchFamily="34" charset="0"/>
                <a:cs typeface="Tahoma" pitchFamily="34" charset="0"/>
              </a:rPr>
              <a:t>График личного приема граждан руководством Финансового управления администрации МОГО «Ухта»</a:t>
            </a:r>
            <a:endParaRPr lang="ru-RU" sz="1400" dirty="0">
              <a:latin typeface="Verdana" pitchFamily="34" charset="0"/>
              <a:cs typeface="Tahoma" pitchFamily="34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595911"/>
              </p:ext>
            </p:extLst>
          </p:nvPr>
        </p:nvGraphicFramePr>
        <p:xfrm>
          <a:off x="350435" y="4293096"/>
          <a:ext cx="8541152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788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254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781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Verdana" pitchFamily="34" charset="0"/>
                        </a:rPr>
                        <a:t>Крайн</a:t>
                      </a:r>
                      <a:r>
                        <a:rPr lang="ru-RU" sz="1400" dirty="0" smtClean="0">
                          <a:latin typeface="Verdana" pitchFamily="34" charset="0"/>
                        </a:rPr>
                        <a:t> Галина Владимировна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Verdana" pitchFamily="34" charset="0"/>
                        </a:rPr>
                        <a:t>Исполняющий обязанности 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начальника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Verdana" pitchFamily="34" charset="0"/>
                        </a:rPr>
                        <a:t>3-я среда</a:t>
                      </a:r>
                      <a:r>
                        <a:rPr lang="ru-RU" sz="1400" baseline="0" dirty="0" smtClean="0">
                          <a:latin typeface="Verdana" pitchFamily="34" charset="0"/>
                        </a:rPr>
                        <a:t> каждого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Verdana" pitchFamily="34" charset="0"/>
                        </a:rPr>
                        <a:t>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845">
                <a:tc>
                  <a:txBody>
                    <a:bodyPr/>
                    <a:lstStyle/>
                    <a:p>
                      <a:r>
                        <a:rPr lang="ru-RU" sz="1400" dirty="0" err="1">
                          <a:latin typeface="Verdana" pitchFamily="34" charset="0"/>
                        </a:rPr>
                        <a:t>Брюшкова</a:t>
                      </a:r>
                      <a:r>
                        <a:rPr lang="ru-RU" sz="1400" dirty="0">
                          <a:latin typeface="Verdana" pitchFamily="34" charset="0"/>
                        </a:rPr>
                        <a:t>  Елена Александровна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Verdana" pitchFamily="34" charset="0"/>
                        </a:rPr>
                        <a:t>Заместитель начальника  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Финансового управления администрации МОГО «Ухта»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Verdana" pitchFamily="34" charset="0"/>
                        </a:rPr>
                        <a:t>2-й четверг</a:t>
                      </a:r>
                      <a:r>
                        <a:rPr lang="ru-RU" sz="1400" baseline="0" dirty="0">
                          <a:latin typeface="Verdana" pitchFamily="34" charset="0"/>
                        </a:rPr>
                        <a:t> каждого месяца с 11:00 до13:00</a:t>
                      </a:r>
                      <a:endParaRPr lang="ru-RU" sz="1400" dirty="0">
                        <a:latin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6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ХАРАКТЕРИСТИКИ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12281"/>
              </p:ext>
            </p:extLst>
          </p:nvPr>
        </p:nvGraphicFramePr>
        <p:xfrm>
          <a:off x="281488" y="893895"/>
          <a:ext cx="8620198" cy="21346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182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9025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302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844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30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72663">
                <a:tc row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Показатель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Решение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о бюджете МОГО «Ухта» на 2020 год и плановый период 2021 и 2022 годов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к редакции от 18.06.2020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5864">
                <a:tc vMerge="1">
                  <a:txBody>
                    <a:bodyPr/>
                    <a:lstStyle/>
                    <a:p>
                      <a:pPr algn="l"/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в редакции от 18.06.2020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Проект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млн. руб.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kern="1200" dirty="0" smtClean="0">
                          <a:solidFill>
                            <a:schemeClr val="tx1"/>
                          </a:solidFill>
                          <a:latin typeface="Verdana" pitchFamily="34" charset="0"/>
                          <a:ea typeface="+mn-ea"/>
                          <a:cs typeface="+mn-cs"/>
                        </a:rPr>
                        <a:t>% (+/-)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Verdana" pitchFamily="34" charset="0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62060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ДОХОДЫ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4 220,5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4 225,0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0,1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Налоговые и неналоговые</a:t>
                      </a:r>
                      <a:r>
                        <a:rPr lang="ru-RU" sz="1000" b="0" baseline="0" dirty="0">
                          <a:latin typeface="Verdana" pitchFamily="34" charset="0"/>
                          <a:cs typeface="Arial" pitchFamily="34" charset="0"/>
                        </a:rPr>
                        <a:t> доходы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1 406,3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1 317,6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-88,7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-6,3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0" dirty="0">
                          <a:latin typeface="Verdana" pitchFamily="34" charset="0"/>
                          <a:cs typeface="Arial" pitchFamily="34" charset="0"/>
                        </a:rPr>
                        <a:t>Безвозмездные поступления, всего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2 814,2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2 907,4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93,2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РАСХОДЫ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4 238,2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4 342,7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104,5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2,5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>
                          <a:latin typeface="Verdana" pitchFamily="34" charset="0"/>
                          <a:cs typeface="Arial" pitchFamily="34" charset="0"/>
                        </a:rPr>
                        <a:t>ДЕФИЦИТ(-) ПРОФИЦИТ (+)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-17,7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-117,7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-100,0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latin typeface="Verdana" pitchFamily="34" charset="0"/>
                          <a:cs typeface="Arial" pitchFamily="34" charset="0"/>
                        </a:rPr>
                        <a:t>565,0</a:t>
                      </a:r>
                      <a:endParaRPr lang="ru-RU" sz="1000" b="1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Пятиугольник 7"/>
          <p:cNvSpPr/>
          <p:nvPr/>
        </p:nvSpPr>
        <p:spPr>
          <a:xfrm>
            <a:off x="7819021" y="602158"/>
            <a:ext cx="1131366" cy="195771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00" dirty="0">
                <a:solidFill>
                  <a:schemeClr val="tx1"/>
                </a:solidFill>
                <a:latin typeface="Verdana" pitchFamily="34" charset="0"/>
              </a:rPr>
              <a:t>млн. руб.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266183" y="3459936"/>
            <a:ext cx="3034805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ДОХОДОВ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281487" y="3897311"/>
            <a:ext cx="2178681" cy="343572"/>
          </a:xfrm>
          <a:prstGeom prst="hexag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370315" y="3932888"/>
            <a:ext cx="203038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4 576,8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2486704" y="3945986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Шестиугольник 12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19974" y="5535990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07429" y="5579927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- 88 657,2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14291" y="5496797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Налоговые и неналоговые 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доходы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  <a:stCxn id="10" idx="3"/>
          </p:cNvCxnSpPr>
          <p:nvPr/>
        </p:nvCxnSpPr>
        <p:spPr>
          <a:xfrm flipH="1">
            <a:off x="281427" y="4069097"/>
            <a:ext cx="60" cy="16229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="" xmlns:a16="http://schemas.microsoft.com/office/drawing/2014/main" id="{65A09492-28BA-45DA-AAA4-B0654009F17E}"/>
              </a:ext>
            </a:extLst>
          </p:cNvPr>
          <p:cNvSpPr txBox="1"/>
          <p:nvPr/>
        </p:nvSpPr>
        <p:spPr>
          <a:xfrm>
            <a:off x="4581743" y="3459936"/>
            <a:ext cx="3095719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000" b="1" dirty="0">
                <a:latin typeface="Tahoma" pitchFamily="34" charset="0"/>
                <a:cs typeface="Tahoma" pitchFamily="34" charset="0"/>
              </a:rPr>
              <a:t>СТРУКТУРА ДОПОЛНИТЕЛЬНЫХ </a:t>
            </a:r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РАСХОДОВ</a:t>
            </a:r>
            <a:endParaRPr lang="ru-RU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2" name="Шестиугольник 51">
            <a:extLst>
              <a:ext uri="{FF2B5EF4-FFF2-40B4-BE49-F238E27FC236}">
                <a16:creationId xmlns="" xmlns:a16="http://schemas.microsoft.com/office/drawing/2014/main" id="{E77C69B2-2FA1-4E1D-A1AA-6C9F6E3C0E7D}"/>
              </a:ext>
            </a:extLst>
          </p:cNvPr>
          <p:cNvSpPr/>
          <p:nvPr/>
        </p:nvSpPr>
        <p:spPr>
          <a:xfrm>
            <a:off x="4564827" y="3890920"/>
            <a:ext cx="2178681" cy="343572"/>
          </a:xfrm>
          <a:prstGeom prst="hexagon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="" xmlns:a16="http://schemas.microsoft.com/office/drawing/2014/main" id="{2A18E872-F701-45A7-8263-3B8077FB0308}"/>
              </a:ext>
            </a:extLst>
          </p:cNvPr>
          <p:cNvSpPr txBox="1"/>
          <p:nvPr/>
        </p:nvSpPr>
        <p:spPr>
          <a:xfrm>
            <a:off x="4650720" y="3915480"/>
            <a:ext cx="1956060" cy="2769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latin typeface="Tahoma" pitchFamily="34" charset="0"/>
                <a:cs typeface="Tahoma" pitchFamily="34" charset="0"/>
              </a:rPr>
              <a:t>+ </a:t>
            </a:r>
            <a:r>
              <a:rPr lang="ru-RU" sz="1200" b="1" dirty="0" smtClean="0">
                <a:latin typeface="Tahoma" pitchFamily="34" charset="0"/>
                <a:cs typeface="Tahoma" pitchFamily="34" charset="0"/>
              </a:rPr>
              <a:t>104 576,8 тыс. </a:t>
            </a:r>
            <a:r>
              <a:rPr lang="ru-RU" sz="12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6836872" y="4605350"/>
            <a:ext cx="1964297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2020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59" name="Прямая соединительная линия 58">
            <a:extLst>
              <a:ext uri="{FF2B5EF4-FFF2-40B4-BE49-F238E27FC236}">
                <a16:creationId xmlns="" xmlns:a16="http://schemas.microsoft.com/office/drawing/2014/main" id="{836BFD89-4B73-40D9-9179-94CF18234DE3}"/>
              </a:ext>
            </a:extLst>
          </p:cNvPr>
          <p:cNvCxnSpPr>
            <a:cxnSpLocks/>
            <a:stCxn id="52" idx="3"/>
          </p:cNvCxnSpPr>
          <p:nvPr/>
        </p:nvCxnSpPr>
        <p:spPr>
          <a:xfrm>
            <a:off x="4564827" y="4062706"/>
            <a:ext cx="0" cy="16553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58D94763-D287-4C05-B188-650D4520544A}"/>
              </a:ext>
            </a:extLst>
          </p:cNvPr>
          <p:cNvSpPr txBox="1"/>
          <p:nvPr/>
        </p:nvSpPr>
        <p:spPr>
          <a:xfrm>
            <a:off x="6746273" y="3945985"/>
            <a:ext cx="1905272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Расходы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5" name="Шестиугольник 74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4915407" y="4657569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76" name="TextBox 75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5002862" y="4701506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+ 48 185,4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cxnSp>
        <p:nvCxnSpPr>
          <p:cNvPr id="93" name="Прямая соединительная линия 92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63572" y="5717726"/>
            <a:ext cx="366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4577446" y="4824616"/>
            <a:ext cx="3433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единительная линия 121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83265" y="5694663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Шестиугольник 54">
            <a:extLst>
              <a:ext uri="{FF2B5EF4-FFF2-40B4-BE49-F238E27FC236}">
                <a16:creationId xmlns="" xmlns:a16="http://schemas.microsoft.com/office/drawing/2014/main" id="{2EED5B1B-6F87-4AAB-A6DD-C19446092B89}"/>
              </a:ext>
            </a:extLst>
          </p:cNvPr>
          <p:cNvSpPr/>
          <p:nvPr/>
        </p:nvSpPr>
        <p:spPr>
          <a:xfrm>
            <a:off x="651187" y="4641775"/>
            <a:ext cx="1820481" cy="333456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56" name="TextBox 55">
            <a:extLst>
              <a:ext uri="{FF2B5EF4-FFF2-40B4-BE49-F238E27FC236}">
                <a16:creationId xmlns="" xmlns:a16="http://schemas.microsoft.com/office/drawing/2014/main" id="{7D4A481A-7279-4BF1-9FB1-41A03CEABB7F}"/>
              </a:ext>
            </a:extLst>
          </p:cNvPr>
          <p:cNvSpPr txBox="1"/>
          <p:nvPr/>
        </p:nvSpPr>
        <p:spPr>
          <a:xfrm>
            <a:off x="738642" y="4685712"/>
            <a:ext cx="1661515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+ 93 234,0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4FFF5F7B-B021-4626-A307-8A12D32D6E4C}"/>
              </a:ext>
            </a:extLst>
          </p:cNvPr>
          <p:cNvSpPr txBox="1"/>
          <p:nvPr/>
        </p:nvSpPr>
        <p:spPr>
          <a:xfrm>
            <a:off x="2545504" y="4602582"/>
            <a:ext cx="1877685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Межбюджетные трансферты</a:t>
            </a:r>
          </a:p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2020 года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="" xmlns:a16="http://schemas.microsoft.com/office/drawing/2014/main" id="{472B66F5-2C30-48DC-A8BF-10B8534D614E}"/>
              </a:ext>
            </a:extLst>
          </p:cNvPr>
          <p:cNvCxnSpPr>
            <a:cxnSpLocks/>
          </p:cNvCxnSpPr>
          <p:nvPr/>
        </p:nvCxnSpPr>
        <p:spPr>
          <a:xfrm>
            <a:off x="292444" y="4800448"/>
            <a:ext cx="3533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0687B5FF-AA3B-4F79-A18D-F640F4E63CF2}"/>
              </a:ext>
            </a:extLst>
          </p:cNvPr>
          <p:cNvSpPr txBox="1"/>
          <p:nvPr/>
        </p:nvSpPr>
        <p:spPr>
          <a:xfrm>
            <a:off x="6870429" y="5579927"/>
            <a:ext cx="2257493" cy="246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000" dirty="0" smtClean="0">
                <a:latin typeface="Tahoma" pitchFamily="34" charset="0"/>
                <a:cs typeface="Tahoma" pitchFamily="34" charset="0"/>
              </a:rPr>
              <a:t>Местный бюджет</a:t>
            </a:r>
            <a:endParaRPr lang="ru-RU" sz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6" name="Шестиугольник 65">
            <a:extLst>
              <a:ext uri="{FF2B5EF4-FFF2-40B4-BE49-F238E27FC236}">
                <a16:creationId xmlns="" xmlns:a16="http://schemas.microsoft.com/office/drawing/2014/main" id="{A2F5C02E-0500-4048-8EC7-33E4AA0FDDEF}"/>
              </a:ext>
            </a:extLst>
          </p:cNvPr>
          <p:cNvSpPr/>
          <p:nvPr/>
        </p:nvSpPr>
        <p:spPr>
          <a:xfrm>
            <a:off x="4912106" y="5550998"/>
            <a:ext cx="1820481" cy="333456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/>
          </a:p>
        </p:txBody>
      </p:sp>
      <p:sp>
        <p:nvSpPr>
          <p:cNvPr id="67" name="TextBox 66">
            <a:extLst>
              <a:ext uri="{FF2B5EF4-FFF2-40B4-BE49-F238E27FC236}">
                <a16:creationId xmlns="" xmlns:a16="http://schemas.microsoft.com/office/drawing/2014/main" id="{0BE3A255-F9A7-48E9-B69D-5F6B18A2706A}"/>
              </a:ext>
            </a:extLst>
          </p:cNvPr>
          <p:cNvSpPr txBox="1"/>
          <p:nvPr/>
        </p:nvSpPr>
        <p:spPr>
          <a:xfrm>
            <a:off x="4999561" y="5594935"/>
            <a:ext cx="1661515" cy="24622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000" b="1" dirty="0" smtClean="0">
                <a:latin typeface="Tahoma" pitchFamily="34" charset="0"/>
                <a:cs typeface="Tahoma" pitchFamily="34" charset="0"/>
              </a:rPr>
              <a:t>+ 56 391,4 тыс. </a:t>
            </a:r>
            <a:r>
              <a:rPr lang="ru-RU" sz="1000" b="1" dirty="0">
                <a:latin typeface="Tahoma" pitchFamily="34" charset="0"/>
                <a:cs typeface="Tahoma" pitchFamily="34" charset="0"/>
              </a:rPr>
              <a:t>руб.</a:t>
            </a:r>
          </a:p>
        </p:txBody>
      </p:sp>
    </p:spTree>
    <p:extLst>
      <p:ext uri="{BB962C8B-B14F-4D97-AF65-F5344CB8AC3E}">
        <p14:creationId xmlns:p14="http://schemas.microsoft.com/office/powerpoint/2010/main" val="699646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СИСТЕМЫ </a:t>
            </a:r>
            <a:br>
              <a:rPr lang="ru-RU" dirty="0"/>
            </a:br>
            <a:r>
              <a:rPr lang="ru-RU" dirty="0"/>
              <a:t>МУНИЦИПАЛЬНОГО УПРАВЛЕНИЯ»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37221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801014"/>
              </p:ext>
            </p:extLst>
          </p:nvPr>
        </p:nvGraphicFramePr>
        <p:xfrm>
          <a:off x="287342" y="2741725"/>
          <a:ext cx="8695246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+3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307,2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Содержание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МБУ «Редакция газеты «Ухта»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-5 000,0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Экономия по муниципальному долгу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+7 669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На содержание, проведение капитального и текущего ремонта объектов муниципальной собственности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23604"/>
              </p:ext>
            </p:extLst>
          </p:nvPr>
        </p:nvGraphicFramePr>
        <p:xfrm>
          <a:off x="251520" y="1318034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127 469,7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133 768,3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134 031,6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+ 5 976,2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+ 8 999,6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+ 9 000,0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91342" y="4027590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249644"/>
              </p:ext>
            </p:extLst>
          </p:nvPr>
        </p:nvGraphicFramePr>
        <p:xfrm>
          <a:off x="282448" y="4419132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+8 999,6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Verdana" pitchFamily="34" charset="0"/>
                        </a:rPr>
                        <a:t>Обслуживание муниципального долга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Пятиугольник 10"/>
          <p:cNvSpPr/>
          <p:nvPr/>
        </p:nvSpPr>
        <p:spPr>
          <a:xfrm>
            <a:off x="269308" y="4984625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2022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510873"/>
              </p:ext>
            </p:extLst>
          </p:nvPr>
        </p:nvGraphicFramePr>
        <p:xfrm>
          <a:off x="260414" y="5376167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+9 000,0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Обслуживание муниципального долга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87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«БЕЗОПАСНОСТЬ</a:t>
            </a:r>
            <a:br>
              <a:rPr lang="ru-RU" dirty="0"/>
            </a:br>
            <a:r>
              <a:rPr lang="ru-RU" dirty="0"/>
              <a:t> ЖИЗНЕДЕЯТЕЛЬНОСТИ НАСЕЛЕНИЯ»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14" name="Пятиугольник 13"/>
          <p:cNvSpPr/>
          <p:nvPr/>
        </p:nvSpPr>
        <p:spPr>
          <a:xfrm>
            <a:off x="251520" y="2460663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704684"/>
              </p:ext>
            </p:extLst>
          </p:nvPr>
        </p:nvGraphicFramePr>
        <p:xfrm>
          <a:off x="287342" y="3050511"/>
          <a:ext cx="8695246" cy="123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+450,3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Перераспределение гранта муниципальным образованиям городских округов и муниципальных районов в Республике Коми по результатам оценки эффективности деятельности органов местного самоуправления муниципальных образований городских округов и муниципальных районов в Республике</a:t>
                      </a:r>
                      <a:r>
                        <a:rPr lang="ru-RU" sz="1000" baseline="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 Коми и глав (руководителей) администраций муниципальных образований городских округов и муниципальных районов в Республике Коми</a:t>
                      </a:r>
                      <a:endParaRPr lang="ru-RU" sz="1000" dirty="0">
                        <a:solidFill>
                          <a:srgbClr val="333333"/>
                        </a:solidFill>
                        <a:latin typeface="Verdana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668810"/>
              </p:ext>
            </p:extLst>
          </p:nvPr>
        </p:nvGraphicFramePr>
        <p:xfrm>
          <a:off x="266291" y="1342079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48 664,8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46 828,0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46 828,0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+450,3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73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ТРАНСПОРТНОЙ </a:t>
            </a:r>
            <a:br>
              <a:rPr lang="ru-RU" dirty="0"/>
            </a:br>
            <a:r>
              <a:rPr lang="ru-RU" dirty="0"/>
              <a:t>СИСТЕМЫ»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5" name="Пятиугольник 14"/>
          <p:cNvSpPr/>
          <p:nvPr/>
        </p:nvSpPr>
        <p:spPr>
          <a:xfrm>
            <a:off x="251520" y="2333349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727852"/>
              </p:ext>
            </p:extLst>
          </p:nvPr>
        </p:nvGraphicFramePr>
        <p:xfrm>
          <a:off x="265308" y="2906465"/>
          <a:ext cx="8695246" cy="1417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88113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+8 </a:t>
                      </a:r>
                      <a:r>
                        <a:rPr lang="ru-RU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000,0</a:t>
                      </a: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Организация транспортного обслуживания населения в границах городского округа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0328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+172,4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Строительство дорожной сети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5411">
                <a:tc>
                  <a:txBody>
                    <a:bodyPr/>
                    <a:lstStyle/>
                    <a:p>
                      <a:pPr algn="r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+7 690,5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150000"/>
                        </a:lnSpc>
                      </a:pPr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Реализация отдельных мероприятий регионального проекта «Дорожная сеть» в части приведения в нормативное состояние автомобильных дорог местного значения и улиц в населенных пунктах административных центров муниципальных образований (R1)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3372237"/>
              </p:ext>
            </p:extLst>
          </p:nvPr>
        </p:nvGraphicFramePr>
        <p:xfrm>
          <a:off x="257658" y="1248957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58 791,5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55 679,8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58 484,0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15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862,9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04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«ЖИЛЬЕ И ЖИЛИЩНО-</a:t>
            </a:r>
            <a:br>
              <a:rPr lang="ru-RU" dirty="0"/>
            </a:br>
            <a:r>
              <a:rPr lang="ru-RU" dirty="0"/>
              <a:t>КОММУНАЛЬНОЕ ХОЗЯЙСТВО»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087427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613121"/>
              </p:ext>
            </p:extLst>
          </p:nvPr>
        </p:nvGraphicFramePr>
        <p:xfrm>
          <a:off x="287342" y="2503450"/>
          <a:ext cx="8695246" cy="24138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-13 382,6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Обеспечение мероприятий по переселению граждан из аварийного жилищного фонда, в том числе переселению граждан из аварийного жилищного фонда, с учетом необходимости развития малоэтажного жилищного строительства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-44,4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Проведение капитального ремонта (ремонта) муниципального жилищного фонда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00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230,0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Организация содержания муниципального жилищного фонда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897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Проведение капитального ремонта (ремонта) и содержание объектов коммунальной инфраструктуры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0036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-23 169,8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Строительство станций водоочистки с созданием системы управления комплексом водоснабжения в </a:t>
                      </a:r>
                    </a:p>
                    <a:p>
                      <a:pPr algn="l" fontAlgn="ctr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«Пожня-Ель» г. Ухта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5764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-1 675,0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Обеспечение населения коммунальными и бытовыми услугами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653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-140,8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Проведение работ по оснащению многоквартирных домов приборами учета энергетических ресурсов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671561"/>
              </p:ext>
            </p:extLst>
          </p:nvPr>
        </p:nvGraphicFramePr>
        <p:xfrm>
          <a:off x="265150" y="1134173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332 407,2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340 619,4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303 325,3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-38 184,0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+26 080,7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9" name="Пятиугольник 8"/>
          <p:cNvSpPr/>
          <p:nvPr/>
        </p:nvSpPr>
        <p:spPr>
          <a:xfrm>
            <a:off x="266291" y="5012652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2021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698570"/>
              </p:ext>
            </p:extLst>
          </p:nvPr>
        </p:nvGraphicFramePr>
        <p:xfrm>
          <a:off x="302113" y="5404194"/>
          <a:ext cx="8695246" cy="10532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4 069,4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Разработка генеральных планов, правил землепользования и застройки и документации по планировке территорий муниципальных образований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71593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23 169,8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Строительство станций водоочистки с созданием системы управления комплексом водоснабжения в </a:t>
                      </a:r>
                    </a:p>
                    <a:p>
                      <a:pPr algn="l" fontAlgn="ctr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«Пожня-Ель» г. Ухта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60801"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-1 158,5</a:t>
                      </a:r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+mn-cs"/>
                        </a:rPr>
                        <a:t>Обеспечение населения коммунальными и бытовыми услугами</a:t>
                      </a:r>
                      <a:endParaRPr lang="ru-RU" sz="1000" b="0" i="0" u="none" strike="noStrike" kern="1200" dirty="0"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9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«РАЗВИТИЕ ОБРАЗОВАНИЯ»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2" name="Пятиугольник 11"/>
          <p:cNvSpPr/>
          <p:nvPr/>
        </p:nvSpPr>
        <p:spPr>
          <a:xfrm>
            <a:off x="251520" y="2178351"/>
            <a:ext cx="4860552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838952"/>
              </p:ext>
            </p:extLst>
          </p:nvPr>
        </p:nvGraphicFramePr>
        <p:xfrm>
          <a:off x="287342" y="2622142"/>
          <a:ext cx="8695246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7159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-20,0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Осуществление государственного полномочия Республики Коми по предоставлению мер социальной поддержки в форме выплаты компенсации педагогическим работникам муниципальных образовательных организаций в Республике Коми, работающим и проживающим в сельских населенных пунктах или поселках городского типа </a:t>
                      </a:r>
                      <a:r>
                        <a:rPr lang="ru-RU" sz="1000" dirty="0" smtClean="0">
                          <a:solidFill>
                            <a:srgbClr val="333333"/>
                          </a:solidFill>
                          <a:latin typeface="Verdana" pitchFamily="34" charset="0"/>
                        </a:rPr>
                        <a:t>за счет средств республиканского бюджета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3873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+12 526,5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Проведение капитального и текущего ремонта образовательных учреждений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95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+16 140,2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Оказание муниципальных услуг (выполнение работ)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897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+2 599,3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Обеспечение персонифицированного финансирования дополнительного образования детей (оплата сертификатов</a:t>
                      </a:r>
                      <a:r>
                        <a:rPr lang="ru-RU" sz="10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6266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+240,0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Укрепление и модернизация материально-технической базы образовательных организаций (приобретение плит)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992456" y="850607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4478607"/>
              </p:ext>
            </p:extLst>
          </p:nvPr>
        </p:nvGraphicFramePr>
        <p:xfrm>
          <a:off x="260010" y="1121310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</a:t>
                      </a:r>
                      <a:r>
                        <a:rPr lang="ru-RU" sz="1000" b="0" baseline="0" dirty="0" smtClean="0">
                          <a:latin typeface="Verdana" pitchFamily="34" charset="0"/>
                          <a:cs typeface="Arial" pitchFamily="34" charset="0"/>
                        </a:rPr>
                        <a:t> 373 039,6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2 384 335,9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2 471 171,5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+ 31 486,0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521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«КУЛЬТУРА»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7" name="Пятиугольник 16"/>
          <p:cNvSpPr/>
          <p:nvPr/>
        </p:nvSpPr>
        <p:spPr>
          <a:xfrm>
            <a:off x="251520" y="2273374"/>
            <a:ext cx="4500504" cy="391542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461298"/>
              </p:ext>
            </p:extLst>
          </p:nvPr>
        </p:nvGraphicFramePr>
        <p:xfrm>
          <a:off x="287342" y="2896273"/>
          <a:ext cx="8695246" cy="1468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+6 467,5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проведение капитального и текущего ремонта объектов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культуры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+2 000,0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оказание муниципальных услуг (выполнение работ) учреждениями культурно-досуговой сферы, музеями, библиотеками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+20,0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На предоставление мер социальной поддержки в виде компенсации расходов на оплату жилого помещения и коммунальных услуг педагогическим работникам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>
                <a:latin typeface="Verdana" pitchFamily="34" charset="0"/>
              </a:rPr>
              <a:t>т</a:t>
            </a:r>
            <a:r>
              <a:rPr lang="ru-RU" sz="1000" dirty="0" smtClean="0">
                <a:latin typeface="Verdana" pitchFamily="34" charset="0"/>
              </a:rPr>
              <a:t>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690012"/>
              </p:ext>
            </p:extLst>
          </p:nvPr>
        </p:nvGraphicFramePr>
        <p:xfrm>
          <a:off x="251520" y="1122968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312 751,0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312 147,3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316 913,3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+8 487,5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00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МУНИЦИПАЛЬНАЯ ПРОГРАММА </a:t>
            </a:r>
            <a:br>
              <a:rPr lang="ru-RU" dirty="0"/>
            </a:br>
            <a:r>
              <a:rPr lang="ru-RU" dirty="0"/>
              <a:t>«СОЦИАЛЬНАЯ ПОДДЕРЖКА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НАСЕЛЕНИЯ</a:t>
            </a:r>
            <a:r>
              <a:rPr lang="ru-RU" dirty="0"/>
              <a:t>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3" name="Пятиугольник 12"/>
          <p:cNvSpPr/>
          <p:nvPr/>
        </p:nvSpPr>
        <p:spPr>
          <a:xfrm>
            <a:off x="251520" y="2262357"/>
            <a:ext cx="4770540" cy="475068"/>
          </a:xfrm>
          <a:prstGeom prst="homePlate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000" b="1" dirty="0">
                <a:solidFill>
                  <a:srgbClr val="006633"/>
                </a:solidFill>
                <a:latin typeface="Verdana" pitchFamily="34" charset="0"/>
              </a:rPr>
              <a:t>ОСНОВНЫЕ </a:t>
            </a:r>
            <a:r>
              <a:rPr lang="ru-RU" sz="1000" b="1" dirty="0" smtClean="0">
                <a:solidFill>
                  <a:srgbClr val="006633"/>
                </a:solidFill>
                <a:latin typeface="Verdana" pitchFamily="34" charset="0"/>
              </a:rPr>
              <a:t>ИЗМЕНЕНИЯ ПО РАСХОДАМ НА 2020 ГОД</a:t>
            </a:r>
            <a:endParaRPr lang="ru-RU" sz="1000" dirty="0">
              <a:solidFill>
                <a:schemeClr val="tx1"/>
              </a:solidFill>
              <a:latin typeface="Verdana" pitchFamily="34" charset="0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6002226"/>
              </p:ext>
            </p:extLst>
          </p:nvPr>
        </p:nvGraphicFramePr>
        <p:xfrm>
          <a:off x="287342" y="2753052"/>
          <a:ext cx="8695246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422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6510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+673,0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Оказание единовременной материальной помощи гражданам, оказавшимся в трудной жизненной ситуации</a:t>
                      </a:r>
                      <a:endParaRPr lang="ru-RU" sz="10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D4D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812432" y="638628"/>
            <a:ext cx="919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ru-RU" sz="1000" dirty="0" smtClean="0">
                <a:latin typeface="Verdana" pitchFamily="34" charset="0"/>
              </a:rPr>
              <a:t>тыс. руб.</a:t>
            </a:r>
            <a:endParaRPr lang="ru-RU" sz="1000" dirty="0">
              <a:latin typeface="Verdana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582418"/>
              </p:ext>
            </p:extLst>
          </p:nvPr>
        </p:nvGraphicFramePr>
        <p:xfrm>
          <a:off x="251520" y="1242926"/>
          <a:ext cx="5345550" cy="9161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90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9092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7266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latin typeface="Verdana" pitchFamily="34" charset="0"/>
                        </a:rPr>
                        <a:t>Редакция</a:t>
                      </a:r>
                      <a:r>
                        <a:rPr lang="ru-RU" sz="1000" b="1" baseline="0" dirty="0" smtClean="0">
                          <a:latin typeface="Verdana" pitchFamily="34" charset="0"/>
                        </a:rPr>
                        <a:t> решения от 18.06.2020</a:t>
                      </a:r>
                      <a:endParaRPr lang="ru-RU" sz="1000" b="1" dirty="0" smtClean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Verdana" pitchFamily="34" charset="0"/>
                        </a:rPr>
                        <a:t>Изменение</a:t>
                      </a:r>
                      <a:endParaRPr lang="ru-RU" sz="1000" b="1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266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2020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2021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</a:rPr>
                        <a:t>2022</a:t>
                      </a:r>
                      <a:endParaRPr lang="ru-RU" sz="1000" b="0" dirty="0">
                        <a:latin typeface="Verdana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3 801,5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2 200,0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+673,0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smtClean="0">
                          <a:latin typeface="Verdana" pitchFamily="34" charset="0"/>
                          <a:cs typeface="Arial" pitchFamily="34" charset="0"/>
                        </a:rPr>
                        <a:t>0,0</a:t>
                      </a:r>
                      <a:endParaRPr lang="ru-RU" sz="1000" b="0" dirty="0">
                        <a:latin typeface="Verdana" pitchFamily="34" charset="0"/>
                        <a:cs typeface="Arial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63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5451</TotalTime>
  <Words>1957</Words>
  <Application>Microsoft Office PowerPoint</Application>
  <PresentationFormat>Экран (4:3)</PresentationFormat>
  <Paragraphs>526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БЮДЖЕТ ДЛЯ ГРАЖДАН</vt:lpstr>
      <vt:lpstr>ОСНОВНЫЕ ХАРАКТЕРИСТИКИ БЮДЖЕТА</vt:lpstr>
      <vt:lpstr>МУНИЦИПАЛЬНАЯ ПРОГРАММА  «РАЗВИТИЕ СИСТЕМЫ  МУНИЦИПАЛЬНОГО УПРАВЛЕНИЯ»</vt:lpstr>
      <vt:lpstr>МУНИЦИПАЛЬНАЯ ПРОГРАММА  «БЕЗОПАСНОСТЬ  ЖИЗНЕДЕЯТЕЛЬНОСТИ НАСЕЛЕНИЯ»</vt:lpstr>
      <vt:lpstr>МУНИЦИПАЛЬНАЯ ПРОГРАММА  «РАЗВИТИЕ ТРАНСПОРТНОЙ  СИСТЕМЫ»</vt:lpstr>
      <vt:lpstr>МУНИЦИПАЛЬНАЯ ПРОГРАММА  «ЖИЛЬЕ И ЖИЛИЩНО- КОММУНАЛЬНОЕ ХОЗЯЙСТВО»</vt:lpstr>
      <vt:lpstr>МУНИЦИПАЛЬНАЯ ПРОГРАММА  «РАЗВИТИЕ ОБРАЗОВАНИЯ»</vt:lpstr>
      <vt:lpstr>МУНИЦИПАЛЬНАЯ ПРОГРАММА  «КУЛЬТУРА»</vt:lpstr>
      <vt:lpstr>МУНИЦИПАЛЬНАЯ ПРОГРАММА  «СОЦИАЛЬНАЯ ПОДДЕРЖКА  НАСЕЛЕНИЯ»</vt:lpstr>
      <vt:lpstr>МУНИЦИПАЛЬНАЯ ПРОГРАММА  «ФОРМИРОВАНИЕ СОВРЕМЕННОЙ ГОРОДСКОЙ СРЕДЫ»</vt:lpstr>
      <vt:lpstr>МУНИЦИПАЛЬНАЯ ПРОГРАММА  «РАЗВИТИЕ ФИЗИЧЕСКОЙ КУЛЬТУРЫ  И СПОРТА»</vt:lpstr>
      <vt:lpstr>НЕПРОГРАММНЫЕ МЕРОПРИЯТИЯ</vt:lpstr>
      <vt:lpstr>НЕПРОГРАММНЫЕ МЕРОПРИЯТИЯ</vt:lpstr>
      <vt:lpstr>МУНИЦИПАЛЬНЫЙ ДОЛГ</vt:lpstr>
      <vt:lpstr>МУНИЦИПАЛЬНЫЙ ДОЛГ</vt:lpstr>
      <vt:lpstr>КОНТАКТНАЯ ИНФОРМАЦИЯ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Starceva</cp:lastModifiedBy>
  <cp:revision>864</cp:revision>
  <cp:lastPrinted>2020-09-14T06:05:20Z</cp:lastPrinted>
  <dcterms:modified xsi:type="dcterms:W3CDTF">2020-09-14T06:05:57Z</dcterms:modified>
</cp:coreProperties>
</file>