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339" r:id="rId4"/>
    <p:sldId id="308" r:id="rId5"/>
    <p:sldId id="258" r:id="rId6"/>
    <p:sldId id="286" r:id="rId7"/>
    <p:sldId id="280" r:id="rId8"/>
    <p:sldId id="285" r:id="rId9"/>
    <p:sldId id="334" r:id="rId10"/>
    <p:sldId id="337" r:id="rId11"/>
    <p:sldId id="277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6633"/>
    <a:srgbClr val="CC0066"/>
    <a:srgbClr val="009966"/>
    <a:srgbClr val="808080"/>
    <a:srgbClr val="666666"/>
    <a:srgbClr val="333333"/>
    <a:srgbClr val="3399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90B-5E69-4297-B8C4-FF2AC349D727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4D18-844B-49A8-9CA4-9BE8F8161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4D18-844B-49A8-9CA4-9BE8F81612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4FA1-EA58-4C3A-B2D1-8A33D25126DD}" type="datetime1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ADE-1F69-4D2F-B6BE-347D7A484363}" type="datetime1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A28B-9251-46D5-8E3D-E966B4E2DECC}" type="datetime1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0000" y="180000"/>
            <a:ext cx="8784000" cy="720000"/>
          </a:xfrm>
        </p:spPr>
        <p:txBody>
          <a:bodyPr anchor="t">
            <a:norm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1600" b="1">
                <a:solidFill>
                  <a:srgbClr val="006633"/>
                </a:solidFill>
                <a:latin typeface="Georgia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600201"/>
            <a:ext cx="8784000" cy="262088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51-91F8-4B68-95B7-05C7B1C650D2}" type="datetime1">
              <a:rPr lang="ru-RU" smtClean="0"/>
              <a:t>02.07.2020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05A1-D7BC-4D50-8B06-9CC8ADB0F2A9}" type="datetime1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C9B0-0F6C-4C52-B00E-7589BECE496E}" type="datetime1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4710-B982-4E85-8FB5-09FD7E9E0E65}" type="datetime1">
              <a:rPr lang="ru-RU" smtClean="0"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C55-3F3C-4EF2-99F8-F1678E6FFDD3}" type="datetime1">
              <a:rPr lang="ru-RU" smtClean="0"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069-BCF7-4411-9722-5FA3114F09B4}" type="datetime1">
              <a:rPr lang="ru-RU" smtClean="0"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F03-EC61-444C-AE4E-94E3B03C13BB}" type="datetime1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75-1666-4C7F-B8A3-53242D382D61}" type="datetime1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133-1741-4825-B39E-9DF1956C31AA}" type="datetime1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827584" y="1181419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0" y="2657571"/>
            <a:ext cx="69850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«УХТА» </a:t>
            </a:r>
            <a:endParaRPr lang="ru-RU" sz="3000" dirty="0" smtClean="0">
              <a:solidFill>
                <a:schemeClr val="tx1"/>
              </a:solidFill>
              <a:ea typeface="+mj-ea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НА 20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20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ГОД И ПЛАНОВЫЙ ПЕРИОД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202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1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И 202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ГОДОВ</a:t>
            </a:r>
            <a:endParaRPr lang="ru-RU" sz="30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pic>
        <p:nvPicPr>
          <p:cNvPr id="2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196625" y="405125"/>
            <a:ext cx="6985000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ФИНАНСОВОЕ УПРАВЛЕНИЕ АДМИНИСТРАЦИИ МОГО «УХТА»</a:t>
            </a:r>
            <a:endParaRPr lang="ru-RU" sz="18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565" y="4874599"/>
            <a:ext cx="8217314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18.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0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6.20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20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50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и дополнений в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»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от 12.12.2019 № 386 «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2020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2022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  <p:extLst>
      <p:ext uri="{BB962C8B-B14F-4D97-AF65-F5344CB8AC3E}">
        <p14:creationId xmlns:p14="http://schemas.microsoft.com/office/powerpoint/2010/main" val="8714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337528"/>
              </p:ext>
            </p:extLst>
          </p:nvPr>
        </p:nvGraphicFramePr>
        <p:xfrm>
          <a:off x="251424" y="2338926"/>
          <a:ext cx="8695246" cy="2524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+5 000,0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Предоставление субсидии для проведения капитального ремонта помещений лаборатории противотуберкулёзного диспансерного отделения по адресу: Республика Коми,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г.Ухта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ул. </a:t>
                      </a:r>
                      <a:r>
                        <a:rPr lang="ru-RU" sz="1000" baseline="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Оплеснина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д. 13-а (Государственное бюджетное учреждение здравоохранения Республики Коми «</a:t>
                      </a:r>
                      <a:r>
                        <a:rPr lang="ru-RU" sz="1000" baseline="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Ухтинская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городская поликлиника») для организации работы лаборатории по ПЦР – диагностике с целью проведения исследования на </a:t>
                      </a:r>
                      <a:r>
                        <a:rPr lang="en-US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COVID - 2019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-165,6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Финансовое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обеспечение </a:t>
                      </a:r>
                      <a:r>
                        <a:rPr lang="ru-RU" sz="1000" baseline="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софинансирования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мероприятий, осуществляемых за счет безвозмездных поступлений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-12 002,7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актов, предусматривающих обращения взыскания на средства бюджета МОГО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+3 854,8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МУ УКС (Исполнение судебных актов)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191816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00476"/>
              </p:ext>
            </p:extLst>
          </p:nvPr>
        </p:nvGraphicFramePr>
        <p:xfrm>
          <a:off x="251424" y="757199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28.04.2020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350 900,4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331 641,2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347 174,3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-3 313,5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78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412" y="764704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169300, Республика Коми, г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. Ухта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Телефон: 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8(8216)700-128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Verdan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95911"/>
              </p:ext>
            </p:extLst>
          </p:nvPr>
        </p:nvGraphicFramePr>
        <p:xfrm>
          <a:off x="350435" y="4293096"/>
          <a:ext cx="854115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itchFamily="34" charset="0"/>
                        </a:rPr>
                        <a:t>Крайн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 Галина Владимировна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itchFamily="34" charset="0"/>
                        </a:rPr>
                        <a:t>Исполняющий обязанности 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начальника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itchFamily="34" charset="0"/>
                        </a:rPr>
                        <a:t>3-я среда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Verdana" pitchFamily="34" charset="0"/>
                        </a:rPr>
                        <a:t>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Verdana" pitchFamily="34" charset="0"/>
                        </a:rPr>
                        <a:t>Брюшкова</a:t>
                      </a:r>
                      <a:r>
                        <a:rPr lang="ru-RU" sz="1400" dirty="0">
                          <a:latin typeface="Verdana" pitchFamily="34" charset="0"/>
                        </a:rPr>
                        <a:t>  Елена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Заместитель начальника 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2-й четверг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ХАРАКТЕРИСТИКИ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701908"/>
              </p:ext>
            </p:extLst>
          </p:nvPr>
        </p:nvGraphicFramePr>
        <p:xfrm>
          <a:off x="281488" y="673555"/>
          <a:ext cx="8620198" cy="2134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02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0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84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30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26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Показатель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Решение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о бюджете МОГО «Ухта» на 2020 год и плановый период 2021 и 2022 годов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к редакции от 28.04.2020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864">
                <a:tc vMerge="1">
                  <a:txBody>
                    <a:bodyPr/>
                    <a:lstStyle/>
                    <a:p>
                      <a:pPr algn="l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в редакции от 28.04.2020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Проект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% (+/-)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4 205,1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4 220,5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15,4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0,4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Налоговые и неналоговые</a:t>
                      </a:r>
                      <a:r>
                        <a:rPr lang="ru-RU" sz="1000" b="0" baseline="0" dirty="0">
                          <a:latin typeface="Verdana" pitchFamily="34" charset="0"/>
                          <a:cs typeface="Arial" pitchFamily="34" charset="0"/>
                        </a:rPr>
                        <a:t> доходы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1 406,3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406,3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Безвозмездные поступления, всего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2 798,8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2 814,2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4 222,8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4 238,2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15,4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0,4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ДЕФИЦИТ(-) 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-17,7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-17,7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7819021" y="425886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266183" y="3063324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281487" y="3500699"/>
            <a:ext cx="217868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370315" y="3536276"/>
            <a:ext cx="203038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15 406,2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2486704" y="3549374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19974" y="5139378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07429" y="5183315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+ 736,1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14291" y="5029426"/>
            <a:ext cx="1877685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о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т негосударственных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организаций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283265" y="3652874"/>
            <a:ext cx="0" cy="2607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2496945" y="6145597"/>
            <a:ext cx="196769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Прочие безвозмездные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Шестиугольник 39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603074" y="6101980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690529" y="6145917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79,9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4581743" y="3063324"/>
            <a:ext cx="3095719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РАСХОДОВ</a:t>
            </a:r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Шестиугольник 51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4564827" y="3494308"/>
            <a:ext cx="2178681" cy="34357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4650720" y="3518868"/>
            <a:ext cx="19560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15 406,2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4568210" y="3652875"/>
            <a:ext cx="0" cy="2615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746273" y="3549373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Расходы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3265" y="6260769"/>
            <a:ext cx="321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3265" y="5298051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Шестиугольник 54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51187" y="4245163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38642" y="4289100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+ 14 590,2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45504" y="4205970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2020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92444" y="4403836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Шестиугольник 73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14525" y="5143913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01980" y="5187850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+ 736,1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6808842" y="5033961"/>
            <a:ext cx="1877685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о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т негосударственных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о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рганизаций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в 2020 году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6791496" y="6150132"/>
            <a:ext cx="196769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Прочие безвозмездные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0" name="Шестиугольник 79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4897625" y="6106515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4985080" y="6150452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79,9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816" y="6265304"/>
            <a:ext cx="321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816" y="5302586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Шестиугольник 85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45738" y="4249698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33193" y="4293635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+ 14 590,2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6840055" y="4210505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2020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86995" y="4408371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6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МУНИЦИПАЛЬНАЯ ПРОГРАММА </a:t>
            </a:r>
            <a:br>
              <a:rPr lang="ru-RU" sz="1400" dirty="0"/>
            </a:br>
            <a:r>
              <a:rPr lang="ru-RU" sz="1400" dirty="0"/>
              <a:t>«РАЗВИТИЕ </a:t>
            </a:r>
            <a:r>
              <a:rPr lang="ru-RU" sz="1400" dirty="0" smtClean="0"/>
              <a:t>ЭКОНОМИКИ»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7221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081756"/>
              </p:ext>
            </p:extLst>
          </p:nvPr>
        </p:nvGraphicFramePr>
        <p:xfrm>
          <a:off x="287342" y="2840878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Субсидия на финансовую поддержку субъектов малого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среднего предпринимательства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15954"/>
              </p:ext>
            </p:extLst>
          </p:nvPr>
        </p:nvGraphicFramePr>
        <p:xfrm>
          <a:off x="251520" y="109769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28.04.2020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1 917,0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1 000,0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1 000,0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+200,0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85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36285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475882"/>
              </p:ext>
            </p:extLst>
          </p:nvPr>
        </p:nvGraphicFramePr>
        <p:xfrm>
          <a:off x="287342" y="2822943"/>
          <a:ext cx="8695246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+9 300,0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Проведение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капитального ремонта (ремонта) муниципального жилищного фонда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-30 363,5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Обеспечение мероприятий по переселению граждан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из аварийного жилищного фонда, в том числе переселению граждан из аварийного жилищного фонда, с учетом необходимости развития малоэтажного жилищного строительства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-129,9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Предоставление социальных выплат молодым семьям на приобретение жилого помещения или создание объекта индивидуального жилищного строительства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192894"/>
              </p:ext>
            </p:extLst>
          </p:nvPr>
        </p:nvGraphicFramePr>
        <p:xfrm>
          <a:off x="265150" y="1244343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28.04.2020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353 600,6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340 619,4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303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325,3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-21 193,4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17835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006484"/>
              </p:ext>
            </p:extLst>
          </p:nvPr>
        </p:nvGraphicFramePr>
        <p:xfrm>
          <a:off x="287342" y="2622142"/>
          <a:ext cx="8695246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+52,0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Софинансирование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субсидии на реализацию народных проектов в сфере образования, прошедших отбор в рамках проекта «Народный бюджет»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856521"/>
              </p:ext>
            </p:extLst>
          </p:nvPr>
        </p:nvGraphicFramePr>
        <p:xfrm>
          <a:off x="260010" y="1044191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28.04.2020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2 372 987,6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2 384 335,9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2 471 171,5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+52,0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1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«КУЛЬТУРА»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251520" y="2273374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941137"/>
              </p:ext>
            </p:extLst>
          </p:nvPr>
        </p:nvGraphicFramePr>
        <p:xfrm>
          <a:off x="287342" y="2664916"/>
          <a:ext cx="869524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+30,0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Реализация народных проектов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+13,1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Поддержание работоспособности инфраструктуры связи на территории д. </a:t>
                      </a:r>
                      <a:r>
                        <a:rPr lang="ru-RU" sz="10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Поромес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</a:t>
            </a:r>
            <a:r>
              <a:rPr lang="ru-RU" sz="1000" dirty="0" smtClean="0">
                <a:latin typeface="Verdana" pitchFamily="34" charset="0"/>
              </a:rPr>
              <a:t>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339278"/>
              </p:ext>
            </p:extLst>
          </p:nvPr>
        </p:nvGraphicFramePr>
        <p:xfrm>
          <a:off x="251520" y="1122968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28.04.2020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312 707,9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312 147,3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316 913,3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+43,1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02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2592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22930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34796"/>
              </p:ext>
            </p:extLst>
          </p:nvPr>
        </p:nvGraphicFramePr>
        <p:xfrm>
          <a:off x="276325" y="2657834"/>
          <a:ext cx="8695246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1581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+9 000,0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Содержание и ремонт объектов благоустройства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общественных территорий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664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+64,5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Реализация народных проектов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+721,1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Благоустройство дворовых территорий и проездов МОГО «Ухта», осуществляемых за счет безвозмездных поступлений от юридических лиц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863367"/>
              </p:ext>
            </p:extLst>
          </p:nvPr>
        </p:nvGraphicFramePr>
        <p:xfrm>
          <a:off x="273554" y="1147885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28.04.2020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424 799,2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289 942,7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291 653,5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+9 785,6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3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ФИЗИЧЕСКОЙ КУЛЬТУРЫ </a:t>
            </a:r>
            <a:br>
              <a:rPr lang="ru-RU" dirty="0"/>
            </a:br>
            <a:r>
              <a:rPr lang="ru-RU" dirty="0"/>
              <a:t>И СПОРТА»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108119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423567"/>
              </p:ext>
            </p:extLst>
          </p:nvPr>
        </p:nvGraphicFramePr>
        <p:xfrm>
          <a:off x="287342" y="2598814"/>
          <a:ext cx="869524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+3 000,0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Капитальный и текущий ремонт физкультурных и спортивных учреждений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+452,8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Укрепление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и модернизация материально-технической базы физкультурных и спортивных учреждений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+13 000,0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Оказание услуг физкультурных и спортивных учреждений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+678,5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Реализация народных проектов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797173"/>
              </p:ext>
            </p:extLst>
          </p:nvPr>
        </p:nvGraphicFramePr>
        <p:xfrm>
          <a:off x="251520" y="1088688"/>
          <a:ext cx="534555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28.04.2020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166 512,3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159 360,9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410 530,3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+17 131,3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0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 smtClean="0"/>
              <a:t>«ПЕРЕСЕЛЕНИЕ ГРАЖДАН, ПРОЖИВАЮЩИХ НА </a:t>
            </a:r>
            <a:br>
              <a:rPr lang="ru-RU" dirty="0" smtClean="0"/>
            </a:br>
            <a:r>
              <a:rPr lang="ru-RU" dirty="0" smtClean="0"/>
              <a:t>ТЕРРИТОРИИ МОГО «УХТА», ИЗ АВАРИЙНОГО ЖИЛИЩНОГО ФОНДА</a:t>
            </a:r>
            <a:br>
              <a:rPr lang="ru-RU" dirty="0" smtClean="0"/>
            </a:br>
            <a:r>
              <a:rPr lang="ru-RU" dirty="0" smtClean="0"/>
              <a:t>НА 2019-2025 ГОДЫ»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647952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69169"/>
              </p:ext>
            </p:extLst>
          </p:nvPr>
        </p:nvGraphicFramePr>
        <p:xfrm>
          <a:off x="287342" y="3171698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+12 701,1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обеспечение мероприятий по расселению непригодного для проживания жилищного фонда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0955" y="1178700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608583"/>
              </p:ext>
            </p:extLst>
          </p:nvPr>
        </p:nvGraphicFramePr>
        <p:xfrm>
          <a:off x="251520" y="151835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28.04.2020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634,7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+12 701,1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90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5318</TotalTime>
  <Words>946</Words>
  <Application>Microsoft Office PowerPoint</Application>
  <PresentationFormat>Экран (4:3)</PresentationFormat>
  <Paragraphs>274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БЮДЖЕТ ДЛЯ ГРАЖДАН</vt:lpstr>
      <vt:lpstr>ОСНОВНЫЕ ХАРАКТЕРИСТИКИ БЮДЖЕТА</vt:lpstr>
      <vt:lpstr>МУНИЦИПАЛЬНАЯ ПРОГРАММА  «РАЗВИТИЕ ЭКОНОМИКИ»</vt:lpstr>
      <vt:lpstr>МУНИЦИПАЛЬНАЯ ПРОГРАММА  «ЖИЛЬЕ И ЖИЛИЩНО- КОММУНАЛЬНОЕ ХОЗЯЙСТВО»</vt:lpstr>
      <vt:lpstr>МУНИЦИПАЛЬНАЯ ПРОГРАММА  «РАЗВИТИЕ ОБРАЗОВАНИЯ»</vt:lpstr>
      <vt:lpstr>МУНИЦИПАЛЬНАЯ ПРОГРАММА  «КУЛЬТУРА»</vt:lpstr>
      <vt:lpstr>МУНИЦИПАЛЬНАЯ ПРОГРАММА  «ФОРМИРОВАНИЕ СОВРЕМЕННОЙ ГОРОДСКОЙ СРЕДЫ»</vt:lpstr>
      <vt:lpstr>МУНИЦИПАЛЬНАЯ ПРОГРАММА  «РАЗВИТИЕ ФИЗИЧЕСКОЙ КУЛЬТУРЫ  И СПОРТА»</vt:lpstr>
      <vt:lpstr>МУНИЦИПАЛЬНАЯ ПРОГРАММА  «ПЕРЕСЕЛЕНИЕ ГРАЖДАН, ПРОЖИВАЮЩИХ НА  ТЕРРИТОРИИ МОГО «УХТА», ИЗ АВАРИЙНОГО ЖИЛИЩНОГО ФОНДА НА 2019-2025 ГОДЫ»</vt:lpstr>
      <vt:lpstr>НЕПРОГРАММНЫЕ МЕРОПРИЯТИЯ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Starceva</cp:lastModifiedBy>
  <cp:revision>853</cp:revision>
  <cp:lastPrinted>2020-05-25T12:53:03Z</cp:lastPrinted>
  <dcterms:modified xsi:type="dcterms:W3CDTF">2020-07-02T14:16:19Z</dcterms:modified>
</cp:coreProperties>
</file>