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drawings/drawing1.xml" ContentType="application/vnd.openxmlformats-officedocument.drawingml.chartshapes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0"/>
  </p:notesMasterIdLst>
  <p:sldIdLst>
    <p:sldId id="256" r:id="rId2"/>
    <p:sldId id="320" r:id="rId3"/>
    <p:sldId id="312" r:id="rId4"/>
    <p:sldId id="265" r:id="rId5"/>
    <p:sldId id="270" r:id="rId6"/>
    <p:sldId id="324" r:id="rId7"/>
    <p:sldId id="264" r:id="rId8"/>
    <p:sldId id="293" r:id="rId9"/>
    <p:sldId id="322" r:id="rId10"/>
    <p:sldId id="266" r:id="rId11"/>
    <p:sldId id="278" r:id="rId12"/>
    <p:sldId id="290" r:id="rId13"/>
    <p:sldId id="263" r:id="rId14"/>
    <p:sldId id="374" r:id="rId15"/>
    <p:sldId id="376" r:id="rId16"/>
    <p:sldId id="377" r:id="rId17"/>
    <p:sldId id="352" r:id="rId18"/>
    <p:sldId id="353" r:id="rId19"/>
    <p:sldId id="318" r:id="rId20"/>
    <p:sldId id="291" r:id="rId21"/>
    <p:sldId id="349" r:id="rId22"/>
    <p:sldId id="316" r:id="rId23"/>
    <p:sldId id="295" r:id="rId24"/>
    <p:sldId id="382" r:id="rId25"/>
    <p:sldId id="343" r:id="rId26"/>
    <p:sldId id="344" r:id="rId27"/>
    <p:sldId id="345" r:id="rId28"/>
    <p:sldId id="339" r:id="rId29"/>
    <p:sldId id="302" r:id="rId30"/>
    <p:sldId id="304" r:id="rId31"/>
    <p:sldId id="305" r:id="rId32"/>
    <p:sldId id="379" r:id="rId33"/>
    <p:sldId id="335" r:id="rId34"/>
    <p:sldId id="358" r:id="rId35"/>
    <p:sldId id="380" r:id="rId36"/>
    <p:sldId id="282" r:id="rId37"/>
    <p:sldId id="283" r:id="rId38"/>
    <p:sldId id="307" r:id="rId39"/>
    <p:sldId id="281" r:id="rId40"/>
    <p:sldId id="308" r:id="rId41"/>
    <p:sldId id="348" r:id="rId42"/>
    <p:sldId id="258" r:id="rId43"/>
    <p:sldId id="346" r:id="rId44"/>
    <p:sldId id="347" r:id="rId45"/>
    <p:sldId id="383" r:id="rId46"/>
    <p:sldId id="286" r:id="rId47"/>
    <p:sldId id="384" r:id="rId48"/>
    <p:sldId id="284" r:id="rId49"/>
    <p:sldId id="280" r:id="rId50"/>
    <p:sldId id="285" r:id="rId51"/>
    <p:sldId id="385" r:id="rId52"/>
    <p:sldId id="388" r:id="rId53"/>
    <p:sldId id="381" r:id="rId54"/>
    <p:sldId id="311" r:id="rId55"/>
    <p:sldId id="313" r:id="rId56"/>
    <p:sldId id="314" r:id="rId57"/>
    <p:sldId id="328" r:id="rId58"/>
    <p:sldId id="329" r:id="rId59"/>
    <p:sldId id="375" r:id="rId60"/>
    <p:sldId id="332" r:id="rId61"/>
    <p:sldId id="331" r:id="rId62"/>
    <p:sldId id="333" r:id="rId63"/>
    <p:sldId id="296" r:id="rId64"/>
    <p:sldId id="298" r:id="rId65"/>
    <p:sldId id="321" r:id="rId66"/>
    <p:sldId id="387" r:id="rId67"/>
    <p:sldId id="297" r:id="rId68"/>
    <p:sldId id="277" r:id="rId6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09966"/>
    <a:srgbClr val="006633"/>
    <a:srgbClr val="4D4D4D"/>
    <a:srgbClr val="CC0066"/>
    <a:srgbClr val="808080"/>
    <a:srgbClr val="666666"/>
    <a:srgbClr val="339966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6.pn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6.pn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167185127578417E-2"/>
                  <c:y val="7.1621845678044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227696922564159E-2"/>
                  <c:y val="3.282630005688433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106673332592673E-2"/>
                  <c:y val="1.074327685170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167185127578417E-2"/>
                  <c:y val="-7.1621845678044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697441025071289E-3"/>
                  <c:y val="-7.1621845678044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81846461504277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2276969225641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8184646150426659E-3"/>
                  <c:y val="-7.1621845678044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>
                    <a:solidFill>
                      <a:schemeClr val="accent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 (прогноз)</c:v>
                </c:pt>
                <c:pt idx="7">
                  <c:v>2020 (план)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3473.7</c:v>
                </c:pt>
                <c:pt idx="1">
                  <c:v>3537.2</c:v>
                </c:pt>
                <c:pt idx="2">
                  <c:v>3481.2</c:v>
                </c:pt>
                <c:pt idx="3">
                  <c:v>3582.9</c:v>
                </c:pt>
                <c:pt idx="4">
                  <c:v>3655.6</c:v>
                </c:pt>
                <c:pt idx="5">
                  <c:v>3761.8</c:v>
                </c:pt>
                <c:pt idx="6">
                  <c:v>3922.5</c:v>
                </c:pt>
                <c:pt idx="7">
                  <c:v>4142.8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9E4-4F1E-ADB9-8E5AD38591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3227696922564159E-2"/>
                  <c:y val="-7.1621845678044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184646150427735E-3"/>
                  <c:y val="1.0743276851706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046161537606933E-2"/>
                  <c:y val="3.282630005688433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697441025071289E-2"/>
                  <c:y val="-3.58109228390222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106673332592673E-2"/>
                  <c:y val="3.282630005688433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636929230085654E-2"/>
                  <c:y val="-7.1621845678044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 (прогноз)</c:v>
                </c:pt>
                <c:pt idx="7">
                  <c:v>2020 (план)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3614.9</c:v>
                </c:pt>
                <c:pt idx="1">
                  <c:v>3581.2</c:v>
                </c:pt>
                <c:pt idx="2">
                  <c:v>3485.5</c:v>
                </c:pt>
                <c:pt idx="3">
                  <c:v>3519.7</c:v>
                </c:pt>
                <c:pt idx="4">
                  <c:v>3513.2</c:v>
                </c:pt>
                <c:pt idx="5">
                  <c:v>3678.6</c:v>
                </c:pt>
                <c:pt idx="6">
                  <c:v>4254</c:v>
                </c:pt>
                <c:pt idx="7">
                  <c:v>4142.8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9E4-4F1E-ADB9-8E5AD3859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010944"/>
        <c:axId val="93459200"/>
      </c:barChart>
      <c:catAx>
        <c:axId val="4901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93459200"/>
        <c:crosses val="autoZero"/>
        <c:auto val="1"/>
        <c:lblAlgn val="ctr"/>
        <c:lblOffset val="100"/>
        <c:noMultiLvlLbl val="0"/>
      </c:catAx>
      <c:valAx>
        <c:axId val="93459200"/>
        <c:scaling>
          <c:orientation val="minMax"/>
          <c:min val="2000"/>
        </c:scaling>
        <c:delete val="1"/>
        <c:axPos val="l"/>
        <c:numFmt formatCode="0.0" sourceLinked="1"/>
        <c:majorTickMark val="out"/>
        <c:minorTickMark val="none"/>
        <c:tickLblPos val="nextTo"/>
        <c:crossAx val="490109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000">
              <a:latin typeface="Verdan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122.1</c:v>
                </c:pt>
                <c:pt idx="1">
                  <c:v>122.3</c:v>
                </c:pt>
                <c:pt idx="2">
                  <c:v>122.2</c:v>
                </c:pt>
                <c:pt idx="3">
                  <c:v>122.9</c:v>
                </c:pt>
                <c:pt idx="4" formatCode="0.0">
                  <c:v>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119424"/>
        <c:axId val="70120960"/>
      </c:barChart>
      <c:catAx>
        <c:axId val="7011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70120960"/>
        <c:crosses val="autoZero"/>
        <c:auto val="1"/>
        <c:lblAlgn val="ctr"/>
        <c:lblOffset val="100"/>
        <c:noMultiLvlLbl val="0"/>
      </c:catAx>
      <c:valAx>
        <c:axId val="70120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0119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247.2</c:v>
                </c:pt>
                <c:pt idx="1">
                  <c:v>256.10000000000002</c:v>
                </c:pt>
                <c:pt idx="2">
                  <c:v>258.39999999999998</c:v>
                </c:pt>
                <c:pt idx="3" formatCode="0.0">
                  <c:v>264</c:v>
                </c:pt>
                <c:pt idx="4">
                  <c:v>269.39999999999998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136960"/>
        <c:axId val="70138496"/>
      </c:barChart>
      <c:catAx>
        <c:axId val="7013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70138496"/>
        <c:crosses val="autoZero"/>
        <c:auto val="1"/>
        <c:lblAlgn val="ctr"/>
        <c:lblOffset val="100"/>
        <c:noMultiLvlLbl val="0"/>
      </c:catAx>
      <c:valAx>
        <c:axId val="70138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0136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804.1</c:v>
                </c:pt>
                <c:pt idx="1">
                  <c:v>813.6</c:v>
                </c:pt>
                <c:pt idx="2">
                  <c:v>833.3</c:v>
                </c:pt>
                <c:pt idx="3">
                  <c:v>854.9</c:v>
                </c:pt>
                <c:pt idx="4">
                  <c:v>875.6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203648"/>
        <c:axId val="70209536"/>
      </c:barChart>
      <c:catAx>
        <c:axId val="7020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70209536"/>
        <c:crosses val="autoZero"/>
        <c:auto val="1"/>
        <c:lblAlgn val="ctr"/>
        <c:lblOffset val="100"/>
        <c:noMultiLvlLbl val="0"/>
      </c:catAx>
      <c:valAx>
        <c:axId val="702095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70203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22</c:v>
                </c:pt>
                <c:pt idx="1">
                  <c:v>20.2</c:v>
                </c:pt>
                <c:pt idx="2">
                  <c:v>26.6</c:v>
                </c:pt>
                <c:pt idx="3">
                  <c:v>9.8000000000000007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217088"/>
        <c:axId val="70235264"/>
      </c:barChart>
      <c:catAx>
        <c:axId val="7021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70235264"/>
        <c:crosses val="autoZero"/>
        <c:auto val="1"/>
        <c:lblAlgn val="ctr"/>
        <c:lblOffset val="100"/>
        <c:noMultiLvlLbl val="0"/>
      </c:catAx>
      <c:valAx>
        <c:axId val="702352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70217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111.7</c:v>
                </c:pt>
                <c:pt idx="1">
                  <c:v>114.5</c:v>
                </c:pt>
                <c:pt idx="2">
                  <c:v>107.8</c:v>
                </c:pt>
                <c:pt idx="3">
                  <c:v>106</c:v>
                </c:pt>
                <c:pt idx="4">
                  <c:v>107.3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619904"/>
        <c:axId val="70621440"/>
      </c:barChart>
      <c:catAx>
        <c:axId val="7061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70621440"/>
        <c:crosses val="autoZero"/>
        <c:auto val="1"/>
        <c:lblAlgn val="ctr"/>
        <c:lblOffset val="100"/>
        <c:noMultiLvlLbl val="0"/>
      </c:catAx>
      <c:valAx>
        <c:axId val="706214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70619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80.900000000000006</c:v>
                </c:pt>
                <c:pt idx="1">
                  <c:v>52.4</c:v>
                </c:pt>
                <c:pt idx="2">
                  <c:v>55.7</c:v>
                </c:pt>
                <c:pt idx="3">
                  <c:v>55.1</c:v>
                </c:pt>
                <c:pt idx="4">
                  <c:v>56.7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637440"/>
        <c:axId val="70638976"/>
      </c:barChart>
      <c:catAx>
        <c:axId val="7063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70638976"/>
        <c:crosses val="autoZero"/>
        <c:auto val="1"/>
        <c:lblAlgn val="ctr"/>
        <c:lblOffset val="100"/>
        <c:noMultiLvlLbl val="0"/>
      </c:catAx>
      <c:valAx>
        <c:axId val="70638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0637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3836077707253"/>
          <c:y val="5.2025355859864106E-2"/>
          <c:w val="0.87245523572031169"/>
          <c:h val="0.61911398626107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3.4558124827166858E-2"/>
                  <c:y val="1.01695695649606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798437355972397E-2"/>
                  <c:y val="2.5423923912401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718984281382061E-2"/>
                  <c:y val="7.6271771737204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808257678838304E-3"/>
                  <c:y val="-9.749228091044978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2465481474872301E-3"/>
                  <c:y val="6.02521601428740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170685463183958E-2"/>
                  <c:y val="-3.20381924036050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196961923668891E-2"/>
                  <c:y val="-7.97506163249639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279062413583429E-2"/>
                  <c:y val="1.77965465503038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(прогноз)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Лист1!$B$2:$B$8</c:f>
              <c:numCache>
                <c:formatCode>#,##0.0_р_.</c:formatCode>
                <c:ptCount val="7"/>
                <c:pt idx="0">
                  <c:v>1458.3</c:v>
                </c:pt>
                <c:pt idx="1">
                  <c:v>1446.6</c:v>
                </c:pt>
                <c:pt idx="2">
                  <c:v>1388</c:v>
                </c:pt>
                <c:pt idx="3">
                  <c:v>1379.1</c:v>
                </c:pt>
                <c:pt idx="4">
                  <c:v>1404</c:v>
                </c:pt>
                <c:pt idx="5">
                  <c:v>1412.7</c:v>
                </c:pt>
                <c:pt idx="6">
                  <c:v>1444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169280185585867E-2"/>
                  <c:y val="1.01692036048637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540161941513684E-2"/>
                  <c:y val="4.10994461631127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30427605897703E-2"/>
                  <c:y val="1.27118836871742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467042894425681E-2"/>
                  <c:y val="4.188326032472202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242131560750373E-2"/>
                  <c:y val="2.04432778667228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384889919921482E-2"/>
                  <c:y val="7.417865583118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1801320514822333E-2"/>
                  <c:y val="1.01694202797749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264705226294202E-2"/>
                  <c:y val="1.495273561825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2747875354107648E-2"/>
                  <c:y val="-2.7517713715673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4164305949008395E-2"/>
                  <c:y val="2.7517713715673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(прогноз)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Лист1!$C$2:$C$8</c:f>
              <c:numCache>
                <c:formatCode>#,##0.0_р_.</c:formatCode>
                <c:ptCount val="7"/>
                <c:pt idx="0">
                  <c:v>748.7</c:v>
                </c:pt>
                <c:pt idx="1">
                  <c:v>783</c:v>
                </c:pt>
                <c:pt idx="2">
                  <c:v>804.1</c:v>
                </c:pt>
                <c:pt idx="3">
                  <c:v>813.6</c:v>
                </c:pt>
                <c:pt idx="4">
                  <c:v>833.3</c:v>
                </c:pt>
                <c:pt idx="5">
                  <c:v>854.9</c:v>
                </c:pt>
                <c:pt idx="6">
                  <c:v>875.6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1.1589859695300127E-2"/>
                  <c:y val="-3.478482462007407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30833574981598E-2"/>
                  <c:y val="5.08471013988748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83767928442373E-2"/>
                  <c:y val="1.01696369546861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170685463183906E-2"/>
                  <c:y val="-8.374485315833943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562690995070272E-2"/>
                  <c:y val="7.03911783843365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1382302424661506E-3"/>
                  <c:y val="-9.47280983283795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337824273382154E-2"/>
                  <c:y val="4.87540217571945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58626843032722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1331444759206799E-2"/>
                  <c:y val="-5.5035427431347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4164305949008291E-2"/>
                  <c:y val="4.1276570573509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410764872521245E-2"/>
                      <c:h val="4.972450868422210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(прогноз)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Лист1!$D$2:$D$8</c:f>
              <c:numCache>
                <c:formatCode>#,##0.0_р_.</c:formatCode>
                <c:ptCount val="7"/>
                <c:pt idx="0">
                  <c:v>117.4</c:v>
                </c:pt>
                <c:pt idx="1">
                  <c:v>28.2</c:v>
                </c:pt>
                <c:pt idx="2">
                  <c:v>22</c:v>
                </c:pt>
                <c:pt idx="3">
                  <c:v>20.2</c:v>
                </c:pt>
                <c:pt idx="4">
                  <c:v>26.6</c:v>
                </c:pt>
                <c:pt idx="5">
                  <c:v>9.8000000000000007</c:v>
                </c:pt>
                <c:pt idx="6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9702400"/>
        <c:axId val="69703936"/>
      </c:barChart>
      <c:catAx>
        <c:axId val="6970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69703936"/>
        <c:crosses val="autoZero"/>
        <c:auto val="1"/>
        <c:lblAlgn val="ctr"/>
        <c:lblOffset val="250"/>
        <c:noMultiLvlLbl val="0"/>
      </c:catAx>
      <c:valAx>
        <c:axId val="69703936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 baseline="0">
                <a:latin typeface="Tahoma" panose="020B0604030504040204" pitchFamily="34" charset="0"/>
              </a:defRPr>
            </a:pPr>
            <a:endParaRPr lang="ru-RU"/>
          </a:p>
        </c:txPr>
        <c:crossAx val="69702400"/>
        <c:crosses val="autoZero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.10498683840776275"/>
          <c:y val="0.73392862598421871"/>
          <c:w val="0.89501312335958005"/>
          <c:h val="0.26607142857142857"/>
        </c:manualLayout>
      </c:layout>
      <c:overlay val="0"/>
      <c:txPr>
        <a:bodyPr/>
        <a:lstStyle/>
        <a:p>
          <a:pPr>
            <a:defRPr sz="1200" kern="1000" baseline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389987903541988E-2"/>
                  <c:y val="-2.46510914840597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50-46AD-BB17-F4DA41C0FBC3}"/>
                </c:ext>
              </c:extLst>
            </c:dLbl>
            <c:dLbl>
              <c:idx val="1"/>
              <c:layout>
                <c:manualLayout>
                  <c:x val="5.6846572271059957E-2"/>
                  <c:y val="-1.54799056584979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50-46AD-BB17-F4DA41C0FBC3}"/>
                </c:ext>
              </c:extLst>
            </c:dLbl>
            <c:dLbl>
              <c:idx val="2"/>
              <c:layout>
                <c:manualLayout>
                  <c:x val="5.5491475884894566E-2"/>
                  <c:y val="-2.00663647253555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50-46AD-BB17-F4DA41C0FBC3}"/>
                </c:ext>
              </c:extLst>
            </c:dLbl>
            <c:dLbl>
              <c:idx val="3"/>
              <c:layout>
                <c:manualLayout>
                  <c:x val="5.2292000469378881E-2"/>
                  <c:y val="-2.48671103107847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50-46AD-BB17-F4DA41C0FBC3}"/>
                </c:ext>
              </c:extLst>
            </c:dLbl>
            <c:dLbl>
              <c:idx val="4"/>
              <c:layout>
                <c:manualLayout>
                  <c:x val="5.516175143938664E-2"/>
                  <c:y val="-1.80134063327989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50-46AD-BB17-F4DA41C0FBC3}"/>
                </c:ext>
              </c:extLst>
            </c:dLbl>
            <c:dLbl>
              <c:idx val="5"/>
              <c:layout>
                <c:manualLayout>
                  <c:x val="5.521238574063711E-2"/>
                  <c:y val="-7.33823056848290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50-46AD-BB17-F4DA41C0FBC3}"/>
                </c:ext>
              </c:extLst>
            </c:dLbl>
            <c:dLbl>
              <c:idx val="6"/>
              <c:layout>
                <c:manualLayout>
                  <c:x val="5.5110023524718235E-2"/>
                  <c:y val="4.63479046433653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9758316902703076E-2"/>
                  <c:y val="2.2000313547775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 formatCode="m/d/yyyy">
                  <c:v>43770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7885</c:v>
                </c:pt>
                <c:pt idx="1">
                  <c:v>8652</c:v>
                </c:pt>
                <c:pt idx="2">
                  <c:v>7861</c:v>
                </c:pt>
                <c:pt idx="3">
                  <c:v>7296</c:v>
                </c:pt>
                <c:pt idx="4">
                  <c:v>9752</c:v>
                </c:pt>
                <c:pt idx="5">
                  <c:v>14365</c:v>
                </c:pt>
                <c:pt idx="6">
                  <c:v>11281</c:v>
                </c:pt>
                <c:pt idx="7">
                  <c:v>7285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550-46AD-BB17-F4DA41C0FB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Республиканский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091535989888013E-2"/>
                  <c:y val="-1.1745049279836193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50-46AD-BB17-F4DA41C0FBC3}"/>
                </c:ext>
              </c:extLst>
            </c:dLbl>
            <c:dLbl>
              <c:idx val="1"/>
              <c:layout>
                <c:manualLayout>
                  <c:x val="5.643712340738445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50-46AD-BB17-F4DA41C0FBC3}"/>
                </c:ext>
              </c:extLst>
            </c:dLbl>
            <c:dLbl>
              <c:idx val="2"/>
              <c:layout>
                <c:manualLayout>
                  <c:x val="5.6607289655215401E-2"/>
                  <c:y val="-4.83210036300517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50-46AD-BB17-F4DA41C0FBC3}"/>
                </c:ext>
              </c:extLst>
            </c:dLbl>
            <c:dLbl>
              <c:idx val="3"/>
              <c:layout>
                <c:manualLayout>
                  <c:x val="5.6532267774744946E-2"/>
                  <c:y val="4.61296338160410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50-46AD-BB17-F4DA41C0FBC3}"/>
                </c:ext>
              </c:extLst>
            </c:dLbl>
            <c:dLbl>
              <c:idx val="4"/>
              <c:layout>
                <c:manualLayout>
                  <c:x val="5.3772862398606999E-2"/>
                  <c:y val="8.80012541911030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50-46AD-BB17-F4DA41C0FBC3}"/>
                </c:ext>
              </c:extLst>
            </c:dLbl>
            <c:dLbl>
              <c:idx val="5"/>
              <c:layout>
                <c:manualLayout>
                  <c:x val="5.3929577201397329E-2"/>
                  <c:y val="3.06686103164147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50-46AD-BB17-F4DA41C0FBC3}"/>
                </c:ext>
              </c:extLst>
            </c:dLbl>
            <c:dLbl>
              <c:idx val="6"/>
              <c:layout>
                <c:manualLayout>
                  <c:x val="5.200219291362565E-2"/>
                  <c:y val="-6.4387988521726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4444449304948522E-2"/>
                  <c:y val="4.4000627095551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 formatCode="m/d/yyyy">
                  <c:v>43770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4511</c:v>
                </c:pt>
                <c:pt idx="1">
                  <c:v>5402</c:v>
                </c:pt>
                <c:pt idx="2">
                  <c:v>8343</c:v>
                </c:pt>
                <c:pt idx="3">
                  <c:v>11477</c:v>
                </c:pt>
                <c:pt idx="4">
                  <c:v>13019</c:v>
                </c:pt>
                <c:pt idx="5">
                  <c:v>17282</c:v>
                </c:pt>
                <c:pt idx="6">
                  <c:v>19655</c:v>
                </c:pt>
                <c:pt idx="7">
                  <c:v>18319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550-46AD-BB17-F4DA41C0FB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3693137980439412E-2"/>
                  <c:y val="4.51751320235351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550-46AD-BB17-F4DA41C0FBC3}"/>
                </c:ext>
              </c:extLst>
            </c:dLbl>
            <c:dLbl>
              <c:idx val="1"/>
              <c:layout>
                <c:manualLayout>
                  <c:x val="5.227045628504552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550-46AD-BB17-F4DA41C0FBC3}"/>
                </c:ext>
              </c:extLst>
            </c:dLbl>
            <c:dLbl>
              <c:idx val="2"/>
              <c:layout>
                <c:manualLayout>
                  <c:x val="5.2167765985101269E-2"/>
                  <c:y val="2.53332744348561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550-46AD-BB17-F4DA41C0FBC3}"/>
                </c:ext>
              </c:extLst>
            </c:dLbl>
            <c:dLbl>
              <c:idx val="3"/>
              <c:layout>
                <c:manualLayout>
                  <c:x val="5.3418750373879088E-2"/>
                  <c:y val="9.8568333926648874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550-46AD-BB17-F4DA41C0FBC3}"/>
                </c:ext>
              </c:extLst>
            </c:dLbl>
            <c:dLbl>
              <c:idx val="4"/>
              <c:layout>
                <c:manualLayout>
                  <c:x val="4.9606195276268077E-2"/>
                  <c:y val="4.400062709555152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550-46AD-BB17-F4DA41C0FBC3}"/>
                </c:ext>
              </c:extLst>
            </c:dLbl>
            <c:dLbl>
              <c:idx val="5"/>
              <c:layout>
                <c:manualLayout>
                  <c:x val="5.0697730828710721E-2"/>
                  <c:y val="2.654242552590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550-46AD-BB17-F4DA41C0FBC3}"/>
                </c:ext>
              </c:extLst>
            </c:dLbl>
            <c:dLbl>
              <c:idx val="6"/>
              <c:layout>
                <c:manualLayout>
                  <c:x val="4.5760681245627474E-2"/>
                  <c:y val="-4.63487326085048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3055560264168881E-2"/>
                  <c:y val="-2.2000313547775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 formatCode="m/d/yyyy">
                  <c:v>43770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1419</c:v>
                </c:pt>
                <c:pt idx="1">
                  <c:v>1571</c:v>
                </c:pt>
                <c:pt idx="2">
                  <c:v>1109</c:v>
                </c:pt>
                <c:pt idx="3">
                  <c:v>1052</c:v>
                </c:pt>
                <c:pt idx="4">
                  <c:v>1070</c:v>
                </c:pt>
                <c:pt idx="5">
                  <c:v>1168</c:v>
                </c:pt>
                <c:pt idx="6">
                  <c:v>1201</c:v>
                </c:pt>
                <c:pt idx="7">
                  <c:v>975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550-46AD-BB17-F4DA41C0F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762048"/>
        <c:axId val="69776128"/>
      </c:barChart>
      <c:catAx>
        <c:axId val="6976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69776128"/>
        <c:crosses val="autoZero"/>
        <c:auto val="1"/>
        <c:lblAlgn val="ctr"/>
        <c:lblOffset val="100"/>
        <c:noMultiLvlLbl val="0"/>
      </c:catAx>
      <c:valAx>
        <c:axId val="69776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69762048"/>
        <c:crosses val="autoZero"/>
        <c:crossBetween val="between"/>
      </c:valAx>
      <c:spPr>
        <a:noFill/>
        <a:ln w="25375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199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9.8000000000000004E-2</c:v>
                </c:pt>
                <c:pt idx="1">
                  <c:v>0.90200000000000002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9.6000000000000002E-2</c:v>
                </c:pt>
                <c:pt idx="1">
                  <c:v>0.90400000000000003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BD-4E76-94F5-B15639BC93AB}"/>
              </c:ext>
            </c:extLst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BD-4E76-94F5-B15639BC93AB}"/>
              </c:ext>
            </c:extLst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BD-4E76-94F5-B15639BC93AB}"/>
              </c:ext>
            </c:extLst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BD-4E76-94F5-B15639BC93AB}"/>
              </c:ext>
            </c:extLst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BD-4E76-94F5-B15639BC93AB}"/>
              </c:ext>
            </c:extLst>
          </c:dPt>
          <c:dLbls>
            <c:dLbl>
              <c:idx val="0"/>
              <c:layout>
                <c:manualLayout>
                  <c:x val="-0.11321767066408041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BD-4E76-94F5-B15639BC93AB}"/>
                </c:ext>
              </c:extLst>
            </c:dLbl>
            <c:dLbl>
              <c:idx val="1"/>
              <c:layout>
                <c:manualLayout>
                  <c:x val="-0.11585063974929159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BD-4E76-94F5-B15639BC93AB}"/>
                </c:ext>
              </c:extLst>
            </c:dLbl>
            <c:dLbl>
              <c:idx val="2"/>
              <c:layout>
                <c:manualLayout>
                  <c:x val="-8.6887979811968691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BD-4E76-94F5-B15639BC93AB}"/>
                </c:ext>
              </c:extLst>
            </c:dLbl>
            <c:dLbl>
              <c:idx val="3"/>
              <c:layout>
                <c:manualLayout>
                  <c:x val="-0.12111657791971393"/>
                  <c:y val="2.7971855467881042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BD-4E76-94F5-B15639BC93AB}"/>
                </c:ext>
              </c:extLst>
            </c:dLbl>
            <c:dLbl>
              <c:idx val="4"/>
              <c:layout>
                <c:manualLayout>
                  <c:x val="-0.14481329968661449"/>
                  <c:y val="-8.3915566403643133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BD-4E76-94F5-B15639BC93A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0.0</c:formatCode>
                <c:ptCount val="5"/>
                <c:pt idx="0">
                  <c:v>24.6</c:v>
                </c:pt>
                <c:pt idx="1">
                  <c:v>23.8</c:v>
                </c:pt>
                <c:pt idx="2">
                  <c:v>35.4</c:v>
                </c:pt>
                <c:pt idx="3">
                  <c:v>43</c:v>
                </c:pt>
                <c:pt idx="4">
                  <c:v>46.9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A-51BD-4E76-94F5-B15639BC9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137882624"/>
        <c:axId val="137679616"/>
      </c:bubbleChart>
      <c:valAx>
        <c:axId val="137882624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37679616"/>
        <c:crosses val="autoZero"/>
        <c:crossBetween val="midCat"/>
        <c:majorUnit val="5"/>
        <c:minorUnit val="0.2"/>
      </c:valAx>
      <c:valAx>
        <c:axId val="13767961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37882624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8.2000000000000003E-2</c:v>
                </c:pt>
                <c:pt idx="1">
                  <c:v>0.91800000000000004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8.2299999999999998E-2</c:v>
                </c:pt>
                <c:pt idx="1">
                  <c:v>0.91800000000000004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9109145182363463"/>
                  <c:y val="-0.196153572970618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62-4065-8001-4DE8956CF7D4}"/>
                </c:ext>
              </c:extLst>
            </c:dLbl>
            <c:dLbl>
              <c:idx val="2"/>
              <c:layout>
                <c:manualLayout>
                  <c:x val="0.12807965562809928"/>
                  <c:y val="0.17974291732943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Иные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0.70799999999999996</c:v>
                </c:pt>
                <c:pt idx="1">
                  <c:v>0.14000000000000001</c:v>
                </c:pt>
                <c:pt idx="2">
                  <c:v>0.14699999999999999</c:v>
                </c:pt>
                <c:pt idx="3">
                  <c:v>5.0000000000000001E-3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62-4065-8001-4DE8956CF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9900418003886583"/>
                  <c:y val="-0.184284480647772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8F-4831-8360-10A5E5EEF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0.69299999999999995</c:v>
                </c:pt>
                <c:pt idx="1">
                  <c:v>0.13600000000000001</c:v>
                </c:pt>
                <c:pt idx="2">
                  <c:v>0.17100000000000001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8F-4831-8360-10A5E5EEF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6735357870267395"/>
                  <c:y val="-0.243629942262006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F8-4397-B1B8-37C32DCE2E91}"/>
                </c:ext>
              </c:extLst>
            </c:dLbl>
            <c:dLbl>
              <c:idx val="1"/>
              <c:layout>
                <c:manualLayout>
                  <c:x val="0.17791769391947335"/>
                  <c:y val="5.6405758472382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276317453671599"/>
                  <c:y val="0.17979011332646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0.751</c:v>
                </c:pt>
                <c:pt idx="1">
                  <c:v>0.1</c:v>
                </c:pt>
                <c:pt idx="2">
                  <c:v>0.14899999999999999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F8-4397-B1B8-37C32DCE2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7526599539317225"/>
                  <c:y val="-0.190219026809195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12-4EC7-BACC-47149B922B66}"/>
                </c:ext>
              </c:extLst>
            </c:dLbl>
            <c:dLbl>
              <c:idx val="2"/>
              <c:layout>
                <c:manualLayout>
                  <c:x val="0.15899692774308435"/>
                  <c:y val="0.187675583127571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0.7</c:v>
                </c:pt>
                <c:pt idx="1">
                  <c:v>0.09</c:v>
                </c:pt>
                <c:pt idx="2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12-4EC7-BACC-47149B922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26100196854056"/>
          <c:y val="0.13689712754937833"/>
          <c:w val="0.51914795664845914"/>
          <c:h val="0.778721577184145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7.0655147331638206E-3"/>
                  <c:y val="1.6396367856877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F3-4DC3-9E33-B5864E160190}"/>
                </c:ext>
              </c:extLst>
            </c:dLbl>
            <c:dLbl>
              <c:idx val="1"/>
              <c:layout>
                <c:manualLayout>
                  <c:x val="-2.1127409302749776E-2"/>
                  <c:y val="6.8298149333800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F3-4DC3-9E33-B5864E160190}"/>
                </c:ext>
              </c:extLst>
            </c:dLbl>
            <c:dLbl>
              <c:idx val="4"/>
              <c:layout>
                <c:manualLayout>
                  <c:x val="-0.188782221262627"/>
                  <c:y val="-0.1795079399579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F3-4DC3-9E33-B5864E160190}"/>
                </c:ext>
              </c:extLst>
            </c:dLbl>
            <c:dLbl>
              <c:idx val="6"/>
              <c:layout>
                <c:manualLayout>
                  <c:x val="4.8031612839663521E-2"/>
                  <c:y val="8.6719912839884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F3-4DC3-9E33-B5864E160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</c:numCache>
            </c:numRef>
          </c:cat>
          <c:val>
            <c:numRef>
              <c:f>Лист1!$B$2:$B$8</c:f>
              <c:numCache>
                <c:formatCode>0%</c:formatCode>
                <c:ptCount val="7"/>
                <c:pt idx="0">
                  <c:v>0.08</c:v>
                </c:pt>
                <c:pt idx="1">
                  <c:v>0.08</c:v>
                </c:pt>
                <c:pt idx="2">
                  <c:v>0.02</c:v>
                </c:pt>
                <c:pt idx="3">
                  <c:v>0.04</c:v>
                </c:pt>
                <c:pt idx="4">
                  <c:v>0.66</c:v>
                </c:pt>
                <c:pt idx="5">
                  <c:v>2E-3</c:v>
                </c:pt>
                <c:pt idx="6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F3-4DC3-9E33-B5864E160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7.0655147331638206E-3"/>
                  <c:y val="1.6396367856877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37-47AE-9CF2-EE39717F614E}"/>
                </c:ext>
              </c:extLst>
            </c:dLbl>
            <c:dLbl>
              <c:idx val="1"/>
              <c:layout>
                <c:manualLayout>
                  <c:x val="-1.8321601583052616E-2"/>
                  <c:y val="-1.7132528103202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37-47AE-9CF2-EE39717F614E}"/>
                </c:ext>
              </c:extLst>
            </c:dLbl>
            <c:dLbl>
              <c:idx val="3"/>
              <c:layout>
                <c:manualLayout>
                  <c:x val="3.1510125709302741E-2"/>
                  <c:y val="1.180136014743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37-47AE-9CF2-EE39717F614E}"/>
                </c:ext>
              </c:extLst>
            </c:dLbl>
            <c:dLbl>
              <c:idx val="4"/>
              <c:layout>
                <c:manualLayout>
                  <c:x val="-0.188782221262627"/>
                  <c:y val="-0.1795079399579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37-47AE-9CF2-EE39717F614E}"/>
                </c:ext>
              </c:extLst>
            </c:dLbl>
            <c:dLbl>
              <c:idx val="6"/>
              <c:layout>
                <c:manualLayout>
                  <c:x val="4.8031612839663521E-2"/>
                  <c:y val="8.6719912839884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37-47AE-9CF2-EE39717F61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</c:numCache>
            </c:numRef>
          </c:cat>
          <c:val>
            <c:numRef>
              <c:f>Лист1!$B$2:$B$8</c:f>
              <c:numCache>
                <c:formatCode>0%</c:formatCode>
                <c:ptCount val="7"/>
                <c:pt idx="0">
                  <c:v>0.1</c:v>
                </c:pt>
                <c:pt idx="1">
                  <c:v>0.08</c:v>
                </c:pt>
                <c:pt idx="2">
                  <c:v>0.01</c:v>
                </c:pt>
                <c:pt idx="3">
                  <c:v>0.06</c:v>
                </c:pt>
                <c:pt idx="4">
                  <c:v>0.65</c:v>
                </c:pt>
                <c:pt idx="5">
                  <c:v>0.01</c:v>
                </c:pt>
                <c:pt idx="6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937-47AE-9CF2-EE39717F6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8.3000000000000004E-2</c:v>
                </c:pt>
                <c:pt idx="1">
                  <c:v>0.91700000000000004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89228596680938E-2"/>
          <c:y val="0"/>
          <c:w val="0.93102154280663818"/>
          <c:h val="0.79820987499720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101.6</c:v>
                </c:pt>
                <c:pt idx="1">
                  <c:v>109.2</c:v>
                </c:pt>
                <c:pt idx="2">
                  <c:v>133.19999999999999</c:v>
                </c:pt>
                <c:pt idx="3">
                  <c:v>133.1</c:v>
                </c:pt>
                <c:pt idx="4">
                  <c:v>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695872"/>
        <c:axId val="167697408"/>
      </c:barChart>
      <c:catAx>
        <c:axId val="167695872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67697408"/>
        <c:crosses val="autoZero"/>
        <c:auto val="1"/>
        <c:lblAlgn val="ctr"/>
        <c:lblOffset val="100"/>
        <c:noMultiLvlLbl val="0"/>
      </c:catAx>
      <c:valAx>
        <c:axId val="1676974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7695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40-4D3A-8AA3-A598D3303518}"/>
              </c:ext>
            </c:extLst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40-4D3A-8AA3-A598D3303518}"/>
              </c:ext>
            </c:extLst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40-4D3A-8AA3-A598D3303518}"/>
              </c:ext>
            </c:extLst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40-4D3A-8AA3-A598D3303518}"/>
              </c:ext>
            </c:extLst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740-4D3A-8AA3-A598D3303518}"/>
              </c:ext>
            </c:extLst>
          </c:dPt>
          <c:dLbls>
            <c:dLbl>
              <c:idx val="3"/>
              <c:layout>
                <c:manualLayout>
                  <c:x val="-0.12205935656601405"/>
                  <c:y val="-2.8851970987184956E-3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40-4D3A-8AA3-A598D330351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0.0</c:formatCode>
                <c:ptCount val="5"/>
                <c:pt idx="0">
                  <c:v>26</c:v>
                </c:pt>
                <c:pt idx="1">
                  <c:v>24.3</c:v>
                </c:pt>
                <c:pt idx="2">
                  <c:v>37.200000000000003</c:v>
                </c:pt>
                <c:pt idx="3">
                  <c:v>43.1</c:v>
                </c:pt>
                <c:pt idx="4">
                  <c:v>49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A-A740-4D3A-8AA3-A598D3303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137737728"/>
        <c:axId val="137739264"/>
      </c:bubbleChart>
      <c:valAx>
        <c:axId val="137737728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37739264"/>
        <c:crosses val="autoZero"/>
        <c:crossBetween val="midCat"/>
        <c:majorUnit val="5"/>
        <c:minorUnit val="0.2"/>
      </c:valAx>
      <c:valAx>
        <c:axId val="137739264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37737728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1.6</c:v>
                </c:pt>
                <c:pt idx="1">
                  <c:v>1.7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014592"/>
        <c:axId val="168016128"/>
      </c:barChart>
      <c:catAx>
        <c:axId val="16801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68016128"/>
        <c:crosses val="autoZero"/>
        <c:auto val="1"/>
        <c:lblAlgn val="ctr"/>
        <c:lblOffset val="100"/>
        <c:noMultiLvlLbl val="0"/>
      </c:catAx>
      <c:valAx>
        <c:axId val="1680161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8014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45.8</c:v>
                </c:pt>
                <c:pt idx="1">
                  <c:v>38.799999999999997</c:v>
                </c:pt>
                <c:pt idx="2">
                  <c:v>46.8</c:v>
                </c:pt>
                <c:pt idx="3">
                  <c:v>46.8</c:v>
                </c:pt>
                <c:pt idx="4">
                  <c:v>46.8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940480"/>
        <c:axId val="167942016"/>
      </c:barChart>
      <c:catAx>
        <c:axId val="16794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67942016"/>
        <c:crosses val="autoZero"/>
        <c:auto val="1"/>
        <c:lblAlgn val="ctr"/>
        <c:lblOffset val="100"/>
        <c:noMultiLvlLbl val="0"/>
      </c:catAx>
      <c:valAx>
        <c:axId val="16794201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7940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240.6</c:v>
                </c:pt>
                <c:pt idx="1">
                  <c:v>323.2</c:v>
                </c:pt>
                <c:pt idx="2">
                  <c:v>182.6</c:v>
                </c:pt>
                <c:pt idx="3">
                  <c:v>55.7</c:v>
                </c:pt>
                <c:pt idx="4">
                  <c:v>58.5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418688"/>
        <c:axId val="168420480"/>
      </c:barChart>
      <c:catAx>
        <c:axId val="16841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68420480"/>
        <c:crosses val="autoZero"/>
        <c:auto val="1"/>
        <c:lblAlgn val="ctr"/>
        <c:lblOffset val="100"/>
        <c:noMultiLvlLbl val="0"/>
      </c:catAx>
      <c:valAx>
        <c:axId val="16842048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8418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282.8</c:v>
                </c:pt>
                <c:pt idx="1">
                  <c:v>189.3</c:v>
                </c:pt>
                <c:pt idx="2">
                  <c:v>362</c:v>
                </c:pt>
                <c:pt idx="3">
                  <c:v>325.3</c:v>
                </c:pt>
                <c:pt idx="4">
                  <c:v>287.3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302592"/>
        <c:axId val="184320768"/>
      </c:barChart>
      <c:catAx>
        <c:axId val="18430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84320768"/>
        <c:crosses val="autoZero"/>
        <c:auto val="1"/>
        <c:lblAlgn val="ctr"/>
        <c:lblOffset val="100"/>
        <c:noMultiLvlLbl val="0"/>
      </c:catAx>
      <c:valAx>
        <c:axId val="18432076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84302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2294.1999999999998</c:v>
                </c:pt>
                <c:pt idx="1">
                  <c:v>2472.3000000000002</c:v>
                </c:pt>
                <c:pt idx="2">
                  <c:v>2344.6999999999998</c:v>
                </c:pt>
                <c:pt idx="3">
                  <c:v>2385.4</c:v>
                </c:pt>
                <c:pt idx="4">
                  <c:v>2472.3000000000002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764352"/>
        <c:axId val="189765888"/>
      </c:barChart>
      <c:catAx>
        <c:axId val="18976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89765888"/>
        <c:crosses val="autoZero"/>
        <c:auto val="1"/>
        <c:lblAlgn val="ctr"/>
        <c:lblOffset val="100"/>
        <c:noMultiLvlLbl val="0"/>
      </c:catAx>
      <c:valAx>
        <c:axId val="18976588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89764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7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28301</c:v>
                </c:pt>
                <c:pt idx="1">
                  <c:v>31832</c:v>
                </c:pt>
                <c:pt idx="2">
                  <c:v>31832</c:v>
                </c:pt>
                <c:pt idx="3">
                  <c:v>36569</c:v>
                </c:pt>
                <c:pt idx="4">
                  <c:v>39611</c:v>
                </c:pt>
                <c:pt idx="5">
                  <c:v>41577</c:v>
                </c:pt>
                <c:pt idx="6">
                  <c:v>43230</c:v>
                </c:pt>
                <c:pt idx="7">
                  <c:v>44948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980096"/>
        <c:axId val="190981632"/>
      </c:barChart>
      <c:catAx>
        <c:axId val="19098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90981632"/>
        <c:crosses val="autoZero"/>
        <c:auto val="1"/>
        <c:lblAlgn val="ctr"/>
        <c:lblOffset val="100"/>
        <c:noMultiLvlLbl val="0"/>
      </c:catAx>
      <c:valAx>
        <c:axId val="19098163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90980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7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37838</c:v>
                </c:pt>
                <c:pt idx="1">
                  <c:v>37993</c:v>
                </c:pt>
                <c:pt idx="2">
                  <c:v>37993</c:v>
                </c:pt>
                <c:pt idx="3">
                  <c:v>41283</c:v>
                </c:pt>
                <c:pt idx="4">
                  <c:v>43605</c:v>
                </c:pt>
                <c:pt idx="5">
                  <c:v>45679</c:v>
                </c:pt>
                <c:pt idx="6">
                  <c:v>47491</c:v>
                </c:pt>
                <c:pt idx="7">
                  <c:v>49375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014016"/>
        <c:axId val="191015552"/>
      </c:barChart>
      <c:catAx>
        <c:axId val="19101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91015552"/>
        <c:crosses val="autoZero"/>
        <c:auto val="1"/>
        <c:lblAlgn val="ctr"/>
        <c:lblOffset val="100"/>
        <c:noMultiLvlLbl val="0"/>
      </c:catAx>
      <c:valAx>
        <c:axId val="19101555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91014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7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25549</c:v>
                </c:pt>
                <c:pt idx="1">
                  <c:v>27455</c:v>
                </c:pt>
                <c:pt idx="2">
                  <c:v>31483</c:v>
                </c:pt>
                <c:pt idx="3">
                  <c:v>42127</c:v>
                </c:pt>
                <c:pt idx="4">
                  <c:v>43728</c:v>
                </c:pt>
                <c:pt idx="5">
                  <c:v>45827</c:v>
                </c:pt>
                <c:pt idx="6">
                  <c:v>47660</c:v>
                </c:pt>
                <c:pt idx="7">
                  <c:v>49566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519552"/>
        <c:axId val="190988288"/>
      </c:barChart>
      <c:catAx>
        <c:axId val="19051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90988288"/>
        <c:crosses val="autoZero"/>
        <c:auto val="1"/>
        <c:lblAlgn val="ctr"/>
        <c:lblOffset val="100"/>
        <c:noMultiLvlLbl val="0"/>
      </c:catAx>
      <c:valAx>
        <c:axId val="19098828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90519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285.60000000000002</c:v>
                </c:pt>
                <c:pt idx="1">
                  <c:v>306.5</c:v>
                </c:pt>
                <c:pt idx="2">
                  <c:v>309.10000000000002</c:v>
                </c:pt>
                <c:pt idx="3">
                  <c:v>312.10000000000002</c:v>
                </c:pt>
                <c:pt idx="4">
                  <c:v>316.89999999999998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886272"/>
        <c:axId val="190887808"/>
      </c:barChart>
      <c:catAx>
        <c:axId val="19088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90887808"/>
        <c:crosses val="autoZero"/>
        <c:auto val="1"/>
        <c:lblAlgn val="ctr"/>
        <c:lblOffset val="100"/>
        <c:noMultiLvlLbl val="0"/>
      </c:catAx>
      <c:valAx>
        <c:axId val="1908878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90886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31706</c:v>
                </c:pt>
                <c:pt idx="1">
                  <c:v>34071</c:v>
                </c:pt>
                <c:pt idx="2">
                  <c:v>39238</c:v>
                </c:pt>
                <c:pt idx="3">
                  <c:v>42127</c:v>
                </c:pt>
                <c:pt idx="4">
                  <c:v>43728</c:v>
                </c:pt>
                <c:pt idx="5">
                  <c:v>45827</c:v>
                </c:pt>
                <c:pt idx="6">
                  <c:v>47660</c:v>
                </c:pt>
                <c:pt idx="7">
                  <c:v>49566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122432"/>
        <c:axId val="191136512"/>
      </c:barChart>
      <c:catAx>
        <c:axId val="19112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91136512"/>
        <c:crosses val="autoZero"/>
        <c:auto val="1"/>
        <c:lblAlgn val="ctr"/>
        <c:lblOffset val="100"/>
        <c:noMultiLvlLbl val="0"/>
      </c:catAx>
      <c:valAx>
        <c:axId val="19113651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91122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91174023872251E-2"/>
          <c:y val="0.12938278819043725"/>
          <c:w val="0.80527292833095998"/>
          <c:h val="0.47622359992207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ожидаемое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20357977020641119"/>
                  <c:y val="5.6718769696205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442457834993316"/>
                  <c:y val="-7.421773577004173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1531660308477868"/>
                  <c:y val="-8.23445770577379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 доходы - 1 224,8 млн. руб.</c:v>
                </c:pt>
                <c:pt idx="1">
                  <c:v>Неналоговые  доходы - 154,3 млн. руб.</c:v>
                </c:pt>
                <c:pt idx="2">
                  <c:v>Безвозмездные поступления -        2 543,5 млн.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0.312</c:v>
                </c:pt>
                <c:pt idx="1">
                  <c:v>0.04</c:v>
                </c:pt>
                <c:pt idx="2">
                  <c:v>0.64800000000000002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5.522344015179536E-2"/>
          <c:y val="0.66428079606932255"/>
          <c:w val="0.80368085052403315"/>
          <c:h val="0.2201834862385320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8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21175</c:v>
                </c:pt>
                <c:pt idx="1">
                  <c:v>24782</c:v>
                </c:pt>
                <c:pt idx="2">
                  <c:v>32124</c:v>
                </c:pt>
                <c:pt idx="3">
                  <c:v>39711</c:v>
                </c:pt>
                <c:pt idx="4">
                  <c:v>41538</c:v>
                </c:pt>
                <c:pt idx="5">
                  <c:v>43532</c:v>
                </c:pt>
                <c:pt idx="6">
                  <c:v>45273</c:v>
                </c:pt>
                <c:pt idx="7">
                  <c:v>47084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156608"/>
        <c:axId val="191158144"/>
      </c:barChart>
      <c:catAx>
        <c:axId val="191156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91158144"/>
        <c:crosses val="autoZero"/>
        <c:auto val="1"/>
        <c:lblAlgn val="ctr"/>
        <c:lblOffset val="100"/>
        <c:noMultiLvlLbl val="0"/>
      </c:catAx>
      <c:valAx>
        <c:axId val="1911581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91156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2.2999999999999998</c:v>
                </c:pt>
                <c:pt idx="1">
                  <c:v>3.9</c:v>
                </c:pt>
                <c:pt idx="2">
                  <c:v>3.6</c:v>
                </c:pt>
                <c:pt idx="3">
                  <c:v>2.2000000000000002</c:v>
                </c:pt>
                <c:pt idx="4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528960"/>
        <c:axId val="191530496"/>
      </c:barChart>
      <c:catAx>
        <c:axId val="19152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91530496"/>
        <c:crosses val="autoZero"/>
        <c:auto val="1"/>
        <c:lblAlgn val="ctr"/>
        <c:lblOffset val="100"/>
        <c:noMultiLvlLbl val="0"/>
      </c:catAx>
      <c:valAx>
        <c:axId val="1915304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91528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32.4</c:v>
                </c:pt>
                <c:pt idx="1">
                  <c:v>280.5</c:v>
                </c:pt>
                <c:pt idx="2">
                  <c:v>257.10000000000002</c:v>
                </c:pt>
                <c:pt idx="3">
                  <c:v>255.8</c:v>
                </c:pt>
                <c:pt idx="4">
                  <c:v>255.6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791040"/>
        <c:axId val="190829696"/>
      </c:barChart>
      <c:catAx>
        <c:axId val="19079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90829696"/>
        <c:crosses val="autoZero"/>
        <c:auto val="1"/>
        <c:lblAlgn val="ctr"/>
        <c:lblOffset val="100"/>
        <c:noMultiLvlLbl val="0"/>
      </c:catAx>
      <c:valAx>
        <c:axId val="1908296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90791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153.6</c:v>
                </c:pt>
                <c:pt idx="1">
                  <c:v>160.69999999999999</c:v>
                </c:pt>
                <c:pt idx="2">
                  <c:v>158.30000000000001</c:v>
                </c:pt>
                <c:pt idx="3">
                  <c:v>159.4</c:v>
                </c:pt>
                <c:pt idx="4">
                  <c:v>410.5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446016"/>
        <c:axId val="191492864"/>
      </c:barChart>
      <c:catAx>
        <c:axId val="19144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91492864"/>
        <c:crosses val="autoZero"/>
        <c:auto val="1"/>
        <c:lblAlgn val="ctr"/>
        <c:lblOffset val="100"/>
        <c:noMultiLvlLbl val="0"/>
      </c:catAx>
      <c:valAx>
        <c:axId val="1914928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91446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0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34640</c:v>
                </c:pt>
                <c:pt idx="1">
                  <c:v>37224</c:v>
                </c:pt>
                <c:pt idx="2">
                  <c:v>42689</c:v>
                </c:pt>
                <c:pt idx="3">
                  <c:v>42127</c:v>
                </c:pt>
                <c:pt idx="4">
                  <c:v>43728</c:v>
                </c:pt>
                <c:pt idx="5">
                  <c:v>45827</c:v>
                </c:pt>
                <c:pt idx="6">
                  <c:v>47660</c:v>
                </c:pt>
                <c:pt idx="7">
                  <c:v>49566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375616"/>
        <c:axId val="191381504"/>
      </c:barChart>
      <c:catAx>
        <c:axId val="19137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91381504"/>
        <c:crosses val="autoZero"/>
        <c:auto val="1"/>
        <c:lblAlgn val="ctr"/>
        <c:lblOffset val="100"/>
        <c:noMultiLvlLbl val="0"/>
      </c:catAx>
      <c:valAx>
        <c:axId val="19138150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91375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46374939821502"/>
          <c:y val="5.788530619105E-2"/>
          <c:w val="0.59455199422286409"/>
          <c:h val="0.879823799254973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6.4432655630855835E-3"/>
                  <c:y val="-0.39639679161954466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Учреждения образования; </a:t>
                    </a:r>
                  </a:p>
                  <a:p>
                    <a:r>
                      <a:rPr lang="ru-R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249,5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8656862200496246E-3"/>
                  <c:y val="3.046271212030576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Учреждения культуры; </a:t>
                    </a:r>
                  </a:p>
                  <a:p>
                    <a:r>
                      <a:rPr lang="ru-RU" sz="12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26,1</a:t>
                    </a:r>
                    <a:endParaRPr lang="ru-RU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103266303744025E-2"/>
                  <c:y val="-5.78853061910500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Учреждения образования</c:v>
                </c:pt>
                <c:pt idx="1">
                  <c:v>Учреждения культуры</c:v>
                </c:pt>
                <c:pt idx="2">
                  <c:v>Учреждения физической культуры и спорта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249.5</c:v>
                </c:pt>
                <c:pt idx="1">
                  <c:v>26.1</c:v>
                </c:pt>
                <c:pt idx="2">
                  <c:v>54.7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14-4CD5-B866-EDB0EFB012F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14-4CD5-B866-EDB0EFB012F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14-4CD5-B866-EDB0EFB012F7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C14-4CD5-B866-EDB0EFB012F7}"/>
              </c:ext>
            </c:extLst>
          </c:dPt>
          <c:dLbls>
            <c:dLbl>
              <c:idx val="0"/>
              <c:layout>
                <c:manualLayout>
                  <c:x val="-0.13894262816951963"/>
                  <c:y val="0.2370832331250837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14-4CD5-B866-EDB0EFB012F7}"/>
                </c:ext>
              </c:extLst>
            </c:dLbl>
            <c:dLbl>
              <c:idx val="1"/>
              <c:layout>
                <c:manualLayout>
                  <c:x val="-0.17089901335749019"/>
                  <c:y val="-0.1809384632613608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14-4CD5-B866-EDB0EFB012F7}"/>
                </c:ext>
              </c:extLst>
            </c:dLbl>
            <c:dLbl>
              <c:idx val="2"/>
              <c:layout>
                <c:manualLayout>
                  <c:x val="0.16218149906420654"/>
                  <c:y val="2.303565822591926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14-4CD5-B866-EDB0EFB012F7}"/>
                </c:ext>
              </c:extLst>
            </c:dLbl>
            <c:dLbl>
              <c:idx val="3"/>
              <c:layout>
                <c:manualLayout>
                  <c:x val="-0.22690322544199421"/>
                  <c:y val="-0.230950667040538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14-4CD5-B866-EDB0EFB012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Культура</c:v>
                </c:pt>
                <c:pt idx="1">
                  <c:v>Образование</c:v>
                </c:pt>
                <c:pt idx="2">
                  <c:v>ЖКХ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0.224</c:v>
                </c:pt>
                <c:pt idx="1">
                  <c:v>0.26300000000000001</c:v>
                </c:pt>
                <c:pt idx="2">
                  <c:v>0.51300000000000001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14-4CD5-B866-EDB0EFB012F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78977976805996"/>
          <c:y val="0.27444515227676203"/>
          <c:w val="0.29555102851819881"/>
          <c:h val="0.35784717798270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2176566503387"/>
          <c:y val="7.7586372994490949E-2"/>
          <c:w val="0.44339053317170074"/>
          <c:h val="0.868699984163169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14-4CD5-B866-EDB0EFB012F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14-4CD5-B866-EDB0EFB012F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14-4CD5-B866-EDB0EFB012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C14-4CD5-B866-EDB0EFB012F7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4.2339329634076779E-2"/>
                  <c:y val="9.420423684567924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14-4CD5-B866-EDB0EFB012F7}"/>
                </c:ext>
              </c:extLst>
            </c:dLbl>
            <c:dLbl>
              <c:idx val="1"/>
              <c:layout>
                <c:manualLayout>
                  <c:x val="-0.16324860414389011"/>
                  <c:y val="6.522706584879069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14-4CD5-B866-EDB0EFB012F7}"/>
                </c:ext>
              </c:extLst>
            </c:dLbl>
            <c:dLbl>
              <c:idx val="2"/>
              <c:layout>
                <c:manualLayout>
                  <c:x val="2.342145571997584E-2"/>
                  <c:y val="-0.1984434791966544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14-4CD5-B866-EDB0EFB012F7}"/>
                </c:ext>
              </c:extLst>
            </c:dLbl>
            <c:dLbl>
              <c:idx val="3"/>
              <c:layout>
                <c:manualLayout>
                  <c:x val="0.15387541657412129"/>
                  <c:y val="0.1190751102821446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14-4CD5-B866-EDB0EFB012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33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УФиС</c:v>
                </c:pt>
                <c:pt idx="1">
                  <c:v>Образование</c:v>
                </c:pt>
                <c:pt idx="2">
                  <c:v>Администрация</c:v>
                </c:pt>
                <c:pt idx="3">
                  <c:v>Культура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7.0000000000000007E-2</c:v>
                </c:pt>
                <c:pt idx="1">
                  <c:v>0.28199999999999997</c:v>
                </c:pt>
                <c:pt idx="2">
                  <c:v>0.31</c:v>
                </c:pt>
                <c:pt idx="3">
                  <c:v>0.33800000000000002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14-4CD5-B866-EDB0EFB012F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686382229752712"/>
          <c:y val="0.12396197092884186"/>
          <c:w val="0.30698112745932843"/>
          <c:h val="0.48947555653302161"/>
        </c:manualLayout>
      </c:layout>
      <c:overlay val="0"/>
      <c:txPr>
        <a:bodyPr/>
        <a:lstStyle/>
        <a:p>
          <a:pPr>
            <a:defRPr sz="1200">
              <a:solidFill>
                <a:srgbClr val="333333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14-4CD5-B866-EDB0EFB012F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14-4CD5-B866-EDB0EFB012F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14-4CD5-B866-EDB0EFB012F7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C14-4CD5-B866-EDB0EFB012F7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8.8032359779963473E-2"/>
                  <c:y val="0.1598542447640946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14-4CD5-B866-EDB0EFB012F7}"/>
                </c:ext>
              </c:extLst>
            </c:dLbl>
            <c:dLbl>
              <c:idx val="1"/>
              <c:layout>
                <c:manualLayout>
                  <c:x val="-0.15106379610498699"/>
                  <c:y val="9.506797853897951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14-4CD5-B866-EDB0EFB012F7}"/>
                </c:ext>
              </c:extLst>
            </c:dLbl>
            <c:dLbl>
              <c:idx val="2"/>
              <c:layout>
                <c:manualLayout>
                  <c:x val="-0.13193484677603892"/>
                  <c:y val="-0.1984434791966544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14-4CD5-B866-EDB0EFB012F7}"/>
                </c:ext>
              </c:extLst>
            </c:dLbl>
            <c:dLbl>
              <c:idx val="3"/>
              <c:layout>
                <c:manualLayout>
                  <c:x val="0.16301402260329864"/>
                  <c:y val="-2.8854047861064471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14-4CD5-B866-EDB0EFB012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33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УФиС</c:v>
                </c:pt>
                <c:pt idx="1">
                  <c:v>Культура</c:v>
                </c:pt>
                <c:pt idx="2">
                  <c:v>Администрация</c:v>
                </c:pt>
                <c:pt idx="3">
                  <c:v>Образование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0.128</c:v>
                </c:pt>
                <c:pt idx="1">
                  <c:v>0.14099999999999999</c:v>
                </c:pt>
                <c:pt idx="2">
                  <c:v>0.218</c:v>
                </c:pt>
                <c:pt idx="3">
                  <c:v>0.51300000000000001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14-4CD5-B866-EDB0EFB012F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554040822944665"/>
          <c:y val="0.12396197092884186"/>
          <c:w val="0.30698112745932843"/>
          <c:h val="0.48947555653302161"/>
        </c:manualLayout>
      </c:layout>
      <c:overlay val="0"/>
      <c:txPr>
        <a:bodyPr/>
        <a:lstStyle/>
        <a:p>
          <a:pPr>
            <a:defRPr sz="1200">
              <a:solidFill>
                <a:srgbClr val="333333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внутренний долг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  <c:pt idx="10">
                  <c:v>01.01.2018</c:v>
                </c:pt>
                <c:pt idx="11">
                  <c:v>01.01.2019</c:v>
                </c:pt>
                <c:pt idx="12">
                  <c:v>01.01.2020</c:v>
                </c:pt>
              </c:strCache>
            </c:strRef>
          </c:cat>
          <c:val>
            <c:numRef>
              <c:f>Лист1!$B$2:$B$14</c:f>
              <c:numCache>
                <c:formatCode>0.0</c:formatCode>
                <c:ptCount val="13"/>
                <c:pt idx="0">
                  <c:v>129.19999999999999</c:v>
                </c:pt>
                <c:pt idx="1">
                  <c:v>254.3</c:v>
                </c:pt>
                <c:pt idx="2">
                  <c:v>352.2</c:v>
                </c:pt>
                <c:pt idx="3">
                  <c:v>474</c:v>
                </c:pt>
                <c:pt idx="4">
                  <c:v>474</c:v>
                </c:pt>
                <c:pt idx="5">
                  <c:v>594</c:v>
                </c:pt>
                <c:pt idx="6">
                  <c:v>495</c:v>
                </c:pt>
                <c:pt idx="7">
                  <c:v>514</c:v>
                </c:pt>
                <c:pt idx="8">
                  <c:v>474</c:v>
                </c:pt>
                <c:pt idx="9">
                  <c:v>439</c:v>
                </c:pt>
                <c:pt idx="10">
                  <c:v>305.5</c:v>
                </c:pt>
                <c:pt idx="11">
                  <c:v>297</c:v>
                </c:pt>
                <c:pt idx="12">
                  <c:v>417.5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023808"/>
        <c:axId val="19402534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Отношение муниципального внутреннего долга к налоговым и неналоговым доходам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triangle"/>
            <c:size val="10"/>
            <c:spPr>
              <a:solidFill>
                <a:schemeClr val="accent4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0"/>
                  <c:y val="9.533475259505723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36949810676781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868851067135268E-2"/>
                  <c:y val="-3.7177787946205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23229487599842E-2"/>
                  <c:y val="-4.81686311017140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467348800952959E-2"/>
                  <c:y val="-4.0517269852899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007455359521932E-2"/>
                  <c:y val="-4.4828828544529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2942346965964939E-2"/>
                  <c:y val="-5.0097038357763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255779168168306E-2"/>
                  <c:y val="-3.6236594768869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8736757343131702E-2"/>
                  <c:y val="-3.95763973260541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8678046612706884E-2"/>
                  <c:y val="-5.3436840914948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7244149927334076E-2"/>
                  <c:y val="-4.0077630686211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0111830392829088E-2"/>
                  <c:y val="-5.677664347213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2979623763574703E-2"/>
                  <c:y val="-3.6737828129026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9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  <c:pt idx="10">
                  <c:v>01.01.2018</c:v>
                </c:pt>
                <c:pt idx="11">
                  <c:v>01.01.2019</c:v>
                </c:pt>
                <c:pt idx="12">
                  <c:v>01.01.2020</c:v>
                </c:pt>
              </c:strCache>
            </c:strRef>
          </c:cat>
          <c:val>
            <c:numRef>
              <c:f>Лист1!$C$2:$C$14</c:f>
              <c:numCache>
                <c:formatCode>0%</c:formatCode>
                <c:ptCount val="13"/>
                <c:pt idx="0">
                  <c:v>0.12</c:v>
                </c:pt>
                <c:pt idx="1">
                  <c:v>0.18</c:v>
                </c:pt>
                <c:pt idx="2">
                  <c:v>0.27</c:v>
                </c:pt>
                <c:pt idx="3">
                  <c:v>0.32</c:v>
                </c:pt>
                <c:pt idx="4">
                  <c:v>0.27</c:v>
                </c:pt>
                <c:pt idx="5">
                  <c:v>0.32</c:v>
                </c:pt>
                <c:pt idx="6">
                  <c:v>0.25</c:v>
                </c:pt>
                <c:pt idx="7">
                  <c:v>0.36</c:v>
                </c:pt>
                <c:pt idx="8">
                  <c:v>0.34</c:v>
                </c:pt>
                <c:pt idx="9">
                  <c:v>0.3</c:v>
                </c:pt>
                <c:pt idx="10">
                  <c:v>0.21</c:v>
                </c:pt>
                <c:pt idx="11">
                  <c:v>0.21</c:v>
                </c:pt>
                <c:pt idx="12">
                  <c:v>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026880"/>
        <c:axId val="194040960"/>
      </c:lineChart>
      <c:catAx>
        <c:axId val="19402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94025344"/>
        <c:crosses val="autoZero"/>
        <c:auto val="1"/>
        <c:lblAlgn val="ctr"/>
        <c:lblOffset val="100"/>
        <c:noMultiLvlLbl val="0"/>
      </c:catAx>
      <c:valAx>
        <c:axId val="19402534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94023808"/>
        <c:crosses val="autoZero"/>
        <c:crossBetween val="between"/>
      </c:valAx>
      <c:catAx>
        <c:axId val="194026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4040960"/>
        <c:crosses val="autoZero"/>
        <c:auto val="1"/>
        <c:lblAlgn val="ctr"/>
        <c:lblOffset val="100"/>
        <c:noMultiLvlLbl val="0"/>
      </c:catAx>
      <c:valAx>
        <c:axId val="194040960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94026880"/>
        <c:crosses val="max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02248567444935"/>
          <c:y val="0.16705252233343446"/>
          <c:w val="0.78175356023178777"/>
          <c:h val="0.410466969015614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2019 год план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21284985382022709"/>
                  <c:y val="6.77763651156663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4423456023984718"/>
                  <c:y val="-7.218996121867823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7334939836716932"/>
                  <c:y val="-8.11064709671800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- 1 237,3 млн. руб.</c:v>
                </c:pt>
                <c:pt idx="1">
                  <c:v>Неналоговые доходы - 153,8 млн. руб.</c:v>
                </c:pt>
                <c:pt idx="2">
                  <c:v>Безвозмездные поступления -         2 543,5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0.314</c:v>
                </c:pt>
                <c:pt idx="1">
                  <c:v>0.04</c:v>
                </c:pt>
                <c:pt idx="2">
                  <c:v>0.64600000000000002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61"/>
        </c:manualLayout>
      </c:layout>
      <c:overlay val="0"/>
      <c:txPr>
        <a:bodyPr/>
        <a:lstStyle/>
        <a:p>
          <a:pPr>
            <a:defRPr sz="1232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</c:spPr>
          <c:explosion val="2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dLbls>
            <c:dLbl>
              <c:idx val="0"/>
              <c:layout>
                <c:manualLayout>
                  <c:x val="-8.6224987347084892E-2"/>
                  <c:y val="-9.04929657751328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1651976932464449E-2"/>
                  <c:y val="-0.180985931550265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Бюджетные кредиты</c:v>
                </c:pt>
                <c:pt idx="1">
                  <c:v>Кредиты кредитных организаций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0.03</c:v>
                </c:pt>
                <c:pt idx="1">
                  <c:v>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58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cat>
            <c:strRef>
              <c:f>Лист1!$A$2:$A$4</c:f>
              <c:strCache>
                <c:ptCount val="3"/>
                <c:pt idx="0">
                  <c:v>Жилье</c:v>
                </c:pt>
                <c:pt idx="1">
                  <c:v>Дороги</c:v>
                </c:pt>
                <c:pt idx="2">
                  <c:v>Экология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26.3</c:v>
                </c:pt>
                <c:pt idx="1">
                  <c:v>134.4</c:v>
                </c:pt>
                <c:pt idx="2">
                  <c:v>136.30000000000001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646684633443888E-2"/>
          <c:y val="0.11922144964076312"/>
          <c:w val="0.81695217207666648"/>
          <c:h val="0.48807247880038113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8418380957906941"/>
                  <c:y val="5.97282374202424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050477503031433"/>
                  <c:y val="-6.61298870507020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3450130794964519"/>
                  <c:y val="-9.623139544461600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- 1 247,9 млн. руб.</c:v>
                </c:pt>
                <c:pt idx="1">
                  <c:v>Неналоговые доходы - 156,1 млн. руб.</c:v>
                </c:pt>
                <c:pt idx="2">
                  <c:v>Безвозмездные поступления -         2 738,8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0.30099999999999999</c:v>
                </c:pt>
                <c:pt idx="1">
                  <c:v>3.7999999999999999E-2</c:v>
                </c:pt>
                <c:pt idx="2">
                  <c:v>0.66100000000000003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11587230334910874"/>
          <c:y val="0.65860437168162922"/>
          <c:w val="0.79808864690321168"/>
          <c:h val="0.223950233281492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74617452985147E-3"/>
          <c:y val="0.11442609147299043"/>
          <c:w val="0.96643360330290273"/>
          <c:h val="0.5057472149996374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21606910382810632"/>
                  <c:y val="5.021308189057798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604600703245717"/>
                  <c:y val="-8.2268714133618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3240785986776089"/>
                  <c:y val="-8.11064029497924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- 1 277,1 млн. руб.</c:v>
                </c:pt>
                <c:pt idx="1">
                  <c:v>Неналоговые доходы - 135,6 млн. руб.</c:v>
                </c:pt>
                <c:pt idx="2">
                  <c:v>Безвозмездные поступления -   2 596,9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0.318</c:v>
                </c:pt>
                <c:pt idx="1">
                  <c:v>3.4000000000000002E-2</c:v>
                </c:pt>
                <c:pt idx="2">
                  <c:v>0.64800000000000002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9.1963876530492279E-3"/>
          <c:y val="0.6827416016337694"/>
          <c:w val="0.98199555097720348"/>
          <c:h val="0.22480620155038761"/>
        </c:manualLayout>
      </c:layout>
      <c:overlay val="0"/>
      <c:txPr>
        <a:bodyPr/>
        <a:lstStyle/>
        <a:p>
          <a:pPr>
            <a:defRPr sz="1232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38906488401771E-2"/>
          <c:y val="0.13180698534437638"/>
          <c:w val="0.83369028373537146"/>
          <c:h val="0.49806460952791581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2020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8418380957906941"/>
                  <c:y val="5.97282374202424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568118921024823"/>
                  <c:y val="-7.376159695136907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3937695833973652"/>
                  <c:y val="-9.86023371027502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- 1 305,3 млн. руб.</c:v>
                </c:pt>
                <c:pt idx="1">
                  <c:v>Неналоговые доходы - 138,7 млн. руб.</c:v>
                </c:pt>
                <c:pt idx="2">
                  <c:v>Безвозмездные поступления - 2 889,6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0.30099999999999999</c:v>
                </c:pt>
                <c:pt idx="1">
                  <c:v>3.2000000000000001E-2</c:v>
                </c:pt>
                <c:pt idx="2">
                  <c:v>0.66700000000000004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"/>
          <c:y val="0.69367211206480273"/>
          <c:w val="0.98334401328936227"/>
          <c:h val="0.223950233281492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56017483021535"/>
          <c:y val="0.11708635414956323"/>
          <c:w val="0.64057568031046341"/>
          <c:h val="0.42934121694297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1C-49A0-B949-617A735F049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1C-49A0-B949-617A735F049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1C-49A0-B949-617A735F049A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1C-49A0-B949-617A735F049A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E1C-49A0-B949-617A735F049A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E1C-49A0-B949-617A735F049A}"/>
              </c:ext>
            </c:extLst>
          </c:dPt>
          <c:dLbls>
            <c:dLbl>
              <c:idx val="0"/>
              <c:layout>
                <c:manualLayout>
                  <c:x val="-8.9207586117235657E-2"/>
                  <c:y val="4.044198671879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1064405406576648E-2"/>
                  <c:y val="-1.125205570623661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4467209163905094E-3"/>
                  <c:y val="-6.13474106223269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7.1066121162433438E-2"/>
                  <c:y val="-9.87645567708575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5977954306060774"/>
                  <c:y val="-6.28991231035478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налоги на совокупный доход</c:v>
                </c:pt>
                <c:pt idx="1">
                  <c:v>налоги на имущество </c:v>
                </c:pt>
                <c:pt idx="2">
                  <c:v>доходы от продажи активов</c:v>
                </c:pt>
                <c:pt idx="3">
                  <c:v>доходы от использования муниципального имущества</c:v>
                </c:pt>
                <c:pt idx="4">
                  <c:v>прочие доходы</c:v>
                </c:pt>
                <c:pt idx="5">
                  <c:v>налог на доходы физических лиц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258.39999999999998</c:v>
                </c:pt>
                <c:pt idx="1">
                  <c:v>122.2</c:v>
                </c:pt>
                <c:pt idx="2">
                  <c:v>26.6</c:v>
                </c:pt>
                <c:pt idx="3">
                  <c:v>107.8</c:v>
                </c:pt>
                <c:pt idx="4">
                  <c:v>55.7</c:v>
                </c:pt>
                <c:pt idx="5">
                  <c:v>833.3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1C-49A0-B949-617A735F0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legend>
      <c:legendPos val="b"/>
      <c:layout>
        <c:manualLayout>
          <c:xMode val="edge"/>
          <c:yMode val="edge"/>
          <c:x val="0.17010945461074009"/>
          <c:y val="0.54642757109253381"/>
          <c:w val="0.6878611157542649"/>
          <c:h val="0.37272708913752978"/>
        </c:manualLayout>
      </c:layout>
      <c:overlay val="0"/>
      <c:txPr>
        <a:bodyPr/>
        <a:lstStyle/>
        <a:p>
          <a:pPr>
            <a:defRPr sz="900">
              <a:latin typeface="Verdana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2ED8A-F4D3-4F98-A092-4DE5E20CA69D}" type="doc">
      <dgm:prSet loTypeId="urn:microsoft.com/office/officeart/2005/8/layout/funnel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D85730C-6DE2-4DFB-9346-B859D175B24E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latin typeface="Verdana" pitchFamily="34" charset="0"/>
            </a:rPr>
            <a:t>Транспортный налог</a:t>
          </a:r>
          <a:endParaRPr lang="ru-RU" dirty="0">
            <a:latin typeface="Verdana" pitchFamily="34" charset="0"/>
          </a:endParaRPr>
        </a:p>
      </dgm:t>
    </dgm:pt>
    <dgm:pt modelId="{20E25152-0FCB-4F7C-9152-2603A3D309FD}" type="parTrans" cxnId="{6B01934C-F076-47AF-BF74-4C87436BFF0D}">
      <dgm:prSet/>
      <dgm:spPr/>
      <dgm:t>
        <a:bodyPr/>
        <a:lstStyle/>
        <a:p>
          <a:endParaRPr lang="ru-RU"/>
        </a:p>
      </dgm:t>
    </dgm:pt>
    <dgm:pt modelId="{9032FBAD-B9DF-484A-941A-05A5E4524ED0}" type="sibTrans" cxnId="{6B01934C-F076-47AF-BF74-4C87436BFF0D}">
      <dgm:prSet/>
      <dgm:spPr/>
      <dgm:t>
        <a:bodyPr/>
        <a:lstStyle/>
        <a:p>
          <a:endParaRPr lang="ru-RU"/>
        </a:p>
      </dgm:t>
    </dgm:pt>
    <dgm:pt modelId="{8EA1656E-700A-4103-8D5D-DBBF0E756641}">
      <dgm:prSet phldrT="[Текст]"/>
      <dgm:spPr/>
      <dgm:t>
        <a:bodyPr/>
        <a:lstStyle/>
        <a:p>
          <a:r>
            <a:rPr lang="ru-RU" dirty="0" smtClean="0">
              <a:latin typeface="Verdana" pitchFamily="34" charset="0"/>
            </a:rPr>
            <a:t>Налог на имущество</a:t>
          </a:r>
          <a:endParaRPr lang="ru-RU" dirty="0">
            <a:latin typeface="Verdana" pitchFamily="34" charset="0"/>
          </a:endParaRPr>
        </a:p>
      </dgm:t>
    </dgm:pt>
    <dgm:pt modelId="{248055E1-2C44-4A5A-A047-31A2BB4519D8}" type="parTrans" cxnId="{576FC5C1-9383-43D9-9539-238EA7283659}">
      <dgm:prSet/>
      <dgm:spPr/>
      <dgm:t>
        <a:bodyPr/>
        <a:lstStyle/>
        <a:p>
          <a:endParaRPr lang="ru-RU"/>
        </a:p>
      </dgm:t>
    </dgm:pt>
    <dgm:pt modelId="{A1237E49-02CF-4FC6-A458-AF5DE007DBAF}" type="sibTrans" cxnId="{576FC5C1-9383-43D9-9539-238EA7283659}">
      <dgm:prSet/>
      <dgm:spPr/>
      <dgm:t>
        <a:bodyPr/>
        <a:lstStyle/>
        <a:p>
          <a:endParaRPr lang="ru-RU"/>
        </a:p>
      </dgm:t>
    </dgm:pt>
    <dgm:pt modelId="{2666E760-4F2B-4432-8536-D9E8AFA8D79F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AEC6DF8-EB6A-4F3D-990D-5272C9A63AEF}" type="parTrans" cxnId="{C03A933C-77D4-4781-81F8-C14403AADEB5}">
      <dgm:prSet/>
      <dgm:spPr/>
      <dgm:t>
        <a:bodyPr/>
        <a:lstStyle/>
        <a:p>
          <a:endParaRPr lang="ru-RU"/>
        </a:p>
      </dgm:t>
    </dgm:pt>
    <dgm:pt modelId="{E52D09C6-937E-4AC9-9F1F-EF3298823ED2}" type="sibTrans" cxnId="{C03A933C-77D4-4781-81F8-C14403AADEB5}">
      <dgm:prSet/>
      <dgm:spPr/>
      <dgm:t>
        <a:bodyPr/>
        <a:lstStyle/>
        <a:p>
          <a:endParaRPr lang="ru-RU"/>
        </a:p>
      </dgm:t>
    </dgm:pt>
    <dgm:pt modelId="{63A92BD9-5B67-4669-8452-E44616FB727F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>
              <a:latin typeface="Verdana" pitchFamily="34" charset="0"/>
            </a:rPr>
            <a:t>НДФЛ</a:t>
          </a:r>
          <a:endParaRPr lang="ru-RU" dirty="0">
            <a:latin typeface="Verdana" pitchFamily="34" charset="0"/>
          </a:endParaRPr>
        </a:p>
      </dgm:t>
    </dgm:pt>
    <dgm:pt modelId="{9E3EF9C9-77B7-46C2-B391-7A1F7F495615}" type="parTrans" cxnId="{3BB81365-7EC8-4343-8CE0-1912C946BD80}">
      <dgm:prSet/>
      <dgm:spPr/>
      <dgm:t>
        <a:bodyPr/>
        <a:lstStyle/>
        <a:p>
          <a:endParaRPr lang="ru-RU"/>
        </a:p>
      </dgm:t>
    </dgm:pt>
    <dgm:pt modelId="{976E9D82-249F-42E3-879C-B6BF63FAE6D9}" type="sibTrans" cxnId="{3BB81365-7EC8-4343-8CE0-1912C946BD80}">
      <dgm:prSet/>
      <dgm:spPr/>
      <dgm:t>
        <a:bodyPr/>
        <a:lstStyle/>
        <a:p>
          <a:endParaRPr lang="ru-RU"/>
        </a:p>
      </dgm:t>
    </dgm:pt>
    <dgm:pt modelId="{F07EAB04-CD9A-45B5-A7CC-84278A7403BC}">
      <dgm:prSet phldrT="[Текст]"/>
      <dgm:spPr/>
      <dgm:t>
        <a:bodyPr/>
        <a:lstStyle/>
        <a:p>
          <a:endParaRPr lang="ru-RU" dirty="0"/>
        </a:p>
      </dgm:t>
    </dgm:pt>
    <dgm:pt modelId="{AA7BA1FE-8006-4DF0-B5D8-D25497ED7E9D}" type="parTrans" cxnId="{4386EBEC-96C5-48AA-B682-B6F4E7741D0A}">
      <dgm:prSet/>
      <dgm:spPr/>
      <dgm:t>
        <a:bodyPr/>
        <a:lstStyle/>
        <a:p>
          <a:endParaRPr lang="ru-RU"/>
        </a:p>
      </dgm:t>
    </dgm:pt>
    <dgm:pt modelId="{13EFBE6F-3972-4740-84F5-CBD7B896834D}" type="sibTrans" cxnId="{4386EBEC-96C5-48AA-B682-B6F4E7741D0A}">
      <dgm:prSet/>
      <dgm:spPr/>
      <dgm:t>
        <a:bodyPr/>
        <a:lstStyle/>
        <a:p>
          <a:endParaRPr lang="ru-RU"/>
        </a:p>
      </dgm:t>
    </dgm:pt>
    <dgm:pt modelId="{3E0630B7-D450-45F7-A542-1652D1649619}" type="pres">
      <dgm:prSet presAssocID="{2412ED8A-F4D3-4F98-A092-4DE5E20CA69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6615C3-A207-48AD-A52B-F8BD52D23BC8}" type="pres">
      <dgm:prSet presAssocID="{2412ED8A-F4D3-4F98-A092-4DE5E20CA69D}" presName="ellipse" presStyleLbl="trBgShp" presStyleIdx="0" presStyleCnt="1"/>
      <dgm:spPr/>
    </dgm:pt>
    <dgm:pt modelId="{61BDDC89-6C92-4B0D-B111-9692DE96C42E}" type="pres">
      <dgm:prSet presAssocID="{2412ED8A-F4D3-4F98-A092-4DE5E20CA69D}" presName="arrow1" presStyleLbl="fgShp" presStyleIdx="0" presStyleCnt="1"/>
      <dgm:spPr/>
    </dgm:pt>
    <dgm:pt modelId="{260A294C-398F-4857-9587-ECADCC49BD63}" type="pres">
      <dgm:prSet presAssocID="{2412ED8A-F4D3-4F98-A092-4DE5E20CA69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5D20F-0529-41ED-958B-410B005E2A02}" type="pres">
      <dgm:prSet presAssocID="{FD85730C-6DE2-4DFB-9346-B859D175B24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A4BC7-CEA9-4C60-BF73-CB52CFA08B3F}" type="pres">
      <dgm:prSet presAssocID="{8EA1656E-700A-4103-8D5D-DBBF0E75664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D7A0E-EFB8-498E-9D45-78D037D63BF7}" type="pres">
      <dgm:prSet presAssocID="{2666E760-4F2B-4432-8536-D9E8AFA8D79F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71586-7DBF-4B00-9DC1-0C43BA273D2B}" type="pres">
      <dgm:prSet presAssocID="{2412ED8A-F4D3-4F98-A092-4DE5E20CA69D}" presName="funnel" presStyleLbl="trAlignAcc1" presStyleIdx="0" presStyleCnt="1"/>
      <dgm:spPr/>
    </dgm:pt>
  </dgm:ptLst>
  <dgm:cxnLst>
    <dgm:cxn modelId="{F5C9AFD9-3D63-4C7D-BB00-7772F7B5D0F0}" type="presOf" srcId="{63A92BD9-5B67-4669-8452-E44616FB727F}" destId="{759D7A0E-EFB8-498E-9D45-78D037D63BF7}" srcOrd="0" destOrd="0" presId="urn:microsoft.com/office/officeart/2005/8/layout/funnel1"/>
    <dgm:cxn modelId="{B7465FAC-33D3-40C4-90B6-7FBB5C927116}" type="presOf" srcId="{2412ED8A-F4D3-4F98-A092-4DE5E20CA69D}" destId="{3E0630B7-D450-45F7-A542-1652D1649619}" srcOrd="0" destOrd="0" presId="urn:microsoft.com/office/officeart/2005/8/layout/funnel1"/>
    <dgm:cxn modelId="{6B01934C-F076-47AF-BF74-4C87436BFF0D}" srcId="{2412ED8A-F4D3-4F98-A092-4DE5E20CA69D}" destId="{FD85730C-6DE2-4DFB-9346-B859D175B24E}" srcOrd="1" destOrd="0" parTransId="{20E25152-0FCB-4F7C-9152-2603A3D309FD}" sibTransId="{9032FBAD-B9DF-484A-941A-05A5E4524ED0}"/>
    <dgm:cxn modelId="{C03A933C-77D4-4781-81F8-C14403AADEB5}" srcId="{2412ED8A-F4D3-4F98-A092-4DE5E20CA69D}" destId="{2666E760-4F2B-4432-8536-D9E8AFA8D79F}" srcOrd="3" destOrd="0" parTransId="{1AEC6DF8-EB6A-4F3D-990D-5272C9A63AEF}" sibTransId="{E52D09C6-937E-4AC9-9F1F-EF3298823ED2}"/>
    <dgm:cxn modelId="{412CE785-FDB7-4393-BCEA-C9F9DF3E0110}" type="presOf" srcId="{FD85730C-6DE2-4DFB-9346-B859D175B24E}" destId="{168A4BC7-CEA9-4C60-BF73-CB52CFA08B3F}" srcOrd="0" destOrd="0" presId="urn:microsoft.com/office/officeart/2005/8/layout/funnel1"/>
    <dgm:cxn modelId="{BC36AFC1-2BC5-45CD-BC35-53CC881F58DF}" type="presOf" srcId="{8EA1656E-700A-4103-8D5D-DBBF0E756641}" destId="{6715D20F-0529-41ED-958B-410B005E2A02}" srcOrd="0" destOrd="0" presId="urn:microsoft.com/office/officeart/2005/8/layout/funnel1"/>
    <dgm:cxn modelId="{576FC5C1-9383-43D9-9539-238EA7283659}" srcId="{2412ED8A-F4D3-4F98-A092-4DE5E20CA69D}" destId="{8EA1656E-700A-4103-8D5D-DBBF0E756641}" srcOrd="2" destOrd="0" parTransId="{248055E1-2C44-4A5A-A047-31A2BB4519D8}" sibTransId="{A1237E49-02CF-4FC6-A458-AF5DE007DBAF}"/>
    <dgm:cxn modelId="{4386EBEC-96C5-48AA-B682-B6F4E7741D0A}" srcId="{2412ED8A-F4D3-4F98-A092-4DE5E20CA69D}" destId="{F07EAB04-CD9A-45B5-A7CC-84278A7403BC}" srcOrd="4" destOrd="0" parTransId="{AA7BA1FE-8006-4DF0-B5D8-D25497ED7E9D}" sibTransId="{13EFBE6F-3972-4740-84F5-CBD7B896834D}"/>
    <dgm:cxn modelId="{3BB81365-7EC8-4343-8CE0-1912C946BD80}" srcId="{2412ED8A-F4D3-4F98-A092-4DE5E20CA69D}" destId="{63A92BD9-5B67-4669-8452-E44616FB727F}" srcOrd="0" destOrd="0" parTransId="{9E3EF9C9-77B7-46C2-B391-7A1F7F495615}" sibTransId="{976E9D82-249F-42E3-879C-B6BF63FAE6D9}"/>
    <dgm:cxn modelId="{A16B6AA8-4855-492C-925A-CB29D2121C17}" type="presOf" srcId="{2666E760-4F2B-4432-8536-D9E8AFA8D79F}" destId="{260A294C-398F-4857-9587-ECADCC49BD63}" srcOrd="0" destOrd="0" presId="urn:microsoft.com/office/officeart/2005/8/layout/funnel1"/>
    <dgm:cxn modelId="{D9F2EA74-455D-47BA-8050-2A97DF8A89D3}" type="presParOf" srcId="{3E0630B7-D450-45F7-A542-1652D1649619}" destId="{C56615C3-A207-48AD-A52B-F8BD52D23BC8}" srcOrd="0" destOrd="0" presId="urn:microsoft.com/office/officeart/2005/8/layout/funnel1"/>
    <dgm:cxn modelId="{DE12C3CD-6967-472F-9E53-43620AC9203F}" type="presParOf" srcId="{3E0630B7-D450-45F7-A542-1652D1649619}" destId="{61BDDC89-6C92-4B0D-B111-9692DE96C42E}" srcOrd="1" destOrd="0" presId="urn:microsoft.com/office/officeart/2005/8/layout/funnel1"/>
    <dgm:cxn modelId="{09D6802F-39AB-4DD8-ACDA-AAE311AE9B38}" type="presParOf" srcId="{3E0630B7-D450-45F7-A542-1652D1649619}" destId="{260A294C-398F-4857-9587-ECADCC49BD63}" srcOrd="2" destOrd="0" presId="urn:microsoft.com/office/officeart/2005/8/layout/funnel1"/>
    <dgm:cxn modelId="{841D3EF9-0E2D-4A80-848E-FD8FC340248C}" type="presParOf" srcId="{3E0630B7-D450-45F7-A542-1652D1649619}" destId="{6715D20F-0529-41ED-958B-410B005E2A02}" srcOrd="3" destOrd="0" presId="urn:microsoft.com/office/officeart/2005/8/layout/funnel1"/>
    <dgm:cxn modelId="{F68EE6B6-F8FE-49C1-99B9-B3AE7F3812F2}" type="presParOf" srcId="{3E0630B7-D450-45F7-A542-1652D1649619}" destId="{168A4BC7-CEA9-4C60-BF73-CB52CFA08B3F}" srcOrd="4" destOrd="0" presId="urn:microsoft.com/office/officeart/2005/8/layout/funnel1"/>
    <dgm:cxn modelId="{1389E3D3-6D66-4896-AE2A-F0597561EBA3}" type="presParOf" srcId="{3E0630B7-D450-45F7-A542-1652D1649619}" destId="{759D7A0E-EFB8-498E-9D45-78D037D63BF7}" srcOrd="5" destOrd="0" presId="urn:microsoft.com/office/officeart/2005/8/layout/funnel1"/>
    <dgm:cxn modelId="{EB25C073-5A07-4545-B634-3EC454B6D0D4}" type="presParOf" srcId="{3E0630B7-D450-45F7-A542-1652D1649619}" destId="{04671586-7DBF-4B00-9DC1-0C43BA273D2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/>
            <a:t>Проводятся публичные слушания</a:t>
          </a:r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F61CA2D6-A4F4-43CF-BAB6-005723B3067D}" type="presOf" srcId="{2A9A4847-3BA1-4BA1-AC2F-31C06C0F3570}" destId="{C0FEDEF4-320D-4FFD-9A58-C78DE507E03C}" srcOrd="0" destOrd="0" presId="urn:microsoft.com/office/officeart/2005/8/layout/vList3"/>
    <dgm:cxn modelId="{4544BDDD-D1E3-46CD-A76A-61D8BFC31CF5}" type="presOf" srcId="{8EB40CAB-6CF8-4B41-A93E-BCD427C7FA54}" destId="{11FF78F1-9292-4A98-A799-4DD163EB3031}" srcOrd="0" destOrd="0" presId="urn:microsoft.com/office/officeart/2005/8/layout/vList3"/>
    <dgm:cxn modelId="{52DEEC75-891F-4D52-9F37-26B9387BB9C3}" type="presParOf" srcId="{11FF78F1-9292-4A98-A799-4DD163EB3031}" destId="{03B708F0-6BA0-4E90-BCF1-E61ED13B6541}" srcOrd="0" destOrd="0" presId="urn:microsoft.com/office/officeart/2005/8/layout/vList3"/>
    <dgm:cxn modelId="{996B7C88-20E5-40A6-B72E-97D293CE9AD7}" type="presParOf" srcId="{03B708F0-6BA0-4E90-BCF1-E61ED13B6541}" destId="{15B302CE-8C3B-4D59-B08D-822E2198B2FC}" srcOrd="0" destOrd="0" presId="urn:microsoft.com/office/officeart/2005/8/layout/vList3"/>
    <dgm:cxn modelId="{5B8DE0C9-F17F-4002-B22B-689245187592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/>
            <a:t>Проводятся публичные слушания</a:t>
          </a:r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EAE31D-ED7F-4382-8C78-B346ABDEC824}" type="presOf" srcId="{2A9A4847-3BA1-4BA1-AC2F-31C06C0F3570}" destId="{C0FEDEF4-320D-4FFD-9A58-C78DE507E03C}" srcOrd="0" destOrd="0" presId="urn:microsoft.com/office/officeart/2005/8/layout/vList3"/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6FACB083-9E59-44EF-AACF-21EFE0D2514E}" type="presOf" srcId="{8EB40CAB-6CF8-4B41-A93E-BCD427C7FA54}" destId="{11FF78F1-9292-4A98-A799-4DD163EB3031}" srcOrd="0" destOrd="0" presId="urn:microsoft.com/office/officeart/2005/8/layout/vList3"/>
    <dgm:cxn modelId="{6C7DBF28-F9DB-4266-BF82-DF4A4A1C826E}" type="presParOf" srcId="{11FF78F1-9292-4A98-A799-4DD163EB3031}" destId="{03B708F0-6BA0-4E90-BCF1-E61ED13B6541}" srcOrd="0" destOrd="0" presId="urn:microsoft.com/office/officeart/2005/8/layout/vList3"/>
    <dgm:cxn modelId="{3AB91156-714F-4B56-AA91-210CEB54E4FF}" type="presParOf" srcId="{03B708F0-6BA0-4E90-BCF1-E61ED13B6541}" destId="{15B302CE-8C3B-4D59-B08D-822E2198B2FC}" srcOrd="0" destOrd="0" presId="urn:microsoft.com/office/officeart/2005/8/layout/vList3"/>
    <dgm:cxn modelId="{C36A9C6F-B2B2-40FB-A8CE-ED1B581C5FCD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615C3-A207-48AD-A52B-F8BD52D23BC8}">
      <dsp:nvSpPr>
        <dsp:cNvPr id="0" name=""/>
        <dsp:cNvSpPr/>
      </dsp:nvSpPr>
      <dsp:spPr>
        <a:xfrm>
          <a:off x="1188654" y="139715"/>
          <a:ext cx="2772810" cy="962960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DDC89-6C92-4B0D-B111-9692DE96C42E}">
      <dsp:nvSpPr>
        <dsp:cNvPr id="0" name=""/>
        <dsp:cNvSpPr/>
      </dsp:nvSpPr>
      <dsp:spPr>
        <a:xfrm>
          <a:off x="2310675" y="2497679"/>
          <a:ext cx="537366" cy="343914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0A294C-398F-4857-9587-ECADCC49BD63}">
      <dsp:nvSpPr>
        <dsp:cNvPr id="0" name=""/>
        <dsp:cNvSpPr/>
      </dsp:nvSpPr>
      <dsp:spPr>
        <a:xfrm>
          <a:off x="1289679" y="2772810"/>
          <a:ext cx="2579358" cy="644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</a:t>
          </a:r>
          <a:endParaRPr lang="ru-RU" sz="2200" kern="1200" dirty="0"/>
        </a:p>
      </dsp:txBody>
      <dsp:txXfrm>
        <a:off x="1289679" y="2772810"/>
        <a:ext cx="2579358" cy="644839"/>
      </dsp:txXfrm>
    </dsp:sp>
    <dsp:sp modelId="{6715D20F-0529-41ED-958B-410B005E2A02}">
      <dsp:nvSpPr>
        <dsp:cNvPr id="0" name=""/>
        <dsp:cNvSpPr/>
      </dsp:nvSpPr>
      <dsp:spPr>
        <a:xfrm>
          <a:off x="2196754" y="1177047"/>
          <a:ext cx="967259" cy="9672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Verdana" pitchFamily="34" charset="0"/>
            </a:rPr>
            <a:t>Налог на имущество</a:t>
          </a:r>
          <a:endParaRPr lang="ru-RU" sz="700" kern="1200" dirty="0">
            <a:latin typeface="Verdana" pitchFamily="34" charset="0"/>
          </a:endParaRPr>
        </a:p>
      </dsp:txBody>
      <dsp:txXfrm>
        <a:off x="2338406" y="1318699"/>
        <a:ext cx="683955" cy="683955"/>
      </dsp:txXfrm>
    </dsp:sp>
    <dsp:sp modelId="{168A4BC7-CEA9-4C60-BF73-CB52CFA08B3F}">
      <dsp:nvSpPr>
        <dsp:cNvPr id="0" name=""/>
        <dsp:cNvSpPr/>
      </dsp:nvSpPr>
      <dsp:spPr>
        <a:xfrm>
          <a:off x="1504626" y="451387"/>
          <a:ext cx="967259" cy="96725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Verdana" pitchFamily="34" charset="0"/>
            </a:rPr>
            <a:t>Транспортный налог</a:t>
          </a:r>
          <a:endParaRPr lang="ru-RU" sz="700" kern="1200" dirty="0">
            <a:latin typeface="Verdana" pitchFamily="34" charset="0"/>
          </a:endParaRPr>
        </a:p>
      </dsp:txBody>
      <dsp:txXfrm>
        <a:off x="1646278" y="593039"/>
        <a:ext cx="683955" cy="683955"/>
      </dsp:txXfrm>
    </dsp:sp>
    <dsp:sp modelId="{759D7A0E-EFB8-498E-9D45-78D037D63BF7}">
      <dsp:nvSpPr>
        <dsp:cNvPr id="0" name=""/>
        <dsp:cNvSpPr/>
      </dsp:nvSpPr>
      <dsp:spPr>
        <a:xfrm>
          <a:off x="2493380" y="217525"/>
          <a:ext cx="967259" cy="96725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Verdana" pitchFamily="34" charset="0"/>
            </a:rPr>
            <a:t>НДФЛ</a:t>
          </a:r>
          <a:endParaRPr lang="ru-RU" sz="700" kern="1200" dirty="0">
            <a:latin typeface="Verdana" pitchFamily="34" charset="0"/>
          </a:endParaRPr>
        </a:p>
      </dsp:txBody>
      <dsp:txXfrm>
        <a:off x="2635032" y="359177"/>
        <a:ext cx="683955" cy="683955"/>
      </dsp:txXfrm>
    </dsp:sp>
    <dsp:sp modelId="{04671586-7DBF-4B00-9DC1-0C43BA273D2B}">
      <dsp:nvSpPr>
        <dsp:cNvPr id="0" name=""/>
        <dsp:cNvSpPr/>
      </dsp:nvSpPr>
      <dsp:spPr>
        <a:xfrm>
          <a:off x="1074733" y="21494"/>
          <a:ext cx="3009251" cy="240740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31578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Проводятся публичные слушания</a:t>
          </a:r>
        </a:p>
      </dsp:txBody>
      <dsp:txXfrm rot="10800000">
        <a:off x="805903" y="131578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31578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31578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Проводятся публичные слушания</a:t>
          </a:r>
        </a:p>
      </dsp:txBody>
      <dsp:txXfrm rot="10800000">
        <a:off x="805903" y="131578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31578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0.35416</cdr:x>
      <cdr:y>0.24786</cdr:y>
    </cdr:from>
    <cdr:to>
      <cdr:x>0.43601</cdr:x>
      <cdr:y>0.30631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60314" y="1305125"/>
          <a:ext cx="707245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ahoma" pitchFamily="34" charset="0"/>
              <a:cs typeface="Tahoma" pitchFamily="34" charset="0"/>
            </a:rPr>
            <a:t>16,6%</a:t>
          </a:r>
        </a:p>
      </cdr:txBody>
    </cdr:sp>
  </cdr:relSizeAnchor>
  <cdr:relSizeAnchor xmlns:cdr="http://schemas.openxmlformats.org/drawingml/2006/chartDrawing">
    <cdr:from>
      <cdr:x>0.57618</cdr:x>
      <cdr:y>0.4359</cdr:y>
    </cdr:from>
    <cdr:to>
      <cdr:x>0.65803</cdr:x>
      <cdr:y>0.49435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78754" y="2295257"/>
          <a:ext cx="707245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ahoma" pitchFamily="34" charset="0"/>
              <a:cs typeface="Tahoma" pitchFamily="34" charset="0"/>
            </a:rPr>
            <a:t>75,5%</a:t>
          </a:r>
        </a:p>
      </cdr:txBody>
    </cdr:sp>
  </cdr:relSizeAnchor>
  <cdr:relSizeAnchor xmlns:cdr="http://schemas.openxmlformats.org/drawingml/2006/chartDrawing">
    <cdr:from>
      <cdr:x>0.21874</cdr:x>
      <cdr:y>0.33333</cdr:y>
    </cdr:from>
    <cdr:to>
      <cdr:x>0.28928</cdr:x>
      <cdr:y>0.39178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90158" y="1755185"/>
          <a:ext cx="609462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ahoma" pitchFamily="34" charset="0"/>
              <a:cs typeface="Tahoma" pitchFamily="34" charset="0"/>
            </a:rPr>
            <a:t>7,9%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1590B-5E69-4297-B8C4-FF2AC349D727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44D18-844B-49A8-9CA4-9BE8F8161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66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/>
              <a:t>02.12.2019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02133-1741-4825-B39E-9DF1956C31AA}" type="datetime1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sovet.mouhta.ru/docs/resheniya/5-sozyv/" TargetMode="External"/><Relationship Id="rId2" Type="http://schemas.openxmlformats.org/officeDocument/2006/relationships/hyperlink" Target="https://mouhta.ru/docs/post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mouhta.ru/adm/post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://minfin.rkomi.ru/page/4731/" TargetMode="External"/><Relationship Id="rId3" Type="http://schemas.openxmlformats.org/officeDocument/2006/relationships/hyperlink" Target="https://mouhta.ru/adm/osovet/" TargetMode="External"/><Relationship Id="rId7" Type="http://schemas.openxmlformats.org/officeDocument/2006/relationships/hyperlink" Target="https://minfin.rkomi.ru/page/14972/" TargetMode="External"/><Relationship Id="rId2" Type="http://schemas.openxmlformats.org/officeDocument/2006/relationships/hyperlink" Target="http://sovet.mouhta.ru/news/inf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n.mouhta.ru/byudzhet/grazhdan/2019/" TargetMode="External"/><Relationship Id="rId5" Type="http://schemas.openxmlformats.org/officeDocument/2006/relationships/hyperlink" Target="http://fin.mouhta.ru/fingram/obzor/" TargetMode="External"/><Relationship Id="rId4" Type="http://schemas.openxmlformats.org/officeDocument/2006/relationships/hyperlink" Target="http://fin.mouhta.ru/opros/index.php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ГРАЖДАН</a:t>
            </a:r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3141663"/>
            <a:ext cx="69850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К 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ПРОЕКТУ БЮДЖЕТА МОГО </a:t>
            </a: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«УХТА» </a:t>
            </a:r>
            <a:endParaRPr lang="ru-RU" sz="3000" dirty="0" smtClean="0">
              <a:solidFill>
                <a:schemeClr val="tx1"/>
              </a:solidFill>
              <a:ea typeface="+mj-ea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НА 2020 ГОД И ПЛАНОВЫЙ ПЕРИОД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 2021 И 2022 ГОДОВ</a:t>
            </a:r>
            <a:endParaRPr lang="ru-RU" sz="3000" dirty="0">
              <a:solidFill>
                <a:schemeClr val="tx1"/>
              </a:solidFill>
              <a:ea typeface="+mj-ea"/>
              <a:cs typeface="Tahoma" pitchFamily="34" charset="0"/>
            </a:endParaRPr>
          </a:p>
        </p:txBody>
      </p:sp>
      <p:pic>
        <p:nvPicPr>
          <p:cNvPr id="23" name="Picture 2" descr="E:\18 Бюджет для граждан\Ухта_большая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75288"/>
            <a:ext cx="91440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196625" y="405125"/>
            <a:ext cx="6985000" cy="175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ФИНАНСОВОЕ УПРАВЛЕНИЕ АДМИНИСТРАЦИИ МОГО «УХТА»</a:t>
            </a:r>
            <a:endParaRPr lang="ru-RU" sz="1800" dirty="0">
              <a:solidFill>
                <a:schemeClr val="tx1"/>
              </a:solidFill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ХАРАКТЕРИСТИКИ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198551"/>
              </p:ext>
            </p:extLst>
          </p:nvPr>
        </p:nvGraphicFramePr>
        <p:xfrm>
          <a:off x="323528" y="811004"/>
          <a:ext cx="8496944" cy="183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itchFamily="34" charset="0"/>
                        </a:rPr>
                        <a:t>2018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itchFamily="34" charset="0"/>
                        </a:rPr>
                        <a:t>2019</a:t>
                      </a:r>
                      <a:endParaRPr lang="ru-RU" sz="1000" b="1" dirty="0">
                        <a:latin typeface="Verdana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latin typeface="Verdana" pitchFamily="34" charset="0"/>
                        </a:rPr>
                        <a:t>(план)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itchFamily="34" charset="0"/>
                        </a:rPr>
                        <a:t>2019</a:t>
                      </a:r>
                      <a:endParaRPr lang="ru-RU" sz="1000" b="1" dirty="0">
                        <a:latin typeface="Verdana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latin typeface="Verdana" pitchFamily="34" charset="0"/>
                        </a:rPr>
                        <a:t>(прогноз)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itchFamily="34" charset="0"/>
                        </a:rPr>
                        <a:t>2020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latin typeface="Verdana" pitchFamily="34" charset="0"/>
                        </a:rPr>
                        <a:t>Динамика </a:t>
                      </a:r>
                      <a:r>
                        <a:rPr lang="ru-RU" sz="1000" b="1" dirty="0" smtClean="0">
                          <a:latin typeface="Verdana" pitchFamily="34" charset="0"/>
                        </a:rPr>
                        <a:t>2020 </a:t>
                      </a:r>
                      <a:r>
                        <a:rPr lang="ru-RU" sz="1000" b="1" dirty="0">
                          <a:latin typeface="Verdana" pitchFamily="34" charset="0"/>
                        </a:rPr>
                        <a:t>к </a:t>
                      </a:r>
                      <a:r>
                        <a:rPr lang="ru-RU" sz="1000" b="1" dirty="0" smtClean="0">
                          <a:latin typeface="Verdana" pitchFamily="34" charset="0"/>
                        </a:rPr>
                        <a:t>2019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itchFamily="34" charset="0"/>
                        </a:rPr>
                        <a:t>2021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itchFamily="34" charset="0"/>
                        </a:rPr>
                        <a:t>2022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ДОХОДЫ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3 761,8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3 934,6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3 922,5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4 142,8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105,3%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4 009,6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4 333,6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РАСХОДЫ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3 678,6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4 266,1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4 254,0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4 142,8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97,1%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4 009,6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4 332,3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ДЕФИЦИТ(-) </a:t>
                      </a:r>
                      <a:endParaRPr lang="ru-RU" sz="1000" b="0" dirty="0" smtClean="0"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ПРОФИЦИТ </a:t>
                      </a: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(+)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+83,2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-331,5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-331,5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+1,3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31615416"/>
              </p:ext>
            </p:extLst>
          </p:nvPr>
        </p:nvGraphicFramePr>
        <p:xfrm>
          <a:off x="266171" y="2978940"/>
          <a:ext cx="8640960" cy="3546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1194" y="2842322"/>
            <a:ext cx="6021497" cy="323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rgbClr val="333333"/>
                </a:solidFill>
                <a:latin typeface="Verdana" pitchFamily="34" charset="0"/>
              </a:rPr>
              <a:t>Динамика доходов и расходов бюджета</a:t>
            </a:r>
            <a:endParaRPr lang="ru-RU" sz="1400" dirty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7812360" y="541006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6996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ДОХОДЫ И РАСХОДЫ НА ДУШУ НАСЕЛЕНИЯ ПО СРАВНЕНИЮ С ДРУГИМИ МУНИЦИПАЛЬНЫМИ ОБРАЗОВАНИЯМИ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78873443"/>
              </p:ext>
            </p:extLst>
          </p:nvPr>
        </p:nvGraphicFramePr>
        <p:xfrm>
          <a:off x="-108520" y="1552892"/>
          <a:ext cx="4823452" cy="454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75114508"/>
              </p:ext>
            </p:extLst>
          </p:nvPr>
        </p:nvGraphicFramePr>
        <p:xfrm>
          <a:off x="4355976" y="1552891"/>
          <a:ext cx="4676315" cy="440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72450" y="781062"/>
            <a:ext cx="79220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987058"/>
            <a:ext cx="381546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Доходы </a:t>
            </a:r>
            <a:r>
              <a:rPr lang="ru-RU" sz="1000" dirty="0">
                <a:latin typeface="Verdana" pitchFamily="34" charset="0"/>
              </a:rPr>
              <a:t>в расчете на душу населения по сравнению </a:t>
            </a:r>
            <a:endParaRPr lang="en-US" sz="1000" dirty="0">
              <a:latin typeface="Verdana" pitchFamily="34" charset="0"/>
            </a:endParaRPr>
          </a:p>
          <a:p>
            <a:r>
              <a:rPr lang="ru-RU" sz="1000" dirty="0">
                <a:latin typeface="Verdana" pitchFamily="34" charset="0"/>
              </a:rPr>
              <a:t>с другими муниципальными образованиями </a:t>
            </a:r>
            <a:endParaRPr lang="en-US" sz="1000" dirty="0"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6179090"/>
            <a:ext cx="24016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Verdana" pitchFamily="34" charset="0"/>
              </a:rPr>
              <a:t>Информация на </a:t>
            </a:r>
            <a:r>
              <a:rPr lang="ru-RU" sz="1200" dirty="0" smtClean="0">
                <a:latin typeface="Verdana" pitchFamily="34" charset="0"/>
              </a:rPr>
              <a:t>01.10.2019</a:t>
            </a:r>
            <a:endParaRPr lang="ru-RU" sz="12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0827" y="982727"/>
            <a:ext cx="387638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Расходы </a:t>
            </a:r>
            <a:r>
              <a:rPr lang="ru-RU" sz="1000" dirty="0">
                <a:latin typeface="Verdana" pitchFamily="34" charset="0"/>
              </a:rPr>
              <a:t>в расчете на душу населения по сравнению </a:t>
            </a:r>
            <a:endParaRPr lang="en-US" sz="1000" dirty="0">
              <a:latin typeface="Verdana" pitchFamily="34" charset="0"/>
            </a:endParaRPr>
          </a:p>
          <a:p>
            <a:r>
              <a:rPr lang="ru-RU" sz="1000" dirty="0">
                <a:latin typeface="Verdana" pitchFamily="34" charset="0"/>
              </a:rPr>
              <a:t>с другими муниципальными образованиями </a:t>
            </a:r>
            <a:endParaRPr lang="en-US" sz="1000" dirty="0"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2506" y="4710483"/>
            <a:ext cx="107593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1498" y="3826005"/>
            <a:ext cx="54053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7016" y="2760299"/>
            <a:ext cx="72968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6363" y="2985106"/>
            <a:ext cx="5677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1174" y="1868196"/>
            <a:ext cx="83227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43264" y="4641433"/>
            <a:ext cx="107593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91058" y="3725012"/>
            <a:ext cx="54053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43213" y="2753849"/>
            <a:ext cx="72968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35493" y="2945098"/>
            <a:ext cx="5677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19204" y="1861677"/>
            <a:ext cx="83227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Воркута</a:t>
            </a:r>
          </a:p>
        </p:txBody>
      </p:sp>
    </p:spTree>
    <p:extLst>
      <p:ext uri="{BB962C8B-B14F-4D97-AF65-F5344CB8AC3E}">
        <p14:creationId xmlns:p14="http://schemas.microsoft.com/office/powerpoint/2010/main" val="20111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ДОХОДЫ МУНИЦИПАЛЬНОГО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85" y="1421397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Налог на доходы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акцизов на ГСМ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Налог на имущество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Земельный налог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Государственная пошлина за выдачу специального разрешения на движение по автомобильным дорогам транспортных средств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800" y="1241397"/>
            <a:ext cx="2988000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1835" y="784569"/>
            <a:ext cx="24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Налоговые доходы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96000" y="1241397"/>
            <a:ext cx="2988000" cy="0"/>
          </a:xfrm>
          <a:prstGeom prst="lin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45200" y="1241397"/>
            <a:ext cx="2988000" cy="0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248799" y="784197"/>
            <a:ext cx="268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Неналоговые доходы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91970" y="577717"/>
            <a:ext cx="2072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Безвозмездные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поступления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84983" y="1421396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использования 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Плата 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оказания платных услуг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компенсации затрат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реализации 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продажи земельных участков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Платежи, взимаемые органами местного самоуправления городских округов за выполнение определенных функций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Штрафы, санкции, возмещение ущерба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+mn-lt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34183" y="1421397"/>
            <a:ext cx="2988000" cy="469359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Межбюджетные трансферты – средства, предоставляемые одним бюджетом другому бюджету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использования;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Субсидии – межбюджетные трансферты, предоставляемые на условиях долевого софинансирования расходов других бюджетов;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Субвенции  - межбюджетные трансферты, предоставляемые на финансирование  «переданных» другим публично-правовым образованиям полномочий;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Прочие безвозмездные поступления от юридических и физических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59901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- НАЛОГОПЛАТЕЛЬЩИКИ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63085" y="4312250"/>
            <a:ext cx="2124245" cy="1741545"/>
            <a:chOff x="96192" y="4403248"/>
            <a:chExt cx="2124245" cy="174154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6" name="Трапеция 5"/>
            <p:cNvSpPr/>
            <p:nvPr/>
          </p:nvSpPr>
          <p:spPr>
            <a:xfrm>
              <a:off x="96192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626284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395085" y="4325966"/>
            <a:ext cx="2124245" cy="1739404"/>
            <a:chOff x="2287219" y="4405389"/>
            <a:chExt cx="2124245" cy="1739404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9" name="Трапеция 8"/>
            <p:cNvSpPr/>
            <p:nvPr/>
          </p:nvSpPr>
          <p:spPr>
            <a:xfrm>
              <a:off x="2287219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2817311" y="4405389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27085" y="4312250"/>
            <a:ext cx="2124245" cy="1741545"/>
            <a:chOff x="4563864" y="4403248"/>
            <a:chExt cx="2124245" cy="1741545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12" name="Трапеция 11"/>
            <p:cNvSpPr/>
            <p:nvPr/>
          </p:nvSpPr>
          <p:spPr>
            <a:xfrm>
              <a:off x="4563864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5093956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859085" y="4312250"/>
            <a:ext cx="2124245" cy="1741545"/>
            <a:chOff x="6908763" y="4382724"/>
            <a:chExt cx="2124245" cy="1741545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15" name="Трапеция 14"/>
            <p:cNvSpPr/>
            <p:nvPr/>
          </p:nvSpPr>
          <p:spPr>
            <a:xfrm>
              <a:off x="6908763" y="5280107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7438855" y="4382724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5450" y="5480832"/>
            <a:ext cx="154561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Налог на доходы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14856" y="5315131"/>
            <a:ext cx="148470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Налог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 имущество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26393" y="5422853"/>
            <a:ext cx="112562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Земельный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76720" y="5422853"/>
            <a:ext cx="13837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Транспортный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7513" y="4717628"/>
            <a:ext cx="54534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13%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18455" y="4687276"/>
            <a:ext cx="93487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0,2%;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2%;0,5%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21532" y="4651526"/>
            <a:ext cx="60144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0,3%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1,5%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4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48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52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56779" y="8074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5788" y="825096"/>
            <a:ext cx="18918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отдельных случаях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ставка налога: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9%, 30%, 35%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5788" y="1586377"/>
            <a:ext cx="1577676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Налог поступает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МОГО «Ухта»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в размере 20 %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Республики Коми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в размере 80 %</a:t>
            </a:r>
            <a:endParaRPr lang="ru-RU" sz="12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45661" y="819026"/>
            <a:ext cx="1957587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Налог оплачивается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исходя из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стоимости объекта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налогообложения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(решение Совета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МОГО «Ухта»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от 20.11.2014 № 331)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50629" y="2376203"/>
            <a:ext cx="150874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МОГО «Ухта»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50632" y="784996"/>
            <a:ext cx="2060179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Ставка налога от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стоимости земельных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участков занятых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жилищным фондом,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с/х назначения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или приобретенных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(предоставленных)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для личного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подсобного хозяйства,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животноводства–0,3%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Прочие земельные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участки – 1,5%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50632" y="3262250"/>
            <a:ext cx="206659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бюджет МОГО «Ухта»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65752" y="805900"/>
            <a:ext cx="1928733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Ставка налога на 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легковые автомобили</a:t>
            </a:r>
          </a:p>
          <a:p>
            <a:pPr algn="ctr"/>
            <a:endParaRPr lang="ru-RU" sz="1400" dirty="0">
              <a:latin typeface="Verdan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Мощность двигателя:</a:t>
            </a:r>
          </a:p>
        </p:txBody>
      </p:sp>
      <p:sp>
        <p:nvSpPr>
          <p:cNvPr id="35" name="TextBox 41"/>
          <p:cNvSpPr txBox="1">
            <a:spLocks noChangeArrowheads="1"/>
          </p:cNvSpPr>
          <p:nvPr/>
        </p:nvSpPr>
        <p:spPr bwMode="auto">
          <a:xfrm>
            <a:off x="8228800" y="1667674"/>
            <a:ext cx="87075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10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15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20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30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50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75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150 руб.</a:t>
            </a:r>
          </a:p>
        </p:txBody>
      </p:sp>
      <p:sp>
        <p:nvSpPr>
          <p:cNvPr id="36" name="TextBox 48"/>
          <p:cNvSpPr txBox="1">
            <a:spLocks noChangeArrowheads="1"/>
          </p:cNvSpPr>
          <p:nvPr/>
        </p:nvSpPr>
        <p:spPr bwMode="auto">
          <a:xfrm>
            <a:off x="7032778" y="1667674"/>
            <a:ext cx="14526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до 70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70 – 85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85 – 100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100 – 150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150 – 200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200 – 250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свыше 250 л. с.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44353" y="3053561"/>
            <a:ext cx="193514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бюджет Республики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Коми в объеме 100 %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79" y="4409851"/>
            <a:ext cx="73770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Ставка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налога</a:t>
            </a:r>
          </a:p>
        </p:txBody>
      </p:sp>
    </p:spTree>
    <p:extLst>
      <p:ext uri="{BB962C8B-B14F-4D97-AF65-F5344CB8AC3E}">
        <p14:creationId xmlns:p14="http://schemas.microsoft.com/office/powerpoint/2010/main" val="32108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НАЛОГОВЫХ И НЕНАЛОГОВЫХ ДОХОДОВ МЕЖДУ БЮДЖЕТАМИ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297392"/>
              </p:ext>
            </p:extLst>
          </p:nvPr>
        </p:nvGraphicFramePr>
        <p:xfrm>
          <a:off x="161412" y="820528"/>
          <a:ext cx="8865045" cy="576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045"/>
                <a:gridCol w="5580000"/>
                <a:gridCol w="936000"/>
                <a:gridCol w="936000"/>
                <a:gridCol w="1008000"/>
              </a:tblGrid>
              <a:tr h="216000">
                <a:tc gridSpan="2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Налоги и сборы,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установленные законодательством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Федера-льный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Региона-</a:t>
                      </a:r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0">
                <a:tc rowSpan="14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Налог на прибыль организаций по ставке 3%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                                    по ставке 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17</a:t>
                      </a: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21600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НДС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13238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 Акцизы, в том числе: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табачную продукцию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спиртосодержащую продукцию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54000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автомобильный бензин, дизельное топливо, моторные масла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10%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(0,4072%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бюджет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МОГО «Ухта»)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алкогольную продукцию с объемной долей этилового спирта свыше 9 процентов, за исключением пива, вин, фруктовых вин, игристых вин (шампанских), винных напитков, изготавливаемых без добавления ректификованного этилового спирта, произведенного из пищевого сырья, и (или) спиртованных виноградного или иного фруктового сусла, и (или) винного дистиллята, и (или) фруктового дистиллята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алкогольную продукцию с объемной долей этилового спирта свыше 9 процентов, включающую пиво, вина, фруктовые вина, игристые вина (шампанские), винные напитки, изготавливаемые без добавления ректификованного этилового спирта, произведенного из пищевого сырья, и (или) спиртованных виноградного или иного фруктового сусла, и (или) винного дистиллята, и (или) фруктового дистиллята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алкогольную продукцию с объемной долей этилового спирта до 9 процентов включительно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автомобили легковые и мотоциклы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по подакцизным товарам и продукции, ввозимым на территорию Российской Федерации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 Налог на доходы физических лиц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(НДФЛ)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 Налог на добычу полезных ископаемых,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2400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 ископаемых в виде углеводородного сырья (газ горючий природный)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24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НАЛОГОВЫХ И НЕНАЛОГОВЫХ ДОХОДОВ МЕЖДУ БЮДЖЕТАМИ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351080"/>
              </p:ext>
            </p:extLst>
          </p:nvPr>
        </p:nvGraphicFramePr>
        <p:xfrm>
          <a:off x="161412" y="908664"/>
          <a:ext cx="8865145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045"/>
                <a:gridCol w="5760000"/>
                <a:gridCol w="900000"/>
                <a:gridCol w="900000"/>
                <a:gridCol w="900100"/>
              </a:tblGrid>
              <a:tr h="135015">
                <a:tc gridSpan="2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Налоги и сборы,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установленные законодательством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Федера-льный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Региона-</a:t>
                      </a:r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0">
                <a:tc rowSpan="1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ископаемых в виде углеводородного сырья (за исключением газа горючего природного)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общераспространенных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полезных ископаемых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 ископаемых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 виде природных алмазов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 ископаемых (за исключением полезных ископаемых в виде углеводородного сырья, природных алмазов и общераспространенных полезных ископаемых) 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13238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 Водный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 Сборы,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 том числе: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сборы за пользование объектами животного мира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сбор за пользование объектами водных биологических ресурсов (исключая внутренние водные объекты)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сбор за пользование объектами водных биологических ресурсов (по внутренним водным объектам)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 Государственная пошлина (за исключением государственной пошлины за совершение юридически значимых действий, указанных в статьях 56,61,61.1,61.2,61.3,61.4,61.5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Бюджетного кодекса Российской Федерации</a:t>
                      </a: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12831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 Государственная пошлина за совершение федеральными органами исполнительной власти юридически значимых действий в случае подачи заявления и (или) документов, необходимых для их совершения, в многофункциональный центр предоставления государственных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муниципальных услуг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 Государственная пошлина по делам,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рассматриваемым судами общей юрисдикции, мировыми судьями (за исключением Верховного Суда Российской Федерации)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128315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Государственная пошлина за совершение федеральными органами исполнительной власти юридически значимых действий в случае подачи заявления и (или) документов, необходимых для их совершения, в электронной форме и выдачи документов через многофункциональный центр предоставления государственных и муниципальных услуг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3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НАЛОГОВЫХ И НЕНАЛОГОВЫХ ДОХОДОВ МЕЖДУ БЮДЖЕТАМИ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705304"/>
              </p:ext>
            </p:extLst>
          </p:nvPr>
        </p:nvGraphicFramePr>
        <p:xfrm>
          <a:off x="161510" y="1448780"/>
          <a:ext cx="8820980" cy="375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045"/>
                <a:gridCol w="5265585"/>
                <a:gridCol w="1125125"/>
                <a:gridCol w="1170130"/>
                <a:gridCol w="855095"/>
              </a:tblGrid>
              <a:tr h="135015">
                <a:tc gridSpan="2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Налоги и сборы,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установленные законодательством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0">
                <a:tc rowSpan="10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Налог на имущество организаций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Транспортный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13238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 Налоги, взимаемые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при применении специальных налоговых режимов: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налог, взимаемый в связи с применением упрощенной системы налогообложения;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единый налог на вмененный доход;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12094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налог, взимаемый в связи с применением патентной системы налогообложения;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единый сельскохозяйственный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 Налог на игорный бизнес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средние дистилляты, производимые на территории Российской Федерации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 Государственная пошлина (подлежащая зачислению по месту государственной регистрации, совершения юридически значимых действий или выдачи документов)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Налог на имущество физических лиц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Земельный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04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ДОХОДОВ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9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321379"/>
              </p:ext>
            </p:extLst>
          </p:nvPr>
        </p:nvGraphicFramePr>
        <p:xfrm>
          <a:off x="3174132" y="1082576"/>
          <a:ext cx="2995612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653664"/>
              </p:ext>
            </p:extLst>
          </p:nvPr>
        </p:nvGraphicFramePr>
        <p:xfrm>
          <a:off x="114300" y="1082675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125726"/>
              </p:ext>
            </p:extLst>
          </p:nvPr>
        </p:nvGraphicFramePr>
        <p:xfrm>
          <a:off x="6000750" y="1154113"/>
          <a:ext cx="2982913" cy="506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3977" y="5932158"/>
            <a:ext cx="19653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3 934,6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39356" y="5930814"/>
            <a:ext cx="19653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3 922,6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91684" y="5930669"/>
            <a:ext cx="19653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4 142,8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48728" y="897842"/>
            <a:ext cx="56137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план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3323" y="889907"/>
            <a:ext cx="207903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о</a:t>
            </a:r>
            <a:r>
              <a:rPr lang="ru-RU" sz="1400" b="1" dirty="0" smtClean="0">
                <a:cs typeface="Tahoma" pitchFamily="34" charset="0"/>
              </a:rPr>
              <a:t>жидаемое исполнение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7837" y="871841"/>
            <a:ext cx="55015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2220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ДОХОДОВ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18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81572"/>
              </p:ext>
            </p:extLst>
          </p:nvPr>
        </p:nvGraphicFramePr>
        <p:xfrm>
          <a:off x="251520" y="987119"/>
          <a:ext cx="3945136" cy="506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142981"/>
              </p:ext>
            </p:extLst>
          </p:nvPr>
        </p:nvGraphicFramePr>
        <p:xfrm>
          <a:off x="5076056" y="921668"/>
          <a:ext cx="3793711" cy="5083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46575" y="5894900"/>
            <a:ext cx="19653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4 009,6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76596" y="5894899"/>
            <a:ext cx="19653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4 333,6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87825" y="844757"/>
            <a:ext cx="55015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2022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57804" y="843268"/>
            <a:ext cx="55015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19273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НАЛОГОВЫХ И НЕНАЛОГОВЫХ ДОХОДОВ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174208"/>
              </p:ext>
            </p:extLst>
          </p:nvPr>
        </p:nvGraphicFramePr>
        <p:xfrm>
          <a:off x="2225675" y="1573688"/>
          <a:ext cx="4522788" cy="455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91336" y="1394936"/>
            <a:ext cx="201369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Verdana" pitchFamily="34" charset="0"/>
                <a:cs typeface="Tahoma" pitchFamily="34" charset="0"/>
              </a:rPr>
              <a:t>2020 </a:t>
            </a:r>
            <a:r>
              <a:rPr lang="ru-RU" sz="1200" b="1" dirty="0">
                <a:latin typeface="Verdana" pitchFamily="34" charset="0"/>
                <a:cs typeface="Tahoma" pitchFamily="34" charset="0"/>
              </a:rPr>
              <a:t>год </a:t>
            </a:r>
            <a:r>
              <a:rPr lang="ru-RU" sz="1200" b="1" dirty="0" smtClean="0">
                <a:latin typeface="Verdana" pitchFamily="34" charset="0"/>
                <a:cs typeface="Tahoma" pitchFamily="34" charset="0"/>
              </a:rPr>
              <a:t>(млн. руб.)</a:t>
            </a:r>
            <a:endParaRPr lang="ru-RU" sz="12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021" y="4737144"/>
            <a:ext cx="1800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  <a:cs typeface="Tahoma" pitchFamily="34" charset="0"/>
              </a:rPr>
              <a:t>Налоги на 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имущество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4210470233"/>
              </p:ext>
            </p:extLst>
          </p:nvPr>
        </p:nvGraphicFramePr>
        <p:xfrm>
          <a:off x="-11599" y="4928426"/>
          <a:ext cx="3075187" cy="1754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85982" y="2708920"/>
            <a:ext cx="1935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  <a:cs typeface="Tahoma" pitchFamily="34" charset="0"/>
              </a:rPr>
              <a:t>Налоги на 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совокупный </a:t>
            </a:r>
          </a:p>
          <a:p>
            <a:pPr algn="ctr"/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доход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994294718"/>
              </p:ext>
            </p:extLst>
          </p:nvPr>
        </p:nvGraphicFramePr>
        <p:xfrm>
          <a:off x="909" y="2872073"/>
          <a:ext cx="3086835" cy="1753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23184" y="657467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1000" b="1" dirty="0">
                <a:latin typeface="Verdana" pitchFamily="34" charset="0"/>
                <a:cs typeface="Tahoma" pitchFamily="34" charset="0"/>
              </a:rPr>
              <a:t>Налог на доходы </a:t>
            </a:r>
            <a:endParaRPr lang="ru-RU" sz="1000" b="1" dirty="0" smtClean="0">
              <a:latin typeface="Verdan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физических </a:t>
            </a:r>
            <a:r>
              <a:rPr lang="ru-RU" sz="1000" b="1" dirty="0">
                <a:latin typeface="Verdana" pitchFamily="34" charset="0"/>
                <a:cs typeface="Tahoma" pitchFamily="34" charset="0"/>
              </a:rPr>
              <a:t>лиц</a:t>
            </a: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682281898"/>
              </p:ext>
            </p:extLst>
          </p:nvPr>
        </p:nvGraphicFramePr>
        <p:xfrm>
          <a:off x="-6546" y="770384"/>
          <a:ext cx="3086835" cy="181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755012" y="536110"/>
            <a:ext cx="1672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Доходы от продажи</a:t>
            </a:r>
          </a:p>
          <a:p>
            <a:pPr algn="ctr"/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активов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523949675"/>
              </p:ext>
            </p:extLst>
          </p:nvPr>
        </p:nvGraphicFramePr>
        <p:xfrm>
          <a:off x="6057166" y="842381"/>
          <a:ext cx="3086834" cy="1757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444030" y="2708920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Доходы от использования</a:t>
            </a:r>
          </a:p>
          <a:p>
            <a:pPr algn="ctr"/>
            <a:r>
              <a:rPr lang="ru-RU" sz="1000" b="1" dirty="0">
                <a:latin typeface="Verdana" pitchFamily="34" charset="0"/>
                <a:cs typeface="Tahoma" pitchFamily="34" charset="0"/>
              </a:rPr>
              <a:t>м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униципального имущества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784793133"/>
              </p:ext>
            </p:extLst>
          </p:nvPr>
        </p:nvGraphicFramePr>
        <p:xfrm>
          <a:off x="6055329" y="2858515"/>
          <a:ext cx="3071620" cy="177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7044716" y="4737144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Прочие доходы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056640002"/>
              </p:ext>
            </p:extLst>
          </p:nvPr>
        </p:nvGraphicFramePr>
        <p:xfrm>
          <a:off x="6046933" y="4867415"/>
          <a:ext cx="3086835" cy="1818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42" name="Прямая со стрелкой 41"/>
          <p:cNvCxnSpPr/>
          <p:nvPr/>
        </p:nvCxnSpPr>
        <p:spPr>
          <a:xfrm flipV="1">
            <a:off x="564803" y="6272394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8265" y="6047848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latin typeface="Verdana" pitchFamily="34" charset="0"/>
              </a:rPr>
              <a:t>0</a:t>
            </a:r>
            <a:r>
              <a:rPr lang="en-US" sz="800" dirty="0" smtClean="0">
                <a:latin typeface="Verdana" pitchFamily="34" charset="0"/>
              </a:rPr>
              <a:t>,</a:t>
            </a:r>
            <a:r>
              <a:rPr lang="ru-RU" sz="800" dirty="0" smtClean="0">
                <a:latin typeface="Verdana" pitchFamily="34" charset="0"/>
              </a:rPr>
              <a:t>2%</a:t>
            </a:r>
            <a:endParaRPr lang="ru-RU" sz="800" dirty="0">
              <a:latin typeface="Verdana" pitchFamily="34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1124613" y="6220049"/>
            <a:ext cx="233460" cy="91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03734" y="5984211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0,1%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1687118" y="6237769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567941" y="5991347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0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6%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2243645" y="6218400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120263" y="5961668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0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9%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247" y="3901615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latin typeface="Verdana" pitchFamily="34" charset="0"/>
              </a:rPr>
              <a:t>3</a:t>
            </a:r>
            <a:r>
              <a:rPr lang="en-US" sz="800" dirty="0" smtClean="0">
                <a:latin typeface="Verdana" pitchFamily="34" charset="0"/>
              </a:rPr>
              <a:t>,</a:t>
            </a:r>
            <a:r>
              <a:rPr lang="ru-RU" sz="800" dirty="0">
                <a:latin typeface="Verdana" pitchFamily="34" charset="0"/>
              </a:rPr>
              <a:t>6</a:t>
            </a:r>
            <a:r>
              <a:rPr lang="ru-RU" sz="800" dirty="0" smtClean="0">
                <a:latin typeface="Verdana" pitchFamily="34" charset="0"/>
              </a:rPr>
              <a:t>%</a:t>
            </a:r>
            <a:endParaRPr lang="ru-RU" sz="800" dirty="0">
              <a:latin typeface="Verdana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1157854" y="4136513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16191" y="3905692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0</a:t>
            </a:r>
            <a:r>
              <a:rPr lang="en-US" sz="900" dirty="0" smtClean="0">
                <a:latin typeface="Verdana" pitchFamily="34" charset="0"/>
              </a:rPr>
              <a:t>,9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1698702" y="4135616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569946" y="3870171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2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1%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2276754" y="4107331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136425" y="3877510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2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0%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3404" y="1852425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latin typeface="Verdana" pitchFamily="34" charset="0"/>
              </a:rPr>
              <a:t>1</a:t>
            </a:r>
            <a:r>
              <a:rPr lang="en-US" sz="800" dirty="0" smtClean="0">
                <a:latin typeface="Verdana" pitchFamily="34" charset="0"/>
              </a:rPr>
              <a:t>,</a:t>
            </a:r>
            <a:r>
              <a:rPr lang="ru-RU" sz="800" dirty="0" smtClean="0">
                <a:latin typeface="Verdana" pitchFamily="34" charset="0"/>
              </a:rPr>
              <a:t>2%</a:t>
            </a:r>
            <a:endParaRPr lang="ru-RU" sz="800" dirty="0">
              <a:latin typeface="Verdana" pitchFamily="34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1126589" y="2039553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09632" y="1785956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2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4%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V="1">
            <a:off x="1691187" y="1994588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573581" y="1749024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2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>
                <a:latin typeface="Verdana" pitchFamily="34" charset="0"/>
              </a:rPr>
              <a:t>6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flipV="1">
            <a:off x="2257364" y="1955286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128192" y="1704956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2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4%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flipV="1">
            <a:off x="584225" y="2078231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630301" y="2011453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505272" y="1794992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latin typeface="Verdana" pitchFamily="34" charset="0"/>
              </a:rPr>
              <a:t>8</a:t>
            </a:r>
            <a:r>
              <a:rPr lang="en-US" sz="800" dirty="0" smtClean="0">
                <a:latin typeface="Verdana" pitchFamily="34" charset="0"/>
              </a:rPr>
              <a:t>,</a:t>
            </a:r>
            <a:r>
              <a:rPr lang="ru-RU" sz="800" dirty="0" smtClean="0">
                <a:latin typeface="Verdana" pitchFamily="34" charset="0"/>
              </a:rPr>
              <a:t>9%</a:t>
            </a:r>
            <a:endParaRPr lang="ru-RU" sz="800" dirty="0">
              <a:latin typeface="Verdana" pitchFamily="34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7212580" y="2041714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046015" y="1795929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31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7%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32340" y="1812156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63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>
                <a:latin typeface="Verdana" pitchFamily="34" charset="0"/>
              </a:rPr>
              <a:t>2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192058" y="1835127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1</a:t>
            </a:r>
            <a:r>
              <a:rPr lang="ru-RU" sz="900" dirty="0">
                <a:latin typeface="Verdana" pitchFamily="34" charset="0"/>
              </a:rPr>
              <a:t>2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2%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02870" y="3936109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latin typeface="Verdana" pitchFamily="34" charset="0"/>
              </a:rPr>
              <a:t>2</a:t>
            </a:r>
            <a:r>
              <a:rPr lang="en-US" sz="800" dirty="0" smtClean="0">
                <a:latin typeface="Verdana" pitchFamily="34" charset="0"/>
              </a:rPr>
              <a:t>,</a:t>
            </a:r>
            <a:r>
              <a:rPr lang="ru-RU" sz="800" dirty="0">
                <a:latin typeface="Verdana" pitchFamily="34" charset="0"/>
              </a:rPr>
              <a:t>5</a:t>
            </a:r>
            <a:r>
              <a:rPr lang="ru-RU" sz="800" dirty="0" smtClean="0">
                <a:latin typeface="Verdana" pitchFamily="34" charset="0"/>
              </a:rPr>
              <a:t>%</a:t>
            </a:r>
            <a:endParaRPr lang="ru-RU" sz="800" dirty="0">
              <a:latin typeface="Verdan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54630" y="3890746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5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9%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618921" y="3940582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1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7%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178639" y="3939287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1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2%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7752640" y="4163520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6614064" y="6131555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467001" y="5905751"/>
            <a:ext cx="5293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Verdana" pitchFamily="34" charset="0"/>
              </a:rPr>
              <a:t>35</a:t>
            </a:r>
            <a:r>
              <a:rPr lang="en-US" sz="800" dirty="0" smtClean="0">
                <a:latin typeface="Verdana" pitchFamily="34" charset="0"/>
              </a:rPr>
              <a:t>,</a:t>
            </a:r>
            <a:r>
              <a:rPr lang="ru-RU" sz="800" dirty="0" smtClean="0">
                <a:latin typeface="Verdana" pitchFamily="34" charset="0"/>
              </a:rPr>
              <a:t>2%</a:t>
            </a:r>
            <a:endParaRPr lang="ru-RU" sz="800" dirty="0">
              <a:latin typeface="Verdana" pitchFamily="34" charset="0"/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 flipV="1">
            <a:off x="7196343" y="6161816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073846" y="5904456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6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3%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16103" y="5910224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1,</a:t>
            </a:r>
            <a:r>
              <a:rPr lang="ru-RU" sz="900" dirty="0" smtClean="0">
                <a:latin typeface="Verdana" pitchFamily="34" charset="0"/>
              </a:rPr>
              <a:t>1%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198971" y="5908929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2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>
                <a:latin typeface="Verdana" pitchFamily="34" charset="0"/>
              </a:rPr>
              <a:t>9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>
            <a:off x="7749822" y="6133162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V="1">
            <a:off x="8320814" y="6175681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572115" y="4189760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7767117" y="2047217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8327727" y="2108803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V="1">
            <a:off x="6652032" y="4135494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7196343" y="4106252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V="1">
            <a:off x="8305010" y="4178444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44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1590" y="1088740"/>
            <a:ext cx="77408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6633"/>
                </a:solidFill>
                <a:latin typeface="Verdana" pitchFamily="34" charset="0"/>
              </a:rPr>
              <a:t>Уважаемые жители муниципального образования</a:t>
            </a:r>
          </a:p>
          <a:p>
            <a:pPr algn="ctr"/>
            <a:r>
              <a:rPr lang="ru-RU" sz="1400" b="1" dirty="0">
                <a:solidFill>
                  <a:srgbClr val="006633"/>
                </a:solidFill>
                <a:latin typeface="Verdana" pitchFamily="34" charset="0"/>
              </a:rPr>
              <a:t>городского округа «Ухта»!</a:t>
            </a:r>
          </a:p>
          <a:p>
            <a:pPr algn="just"/>
            <a:r>
              <a:rPr lang="ru-RU" sz="1400" dirty="0">
                <a:latin typeface="Verdana" pitchFamily="34" charset="0"/>
              </a:rPr>
              <a:t> </a:t>
            </a:r>
          </a:p>
          <a:p>
            <a:pPr algn="just">
              <a:tabLst>
                <a:tab pos="717550" algn="l"/>
              </a:tabLst>
            </a:pPr>
            <a:r>
              <a:rPr lang="ru-RU" sz="1400" dirty="0" smtClean="0">
                <a:latin typeface="Verdana" pitchFamily="34" charset="0"/>
              </a:rPr>
              <a:t>	В </a:t>
            </a:r>
            <a:r>
              <a:rPr lang="ru-RU" sz="1400" dirty="0">
                <a:latin typeface="Verdana" pitchFamily="34" charset="0"/>
              </a:rPr>
              <a:t>целях повышения прозрачности бюджета и бюджетного процесса Финансовым управлением администрации МОГО «Ухта» разработана брошюра «Бюджет для граждан» к </a:t>
            </a:r>
            <a:r>
              <a:rPr lang="ru-RU" sz="1400" dirty="0" smtClean="0">
                <a:latin typeface="Verdana" pitchFamily="34" charset="0"/>
              </a:rPr>
              <a:t>бюджету </a:t>
            </a:r>
            <a:r>
              <a:rPr lang="ru-RU" sz="1400" dirty="0">
                <a:latin typeface="Verdana" pitchFamily="34" charset="0"/>
              </a:rPr>
              <a:t>решения Совета МОГО «Ухта» «О бюджете МОГО «Ухта» на </a:t>
            </a:r>
            <a:r>
              <a:rPr lang="ru-RU" sz="1400" dirty="0" smtClean="0">
                <a:latin typeface="Verdana" pitchFamily="34" charset="0"/>
              </a:rPr>
              <a:t>2020 </a:t>
            </a:r>
            <a:r>
              <a:rPr lang="ru-RU" sz="1400" dirty="0">
                <a:latin typeface="Verdana" pitchFamily="34" charset="0"/>
              </a:rPr>
              <a:t>год и плановый период </a:t>
            </a:r>
            <a:r>
              <a:rPr lang="ru-RU" sz="1400" dirty="0" smtClean="0">
                <a:latin typeface="Verdana" pitchFamily="34" charset="0"/>
              </a:rPr>
              <a:t>2021 </a:t>
            </a:r>
            <a:r>
              <a:rPr lang="ru-RU" sz="1400" dirty="0">
                <a:latin typeface="Verdana" pitchFamily="34" charset="0"/>
              </a:rPr>
              <a:t>и </a:t>
            </a:r>
            <a:r>
              <a:rPr lang="ru-RU" sz="1400" dirty="0" smtClean="0">
                <a:latin typeface="Verdana" pitchFamily="34" charset="0"/>
              </a:rPr>
              <a:t>2022 </a:t>
            </a:r>
            <a:r>
              <a:rPr lang="ru-RU" sz="1400" dirty="0">
                <a:latin typeface="Verdana" pitchFamily="34" charset="0"/>
              </a:rPr>
              <a:t>годов</a:t>
            </a:r>
            <a:r>
              <a:rPr lang="ru-RU" sz="1400" dirty="0" smtClean="0">
                <a:latin typeface="Verdana" pitchFamily="34" charset="0"/>
              </a:rPr>
              <a:t>».</a:t>
            </a:r>
          </a:p>
          <a:p>
            <a:pPr algn="just">
              <a:tabLst>
                <a:tab pos="717550" algn="l"/>
              </a:tabLst>
            </a:pPr>
            <a:endParaRPr lang="ru-RU" sz="1400" dirty="0">
              <a:latin typeface="Verdana" pitchFamily="34" charset="0"/>
            </a:endParaRPr>
          </a:p>
          <a:p>
            <a:pPr algn="just">
              <a:tabLst>
                <a:tab pos="717550" algn="l"/>
              </a:tabLst>
            </a:pPr>
            <a:r>
              <a:rPr lang="ru-RU" sz="1400" dirty="0" smtClean="0">
                <a:latin typeface="Verdana" pitchFamily="34" charset="0"/>
              </a:rPr>
              <a:t>	Бюджет </a:t>
            </a:r>
            <a:r>
              <a:rPr lang="ru-RU" sz="1400" dirty="0">
                <a:latin typeface="Verdana" pitchFamily="34" charset="0"/>
              </a:rPr>
              <a:t>для граждан - это упрощённая версия главного финансового документа Ухты, в котором подробно разъясняются основные «бюджетные» термины и понятия, отражена нормативная база и основные этапы бюджетного процесса, основные направления бюджетной и налоговой политики</a:t>
            </a:r>
            <a:r>
              <a:rPr lang="ru-RU" sz="1400" dirty="0" smtClean="0">
                <a:latin typeface="Verdana" pitchFamily="34" charset="0"/>
              </a:rPr>
              <a:t>.</a:t>
            </a:r>
          </a:p>
          <a:p>
            <a:pPr algn="just">
              <a:tabLst>
                <a:tab pos="717550" algn="l"/>
              </a:tabLst>
            </a:pPr>
            <a:endParaRPr lang="ru-RU" sz="1400" dirty="0">
              <a:latin typeface="Verdana" pitchFamily="34" charset="0"/>
            </a:endParaRPr>
          </a:p>
          <a:p>
            <a:pPr algn="just">
              <a:tabLst>
                <a:tab pos="717550" algn="l"/>
              </a:tabLst>
            </a:pPr>
            <a:r>
              <a:rPr lang="ru-RU" sz="1400" dirty="0" smtClean="0">
                <a:latin typeface="Verdana" pitchFamily="34" charset="0"/>
              </a:rPr>
              <a:t>	В </a:t>
            </a:r>
            <a:r>
              <a:rPr lang="ru-RU" sz="1400" dirty="0">
                <a:latin typeface="Verdana" pitchFamily="34" charset="0"/>
              </a:rPr>
              <a:t>виде схем и диаграмм представлены основные характеристики бюджета, объём и структура доходов и расходов, муниципального долга</a:t>
            </a:r>
            <a:r>
              <a:rPr lang="ru-RU" sz="1400" dirty="0" smtClean="0">
                <a:latin typeface="Verdana" pitchFamily="34" charset="0"/>
              </a:rPr>
              <a:t>.</a:t>
            </a:r>
          </a:p>
          <a:p>
            <a:pPr algn="just">
              <a:tabLst>
                <a:tab pos="717550" algn="l"/>
              </a:tabLst>
            </a:pPr>
            <a:endParaRPr lang="ru-RU" sz="1400" dirty="0">
              <a:latin typeface="Verdana" pitchFamily="34" charset="0"/>
            </a:endParaRPr>
          </a:p>
          <a:p>
            <a:pPr algn="just">
              <a:tabLst>
                <a:tab pos="717550" algn="l"/>
              </a:tabLst>
            </a:pPr>
            <a:r>
              <a:rPr lang="ru-RU" sz="1400" dirty="0" smtClean="0">
                <a:latin typeface="Verdana" pitchFamily="34" charset="0"/>
              </a:rPr>
              <a:t>	Мы </a:t>
            </a:r>
            <a:r>
              <a:rPr lang="ru-RU" sz="1400" dirty="0">
                <a:latin typeface="Verdana" pitchFamily="34" charset="0"/>
              </a:rPr>
              <a:t>надеемся, что «Бюджет для граждан» будет способствовать повышению общественного участия граждан в бюджетном </a:t>
            </a:r>
            <a:r>
              <a:rPr lang="ru-RU" sz="1400" dirty="0" smtClean="0">
                <a:latin typeface="Verdana" pitchFamily="34" charset="0"/>
              </a:rPr>
              <a:t>процессе.</a:t>
            </a:r>
          </a:p>
          <a:p>
            <a:pPr algn="just">
              <a:tabLst>
                <a:tab pos="717550" algn="l"/>
              </a:tabLst>
            </a:pPr>
            <a:r>
              <a:rPr lang="ru-RU" sz="1400" dirty="0">
                <a:latin typeface="Verdana" pitchFamily="34" charset="0"/>
              </a:rPr>
              <a:t>	</a:t>
            </a:r>
            <a:r>
              <a:rPr lang="ru-RU" sz="1400" dirty="0" smtClean="0">
                <a:latin typeface="Verdana" pitchFamily="34" charset="0"/>
              </a:rPr>
              <a:t>Мы </a:t>
            </a:r>
            <a:r>
              <a:rPr lang="ru-RU" sz="1400" dirty="0">
                <a:latin typeface="Verdana" pitchFamily="34" charset="0"/>
              </a:rPr>
              <a:t>открыты для ваших замечаний и предложений.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59221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ДИНАМИКА ИЗМЕНЕНИЯ НАЛОГОВЫХ И НЕНАЛОГОВЫХ ДОХОДОВ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8012" y="548616"/>
            <a:ext cx="10779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39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915408"/>
              </p:ext>
            </p:extLst>
          </p:nvPr>
        </p:nvGraphicFramePr>
        <p:xfrm>
          <a:off x="30287" y="548616"/>
          <a:ext cx="8966200" cy="569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355724" y="5723284"/>
            <a:ext cx="86407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Потери бюджета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налоговым и неналоговым доходам связаны со снижением поступлений по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доходу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продажи материальных и нематериальных активов. </a:t>
            </a:r>
          </a:p>
        </p:txBody>
      </p:sp>
    </p:spTree>
    <p:extLst>
      <p:ext uri="{BB962C8B-B14F-4D97-AF65-F5344CB8AC3E}">
        <p14:creationId xmlns:p14="http://schemas.microsoft.com/office/powerpoint/2010/main" val="92855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РАСПРЕДЕЛЕНИЕ НАЛОГОВЫХ ДОХОДОВ ПО УРОВНЯМ </a:t>
            </a:r>
            <a:r>
              <a:rPr lang="ru-RU" dirty="0" smtClean="0"/>
              <a:t>БЮДЖЕТОВ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1400" dirty="0" smtClean="0"/>
              <a:t>ПО ГЛАВНОМУ АДМИНИСТРАТОРУ </a:t>
            </a:r>
            <a:r>
              <a:rPr lang="ru-RU" dirty="0" smtClean="0"/>
              <a:t>– </a:t>
            </a:r>
            <a:r>
              <a:rPr lang="ru-RU" sz="1400" dirty="0" smtClean="0"/>
              <a:t>ФЕДЕРАЛЬНАЯ НАЛОГОВАЯ СЛУЖБА)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318798"/>
              </p:ext>
            </p:extLst>
          </p:nvPr>
        </p:nvGraphicFramePr>
        <p:xfrm>
          <a:off x="0" y="998676"/>
          <a:ext cx="9143999" cy="577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7046" y="908664"/>
            <a:ext cx="10779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7472" y="4929717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43,8%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0508" y="2942556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52,7%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0068" y="1425125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3,5%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6116" y="2503724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23 841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3209" y="1225413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32 815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186" y="3911371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Verdana" pitchFamily="34" charset="0"/>
                <a:cs typeface="Tahoma" pitchFamily="34" charset="0"/>
              </a:rPr>
              <a:t>13 815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9387" y="3660947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Verdana" pitchFamily="34" charset="0"/>
                <a:cs typeface="Tahoma" pitchFamily="34" charset="0"/>
              </a:rPr>
              <a:t>15 625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715" y="3427675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Verdana" pitchFamily="34" charset="0"/>
                <a:cs typeface="Tahoma" pitchFamily="34" charset="0"/>
              </a:rPr>
              <a:t>17 313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41916" y="3071777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19 825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830" y="5288553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57,1%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2764" y="4525716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32,6%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345" y="4135559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10,3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56765" y="3618811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6,4%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6907" y="4252888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48,2%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7924" y="5288552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45,4%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14767" y="3262913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5,3%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73891" y="4157592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57,9%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2317" y="5314838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36,8%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5892" y="2691098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4,5%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1284" y="3736356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54,6%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31420" y="5208989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40,9%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66545" y="5288552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55,4%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82600" y="4366354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34,6%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66546" y="3910348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10,0%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19317" y="5222011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35,1%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34247" y="2607695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61,2%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53090" y="1515184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3,7%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98982" y="1335065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32 137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28412" y="2100854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26 579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76910" y="5468232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27,4%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98944" y="3784057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68,9%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17787" y="2293512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3,7%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1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ДОЛЯ АДМИНИСТРИРУЕМЫХ МУНИЦИПАЛИТЕТОМ ДОХОДОВ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335867" y="916733"/>
            <a:ext cx="2175650" cy="22037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79134822"/>
              </p:ext>
            </p:extLst>
          </p:nvPr>
        </p:nvGraphicFramePr>
        <p:xfrm>
          <a:off x="2155021" y="435809"/>
          <a:ext cx="2547102" cy="183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55121" y="1464989"/>
            <a:ext cx="77152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9,8%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169" y="1499313"/>
            <a:ext cx="1351782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2019: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 379,1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лн. руб.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940842" y="1024871"/>
            <a:ext cx="2175650" cy="20849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259811351"/>
              </p:ext>
            </p:extLst>
          </p:nvPr>
        </p:nvGraphicFramePr>
        <p:xfrm>
          <a:off x="5783146" y="436658"/>
          <a:ext cx="2547102" cy="183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683246" y="1465838"/>
            <a:ext cx="77152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9,6%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9771" y="1499313"/>
            <a:ext cx="1351782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2020: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 404,0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лн. руб.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329725" y="3879049"/>
            <a:ext cx="2175650" cy="22052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61269008"/>
              </p:ext>
            </p:extLst>
          </p:nvPr>
        </p:nvGraphicFramePr>
        <p:xfrm>
          <a:off x="2259708" y="3293984"/>
          <a:ext cx="2547102" cy="183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159808" y="4323164"/>
            <a:ext cx="77152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8</a:t>
            </a: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,2%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99755" y="4424518"/>
            <a:ext cx="1351782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2021: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1 412,7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лн. руб.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52390" y="3879048"/>
            <a:ext cx="2175650" cy="2205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98516187"/>
              </p:ext>
            </p:extLst>
          </p:nvPr>
        </p:nvGraphicFramePr>
        <p:xfrm>
          <a:off x="5692363" y="3293985"/>
          <a:ext cx="2547102" cy="183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592463" y="4323165"/>
            <a:ext cx="77152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8,2%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7463" y="4424519"/>
            <a:ext cx="1351782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2022: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1 444,0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лн. руб.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9892" y="6262151"/>
            <a:ext cx="144985" cy="135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95295" y="6206547"/>
            <a:ext cx="2496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Налоговые и неналоговые доходы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10757" y="6274914"/>
            <a:ext cx="144985" cy="135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456160" y="6219310"/>
            <a:ext cx="37657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Доля доходов МОГО «Ухта» администрируемых КУМИ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28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ВЫПАДАЮЩИЕ ДОХОДЫ ПРИ ПРЕДОСТАВЛЕНИИ ЛЬГОТ ПО НАЛОГАМ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074824"/>
              </p:ext>
            </p:extLst>
          </p:nvPr>
        </p:nvGraphicFramePr>
        <p:xfrm>
          <a:off x="149919" y="654150"/>
          <a:ext cx="8923063" cy="600756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3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04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85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96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96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96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4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4961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49614"/>
                <a:gridCol w="720000"/>
              </a:tblGrid>
              <a:tr h="2250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Показатели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2010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2011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2012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2013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2014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2015</a:t>
                      </a:r>
                      <a:endParaRPr lang="ru-RU" sz="90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2016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2017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2018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прогноз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06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1.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Сумма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необлагаемых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доходов и вычетов по налогу на доходы физических лиц в соответствии с Налоговым кодексом Российской Федерации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Нет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Нет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115,0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109,0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243,9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279,8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277,4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304,4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384,1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362,1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 gridSpan="9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2. Сумма льготы по земельному налогу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Физические лица в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 соответствии с решением Совета МОГО «Ухта» от 21.11.2006 № 24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0,3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0,2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0,2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Физические лица в соответствии с Налоговым кодексом</a:t>
                      </a:r>
                      <a:r>
                        <a:rPr lang="ru-RU" sz="900" baseline="0" dirty="0" smtClean="0">
                          <a:latin typeface="Verdana" pitchFamily="34" charset="0"/>
                        </a:rPr>
                        <a:t> Российской Федерации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Юридические лица в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 соответствии с решением Совета МОГО «Ухта» от 21.11.2006 № 24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41,8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25,1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10,0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10,0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Юридические лица в соответствии с Налоговым кодексом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1,9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3,8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3,8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32">
                <a:tc gridSpan="9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3. Сумма льготы по налогу на имущество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физических лиц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Физические лица в соответствии с решением Совета МОГО «Ухта» от 20.11.2014 № 331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Физические лица в соответствии с Налоговым кодексом Российской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Федерации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17,1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19,2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Итого: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61,8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46,4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161,1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154,6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289,5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328,4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311,7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342,8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429,5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407,5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80251" y="410809"/>
            <a:ext cx="107791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8050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МЕЖБЮДЖЕТНЫЕ ОТНОШЕНИЯ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3411" y="1268760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560,0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 smtClean="0">
                <a:latin typeface="Verdana" pitchFamily="34" charset="0"/>
              </a:rPr>
              <a:t>межбюджетных </a:t>
            </a:r>
            <a:r>
              <a:rPr lang="ru-RU" sz="1000" dirty="0">
                <a:latin typeface="Verdana" pitchFamily="34" charset="0"/>
              </a:rPr>
              <a:t>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65,1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2651" y="1268760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738,8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 smtClean="0">
                <a:latin typeface="Verdana" pitchFamily="34" charset="0"/>
              </a:rPr>
              <a:t>межбюджетных</a:t>
            </a:r>
            <a:r>
              <a:rPr lang="ru-RU" sz="1000" dirty="0" smtClean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66,1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3235" y="724156"/>
            <a:ext cx="169169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2019 </a:t>
            </a: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год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0758" y="755446"/>
            <a:ext cx="169169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2020 </a:t>
            </a: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год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2916" y="755446"/>
            <a:ext cx="169169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2021 </a:t>
            </a: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год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3201" y="755446"/>
            <a:ext cx="169169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2022 </a:t>
            </a: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год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9706" y="1268759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596,9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 smtClean="0">
                <a:latin typeface="Verdana" pitchFamily="34" charset="0"/>
              </a:rPr>
              <a:t>межбюджетных</a:t>
            </a:r>
            <a:r>
              <a:rPr lang="ru-RU" sz="1000" dirty="0" smtClean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64,8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19992" y="1289383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889,6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>
                <a:latin typeface="Verdana" pitchFamily="34" charset="0"/>
              </a:rPr>
              <a:t>межбюджетных </a:t>
            </a:r>
            <a:r>
              <a:rPr lang="ru-RU" sz="1000" dirty="0" smtClean="0">
                <a:solidFill>
                  <a:srgbClr val="333333"/>
                </a:solidFill>
                <a:latin typeface="Verdana" pitchFamily="34" charset="0"/>
              </a:rPr>
              <a:t>поступлений</a:t>
            </a:r>
            <a:endParaRPr lang="ru-RU" sz="1000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66,7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211975361"/>
              </p:ext>
            </p:extLst>
          </p:nvPr>
        </p:nvGraphicFramePr>
        <p:xfrm>
          <a:off x="-305928" y="2564904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53235" y="4797152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6432" y="4797152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53234" y="4782343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</a:t>
            </a: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812,0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3702" y="4856209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3235" y="5337351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76432" y="5337351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53234" y="5322542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359,5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31792" y="5396408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53235" y="5890223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6432" y="5890223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53234" y="5875414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375,6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1792" y="5949280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894225693"/>
              </p:ext>
            </p:extLst>
          </p:nvPr>
        </p:nvGraphicFramePr>
        <p:xfrm>
          <a:off x="1911847" y="2586819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2671010" y="4819067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594207" y="4819067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671009" y="4804258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</a:t>
            </a: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898,0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51477" y="4878124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671010" y="5359266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594207" y="5359266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2671009" y="5344457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373,7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49567" y="5418323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671010" y="5912138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594207" y="5912138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2671009" y="5897329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467,1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49567" y="5971195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547263485"/>
              </p:ext>
            </p:extLst>
          </p:nvPr>
        </p:nvGraphicFramePr>
        <p:xfrm>
          <a:off x="4063754" y="2575244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4822917" y="4807492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746114" y="4807492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4822916" y="4792683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</a:t>
            </a: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949,1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03384" y="4866549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822917" y="5347691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746114" y="5347691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4822916" y="5332882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260,6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01474" y="5406748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822917" y="5900563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4746114" y="5900563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4822916" y="5885754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387,2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01474" y="5959620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3069385180"/>
              </p:ext>
            </p:extLst>
          </p:nvPr>
        </p:nvGraphicFramePr>
        <p:xfrm>
          <a:off x="6254039" y="2575688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7013202" y="4807936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936399" y="4807936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7013201" y="4793127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2</a:t>
            </a: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 024,1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693669" y="4866993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013202" y="5348135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936399" y="5348135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7013201" y="5333326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258,5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91759" y="5407192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013202" y="5901007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936399" y="5901007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7013201" y="5886198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607,0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591759" y="5960064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51397" y="6406184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74594" y="6406184"/>
            <a:ext cx="79824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451396" y="6391375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12,9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29954" y="6344054"/>
            <a:ext cx="1348716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800" b="1" dirty="0" smtClean="0">
                <a:solidFill>
                  <a:srgbClr val="333333"/>
                </a:solidFill>
                <a:latin typeface="Verdana" pitchFamily="34" charset="0"/>
              </a:rPr>
              <a:t>Иные межбюджетные трансферты</a:t>
            </a:r>
            <a:endParaRPr lang="ru-RU" sz="800" b="1" dirty="0">
              <a:solidFill>
                <a:srgbClr val="333333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МЕЖБЮДЖЕТНЫЕ ОТНОШЕНИЯ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7902444" y="339956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456634"/>
              </p:ext>
            </p:extLst>
          </p:nvPr>
        </p:nvGraphicFramePr>
        <p:xfrm>
          <a:off x="161411" y="595496"/>
          <a:ext cx="8856000" cy="5967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/>
                <a:gridCol w="3888000"/>
                <a:gridCol w="900000"/>
                <a:gridCol w="900000"/>
                <a:gridCol w="900000"/>
                <a:gridCol w="900000"/>
                <a:gridCol w="900000"/>
              </a:tblGrid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 </a:t>
                      </a: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п/п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Безвозмездные поступления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2 289,6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2 560,0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2 738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,8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2 596,9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2 889,6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Дотации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301,0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359,5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373,7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260,6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258,5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54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1.1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выравнивание бюджетной обеспеченности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215,9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поддержку мер по обеспечению </a:t>
                      </a: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сбалансированности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85,1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355,9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373,7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260,6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258,5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Субсидии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233,3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375,6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467,1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387,2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607,0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76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жильем молодых семей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19,1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строительство многоквартирных жилых домов и на приобретение жилых помещений во вновь построенных многоквартирных жилых домах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обеспечение мероприятий по переселению граждан за счет средств Фонда содействия реформированию жилищно-коммунального хозяйства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36,8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2.4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мероприятий по переселению граждан из аварийного жилищного фонда за счет средств </a:t>
                      </a: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республиканского бюджета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411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организацию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питания 1-4 классы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303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проведение оздоровительной кампании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19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поддержку отрасли культуры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укрепление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материально-технической базы  культуры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2.9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поддержание работоспособности инфраструктуры связи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68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МЕЖБЮДЖЕТНЫЕ ОТНОШЕНИЯ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7902444" y="445816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886057"/>
              </p:ext>
            </p:extLst>
          </p:nvPr>
        </p:nvGraphicFramePr>
        <p:xfrm>
          <a:off x="161411" y="685315"/>
          <a:ext cx="8856000" cy="5848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73"/>
                <a:gridCol w="3815927"/>
                <a:gridCol w="900000"/>
                <a:gridCol w="900000"/>
                <a:gridCol w="900000"/>
                <a:gridCol w="900000"/>
                <a:gridCol w="900000"/>
              </a:tblGrid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 </a:t>
                      </a: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п/п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укрепление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материально-технической базы  образования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возмещение выпадающих доходов (перевозки воздушным транспортом)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оборудование и содержание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ледовых переправ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содержание автомобильных дорог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«народных проектов»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поддержку муниципальных программ формирования современной городской среды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02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ремонт улиц и проездов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133,0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строительство и реконструкцию (модернизацию) объектов питьевого водоснабжения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129,5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174,6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создание системы по раздельному накоплению отходов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повышение оплаты труда (майские указы)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139,6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121,8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строительство и реконструкцию спортивных объектов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236,2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поддержку социально-некоммерческих организаций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оплату расходов по коммунальным услугам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проведение комплексных кадастровых работ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реализацию мероприятий «Доступная среда»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2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МЕЖБЮДЖЕТНЫЕ ОТНОШЕНИЯ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7902444" y="426255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795665"/>
              </p:ext>
            </p:extLst>
          </p:nvPr>
        </p:nvGraphicFramePr>
        <p:xfrm>
          <a:off x="161411" y="726781"/>
          <a:ext cx="8856000" cy="5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73"/>
                <a:gridCol w="3815927"/>
                <a:gridCol w="900000"/>
                <a:gridCol w="900000"/>
                <a:gridCol w="900000"/>
                <a:gridCol w="900000"/>
                <a:gridCol w="900000"/>
              </a:tblGrid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 </a:t>
                      </a: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п/п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реализацию мероприятий по благоустройству улично-дорожной сети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Субвенции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1 755,3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1 812,0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1 898,0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1 949,1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2 024,1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составление (изменение)  списков кандидатов в присяжные заседатели федеральных </a:t>
                      </a: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судов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выполнение передаваемых полномочий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компенсацию части платы, взимаемой с родителей </a:t>
                      </a: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 </a:t>
                      </a: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присмотр и уход за </a:t>
                      </a: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детьми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21,8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38,2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42,1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жилых помещений </a:t>
                      </a: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детям-сиротам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14,8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3.5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осуществление полномочий по обеспечению жильем отдельных категорий граждан, </a:t>
                      </a: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(ветераны, инвалиды)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3.6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</a:t>
                      </a:r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переписи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общеобразовательных программ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1 718,0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1 724,7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1 777,2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1 827,8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1 899,5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мероприятия по обращению с животными без владельцев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выплату денежной компенсации по оплате коммунальных услуг педагогическим работникам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Иные 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межбюджетные</a:t>
                      </a: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трансферты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12,9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создание виртуальных концертных залов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создание модельных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библиотек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Прочие межбюджетные трансферты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5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 ПОДРАЗДЕЛОВ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434226"/>
              </p:ext>
            </p:extLst>
          </p:nvPr>
        </p:nvGraphicFramePr>
        <p:xfrm>
          <a:off x="251520" y="634821"/>
          <a:ext cx="8640959" cy="596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1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17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2020 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 </a:t>
                      </a:r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ОБЩЕГОСУДАРСТВЕННЫЕ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ВОПРОСЫ (9,8%)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254,1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357,1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404,1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113,2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351,9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324,5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214,3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128,7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116,7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147,7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150,1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44,2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112,8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43,9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44,2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681,8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0111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Резервные фонды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357,1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0113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88,4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179,9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182,1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101,2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111,6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(0,8%)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34,4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36,5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89,0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28,8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92,7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40318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 ПОДРАЗДЕЛОВ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749912"/>
              </p:ext>
            </p:extLst>
          </p:nvPr>
        </p:nvGraphicFramePr>
        <p:xfrm>
          <a:off x="207452" y="669546"/>
          <a:ext cx="8640959" cy="6060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1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17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2020 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 </a:t>
                      </a:r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Обеспечение пожарной безопасности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0314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вопросы в области</a:t>
                      </a:r>
                      <a:r>
                        <a:rPr lang="ru-RU" sz="9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национальной безопасности и правоохранительной деятельности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37,0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НАЦИОНАЛЬНАЯ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ЭКОНОМИКА (5,8%)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293,6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399,1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238,2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59,7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109,2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112,0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Водное хозяйство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Транспорт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256,3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360,3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212,1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58,9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82,8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85,6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0410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Связь и информатика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0412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29,4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67,9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ЖИЛИЩНО-КОММУНАЛЬНОЕ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ХОЗЯЙСТВО (12,6%)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271,0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410,7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522,7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127,3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486,0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447,7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Жилищное хозяйство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109,4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83,3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Коммунальное хозяйство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148,7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1 443,7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186,3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155,2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Благоустройство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245,9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237,3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237,9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237,7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46,2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44,9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53,4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118,9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53,2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53,2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ОБРАЗОВАНИЕ (57,1%)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2 338,9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2 510,6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2 366,3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94,3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2 406,5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2 492,7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Дошкольное образование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1 088,7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1 175,9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1 103,3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93,8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1 124,7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1 167,4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771635" y="436830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57301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БЮДЖЕТ?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894045"/>
            <a:ext cx="3960439" cy="625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Бюджет</a:t>
            </a:r>
            <a:r>
              <a:rPr lang="ru-RU" sz="1000" dirty="0" smtClean="0">
                <a:latin typeface="Verdana" pitchFamily="34" charset="0"/>
              </a:rPr>
              <a:t> – (от старонормандского </a:t>
            </a:r>
            <a:r>
              <a:rPr lang="en-US" sz="1000" dirty="0" err="1" smtClean="0">
                <a:latin typeface="Verdana" pitchFamily="34" charset="0"/>
              </a:rPr>
              <a:t>bougette</a:t>
            </a:r>
            <a:r>
              <a:rPr lang="en-US" sz="1000" dirty="0" smtClean="0">
                <a:latin typeface="Verdana" pitchFamily="34" charset="0"/>
              </a:rPr>
              <a:t> – </a:t>
            </a:r>
            <a:r>
              <a:rPr lang="ru-RU" sz="1000" dirty="0" smtClean="0">
                <a:latin typeface="Verdana" pitchFamily="34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Доходы бюджета </a:t>
            </a:r>
            <a:r>
              <a:rPr lang="ru-RU" sz="1000" dirty="0" smtClean="0">
                <a:latin typeface="Verdana" pitchFamily="34" charset="0"/>
              </a:rPr>
              <a:t>– поступающие в бюджет денежные средства.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Расходы бюджета </a:t>
            </a:r>
            <a:r>
              <a:rPr lang="ru-RU" sz="1000" dirty="0" smtClean="0">
                <a:latin typeface="Verdana" pitchFamily="34" charset="0"/>
              </a:rPr>
              <a:t>– выплачиваемые из бюджета денежные средства.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Профицит бюджета </a:t>
            </a:r>
            <a:r>
              <a:rPr lang="ru-RU" sz="1000" dirty="0" smtClean="0">
                <a:latin typeface="Verdana" pitchFamily="34" charset="0"/>
              </a:rPr>
              <a:t>– превышение доходов бюджета над его расходами.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Дефицит бюджета </a:t>
            </a:r>
            <a:r>
              <a:rPr lang="ru-RU" sz="1000" dirty="0" smtClean="0">
                <a:latin typeface="Verdana" pitchFamily="34" charset="0"/>
              </a:rPr>
              <a:t>– превышение расходов бюджета над его доходами.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Межбюджетные трансферты </a:t>
            </a:r>
            <a:r>
              <a:rPr lang="ru-RU" sz="1000" dirty="0" smtClean="0">
                <a:latin typeface="Verdana" pitchFamily="34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en-US" sz="1000" dirty="0" smtClean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Сокращения:</a:t>
            </a:r>
          </a:p>
          <a:p>
            <a:r>
              <a:rPr lang="ru-RU" sz="1000" dirty="0" smtClean="0">
                <a:latin typeface="Verdana" pitchFamily="34" charset="0"/>
              </a:rPr>
              <a:t>БК РФ – Бюджетный кодекс Российской Федерации</a:t>
            </a:r>
          </a:p>
          <a:p>
            <a:r>
              <a:rPr lang="ru-RU" sz="1000" dirty="0" smtClean="0">
                <a:latin typeface="Verdana" pitchFamily="34" charset="0"/>
              </a:rPr>
              <a:t>ФБ </a:t>
            </a:r>
            <a:r>
              <a:rPr lang="ru-RU" sz="1000" dirty="0">
                <a:latin typeface="Verdana" pitchFamily="34" charset="0"/>
              </a:rPr>
              <a:t>– федеральный бюджет</a:t>
            </a:r>
          </a:p>
          <a:p>
            <a:r>
              <a:rPr lang="ru-RU" sz="1000" dirty="0">
                <a:latin typeface="Verdana" pitchFamily="34" charset="0"/>
              </a:rPr>
              <a:t>РК – республиканский бюджет</a:t>
            </a:r>
          </a:p>
          <a:p>
            <a:r>
              <a:rPr lang="ru-RU" sz="1000" dirty="0">
                <a:latin typeface="Verdana" pitchFamily="34" charset="0"/>
              </a:rPr>
              <a:t>МБ – местный </a:t>
            </a:r>
            <a:r>
              <a:rPr lang="ru-RU" sz="1000" dirty="0" smtClean="0">
                <a:latin typeface="Verdana" pitchFamily="34" charset="0"/>
              </a:rPr>
              <a:t>бюджет</a:t>
            </a:r>
          </a:p>
          <a:p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 smtClean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 smtClean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 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859319"/>
            <a:ext cx="4132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Участие граждан в формировании бюджета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1157127"/>
            <a:ext cx="373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Гражданин – как налогоплательщик помогает формировать доходную часть бюджета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5075" y="4720928"/>
            <a:ext cx="373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Гражданин – как получатель социальных гарантий (расходная часть бюджета)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pic>
        <p:nvPicPr>
          <p:cNvPr id="1034" name="Picture 10" descr="C:\Documents and Settings\ahmedova\Рабочий стол\images копия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267575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ahmedova\Рабочий стол\images копия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438788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975708" y="5825548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Образование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61224" y="5324545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Культура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33769" y="5335161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Медицина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63393" y="5335161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ЖКХ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79726" y="5223235"/>
            <a:ext cx="126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Социальные льготы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0330" y="5747082"/>
            <a:ext cx="1464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5292080" y="5121038"/>
            <a:ext cx="117112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238423" y="5121038"/>
            <a:ext cx="0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730843" y="5121038"/>
            <a:ext cx="0" cy="704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755692" y="5121038"/>
            <a:ext cx="0" cy="704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152709" y="5063163"/>
            <a:ext cx="155595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063393" y="5063163"/>
            <a:ext cx="181015" cy="261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28608042"/>
              </p:ext>
            </p:extLst>
          </p:nvPr>
        </p:nvGraphicFramePr>
        <p:xfrm>
          <a:off x="4083732" y="1716577"/>
          <a:ext cx="5158718" cy="343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94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 ПОДРАЗДЕЛОВ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033902"/>
              </p:ext>
            </p:extLst>
          </p:nvPr>
        </p:nvGraphicFramePr>
        <p:xfrm>
          <a:off x="207452" y="692696"/>
          <a:ext cx="8640959" cy="6060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1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17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2020 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 к 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Общее образование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1 045,1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1 115,8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1 021,8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91,6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1 037,7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1 077,8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Дополнительное образование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122,8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132,1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131,1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133,9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137,5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77,8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Молодежная 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политика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121,5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71,4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75,2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128,2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КУЛЬТУРА,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КИНЕМАТОГРАФИЯ (5,8%)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228,9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242,7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241,3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99,4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242,5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245,6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156,4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170,9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161,9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94,7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163,9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167,4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71,8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79,4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78,6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78,2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СОЦИАЛЬНАЯ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ПОЛИТИКА (3,3%)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91,5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132,7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137,2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103,4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139,6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141,9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Пенсионное обеспечение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19,2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106,3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47,0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91,4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Охрана семьи и детства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105,1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104,4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107,1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109,0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ФИЗИЧЕСКАЯ КУЛЬТУРА И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СПОРТ (3,8%)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154,5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162,2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158,2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159,3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410,5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Физическая культура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139,5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142,3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140,3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141,4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19,9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89,9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7533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 ПОДРАЗДЕЛОВ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29607"/>
              </p:ext>
            </p:extLst>
          </p:nvPr>
        </p:nvGraphicFramePr>
        <p:xfrm>
          <a:off x="251520" y="750571"/>
          <a:ext cx="8640959" cy="323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1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17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2020 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 </a:t>
                      </a:r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СРЕДСТВА МАССОВОЙ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ИНФОРМАЦИИ (0,1%)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ГОСУДАРСТВЕННОГО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(МУНИЦИПАЛЬНОГО) ВНУТРЕННЕГО ДОЛГА (0,9%)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37,3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392,6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34,9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государственного 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(муниципального)</a:t>
                      </a:r>
                      <a:r>
                        <a:rPr lang="ru-RU" sz="9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внутреннего долга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37,3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34,9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УСЛОВНО УТВЕРЖДАЕМЫЕ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(УТВЕРЖДЕННЫЕ) РАСХОДЫ (0%)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41,8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41,8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Расходы всего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3 678,6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4 266,1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4 142,8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4 009,6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4 332,3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51730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ПО ВИДАМ РАСХОДОВ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372086"/>
              </p:ext>
            </p:extLst>
          </p:nvPr>
        </p:nvGraphicFramePr>
        <p:xfrm>
          <a:off x="251520" y="646396"/>
          <a:ext cx="874835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Группа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вида расходов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 </a:t>
                      </a:r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Расходы всего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3 678,6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4 266,1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4 142,8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4 009,6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4 332,3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Выплаты персоналу органов муниципальной власти и казенных</a:t>
                      </a:r>
                      <a:r>
                        <a:rPr lang="ru-RU" sz="9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учреждений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349,1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351,1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419,8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420,1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421,2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Закупка товаров, работ и услуг для муниципальных нужд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172,4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325,5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313,6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173,5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171,4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67,8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64,5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44,2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68,5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42,9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42,9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Капитальные</a:t>
                      </a:r>
                      <a:r>
                        <a:rPr lang="ru-RU" sz="9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вложения в объекты муниципальной собственности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124,3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160,3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268,8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167,7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232,7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450,2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Субсидии бюджетным, автономным и иным</a:t>
                      </a:r>
                      <a:r>
                        <a:rPr lang="ru-RU" sz="9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некоммерческим организациям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2 620,4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2 820,6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2 682,6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95,1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2 728,5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2 822,5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муниципального долга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37,3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34,9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Иные бюджетные расходы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337,9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534,6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376,5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70,4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304,2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Условно утверждаемые (утвержденные) расходы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41,8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52657365"/>
              </p:ext>
            </p:extLst>
          </p:nvPr>
        </p:nvGraphicFramePr>
        <p:xfrm>
          <a:off x="611561" y="4290831"/>
          <a:ext cx="3902798" cy="266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вал 6"/>
          <p:cNvSpPr/>
          <p:nvPr/>
        </p:nvSpPr>
        <p:spPr>
          <a:xfrm>
            <a:off x="1834496" y="4961413"/>
            <a:ext cx="1523192" cy="1474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2019 </a:t>
            </a:r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год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4</a:t>
            </a:r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 266,1 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40147622"/>
              </p:ext>
            </p:extLst>
          </p:nvPr>
        </p:nvGraphicFramePr>
        <p:xfrm>
          <a:off x="4427984" y="4383123"/>
          <a:ext cx="3879951" cy="2650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вал 8"/>
          <p:cNvSpPr/>
          <p:nvPr/>
        </p:nvSpPr>
        <p:spPr>
          <a:xfrm>
            <a:off x="5599504" y="4944659"/>
            <a:ext cx="1523192" cy="15231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2020 </a:t>
            </a:r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год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4 142,8 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623689"/>
            <a:ext cx="144016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996420"/>
            <a:ext cx="144016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371709"/>
            <a:ext cx="144016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5879" y="2742766"/>
            <a:ext cx="144016" cy="1440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5879" y="3106836"/>
            <a:ext cx="144016" cy="1440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5879" y="3479769"/>
            <a:ext cx="144016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5879" y="3850826"/>
            <a:ext cx="144016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93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В РАСЧЕТЕ НА ДУШУ </a:t>
            </a:r>
            <a:br>
              <a:rPr lang="ru-RU" dirty="0" smtClean="0"/>
            </a:br>
            <a:r>
              <a:rPr lang="ru-RU" dirty="0" smtClean="0"/>
              <a:t>НАСЕЛЕНИЯ В 2020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81200" y="5580063"/>
            <a:ext cx="6938963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613" y="1260475"/>
            <a:ext cx="6940550" cy="630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79500" y="1079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252413" y="1206500"/>
            <a:ext cx="977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35 804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в год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1223963" y="1206500"/>
            <a:ext cx="850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984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2268538" y="1422400"/>
            <a:ext cx="666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246254" y="2294952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3 492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1149350" y="2286000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291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268538" y="2393950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общегосударственные вопросы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81200" y="3419475"/>
            <a:ext cx="6938963" cy="6318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235237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3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453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1182688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288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культуру, физическую культуру и спорт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81200" y="4500563"/>
            <a:ext cx="6938963" cy="6302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35"/>
          <p:cNvSpPr txBox="1">
            <a:spLocks noChangeArrowheads="1"/>
          </p:cNvSpPr>
          <p:nvPr/>
        </p:nvSpPr>
        <p:spPr bwMode="auto">
          <a:xfrm>
            <a:off x="236538" y="4460302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20 451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26" name="TextBox 36"/>
          <p:cNvSpPr txBox="1">
            <a:spLocks noChangeArrowheads="1"/>
          </p:cNvSpPr>
          <p:nvPr/>
        </p:nvSpPr>
        <p:spPr bwMode="auto">
          <a:xfrm>
            <a:off x="1166813" y="44465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704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27" name="TextBox 37"/>
          <p:cNvSpPr txBox="1">
            <a:spLocks noChangeArrowheads="1"/>
          </p:cNvSpPr>
          <p:nvPr/>
        </p:nvSpPr>
        <p:spPr bwMode="auto">
          <a:xfrm>
            <a:off x="2268538" y="4653691"/>
            <a:ext cx="669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образование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28" name="Овал 27"/>
          <p:cNvSpPr/>
          <p:nvPr/>
        </p:nvSpPr>
        <p:spPr>
          <a:xfrm>
            <a:off x="1079500" y="5335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236538" y="55022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4 518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1182688" y="55276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376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31" name="TextBox 45"/>
          <p:cNvSpPr txBox="1">
            <a:spLocks noChangeArrowheads="1"/>
          </p:cNvSpPr>
          <p:nvPr/>
        </p:nvSpPr>
        <p:spPr bwMode="auto">
          <a:xfrm>
            <a:off x="2268538" y="563403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жилищно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коммунальное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хозяйство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</p:spTree>
    <p:extLst>
      <p:ext uri="{BB962C8B-B14F-4D97-AF65-F5344CB8AC3E}">
        <p14:creationId xmlns:p14="http://schemas.microsoft.com/office/powerpoint/2010/main" val="286335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В РАСЧЕТЕ НА ОДНОГО ВОСПИТАННИКА, </a:t>
            </a:r>
            <a:br>
              <a:rPr lang="ru-RU" dirty="0" smtClean="0"/>
            </a:br>
            <a:r>
              <a:rPr lang="ru-RU" dirty="0" smtClean="0"/>
              <a:t>ОБУЧАЮЩЕГОСЯ В 2020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979613" y="5580063"/>
            <a:ext cx="6940550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79613" y="1260475"/>
            <a:ext cx="6940550" cy="631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214695" y="1206500"/>
            <a:ext cx="977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138 525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2268538" y="1314450"/>
            <a:ext cx="6664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воспитанника детского дошкольного учреждения (среднегодовая численность – 7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801)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236538" y="2270125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73 781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38" name="TextBox 23"/>
          <p:cNvSpPr txBox="1">
            <a:spLocks noChangeArrowheads="1"/>
          </p:cNvSpPr>
          <p:nvPr/>
        </p:nvSpPr>
        <p:spPr bwMode="auto">
          <a:xfrm>
            <a:off x="2268538" y="2401888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общеобразовательного учреждения (среднегодовая численность – 12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727)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79613" y="3419475"/>
            <a:ext cx="6940550" cy="6302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04788" y="3364486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41 431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рубль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спортивной школы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1 916)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79613" y="4500563"/>
            <a:ext cx="6940550" cy="631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35"/>
          <p:cNvSpPr txBox="1">
            <a:spLocks noChangeArrowheads="1"/>
          </p:cNvSpPr>
          <p:nvPr/>
        </p:nvSpPr>
        <p:spPr bwMode="auto">
          <a:xfrm>
            <a:off x="194976" y="4478624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108 355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" name="TextBox 37"/>
          <p:cNvSpPr txBox="1">
            <a:spLocks noChangeArrowheads="1"/>
          </p:cNvSpPr>
          <p:nvPr/>
        </p:nvSpPr>
        <p:spPr bwMode="auto">
          <a:xfrm>
            <a:off x="2268538" y="456088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музыкальной школы 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497)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TextBox 41"/>
          <p:cNvSpPr txBox="1">
            <a:spLocks noChangeArrowheads="1"/>
          </p:cNvSpPr>
          <p:nvPr/>
        </p:nvSpPr>
        <p:spPr bwMode="auto">
          <a:xfrm>
            <a:off x="228505" y="5558029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45 160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268538" y="5630863"/>
            <a:ext cx="6697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художественной школы 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286)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22"/>
          <p:cNvSpPr txBox="1">
            <a:spLocks noChangeArrowheads="1"/>
          </p:cNvSpPr>
          <p:nvPr/>
        </p:nvSpPr>
        <p:spPr bwMode="auto">
          <a:xfrm>
            <a:off x="1171575" y="2287933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6 148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2" name="TextBox 29"/>
          <p:cNvSpPr txBox="1">
            <a:spLocks noChangeArrowheads="1"/>
          </p:cNvSpPr>
          <p:nvPr/>
        </p:nvSpPr>
        <p:spPr bwMode="auto">
          <a:xfrm>
            <a:off x="1152525" y="3359495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453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3" name="TextBox 36"/>
          <p:cNvSpPr txBox="1">
            <a:spLocks noChangeArrowheads="1"/>
          </p:cNvSpPr>
          <p:nvPr/>
        </p:nvSpPr>
        <p:spPr bwMode="auto">
          <a:xfrm>
            <a:off x="1155700" y="4505670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9 030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4" name="TextBox 42"/>
          <p:cNvSpPr txBox="1">
            <a:spLocks noChangeArrowheads="1"/>
          </p:cNvSpPr>
          <p:nvPr/>
        </p:nvSpPr>
        <p:spPr bwMode="auto">
          <a:xfrm>
            <a:off x="1154113" y="557405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3 763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5" name="Овал 54"/>
          <p:cNvSpPr/>
          <p:nvPr/>
        </p:nvSpPr>
        <p:spPr>
          <a:xfrm>
            <a:off x="1079499" y="1009201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Box 16"/>
          <p:cNvSpPr txBox="1">
            <a:spLocks noChangeArrowheads="1"/>
          </p:cNvSpPr>
          <p:nvPr/>
        </p:nvSpPr>
        <p:spPr bwMode="auto">
          <a:xfrm>
            <a:off x="1104900" y="1200495"/>
            <a:ext cx="1038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11 544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</p:spTree>
    <p:extLst>
      <p:ext uri="{BB962C8B-B14F-4D97-AF65-F5344CB8AC3E}">
        <p14:creationId xmlns:p14="http://schemas.microsoft.com/office/powerpoint/2010/main" val="42061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35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411366"/>
              </p:ext>
            </p:extLst>
          </p:nvPr>
        </p:nvGraphicFramePr>
        <p:xfrm>
          <a:off x="4437317" y="1744637"/>
          <a:ext cx="4608000" cy="49004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3855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</a:rPr>
                        <a:t>Непрограммная деятельность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2020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051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Контрольно-счетной палаты</a:t>
                      </a:r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</a:rPr>
                        <a:t>8,3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</a:rPr>
                        <a:t>2,4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Совета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0,7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04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администрации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143,5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41,7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404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Доплаты к пенсиям муниципальных служащих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</a:rPr>
                        <a:t>20,4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</a:rPr>
                        <a:t>5,9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94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управления капитального строительства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20,4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Субсидии печатным изданиям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Исполнение судебных </a:t>
                      </a: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актов (резерв)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41,6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12,1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3581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Исполнения исполнительных </a:t>
                      </a: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листов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13,6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Исполнение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судебных актов (в пользу ООО «Лукойл-Коми»)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52,8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15,4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6251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Резервный фонд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5985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Осуществление государственных полномочий РК (опека)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12,1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279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Проведение Всероссийской переписи населения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0,6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6394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Составление списков в присяжные заседатели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0,1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0,1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075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Выборы депутатов Совета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7,5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2,2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4138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err="1" smtClean="0">
                          <a:latin typeface="Verdana" pitchFamily="34" charset="0"/>
                          <a:cs typeface="Arial" pitchFamily="34" charset="0"/>
                        </a:rPr>
                        <a:t>Софинансирование</a:t>
                      </a: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 мероприятий (резерв)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1,2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045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Итого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343,9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591" y="629200"/>
            <a:ext cx="4320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Основной составляющей бюджета </a:t>
            </a:r>
            <a:r>
              <a:rPr lang="ru-RU" sz="1000" dirty="0" smtClean="0">
                <a:latin typeface="Verdana" pitchFamily="34" charset="0"/>
              </a:rPr>
              <a:t>являются </a:t>
            </a:r>
            <a:r>
              <a:rPr lang="ru-RU" sz="1000" dirty="0">
                <a:latin typeface="Verdana" pitchFamily="34" charset="0"/>
              </a:rPr>
              <a:t>муниципальные программы.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Муниципальная программа – комплекс мероприятий, направленных на достижение стратегической цели.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92559771"/>
              </p:ext>
            </p:extLst>
          </p:nvPr>
        </p:nvGraphicFramePr>
        <p:xfrm>
          <a:off x="4841735" y="198045"/>
          <a:ext cx="2340613" cy="1615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75151" y="418307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доля программных </a:t>
            </a:r>
          </a:p>
          <a:p>
            <a:r>
              <a:rPr lang="ru-RU" sz="1000" dirty="0">
                <a:latin typeface="Verdana" pitchFamily="34" charset="0"/>
              </a:rPr>
              <a:t>расходов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29135" y="561945"/>
            <a:ext cx="922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Verdana" pitchFamily="34" charset="0"/>
              </a:rPr>
              <a:t>91,7% 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939" y="1680025"/>
            <a:ext cx="360041" cy="4715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642387" y="3882500"/>
            <a:ext cx="4254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РАСХОДЫ НА МУНИЦИПАЛЬНЫЕ ПРОГРАММЫ </a:t>
            </a:r>
            <a:r>
              <a:rPr lang="ru-RU" sz="1000" b="1" dirty="0" smtClean="0">
                <a:latin typeface="Verdana" pitchFamily="34" charset="0"/>
              </a:rPr>
              <a:t> </a:t>
            </a:r>
            <a:r>
              <a:rPr lang="ru-RU" sz="1000" b="1" dirty="0">
                <a:latin typeface="Verdana" pitchFamily="34" charset="0"/>
              </a:rPr>
              <a:t>3 </a:t>
            </a:r>
            <a:r>
              <a:rPr lang="ru-RU" sz="1000" b="1" dirty="0" smtClean="0">
                <a:latin typeface="Verdana" pitchFamily="34" charset="0"/>
              </a:rPr>
              <a:t>798,9</a:t>
            </a:r>
            <a:endParaRPr lang="ru-RU" sz="1000" b="1" dirty="0">
              <a:latin typeface="Verdana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829305" y="1679230"/>
            <a:ext cx="936104" cy="28803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133,2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832869" y="2113535"/>
            <a:ext cx="936104" cy="28803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1,0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832075" y="2540724"/>
            <a:ext cx="936104" cy="28803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46,8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824605" y="2995475"/>
            <a:ext cx="936104" cy="28803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182,6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847809" y="3440427"/>
            <a:ext cx="936104" cy="28803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362,0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822692" y="3905306"/>
            <a:ext cx="936104" cy="28803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2 </a:t>
            </a:r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344,7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823689" y="4358100"/>
            <a:ext cx="936104" cy="288032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309,1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832082" y="4788397"/>
            <a:ext cx="936104" cy="28803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3,6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843263" y="5233372"/>
            <a:ext cx="936104" cy="28803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257,1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833574" y="5696228"/>
            <a:ext cx="936104" cy="28803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158,3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7417" y="1623191"/>
            <a:ext cx="2581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системы муниципального </a:t>
            </a:r>
          </a:p>
          <a:p>
            <a:r>
              <a:rPr lang="ru-RU" sz="1000" dirty="0">
                <a:latin typeface="Verdana" pitchFamily="34" charset="0"/>
              </a:rPr>
              <a:t>управления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37417" y="2134440"/>
            <a:ext cx="15456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экономики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49765" y="2484685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Безопасность жизнедеятельности</a:t>
            </a:r>
          </a:p>
          <a:p>
            <a:r>
              <a:rPr lang="ru-RU" sz="1000" dirty="0">
                <a:latin typeface="Verdana" pitchFamily="34" charset="0"/>
              </a:rPr>
              <a:t>населения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47426" y="3016380"/>
            <a:ext cx="2348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транспортной системы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47426" y="3379842"/>
            <a:ext cx="2430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Жилье и жилищно-коммунальное</a:t>
            </a:r>
          </a:p>
          <a:p>
            <a:r>
              <a:rPr lang="ru-RU" sz="1000" dirty="0">
                <a:latin typeface="Verdana" pitchFamily="34" charset="0"/>
              </a:rPr>
              <a:t>хозяйство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22309" y="3912920"/>
            <a:ext cx="1686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образования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4144" y="4388270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Культура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20951" y="4721382"/>
            <a:ext cx="1806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Социальная поддержка </a:t>
            </a:r>
          </a:p>
          <a:p>
            <a:r>
              <a:rPr lang="ru-RU" sz="1000" dirty="0">
                <a:latin typeface="Verdana" pitchFamily="34" charset="0"/>
              </a:rPr>
              <a:t>населения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37417" y="5166356"/>
            <a:ext cx="209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Формирование современной</a:t>
            </a:r>
          </a:p>
          <a:p>
            <a:r>
              <a:rPr lang="ru-RU" sz="1000" dirty="0">
                <a:latin typeface="Verdana" pitchFamily="34" charset="0"/>
              </a:rPr>
              <a:t>городской среды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28721" y="5616356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физической </a:t>
            </a:r>
          </a:p>
          <a:p>
            <a:r>
              <a:rPr lang="ru-RU" sz="1000" dirty="0">
                <a:latin typeface="Verdana" pitchFamily="34" charset="0"/>
              </a:rPr>
              <a:t>культуры и спорта</a:t>
            </a:r>
          </a:p>
        </p:txBody>
      </p:sp>
      <p:sp>
        <p:nvSpPr>
          <p:cNvPr id="37" name="Пятиугольник 36"/>
          <p:cNvSpPr/>
          <p:nvPr/>
        </p:nvSpPr>
        <p:spPr>
          <a:xfrm>
            <a:off x="7869178" y="1452488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36" name="Пятиугольник 35"/>
          <p:cNvSpPr/>
          <p:nvPr/>
        </p:nvSpPr>
        <p:spPr>
          <a:xfrm>
            <a:off x="837978" y="6131948"/>
            <a:ext cx="936104" cy="288032"/>
          </a:xfrm>
          <a:prstGeom prst="homePlate">
            <a:avLst/>
          </a:prstGeom>
          <a:solidFill>
            <a:srgbClr val="00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0,5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32132" y="5998830"/>
            <a:ext cx="2484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Переселение граждан, 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проживающих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территории 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МОГО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"Ухта" из аварийного 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жилищного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на 2019-2025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годы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5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</a:t>
            </a:r>
            <a:r>
              <a:rPr lang="ru-RU" dirty="0"/>
              <a:t>РАЗВИТИЕ СИСТЕМЫ </a:t>
            </a:r>
            <a:br>
              <a:rPr lang="ru-RU" dirty="0"/>
            </a:br>
            <a:r>
              <a:rPr lang="ru-RU" dirty="0"/>
              <a:t>МУНИЦИПАЛЬНОГО УПРАВЛЕНИЯ»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 dirty="0"/>
          </a:p>
        </p:txBody>
      </p:sp>
      <p:graphicFrame>
        <p:nvGraphicFramePr>
          <p:cNvPr id="16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127260"/>
              </p:ext>
            </p:extLst>
          </p:nvPr>
        </p:nvGraphicFramePr>
        <p:xfrm>
          <a:off x="154605" y="2417383"/>
          <a:ext cx="8856000" cy="4114800"/>
        </p:xfrm>
        <a:graphic>
          <a:graphicData uri="http://schemas.openxmlformats.org/drawingml/2006/table">
            <a:tbl>
              <a:tblPr/>
              <a:tblGrid>
                <a:gridCol w="6156000"/>
                <a:gridCol w="540000"/>
                <a:gridCol w="540000"/>
                <a:gridCol w="540000"/>
                <a:gridCol w="540000"/>
                <a:gridCol w="540000"/>
              </a:tblGrid>
              <a:tr h="1836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21701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«Электронный муниципалитет»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Развитие единой муниципальной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мультисервисной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корпоративной сети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функционирования информационных систем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МУ «Информационно-расчетный центр»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межведомственного электронного взаимодействия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технической защиты информации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«Управление муниципальными финансами и муниципальным долгом»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Финансового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«Управление муниципальным имуществом и земельными ресурсами»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технической инвентаризации и паспортизации объектов недвижимого имущества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и текущий ремонт объектов муниципальной собственности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Вовлечение в оборот муниципального имущества и земельных ресурсов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Комитета по управлению муниципальным имуществом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комплексных  кадастровых работ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Описание границ территориальных зон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6505" y="852985"/>
            <a:ext cx="4952993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Совершенствование системы муниципального управления в городском округе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Администрация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Отделы администрации: 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муниципальных информационных систем и технической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информации, муниципальных услуг, кадров 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Финансовое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Комитет по управлению муниципальным имуществом</a:t>
            </a:r>
            <a:endParaRPr lang="en-US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архитектуры и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строительства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189119"/>
              </p:ext>
            </p:extLst>
          </p:nvPr>
        </p:nvGraphicFramePr>
        <p:xfrm>
          <a:off x="4932048" y="852986"/>
          <a:ext cx="4050540" cy="147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211964" y="606764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7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</a:t>
            </a:r>
            <a:r>
              <a:rPr lang="ru-RU" dirty="0" smtClean="0"/>
              <a:t>ПРОГРАММА «РАЗВИТИЕ </a:t>
            </a:r>
            <a:r>
              <a:rPr lang="ru-RU" dirty="0"/>
              <a:t>ЭКОНОМИКИ»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37</a:t>
            </a:fld>
            <a:endParaRPr lang="ru-RU" dirty="0"/>
          </a:p>
        </p:txBody>
      </p:sp>
      <p:graphicFrame>
        <p:nvGraphicFramePr>
          <p:cNvPr id="1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950783"/>
              </p:ext>
            </p:extLst>
          </p:nvPr>
        </p:nvGraphicFramePr>
        <p:xfrm>
          <a:off x="4932048" y="1068081"/>
          <a:ext cx="3960440" cy="162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87314"/>
              </p:ext>
            </p:extLst>
          </p:nvPr>
        </p:nvGraphicFramePr>
        <p:xfrm>
          <a:off x="101599" y="3252462"/>
          <a:ext cx="8856000" cy="1143000"/>
        </p:xfrm>
        <a:graphic>
          <a:graphicData uri="http://schemas.openxmlformats.org/drawingml/2006/table">
            <a:tbl>
              <a:tblPr/>
              <a:tblGrid>
                <a:gridCol w="6156000"/>
                <a:gridCol w="540000"/>
                <a:gridCol w="540000"/>
                <a:gridCol w="540000"/>
                <a:gridCol w="540000"/>
                <a:gridCol w="54000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«Малое и среднее предпринимательство в МОГО «Ухта»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Финансовая поддержка субъектов малого и среднего предпринимательства,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деятельности информационно - маркетингового центра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14447" y="1238156"/>
            <a:ext cx="4318811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благоприятных условий для устойчивого экономического </a:t>
            </a:r>
            <a:endParaRPr lang="ru-RU" sz="9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развития </a:t>
            </a: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округа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экономического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развития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культуры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Комитет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управлению муниципальным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имуществом</a:t>
            </a:r>
            <a:endParaRPr lang="ru-RU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432" y="841328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63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«БЕЗОПАСНОСТЬ</a:t>
            </a:r>
            <a:br>
              <a:rPr lang="ru-RU" dirty="0"/>
            </a:br>
            <a:r>
              <a:rPr lang="ru-RU" dirty="0"/>
              <a:t> ЖИЗНЕДЕЯТЕЛЬНОСТИ НАСЕЛЕНИЯ»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 dirty="0"/>
          </a:p>
        </p:txBody>
      </p:sp>
      <p:graphicFrame>
        <p:nvGraphicFramePr>
          <p:cNvPr id="1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303108"/>
              </p:ext>
            </p:extLst>
          </p:nvPr>
        </p:nvGraphicFramePr>
        <p:xfrm>
          <a:off x="4932048" y="1210577"/>
          <a:ext cx="3960440" cy="162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77884"/>
              </p:ext>
            </p:extLst>
          </p:nvPr>
        </p:nvGraphicFramePr>
        <p:xfrm>
          <a:off x="101599" y="3252462"/>
          <a:ext cx="8928000" cy="26517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48000"/>
                <a:gridCol w="576000"/>
                <a:gridCol w="576000"/>
                <a:gridCol w="576000"/>
                <a:gridCol w="576000"/>
                <a:gridCol w="57600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horzOverflow="overflow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"Защита населения и территории городского округа"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34,3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31,7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32,7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32,7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32,7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Управления по делам ГО и ЧС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30,8</a:t>
                      </a:r>
                    </a:p>
                  </a:txBody>
                  <a:tcPr anchor="ctr"/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Профилактика правонарушений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/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Профилактика пожарной безопасности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</a:p>
                  </a:txBody>
                  <a:tcPr anchor="ctr"/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"Экологическая безопасность"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Создание системы по раздельному сбору отходов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anchor="ctr"/>
                </a:tc>
              </a:tr>
              <a:tr h="1347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Предупреждение и минимизация антропогенного воздействия на окружающую среду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</a:p>
                  </a:txBody>
                  <a:tcPr anchor="ctr"/>
                </a:tc>
              </a:tr>
              <a:tr h="152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"Обеспечение безопасности участников дорожного движения на территории городского округа"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11,2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12,6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12,6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12,6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Обустройство и содержание технических средств организации безопасного дорожного движения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12,6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14447" y="1238156"/>
            <a:ext cx="4213013" cy="1615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Содействие повышению уровня безопасности жизнедеятельности 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делам ГО и ЧС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жилищно-коммунального хозяйства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капитального строительства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образования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физической культуры и спорта</a:t>
            </a:r>
          </a:p>
          <a:p>
            <a:endParaRPr lang="ru-RU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432" y="841328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3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</a:t>
            </a:r>
            <a:r>
              <a:rPr lang="ru-RU" dirty="0" smtClean="0"/>
              <a:t>ПРОГРАММА «РАЗВИТИЕ </a:t>
            </a:r>
            <a:r>
              <a:rPr lang="ru-RU" dirty="0"/>
              <a:t>ТРАНСПОРТНОЙ </a:t>
            </a:r>
            <a:br>
              <a:rPr lang="ru-RU" dirty="0"/>
            </a:br>
            <a:r>
              <a:rPr lang="ru-RU" dirty="0"/>
              <a:t>СИСТЕМЫ»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39</a:t>
            </a:fld>
            <a:endParaRPr lang="ru-RU" dirty="0"/>
          </a:p>
        </p:txBody>
      </p:sp>
      <p:graphicFrame>
        <p:nvGraphicFramePr>
          <p:cNvPr id="14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040513"/>
              </p:ext>
            </p:extLst>
          </p:nvPr>
        </p:nvGraphicFramePr>
        <p:xfrm>
          <a:off x="4932048" y="1068081"/>
          <a:ext cx="3960440" cy="162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410589"/>
              </p:ext>
            </p:extLst>
          </p:nvPr>
        </p:nvGraphicFramePr>
        <p:xfrm>
          <a:off x="101599" y="3252462"/>
          <a:ext cx="8928000" cy="13411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48000"/>
                <a:gridCol w="576000"/>
                <a:gridCol w="576000"/>
                <a:gridCol w="576000"/>
                <a:gridCol w="576000"/>
                <a:gridCol w="57600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horzOverflow="overflow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 дорожной сети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/>
                </a:tc>
              </a:tr>
              <a:tr h="134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транспортного обслуживания населения в границах городского округа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4,9</a:t>
                      </a:r>
                    </a:p>
                  </a:txBody>
                  <a:tcPr anchor="ctr"/>
                </a:tc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капитального ремонта (ремонта) и содержание дорог общего пользования местного значения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178,1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53,6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14447" y="1238156"/>
            <a:ext cx="3425938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потребности населения в качественных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доступных транспортных услугах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жилищно-коммунального хозяйства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капитального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строительства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Администрация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2432" y="841328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И УЧАСТНИКИ БЮДЖЕТНОГО ПРОЦЕССА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044449" y="4234779"/>
            <a:ext cx="2259896" cy="87410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298408" y="5421427"/>
            <a:ext cx="3017230" cy="864096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822467" y="3096623"/>
            <a:ext cx="3102889" cy="834951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93003" y="2017317"/>
            <a:ext cx="3102889" cy="85109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222904" y="849775"/>
            <a:ext cx="2151009" cy="863426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35" tIns="101635" rIns="1089458" bIns="101635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 rot="10800000">
            <a:off x="2447621" y="2699079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5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1" name="Полилиния 10"/>
          <p:cNvSpPr/>
          <p:nvPr/>
        </p:nvSpPr>
        <p:spPr>
          <a:xfrm rot="10800000">
            <a:off x="3566492" y="4935258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2" name="Полилиния 11"/>
          <p:cNvSpPr/>
          <p:nvPr/>
        </p:nvSpPr>
        <p:spPr>
          <a:xfrm rot="10800000">
            <a:off x="1975284" y="1602083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5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3" name="Полилиния 12"/>
          <p:cNvSpPr/>
          <p:nvPr/>
        </p:nvSpPr>
        <p:spPr>
          <a:xfrm rot="10800000">
            <a:off x="2891822" y="3788572"/>
            <a:ext cx="565150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63632862"/>
              </p:ext>
            </p:extLst>
          </p:nvPr>
        </p:nvGraphicFramePr>
        <p:xfrm>
          <a:off x="2205524" y="712232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6008" y="846520"/>
            <a:ext cx="2259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Verdana" pitchFamily="34" charset="0"/>
                <a:cs typeface="Arial" charset="0"/>
              </a:rPr>
              <a:t>Рассмотрение и утверждение годового отчета </a:t>
            </a:r>
          </a:p>
          <a:p>
            <a:r>
              <a:rPr lang="ru-RU" sz="1000" dirty="0">
                <a:latin typeface="Verdana" pitchFamily="34" charset="0"/>
                <a:cs typeface="Arial" charset="0"/>
              </a:rPr>
              <a:t>(передается администрацией</a:t>
            </a:r>
          </a:p>
          <a:p>
            <a:r>
              <a:rPr lang="ru-RU" sz="1000" dirty="0">
                <a:latin typeface="Verdana" pitchFamily="34" charset="0"/>
                <a:cs typeface="Arial" charset="0"/>
              </a:rPr>
              <a:t>в Совет не позднее 1 мая)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71443"/>
              </p:ext>
            </p:extLst>
          </p:nvPr>
        </p:nvGraphicFramePr>
        <p:xfrm>
          <a:off x="4572000" y="651621"/>
          <a:ext cx="4320480" cy="600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руководит подготовкой вопросов, вносимых на рассмотрение Совета;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инициирует публичные слушания;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председательствует на заседании Совета.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Совет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рассматривает и утверждает бюджет;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устанавливает, изменяет и отменяет местные налоги.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Администрация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составляет и исполняет бюджет;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осуществляет муниципальные заимствования.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9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Контрольно-счетная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палата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проводит экспертизу проекта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контролирует исполнение местного бюджета.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0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администраторы (администраторы) доходов бюджета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предоставляют сведения, необходимые для составления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предоставляют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1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распорядители (распорядители) бюджетных средств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осуществляют планирование расходов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составляют обоснование бюджетных ассигнований;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утверждают муниципальные задания для подведомственных учреждений.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1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администраторы (администраторы) источников финансирования дефицита бюджета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осуществляют планирование (прогнозирование) поступлений и выплат  по  источникам  финансирования дефицита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25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Получатели бюджетных средств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составляют и исполняют бюджетную смету;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ведут бюджетный учет;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предоставляют главному распорядителю бюджетных средств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60762" y="2232355"/>
            <a:ext cx="225989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latin typeface="Verdana" pitchFamily="34" charset="0"/>
              </a:rPr>
              <a:t>Контроль за исполнением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(1 января – 31 декабря)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5335" y="3302501"/>
            <a:ext cx="225989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latin typeface="Verdana" pitchFamily="34" charset="0"/>
              </a:rPr>
              <a:t>Исполнение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(1 января – 31 декабря)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44449" y="4321734"/>
            <a:ext cx="2259896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latin typeface="Verdana" pitchFamily="34" charset="0"/>
              </a:rPr>
              <a:t>Рассмотрение и утверждение проекта бюджета 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(15 ноября – 15 декабря)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4095637238"/>
              </p:ext>
            </p:extLst>
          </p:nvPr>
        </p:nvGraphicFramePr>
        <p:xfrm>
          <a:off x="-158979" y="4147563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312039" y="5572629"/>
            <a:ext cx="225989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latin typeface="Verdana" pitchFamily="34" charset="0"/>
              </a:rPr>
              <a:t>Составление проекта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(июль – 15 ноября)</a:t>
            </a:r>
          </a:p>
        </p:txBody>
      </p:sp>
    </p:spTree>
    <p:extLst>
      <p:ext uri="{BB962C8B-B14F-4D97-AF65-F5344CB8AC3E}">
        <p14:creationId xmlns:p14="http://schemas.microsoft.com/office/powerpoint/2010/main" val="61910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</a:t>
            </a:r>
            <a:r>
              <a:rPr lang="ru-RU" dirty="0"/>
              <a:t>ЖИЛЬЕ И ЖИЛИЩНО-</a:t>
            </a:r>
            <a:br>
              <a:rPr lang="ru-RU" dirty="0"/>
            </a:br>
            <a:r>
              <a:rPr lang="ru-RU" dirty="0"/>
              <a:t>КОММУНАЛЬНОЕ ХОЗЯЙСТВО»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40</a:t>
            </a:fld>
            <a:endParaRPr lang="ru-RU" dirty="0"/>
          </a:p>
        </p:txBody>
      </p:sp>
      <p:graphicFrame>
        <p:nvGraphicFramePr>
          <p:cNvPr id="1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244667"/>
              </p:ext>
            </p:extLst>
          </p:nvPr>
        </p:nvGraphicFramePr>
        <p:xfrm>
          <a:off x="4932048" y="841319"/>
          <a:ext cx="3960440" cy="162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14447" y="857156"/>
            <a:ext cx="4081567" cy="1615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условий для удовлетворения потребностей населения</a:t>
            </a:r>
          </a:p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качественном жилье и жилищно-коммунальных услугах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жилищно-коммунального хозяйства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капитального строительства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образования</a:t>
            </a:r>
          </a:p>
          <a:p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Комитет по управлению имуществом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Администрация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архитектуры и строительства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92456" y="614566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86699"/>
              </p:ext>
            </p:extLst>
          </p:nvPr>
        </p:nvGraphicFramePr>
        <p:xfrm>
          <a:off x="99520" y="2544848"/>
          <a:ext cx="8964000" cy="4023360"/>
        </p:xfrm>
        <a:graphic>
          <a:graphicData uri="http://schemas.openxmlformats.org/drawingml/2006/table">
            <a:tbl>
              <a:tblPr/>
              <a:tblGrid>
                <a:gridCol w="6048000"/>
                <a:gridCol w="576000"/>
                <a:gridCol w="576000"/>
                <a:gridCol w="612000"/>
                <a:gridCol w="576000"/>
                <a:gridCol w="576000"/>
              </a:tblGrid>
              <a:tr h="1836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21701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665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«Доступное </a:t>
                      </a:r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комфортное </a:t>
                      </a: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жилье»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7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Снос аварийных жилых домов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 многоквартирных жилых домов и (или) долевое участие в их строительстве, и (или) на приобретение жилых помещений во вновь построенных многоквартирных жилых домах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жильем ветеранов и инвалидов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жильем детей-сирот и детей, оставшихся без попечения родителейпредоставляемыми по договорам найма специализированных жилых помещений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Осуществление переданных государственных полномочий в области государственной поддержки граждан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социальных выплат молодым семьям на приобретение жилого помещения или создание объекта индивидуального жилищного строительства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«Жилищное хозяйство»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Реконструкция, капитальный ремонт (ремонт) муниципального жилого фонда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содержания муниципального жилищного фонда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Межевание и кадастр земельных участков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</a:t>
            </a:r>
            <a:r>
              <a:rPr lang="ru-RU" dirty="0"/>
              <a:t>ЖИЛЬЕ И ЖИЛИЩНО-</a:t>
            </a:r>
            <a:br>
              <a:rPr lang="ru-RU" dirty="0"/>
            </a:br>
            <a:r>
              <a:rPr lang="ru-RU" dirty="0"/>
              <a:t>КОММУНАЛЬНОЕ ХОЗЯЙСТВО»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262492" y="659229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649498"/>
              </p:ext>
            </p:extLst>
          </p:nvPr>
        </p:nvGraphicFramePr>
        <p:xfrm>
          <a:off x="88503" y="1077151"/>
          <a:ext cx="8964000" cy="4892040"/>
        </p:xfrm>
        <a:graphic>
          <a:graphicData uri="http://schemas.openxmlformats.org/drawingml/2006/table">
            <a:tbl>
              <a:tblPr/>
              <a:tblGrid>
                <a:gridCol w="6048000"/>
                <a:gridCol w="576000"/>
                <a:gridCol w="576000"/>
                <a:gridCol w="612000"/>
                <a:gridCol w="576000"/>
                <a:gridCol w="576000"/>
              </a:tblGrid>
              <a:tr h="1836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21701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6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Реконструкция и модернизация муниципального жилищного фонда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капитального ремонта (ремонта) муниципального жилищного фонда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65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«Коммунальное хозяйство»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7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Строительство, реконструкция и модернизация объектов коммунальной инфраструктуры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Капитальный ремонт (ремонт) и содержание объектов коммунальной инфраструктуры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населения коммунальными и бытовыми услугами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 организациям, оказывающим коммунальные услуги населению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 станций водоочистки с созданием системы управления комплексом водоснабжения в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«Пожня-Ель»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г. Ухта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183,8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«Благоустройство»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89,2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Капитальный ремонт (ремонт) и содержание объектов внешнего благоустройства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Обустройство и приобретение объектов для создания привлекательной среды городского округа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Осуществление государственного полномочия Республики Коми по отлову и содержанию безнадзорных животных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«Энергосбережение </a:t>
                      </a:r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повышение энергетической </a:t>
                      </a: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эффективности» 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Оснащение многоквартирных домов приборами учета энергетических ресурсов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«Обеспечение </a:t>
                      </a:r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реализации </a:t>
                      </a: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программы»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44,8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и обеспечение деятельности МУ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«УЖКХ»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Осуществление</a:t>
                      </a: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государственного полномочия Республики Коми по организации проведения на территории соответствующего муниципального образования мероприятий при осуществлении деятельности по обращению с животными без владельцев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452" y="6299948"/>
            <a:ext cx="2722220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Подпрограммы исключены с 01.01.2020</a:t>
            </a:r>
            <a:endParaRPr lang="ru-RU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6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МУНИЦИПАЛЬНАЯ </a:t>
            </a:r>
            <a:r>
              <a:rPr lang="ru-RU" dirty="0" smtClean="0"/>
              <a:t>ПРОГРАММА «РАЗВИТИЕ </a:t>
            </a:r>
            <a:r>
              <a:rPr lang="ru-RU" dirty="0"/>
              <a:t>ОБРАЗОВАНИЯ»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42</a:t>
            </a:fld>
            <a:endParaRPr lang="ru-RU" dirty="0"/>
          </a:p>
        </p:txBody>
      </p:sp>
      <p:graphicFrame>
        <p:nvGraphicFramePr>
          <p:cNvPr id="1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77183"/>
              </p:ext>
            </p:extLst>
          </p:nvPr>
        </p:nvGraphicFramePr>
        <p:xfrm>
          <a:off x="4752024" y="638570"/>
          <a:ext cx="3960440" cy="1351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477485"/>
              </p:ext>
            </p:extLst>
          </p:nvPr>
        </p:nvGraphicFramePr>
        <p:xfrm>
          <a:off x="142783" y="2066356"/>
          <a:ext cx="8892000" cy="4480560"/>
        </p:xfrm>
        <a:graphic>
          <a:graphicData uri="http://schemas.openxmlformats.org/drawingml/2006/table">
            <a:tbl>
              <a:tblPr/>
              <a:tblGrid>
                <a:gridCol w="5472000"/>
                <a:gridCol w="684000"/>
                <a:gridCol w="684000"/>
                <a:gridCol w="684000"/>
                <a:gridCol w="684000"/>
                <a:gridCol w="68400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«Развитие дошкольного образования»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1 097,6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1 198,0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1 144,8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1 168,5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1 213,3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Формирование доступной среды в дошкольных образовательных учреждениях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Создание условий для обучения детей-инвалидов в дошкольных образовательных организациях, в том числе создание архитектурной доступности и оснащение оборудованием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капитального и текущего ремонта дошкольных образовательных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Укрепление материально-технической базы дошкольных образовательных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народных проектов дошкольными образовательными учреждениями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услуг дошкольными образовательными учреждениями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1 059,7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1 120,9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1 080,6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1 105,4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1 148,1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квалифицированными кадрами дошкольных образовательных учреждений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Выплата ежемесячной денежной компенсации на оплату коммунальных услуг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компенсации родителям платы за присмотр и уход за детьми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бесплатного двухразового питания обучающимся с ограниченными возможностями здоровья в дошкольных образовательных организациях и МОУ «НШДС №1»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Повышение квалификации работников дошкольных образовательных учреждений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Организация, проведение и участие воспитанников и педагогов в конкурсах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8435" y="625928"/>
            <a:ext cx="3945311" cy="1338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доступности, качества и эффективности системы </a:t>
            </a:r>
            <a:endParaRPr lang="ru-RU" sz="9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образования </a:t>
            </a: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учетом потребностей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 МОГО «Ухта»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образования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капитального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строительства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культуры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физической культуры и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спорта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98152" y="407796"/>
            <a:ext cx="745717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руб.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МУНИЦИПАЛЬНАЯ </a:t>
            </a:r>
            <a:r>
              <a:rPr lang="ru-RU" dirty="0" smtClean="0"/>
              <a:t>ПРОГРАММА «РАЗВИТИЕ </a:t>
            </a:r>
            <a:r>
              <a:rPr lang="ru-RU" dirty="0"/>
              <a:t>ОБРАЗОВАНИЯ»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43</a:t>
            </a:fld>
            <a:endParaRPr lang="ru-RU" dirty="0"/>
          </a:p>
        </p:txBody>
      </p:sp>
      <p:graphicFrame>
        <p:nvGraphicFramePr>
          <p:cNvPr id="12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515179"/>
              </p:ext>
            </p:extLst>
          </p:nvPr>
        </p:nvGraphicFramePr>
        <p:xfrm>
          <a:off x="142783" y="707456"/>
          <a:ext cx="8892000" cy="5715000"/>
        </p:xfrm>
        <a:graphic>
          <a:graphicData uri="http://schemas.openxmlformats.org/drawingml/2006/table">
            <a:tbl>
              <a:tblPr/>
              <a:tblGrid>
                <a:gridCol w="5472000"/>
                <a:gridCol w="684000"/>
                <a:gridCol w="684000"/>
                <a:gridCol w="684000"/>
                <a:gridCol w="684000"/>
                <a:gridCol w="68400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общего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образования»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1 050,7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118,3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1 034,5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1 050,5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1 090,8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Формирование доступной среды в общеобразовательных учреждениях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капитального и текущего ремонта общеобразовательных учреждений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Укрепление материально - технической базы общеобразовательных учреждений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1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услуг общеобразовательными учреждениями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939,0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и проведение ЕГЭ и ГИА - 9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Организация, проведение и участие воспитанников и педагогов в конкурсах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Повышение квалификации работников общеобразовательных учреждений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методической и мониторинговой деятельности в образовательных учреждениях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питания обучающихся 1-4 классов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Выплата ежемесячной денежной компенсации на оплату коммунальных услуг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Мероприятия по предоставлению бесплатного двухразового питания обучающимся с ограниченными возможностями здоровья в общеобразовательных организациях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дополнительного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образования»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капитального и текущего ремонта учреждений дополнительного образования 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Укрепление материально - технической базы учреждений дополнительного образования детей и учреждений, работающих с молодежью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услуг учреждениями дополнительного образования 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Организация, проведение и участие воспитанников и педагогов в конкурсах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персонифицированного финансирования дополнительного образования 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198152" y="407796"/>
            <a:ext cx="745717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руб.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6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МУНИЦИПАЛЬНАЯ </a:t>
            </a:r>
            <a:r>
              <a:rPr lang="ru-RU" dirty="0" smtClean="0"/>
              <a:t>ПРОГРАММА «РАЗВИТИЕ </a:t>
            </a:r>
            <a:r>
              <a:rPr lang="ru-RU" dirty="0"/>
              <a:t>ОБРАЗОВАНИЯ»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44</a:t>
            </a:fld>
            <a:endParaRPr lang="ru-RU" dirty="0"/>
          </a:p>
        </p:txBody>
      </p:sp>
      <p:graphicFrame>
        <p:nvGraphicFramePr>
          <p:cNvPr id="12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414799"/>
              </p:ext>
            </p:extLst>
          </p:nvPr>
        </p:nvGraphicFramePr>
        <p:xfrm>
          <a:off x="142783" y="872556"/>
          <a:ext cx="8892000" cy="2423160"/>
        </p:xfrm>
        <a:graphic>
          <a:graphicData uri="http://schemas.openxmlformats.org/drawingml/2006/table">
            <a:tbl>
              <a:tblPr/>
              <a:tblGrid>
                <a:gridCol w="5472000"/>
                <a:gridCol w="684000"/>
                <a:gridCol w="684000"/>
                <a:gridCol w="684000"/>
                <a:gridCol w="684000"/>
                <a:gridCol w="68400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Повышение квалификации работников учреждений  дополнительного образования 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мероприятий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гражданско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патриотической направленности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мероприятий направленных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пропаганду здорового образа жизни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«Оздоровление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отдых детей и трудоустройство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подростков»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11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оздоровительной кампании 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временной занятости подростков в летний период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«Обеспечение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реализации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Программы»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Управления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198152" y="534796"/>
            <a:ext cx="745717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руб.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0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СРЕДНЯЯ ЗАРАБОТНАЯ ПЛАТА РАБОТНИКА СФЕРЫ ОБРАЗОВАНИЯ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45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72511919"/>
              </p:ext>
            </p:extLst>
          </p:nvPr>
        </p:nvGraphicFramePr>
        <p:xfrm>
          <a:off x="161412" y="998676"/>
          <a:ext cx="4308168" cy="239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520" y="555416"/>
            <a:ext cx="3013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Педагогических работников дошкольных </a:t>
            </a:r>
          </a:p>
          <a:p>
            <a:pPr algn="ctr"/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образовательных учреждений</a:t>
            </a:r>
            <a:endParaRPr lang="ru-RU" sz="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71520" y="1147525"/>
            <a:ext cx="0" cy="45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71520" y="1147525"/>
            <a:ext cx="3150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121940" y="1147525"/>
            <a:ext cx="0" cy="77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65843" y="935969"/>
            <a:ext cx="11801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9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 в 1,6 раза</a:t>
            </a:r>
            <a:endParaRPr lang="ru-RU" sz="900" b="1" dirty="0">
              <a:solidFill>
                <a:srgbClr val="0066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746752085"/>
              </p:ext>
            </p:extLst>
          </p:nvPr>
        </p:nvGraphicFramePr>
        <p:xfrm>
          <a:off x="4572000" y="1029351"/>
          <a:ext cx="4308168" cy="239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562445" y="583251"/>
            <a:ext cx="25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Педагогических работников </a:t>
            </a:r>
          </a:p>
          <a:p>
            <a:pPr algn="ctr"/>
            <a:r>
              <a:rPr lang="ru-RU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бщеобразовательных учреждений</a:t>
            </a:r>
            <a:endParaRPr lang="ru-RU" sz="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382108" y="1178200"/>
            <a:ext cx="0" cy="45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82108" y="1178200"/>
            <a:ext cx="3150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532528" y="1178200"/>
            <a:ext cx="0" cy="77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99400" y="966644"/>
            <a:ext cx="11801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9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 в 1,3 раза</a:t>
            </a:r>
            <a:endParaRPr lang="ru-RU" sz="900" b="1" dirty="0">
              <a:solidFill>
                <a:srgbClr val="0066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65443147"/>
              </p:ext>
            </p:extLst>
          </p:nvPr>
        </p:nvGraphicFramePr>
        <p:xfrm>
          <a:off x="170591" y="4004479"/>
          <a:ext cx="4308168" cy="239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80699" y="3561219"/>
            <a:ext cx="301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Педагогических работников организаций </a:t>
            </a:r>
          </a:p>
          <a:p>
            <a:pPr algn="ctr"/>
            <a:r>
              <a:rPr lang="ru-RU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ополнительного образования</a:t>
            </a:r>
            <a:endParaRPr lang="ru-RU" sz="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80699" y="4153328"/>
            <a:ext cx="0" cy="895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80699" y="4153328"/>
            <a:ext cx="3150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131119" y="4153328"/>
            <a:ext cx="0" cy="77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97991" y="3941772"/>
            <a:ext cx="11801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9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 в 1,9 раза</a:t>
            </a:r>
            <a:endParaRPr lang="ru-RU" sz="900" b="1" dirty="0">
              <a:solidFill>
                <a:srgbClr val="0066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7812360" y="541006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</a:rPr>
              <a:t>руб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94617" y="3947302"/>
            <a:ext cx="3725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Педагогические работники дополнительного образования детей в сфере образования: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Verdana" pitchFamily="34" charset="0"/>
              </a:rPr>
              <a:t>п</a:t>
            </a:r>
            <a:r>
              <a:rPr lang="ru-RU" sz="1000" dirty="0" smtClean="0">
                <a:latin typeface="Verdana" pitchFamily="34" charset="0"/>
              </a:rPr>
              <a:t>едагог дополнительного образования;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Verdana" pitchFamily="34" charset="0"/>
              </a:rPr>
              <a:t>п</a:t>
            </a:r>
            <a:r>
              <a:rPr lang="ru-RU" sz="1000" dirty="0" smtClean="0">
                <a:latin typeface="Verdana" pitchFamily="34" charset="0"/>
              </a:rPr>
              <a:t>едагог-организатор;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Verdana" pitchFamily="34" charset="0"/>
              </a:rPr>
              <a:t>методист.</a:t>
            </a:r>
          </a:p>
        </p:txBody>
      </p:sp>
    </p:spTree>
    <p:extLst>
      <p:ext uri="{BB962C8B-B14F-4D97-AF65-F5344CB8AC3E}">
        <p14:creationId xmlns:p14="http://schemas.microsoft.com/office/powerpoint/2010/main" val="204838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«КУЛЬТУРА»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423" y="818652"/>
            <a:ext cx="411881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900" b="1" dirty="0" smtClean="0">
                <a:latin typeface="Verdana" pitchFamily="34" charset="0"/>
              </a:rPr>
              <a:t>Цель:</a:t>
            </a:r>
            <a:endParaRPr lang="ru-RU" sz="900" b="1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900" dirty="0">
                <a:latin typeface="Verdana" pitchFamily="34" charset="0"/>
              </a:rPr>
              <a:t>Развитие культурного потенциала, сохранение культурного наследия и гармонизация культурной жизни населения муниципального образования, а также развитие туризма </a:t>
            </a:r>
            <a:endParaRPr lang="ru-RU" sz="900" dirty="0" smtClean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900" b="1" dirty="0" smtClean="0">
                <a:latin typeface="Verdana" pitchFamily="34" charset="0"/>
              </a:rPr>
              <a:t>Ответственный исполнитель: </a:t>
            </a:r>
            <a:endParaRPr lang="ru-RU" sz="900" b="1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900" dirty="0">
                <a:latin typeface="Verdana" pitchFamily="34" charset="0"/>
              </a:rPr>
              <a:t>Управление культуры</a:t>
            </a:r>
          </a:p>
        </p:txBody>
      </p:sp>
      <p:graphicFrame>
        <p:nvGraphicFramePr>
          <p:cNvPr id="1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623289"/>
              </p:ext>
            </p:extLst>
          </p:nvPr>
        </p:nvGraphicFramePr>
        <p:xfrm>
          <a:off x="4900002" y="573238"/>
          <a:ext cx="3960440" cy="1435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136116" y="357898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03336"/>
              </p:ext>
            </p:extLst>
          </p:nvPr>
        </p:nvGraphicFramePr>
        <p:xfrm>
          <a:off x="176992" y="2076128"/>
          <a:ext cx="8856000" cy="4343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156000"/>
                <a:gridCol w="540000"/>
                <a:gridCol w="540000"/>
                <a:gridCol w="540000"/>
                <a:gridCol w="540000"/>
                <a:gridCol w="54000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63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учреждений культурно-досуговой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сферы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104,8</a:t>
                      </a:r>
                    </a:p>
                  </a:txBody>
                  <a:tcPr anchor="ctr"/>
                </a:tc>
              </a:tr>
              <a:tr h="1778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учреждений дополнительного образования детей в области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искусств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70,3</a:t>
                      </a: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центра обслуживания объектов культуры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51,7</a:t>
                      </a: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услуг централизованной библиотекой и филиалами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40,3</a:t>
                      </a: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услуг музеями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19,0</a:t>
                      </a: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Управления культуры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26,5</a:t>
                      </a: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городских мероприятий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2,5</a:t>
                      </a: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народных проектов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Выплата ежемесячной денежной компенсации на оплату коммунальных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услуг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Укрепление и модернизация материально-технической базы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Комплектование документных (книжных) фондов библиотек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Капитальный и текущий ремонт объектов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 коммунальными отходами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Поддержание работоспособности инфраструктуры связи на территории д. Поромес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регионального проекта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«Культурная среда»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регионального проекта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«Цифровая культура»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и обслуживание объектов культурного наследия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0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СРЕДНЯЯ ЗАРАБОТНАЯ ПЛАТА РАБОТНИКА СФЕРЫ КУЛЬТУРЫ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47</a:t>
            </a:fld>
            <a:endParaRPr lang="ru-RU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158965496"/>
              </p:ext>
            </p:extLst>
          </p:nvPr>
        </p:nvGraphicFramePr>
        <p:xfrm>
          <a:off x="161412" y="1663486"/>
          <a:ext cx="4308168" cy="353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80699" y="1159513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Педагогических работников организаций </a:t>
            </a:r>
          </a:p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ополнительного образования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80699" y="1817724"/>
            <a:ext cx="0" cy="121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80699" y="1817724"/>
            <a:ext cx="3150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131119" y="1817724"/>
            <a:ext cx="0" cy="35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06620" y="1603873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10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 в 1,6 раза</a:t>
            </a:r>
            <a:endParaRPr lang="ru-RU" sz="1000" b="1" dirty="0">
              <a:solidFill>
                <a:srgbClr val="0066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591257659"/>
              </p:ext>
            </p:extLst>
          </p:nvPr>
        </p:nvGraphicFramePr>
        <p:xfrm>
          <a:off x="4610442" y="1668874"/>
          <a:ext cx="4308168" cy="352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638557" y="1159513"/>
            <a:ext cx="2778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Работников учреждений культуры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420550" y="1663486"/>
            <a:ext cx="0" cy="1732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420550" y="1663486"/>
            <a:ext cx="3150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570970" y="1663486"/>
            <a:ext cx="0" cy="77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51192" y="1436512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10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 в 2,2 раза</a:t>
            </a:r>
            <a:endParaRPr lang="ru-RU" sz="1000" b="1" dirty="0">
              <a:solidFill>
                <a:srgbClr val="0066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7812360" y="1047788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</a:rPr>
              <a:t>руб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8999" y="5375974"/>
            <a:ext cx="58304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Педагогические работники дополнительного образования детей в сфере культуры: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Verdana" pitchFamily="34" charset="0"/>
              </a:rPr>
              <a:t>концертмейстер;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Verdana" pitchFamily="34" charset="0"/>
              </a:rPr>
              <a:t>преподаватель.</a:t>
            </a:r>
          </a:p>
        </p:txBody>
      </p:sp>
    </p:spTree>
    <p:extLst>
      <p:ext uri="{BB962C8B-B14F-4D97-AF65-F5344CB8AC3E}">
        <p14:creationId xmlns:p14="http://schemas.microsoft.com/office/powerpoint/2010/main" val="97755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</a:t>
            </a:r>
            <a:r>
              <a:rPr lang="ru-RU" dirty="0"/>
              <a:t>СОЦИАЛЬНАЯ ПОДДЕРЖКА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НАСЕЛЕНИЯ</a:t>
            </a:r>
            <a:r>
              <a:rPr lang="ru-RU" dirty="0"/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48</a:t>
            </a:fld>
            <a:endParaRPr lang="ru-RU" dirty="0"/>
          </a:p>
        </p:txBody>
      </p:sp>
      <p:graphicFrame>
        <p:nvGraphicFramePr>
          <p:cNvPr id="1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355384"/>
              </p:ext>
            </p:extLst>
          </p:nvPr>
        </p:nvGraphicFramePr>
        <p:xfrm>
          <a:off x="4779984" y="728640"/>
          <a:ext cx="3960440" cy="183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393928"/>
              </p:ext>
            </p:extLst>
          </p:nvPr>
        </p:nvGraphicFramePr>
        <p:xfrm>
          <a:off x="176992" y="2888928"/>
          <a:ext cx="8856000" cy="1548518"/>
        </p:xfrm>
        <a:graphic>
          <a:graphicData uri="http://schemas.openxmlformats.org/drawingml/2006/table">
            <a:tbl>
              <a:tblPr/>
              <a:tblGrid>
                <a:gridCol w="6156000"/>
                <a:gridCol w="540000"/>
                <a:gridCol w="540000"/>
                <a:gridCol w="540000"/>
                <a:gridCol w="540000"/>
                <a:gridCol w="54000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359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единовременной материальной помощи гражданам, попавшим в трудную жизненную или экстремальную ситуацию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9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дополнительных мер социальной поддержки отдельным категориям граждан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и проведение конкурса среди социально ориентированных некоммерческих организаций на предоставление субсидий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1412" y="1129096"/>
            <a:ext cx="3223959" cy="784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Оказание </a:t>
            </a: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социальной поддержки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гражданам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опеки, попечительства и социальной 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администрации</a:t>
            </a:r>
            <a:endParaRPr lang="ru-RU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2400" y="876020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3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«ФОРМИРОВАНИЕ СОВРЕМЕННОЙ</a:t>
            </a:r>
            <a:br>
              <a:rPr lang="ru-RU" dirty="0"/>
            </a:br>
            <a:r>
              <a:rPr lang="ru-RU" dirty="0"/>
              <a:t>ГОРОДСКОЙ СРЕДЫ»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49</a:t>
            </a:fld>
            <a:endParaRPr lang="ru-RU" dirty="0"/>
          </a:p>
        </p:txBody>
      </p:sp>
      <p:graphicFrame>
        <p:nvGraphicFramePr>
          <p:cNvPr id="13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995468"/>
              </p:ext>
            </p:extLst>
          </p:nvPr>
        </p:nvGraphicFramePr>
        <p:xfrm>
          <a:off x="4752024" y="847377"/>
          <a:ext cx="3960440" cy="187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484583"/>
              </p:ext>
            </p:extLst>
          </p:nvPr>
        </p:nvGraphicFramePr>
        <p:xfrm>
          <a:off x="101599" y="3088890"/>
          <a:ext cx="8928000" cy="32679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48000"/>
                <a:gridCol w="576000"/>
                <a:gridCol w="576000"/>
                <a:gridCol w="576000"/>
                <a:gridCol w="576000"/>
                <a:gridCol w="57600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Благоустройство дворовых территорий МОГО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5,7</a:t>
                      </a:r>
                    </a:p>
                  </a:txBody>
                  <a:tcPr anchor="ctr"/>
                </a:tc>
              </a:tr>
              <a:tr h="359166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Благоустройство общественных территорий МОГО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20,2</a:t>
                      </a:r>
                    </a:p>
                  </a:txBody>
                  <a:tcPr anchor="ctr"/>
                </a:tc>
              </a:tr>
              <a:tr h="137984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проекта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«Благоустройство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общественной территории г. Ухты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«набережная Газовиков»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МОГО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победителя Всероссийского конкурса лучших проектов создания комфортной городской среды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/>
                </a:tc>
              </a:tr>
              <a:tr h="137984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Информирование населения о реализации мероприятий по благоустройству территории МОГО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«Ухта»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возможности их участия в данных мероприятиях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и ремонт объектов благоустройства дворовых территорий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15,0</a:t>
                      </a: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и ремонт объектов благоустройства общественных территорий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214,7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том числе субвенции на осуществление государственного полномочия</a:t>
                      </a: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Республики Коми по организации проведения на территории соответствующего муниципального образования мероприятий при осуществлении деятельности по обращению с животными без владельцев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1424" y="1178700"/>
            <a:ext cx="3940502" cy="1215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уровня благоустройства территории МОГО «Ухта»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жилищно-коммунального хозяйства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архитектуры и строительства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капитального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строительства</a:t>
            </a:r>
          </a:p>
          <a:p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72400" y="6624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СОСТАВЛЕНИЕ ПРОЕКТА БЮДЖЕТА </a:t>
            </a:r>
            <a:r>
              <a:rPr lang="ru-RU" dirty="0" smtClean="0"/>
              <a:t>ОСНОВЫВАЕТСЯ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296524" y="2132264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317334" y="3578829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>
            <a:off x="298449" y="753144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0823" y="977556"/>
            <a:ext cx="3632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</a:rPr>
              <a:t>Бюджетный кодекс Российской </a:t>
            </a:r>
            <a:r>
              <a:rPr lang="ru-RU" sz="1200" dirty="0" smtClean="0">
                <a:latin typeface="Verdana" pitchFamily="34" charset="0"/>
              </a:rPr>
              <a:t>Федерации</a:t>
            </a:r>
            <a:endParaRPr lang="ru-RU" sz="1600" dirty="0"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822" y="2264343"/>
            <a:ext cx="8051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itchFamily="34" charset="0"/>
              </a:rPr>
              <a:t>Основные направления </a:t>
            </a:r>
            <a:r>
              <a:rPr lang="ru-RU" sz="1200" dirty="0">
                <a:latin typeface="Verdana" pitchFamily="34" charset="0"/>
              </a:rPr>
              <a:t>бюджетной и налоговой </a:t>
            </a:r>
            <a:r>
              <a:rPr lang="ru-RU" sz="1200" dirty="0" smtClean="0">
                <a:latin typeface="Verdana" pitchFamily="34" charset="0"/>
              </a:rPr>
              <a:t>политики МОГО </a:t>
            </a:r>
            <a:r>
              <a:rPr lang="ru-RU" sz="1200" dirty="0">
                <a:latin typeface="Verdana" pitchFamily="34" charset="0"/>
              </a:rPr>
              <a:t>«Ухта» на </a:t>
            </a:r>
            <a:r>
              <a:rPr lang="ru-RU" sz="1200" dirty="0" smtClean="0">
                <a:latin typeface="Verdana" pitchFamily="34" charset="0"/>
              </a:rPr>
              <a:t>2020 </a:t>
            </a:r>
            <a:r>
              <a:rPr lang="ru-RU" sz="1200" dirty="0">
                <a:latin typeface="Verdana" pitchFamily="34" charset="0"/>
              </a:rPr>
              <a:t>год и плановый период </a:t>
            </a:r>
            <a:r>
              <a:rPr lang="ru-RU" sz="1200" dirty="0" smtClean="0">
                <a:latin typeface="Verdana" pitchFamily="34" charset="0"/>
              </a:rPr>
              <a:t>2021 </a:t>
            </a:r>
            <a:r>
              <a:rPr lang="ru-RU" sz="1200" dirty="0">
                <a:latin typeface="Verdana" pitchFamily="34" charset="0"/>
              </a:rPr>
              <a:t>и </a:t>
            </a:r>
            <a:r>
              <a:rPr lang="ru-RU" sz="1200" dirty="0" smtClean="0">
                <a:latin typeface="Verdana" pitchFamily="34" charset="0"/>
              </a:rPr>
              <a:t>2022 годов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822" y="3803241"/>
            <a:ext cx="8051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itchFamily="34" charset="0"/>
              </a:rPr>
              <a:t>Прогноз </a:t>
            </a:r>
            <a:r>
              <a:rPr lang="ru-RU" sz="1200" dirty="0">
                <a:latin typeface="Verdana" pitchFamily="34" charset="0"/>
              </a:rPr>
              <a:t>социально-экономического </a:t>
            </a:r>
            <a:r>
              <a:rPr lang="ru-RU" sz="1200" dirty="0" smtClean="0">
                <a:latin typeface="Verdana" pitchFamily="34" charset="0"/>
              </a:rPr>
              <a:t>развития МОГО </a:t>
            </a:r>
            <a:r>
              <a:rPr lang="ru-RU" sz="1200" dirty="0">
                <a:latin typeface="Verdana" pitchFamily="34" charset="0"/>
              </a:rPr>
              <a:t>«Ухта» на </a:t>
            </a:r>
            <a:r>
              <a:rPr lang="ru-RU" sz="1200" dirty="0" smtClean="0">
                <a:latin typeface="Verdana" pitchFamily="34" charset="0"/>
              </a:rPr>
              <a:t>2020 </a:t>
            </a:r>
            <a:r>
              <a:rPr lang="ru-RU" sz="1200" dirty="0">
                <a:latin typeface="Verdana" pitchFamily="34" charset="0"/>
              </a:rPr>
              <a:t>год </a:t>
            </a:r>
            <a:r>
              <a:rPr lang="ru-RU" sz="1200" dirty="0" smtClean="0">
                <a:latin typeface="Verdana" pitchFamily="34" charset="0"/>
              </a:rPr>
              <a:t>и на период до 2022 года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317334" y="5066747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0823" y="5291159"/>
            <a:ext cx="8342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Verdana" pitchFamily="34" charset="0"/>
              </a:rPr>
              <a:t>Муниципальные </a:t>
            </a:r>
            <a:r>
              <a:rPr lang="ru-RU" sz="1200" dirty="0">
                <a:latin typeface="Verdana" pitchFamily="34" charset="0"/>
              </a:rPr>
              <a:t>программы МОГО «Ухта</a:t>
            </a:r>
            <a:r>
              <a:rPr lang="ru-RU" sz="1200" dirty="0" smtClean="0">
                <a:latin typeface="Verdana" pitchFamily="34" charset="0"/>
              </a:rPr>
              <a:t>»</a:t>
            </a:r>
            <a:endParaRPr lang="ru-RU" sz="12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2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</a:t>
            </a:r>
            <a:r>
              <a:rPr lang="ru-RU" dirty="0"/>
              <a:t>РАЗВИТИЕ ФИЗИЧЕСКОЙ КУЛЬТУРЫ </a:t>
            </a:r>
            <a:br>
              <a:rPr lang="ru-RU" dirty="0"/>
            </a:br>
            <a:r>
              <a:rPr lang="ru-RU" dirty="0"/>
              <a:t>И СПОРТА»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50</a:t>
            </a:fld>
            <a:endParaRPr lang="ru-RU" dirty="0"/>
          </a:p>
        </p:txBody>
      </p:sp>
      <p:graphicFrame>
        <p:nvGraphicFramePr>
          <p:cNvPr id="20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459482"/>
              </p:ext>
            </p:extLst>
          </p:nvPr>
        </p:nvGraphicFramePr>
        <p:xfrm>
          <a:off x="4788024" y="730469"/>
          <a:ext cx="3960440" cy="187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927094"/>
              </p:ext>
            </p:extLst>
          </p:nvPr>
        </p:nvGraphicFramePr>
        <p:xfrm>
          <a:off x="101599" y="2945669"/>
          <a:ext cx="8856000" cy="3032280"/>
        </p:xfrm>
        <a:graphic>
          <a:graphicData uri="http://schemas.openxmlformats.org/drawingml/2006/table">
            <a:tbl>
              <a:tblPr/>
              <a:tblGrid>
                <a:gridCol w="6156000"/>
                <a:gridCol w="540000"/>
                <a:gridCol w="540000"/>
                <a:gridCol w="540000"/>
                <a:gridCol w="540000"/>
                <a:gridCol w="54000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я мероприятий «Готов к труду и обороне» (ГТО)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спортивных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мероприятий профессионального уровня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Капитальный и текущий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ремонт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физкультурных и спортивных учреждений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календарного плана физкультурных и спортивных учреждений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Укрепление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модернизация материально-технической базы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физкультурных и спортивных учреждений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Управления физической культуры и спорта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услуг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физкультурных и спортивных учреждений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127,3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142,6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Строительство, реконструкция, модернизация физкультурных и спортивных учреждений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я народных проектов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отдельных мероприятий регионального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проекта «Новая физическая культура населения (Спорт-норма жизни)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51424" y="993279"/>
            <a:ext cx="4302781" cy="1492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Совершенствование системы физической культуры и спорта, </a:t>
            </a:r>
            <a:endParaRPr lang="ru-RU" sz="9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направленной </a:t>
            </a: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укрепление здоровья, улучшение качества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жизни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 </a:t>
            </a: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развитие массового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спорта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физической культуры и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спорта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капитального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строительства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жилищно-коммунального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хозяйства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72400" y="6624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0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СРЕДНЯЯ ЗАРАБОТНАЯ ПЛАТА РАБОТНИКА СФЕРЫ ФИЗКУЛЬТУРЫ И </a:t>
            </a:r>
            <a:br>
              <a:rPr lang="ru-RU" dirty="0" smtClean="0"/>
            </a:br>
            <a:r>
              <a:rPr lang="ru-RU" dirty="0" smtClean="0"/>
              <a:t>СПОРТА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51</a:t>
            </a:fld>
            <a:endParaRPr lang="ru-RU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922462054"/>
              </p:ext>
            </p:extLst>
          </p:nvPr>
        </p:nvGraphicFramePr>
        <p:xfrm>
          <a:off x="251424" y="891824"/>
          <a:ext cx="8371116" cy="4611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3" name="Прямая соединительная линия 22"/>
          <p:cNvCxnSpPr/>
          <p:nvPr/>
        </p:nvCxnSpPr>
        <p:spPr>
          <a:xfrm>
            <a:off x="1273679" y="1088688"/>
            <a:ext cx="0" cy="1389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273679" y="1088688"/>
            <a:ext cx="6718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992456" y="1088688"/>
            <a:ext cx="0" cy="398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53686" y="751065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рост в 1,4 раза</a:t>
            </a:r>
            <a:endParaRPr lang="ru-RU" sz="1000" b="1" dirty="0">
              <a:solidFill>
                <a:srgbClr val="0066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7812360" y="541006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</a:rPr>
              <a:t>руб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8999" y="5690889"/>
            <a:ext cx="7293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Педагогические работники дополнительного образования детей в сфере физической культуры и спорта: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Verdana" pitchFamily="34" charset="0"/>
              </a:rPr>
              <a:t>тренер;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Verdana" pitchFamily="34" charset="0"/>
              </a:rPr>
              <a:t>и</a:t>
            </a:r>
            <a:r>
              <a:rPr lang="ru-RU" sz="1000" dirty="0" smtClean="0">
                <a:latin typeface="Verdana" pitchFamily="34" charset="0"/>
              </a:rPr>
              <a:t>нструктор-методист;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Verdana" pitchFamily="34" charset="0"/>
              </a:rPr>
              <a:t>с</a:t>
            </a:r>
            <a:r>
              <a:rPr lang="ru-RU" sz="1000" dirty="0" smtClean="0">
                <a:latin typeface="Verdana" pitchFamily="34" charset="0"/>
              </a:rPr>
              <a:t>тарший инструктор-методист.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7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МУНИЦИПАЛЬНАЯ ПРОГРАММА </a:t>
            </a:r>
            <a:br>
              <a:rPr lang="ru-RU" sz="1400" dirty="0" smtClean="0"/>
            </a:br>
            <a:r>
              <a:rPr lang="ru-RU" sz="1400" dirty="0" smtClean="0"/>
              <a:t>«ПЕРЕСЕЛЕНИЕ ГРАЖДАН, ПРОЖИВАЮЩИХ НА ТЕРРИТОРИИ МОГО «УХТА», ИЗ АВАРИЙНОГО ЖИЛИЩНОГО ФОНДА НА 2019 -2025 ГОДЫ»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1483" y="1570622"/>
            <a:ext cx="7921054" cy="2462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Национальный проект «Жилье и городская среда»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01482" y="1938810"/>
            <a:ext cx="7921055" cy="2462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Федеральный проект «Обеспечение устойчивого сокращения непригодного для проживания жилищного фонда»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01484" y="1075795"/>
            <a:ext cx="7921055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Указ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</a:t>
            </a:r>
            <a:endParaRPr lang="ru-RU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1485" y="2316269"/>
            <a:ext cx="7921054" cy="2462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Региональный проект «Обеспечение устойчивого сокращения непригодного для проживания жилищного фонда»,</a:t>
            </a:r>
            <a:endParaRPr lang="ru-RU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01485" y="2723927"/>
            <a:ext cx="7921054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 «Переселение граждан, проживающих на территории МОГО «Ухта», из аварийного жилищного фонда на 2019-2025 годы»</a:t>
            </a:r>
            <a:endParaRPr lang="ru-RU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412" y="3225864"/>
            <a:ext cx="2383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ПЛАНИРУЕМЫЕ ПОКАЗАТЕЛИ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031301"/>
              </p:ext>
            </p:extLst>
          </p:nvPr>
        </p:nvGraphicFramePr>
        <p:xfrm>
          <a:off x="161412" y="3699036"/>
          <a:ext cx="8821176" cy="2635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60"/>
                <a:gridCol w="1755234"/>
                <a:gridCol w="1102647"/>
                <a:gridCol w="1192659"/>
                <a:gridCol w="1012635"/>
                <a:gridCol w="1102647"/>
                <a:gridCol w="1102647"/>
                <a:gridCol w="11026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 п/п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Этап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показателя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Стоимость переселения граждан, млн. руб.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Расселяемая площадь,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</a:t>
                      </a:r>
                      <a:r>
                        <a:rPr lang="ru-RU" sz="900" b="1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900" b="1" baseline="30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Количество переселяемых жителей, чел.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 счет средств Фонда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 счет средств бюджета субъекта Российской Федерации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 счет средств местного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бюджета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 год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605,8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38,8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36,8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7003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 год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168,8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10,1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9,6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7003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 год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410,6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27,9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26,5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7003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2024 год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297,0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22,3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21,2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70036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1482,2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99,1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94,1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4,0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2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ДОХОДЫ УЧРЕЖДЕНИЙ ОТ ПРЕДПРИНИМАТЕЛЬСКОЙ И ИНОЙ</a:t>
            </a:r>
            <a:br>
              <a:rPr lang="ru-RU" dirty="0" smtClean="0"/>
            </a:br>
            <a:r>
              <a:rPr lang="ru-RU" dirty="0" smtClean="0"/>
              <a:t>ПРИНОСЯЩЕЙ ДОХОД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53</a:t>
            </a:fld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47186494"/>
              </p:ext>
            </p:extLst>
          </p:nvPr>
        </p:nvGraphicFramePr>
        <p:xfrm>
          <a:off x="341530" y="1223755"/>
          <a:ext cx="8640960" cy="5265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86384" y="6219310"/>
            <a:ext cx="18339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330,3 млн. руб.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2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КАПИТАЛЬНЫЙ И ТЕКУЩИЙ РЕМОНТ,</a:t>
            </a:r>
            <a:br>
              <a:rPr lang="ru-RU" dirty="0"/>
            </a:br>
            <a:r>
              <a:rPr lang="ru-RU" dirty="0"/>
              <a:t>АНТИТЕРРОРИСТИЧЕСКИЕ И ПРОТИВОПОЖАРНЫЕ МЕРОПРИЯТИЯ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54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285A342-E81F-4604-A677-38EAFFCAA24C}"/>
              </a:ext>
            </a:extLst>
          </p:cNvPr>
          <p:cNvSpPr txBox="1"/>
          <p:nvPr/>
        </p:nvSpPr>
        <p:spPr>
          <a:xfrm>
            <a:off x="341530" y="1178910"/>
            <a:ext cx="2560316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8,8 </a:t>
            </a:r>
            <a:r>
              <a:rPr lang="ru-RU" sz="16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млн. руб.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КАПИТАЛЬНЫЙ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РЕМОНТ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МДОУ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«Д/с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№40» - 3,3 млн. руб.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Взносы на МКД – 5,5 млн. руб.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D5B71B-9F5C-44A9-BC35-6C69EC906658}"/>
              </a:ext>
            </a:extLst>
          </p:cNvPr>
          <p:cNvSpPr txBox="1"/>
          <p:nvPr/>
        </p:nvSpPr>
        <p:spPr>
          <a:xfrm>
            <a:off x="4430670" y="917300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33,1 </a:t>
            </a:r>
            <a:r>
              <a:rPr lang="ru-RU" sz="16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млн. руб.</a:t>
            </a:r>
          </a:p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ТЕКУЩИЙ РЕМОНТ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C3FC1F02-DB89-45F5-9D69-E9287740C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844085"/>
              </p:ext>
            </p:extLst>
          </p:nvPr>
        </p:nvGraphicFramePr>
        <p:xfrm>
          <a:off x="4662012" y="1470881"/>
          <a:ext cx="3744416" cy="217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CD5B71B-9F5C-44A9-BC35-6C69EC906658}"/>
              </a:ext>
            </a:extLst>
          </p:cNvPr>
          <p:cNvSpPr txBox="1"/>
          <p:nvPr/>
        </p:nvSpPr>
        <p:spPr>
          <a:xfrm>
            <a:off x="336740" y="3625829"/>
            <a:ext cx="390844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7,8 </a:t>
            </a:r>
            <a:r>
              <a:rPr lang="ru-RU" sz="16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млн. руб.</a:t>
            </a:r>
          </a:p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АНТИТЕРРОРИСТИЧЕСКИЕ МЕРОПРИЯТИЯ</a:t>
            </a:r>
          </a:p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(охрана учреждений, видеонаблюдение,</a:t>
            </a:r>
          </a:p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граждение и т.д.)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D5B71B-9F5C-44A9-BC35-6C69EC906658}"/>
              </a:ext>
            </a:extLst>
          </p:cNvPr>
          <p:cNvSpPr txBox="1"/>
          <p:nvPr/>
        </p:nvSpPr>
        <p:spPr>
          <a:xfrm>
            <a:off x="4480804" y="3629835"/>
            <a:ext cx="3496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7,1 </a:t>
            </a:r>
            <a:r>
              <a:rPr lang="ru-RU" sz="16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млн. руб.</a:t>
            </a:r>
          </a:p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ПРОТИВОПОЖАРНЫЕ МЕРОПРИЯТИЯ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C3FC1F02-DB89-45F5-9D69-E9287740C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103459"/>
              </p:ext>
            </p:extLst>
          </p:nvPr>
        </p:nvGraphicFramePr>
        <p:xfrm>
          <a:off x="4514837" y="4518381"/>
          <a:ext cx="4169126" cy="212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="" xmlns:a16="http://schemas.microsoft.com/office/drawing/2014/main" id="{C3FC1F02-DB89-45F5-9D69-E9287740C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811606"/>
              </p:ext>
            </p:extLst>
          </p:nvPr>
        </p:nvGraphicFramePr>
        <p:xfrm>
          <a:off x="431448" y="4518381"/>
          <a:ext cx="4169126" cy="212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47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ПОДДЕРЖКУ ОТДЕЛЬНЫХ КАТЕГОРИЙ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361766"/>
              </p:ext>
            </p:extLst>
          </p:nvPr>
        </p:nvGraphicFramePr>
        <p:xfrm>
          <a:off x="206515" y="731669"/>
          <a:ext cx="8730971" cy="5737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17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2265"/>
                <a:gridCol w="1867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798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</a:rPr>
                        <a:t>Наименование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План, тыс.</a:t>
                      </a:r>
                      <a:r>
                        <a:rPr lang="ru-RU" sz="1000" b="1" baseline="0" dirty="0" smtClean="0">
                          <a:latin typeface="Verdana" pitchFamily="34" charset="0"/>
                        </a:rPr>
                        <a:t> руб.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Показатели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baseline="0" dirty="0" smtClean="0">
                          <a:latin typeface="Verdana" pitchFamily="34" charset="0"/>
                          <a:cs typeface="Arial" pitchFamily="34" charset="0"/>
                        </a:rPr>
                        <a:t>Пенсионеры</a:t>
                      </a:r>
                      <a:endParaRPr lang="ru-RU" sz="1000" b="1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Доплаты к пенсиям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муниципальных служащих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30 350,0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132 получателя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Пассажирские перевозки автомобильным транспортом по дачным маршрутам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400,0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18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000 билетов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Льготное и бесплатное обслуживание 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в общественных банях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</a:rPr>
                        <a:t>134 помывки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Дети-сироты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Приобретение жилых помещений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48 957,0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20 квартир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Инвалиды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Обеспечение жильем ветеранов, инвалидов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3 338,0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 сертификатов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Семьи,</a:t>
                      </a:r>
                      <a:r>
                        <a:rPr lang="ru-RU" sz="1000" b="1" baseline="0" dirty="0" smtClean="0">
                          <a:latin typeface="Verdana" pitchFamily="34" charset="0"/>
                          <a:cs typeface="Arial" pitchFamily="34" charset="0"/>
                        </a:rPr>
                        <a:t> имеющие детей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628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Компенсация родителям платы за присмотр и уход за детьми, посещающими МДОУ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38 165,5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4 732 ребенка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Организация питания учащихся 1-4 классов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61 382,4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5 401 учащийся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Организация питания обучающихся с ограниченными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возможностями здоровья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9 478,0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1 005 обучающихся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Проведение оздоровительной кампании детей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13 000,0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6 565 детей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Организация временной занятости подростков в летний период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15 000,0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1 120 детей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7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ПОДДЕРЖКУ ОТДЕЛЬНЫХ КАТЕГОРИЙ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622997"/>
              </p:ext>
            </p:extLst>
          </p:nvPr>
        </p:nvGraphicFramePr>
        <p:xfrm>
          <a:off x="206515" y="608095"/>
          <a:ext cx="8730971" cy="5804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17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2265"/>
                <a:gridCol w="1867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798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</a:rPr>
                        <a:t>Наименование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План, тыс.</a:t>
                      </a:r>
                      <a:r>
                        <a:rPr lang="ru-RU" sz="1000" b="1" baseline="0" dirty="0" smtClean="0">
                          <a:latin typeface="Verdana" pitchFamily="34" charset="0"/>
                        </a:rPr>
                        <a:t> руб.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Показатели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Молодые семьи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Социальные выплаты на приобретение жилого помещения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18 000,0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37 свидетельств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baseline="0" dirty="0" smtClean="0">
                          <a:latin typeface="Verdana" pitchFamily="34" charset="0"/>
                          <a:cs typeface="Arial" pitchFamily="34" charset="0"/>
                        </a:rPr>
                        <a:t>Прочие категории граждан</a:t>
                      </a:r>
                      <a:endParaRPr lang="ru-RU" sz="1000" b="1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Оказание материальной помощи: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Родителям проходивших военную службу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по погибших (умерших) в период прохождения военной службы или умерших вследствие военной травмы после увольнения с военной службы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24,0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8 человек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Инвалидам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вследствие Чернобыльской катастрофы в связи с мероприятиями, приуроченными ко Дню участников ликвидации последствий радиационных аварий и катастроф и памяти жертв этих аварий и катастроф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29 человек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Родителю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(усыновителю), награжденному орденом «Родительская слава» и (или) медалью ордена «Родительская слава», премией Правительства Республики Коми лучшим многодетным семьям в Республике Коми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1 семья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Ветеранам Великой Отечественной войны в связи с традиционно считающимися юбилейными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датами, начиная с 90 лет со дня рождения –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Адресные поздравления праздничными наборами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1 720,0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651 человек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Гражданам, удостоенным звания «Почетный гражданин г. Ухты» в связи с индивидуальными юбилейными датами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110,0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3 человека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Гражданам, награжденным знаком отличия «За заслуги перед Ухтой»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55,0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baseline="0" dirty="0" smtClean="0">
                          <a:latin typeface="Verdana" pitchFamily="34" charset="0"/>
                        </a:rPr>
                        <a:t>11 человек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Всего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240 109,9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0114" y="6457890"/>
            <a:ext cx="772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* Нормативно правовые акты, регулирующие поддержку отдельных категорий граждан размещены по адресам</a:t>
            </a:r>
          </a:p>
          <a:p>
            <a:r>
              <a:rPr lang="en-US" sz="1000" dirty="0">
                <a:latin typeface="Verdana" pitchFamily="34" charset="0"/>
                <a:hlinkClick r:id="rId2"/>
              </a:rPr>
              <a:t>https://mouhta.ru/docs/post</a:t>
            </a:r>
            <a:r>
              <a:rPr lang="en-US" sz="1000" dirty="0" smtClean="0">
                <a:latin typeface="Verdana" pitchFamily="34" charset="0"/>
                <a:hlinkClick r:id="rId2"/>
              </a:rPr>
              <a:t>/</a:t>
            </a:r>
            <a:r>
              <a:rPr lang="ru-RU" sz="1000" dirty="0" smtClean="0">
                <a:latin typeface="Verdana" pitchFamily="34" charset="0"/>
              </a:rPr>
              <a:t>; </a:t>
            </a:r>
            <a:r>
              <a:rPr lang="en-US" sz="1000" dirty="0">
                <a:latin typeface="Verdana" pitchFamily="34" charset="0"/>
                <a:hlinkClick r:id="rId3"/>
              </a:rPr>
              <a:t>http://sovet.mouhta.ru/docs/resheniya/5-sozyv</a:t>
            </a:r>
            <a:r>
              <a:rPr lang="en-US" sz="1000" dirty="0" smtClean="0">
                <a:latin typeface="Verdana" pitchFamily="34" charset="0"/>
                <a:hlinkClick r:id="rId3"/>
              </a:rPr>
              <a:t>/</a:t>
            </a:r>
            <a:r>
              <a:rPr lang="ru-RU" sz="1000" dirty="0" smtClean="0">
                <a:latin typeface="Verdana" pitchFamily="34" charset="0"/>
              </a:rPr>
              <a:t>.  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205118"/>
              </p:ext>
            </p:extLst>
          </p:nvPr>
        </p:nvGraphicFramePr>
        <p:xfrm>
          <a:off x="71108" y="689428"/>
          <a:ext cx="9000060" cy="5806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000"/>
                <a:gridCol w="3168000"/>
                <a:gridCol w="540000"/>
                <a:gridCol w="576000"/>
                <a:gridCol w="576000"/>
                <a:gridCol w="540060"/>
                <a:gridCol w="576000"/>
                <a:gridCol w="576000"/>
              </a:tblGrid>
              <a:tr h="13699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программы / мероприятия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 год,</a:t>
                      </a:r>
                    </a:p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руб.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Процент </a:t>
                      </a:r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софинансирования</a:t>
                      </a:r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,%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221281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«Развитие транспортной системы»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140,1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транспортной системы» 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транспортного обслуживания населения в границах городского округа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капитального ремонта и содержание дорог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136,2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«Жилье и жилищно - коммунальное хозяйство»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140,8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24,84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6282">
                <a:tc rowSpan="3"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«Социальная защита населения»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жильем ветеранов и инвалидов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07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осуществление переданных государственных полномочий в области государственной поддержки граждан 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87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жильем детей-сирот и детей, оставшихся без попечения родителей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00">
                <a:tc rowSpan="3"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строительства и жилищно-коммунального комплекса, энергосбережение и повышение </a:t>
                      </a:r>
                      <a:r>
                        <a:rPr lang="ru-RU" sz="9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энергоэффективности</a:t>
                      </a: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социальных выплат молодым семьям на приобретение жилого помещения или создание объекта индивидуального жилищного строительства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2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осуществление переданных государственных полномочий в области государственной поддержки граждан 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9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станций водоочистки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42,8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6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строительства, обеспечение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доступным и комфортным жильем и коммунальными услугами граждан»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 </a:t>
                      </a: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многоквартирных жилых домов и на приобретение жилых помещений во вновь построенных многоквартирных жилых домах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90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сельского хозяйства и регулирование рынков сельскохозяйственной продукции, сырья и продовольствия, развитие рыбохозяйственного комплекса в Республике Коми»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осуществление государственного полномочия Республики Коми по отлову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содержанию безнадзорных животных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81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УЧАСТИЕ В ФЕДЕРАЛЬНЫХ И РЕСПУБЛИКАНСКИХ ПРОГРАММАХ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622324"/>
              </p:ext>
            </p:extLst>
          </p:nvPr>
        </p:nvGraphicFramePr>
        <p:xfrm>
          <a:off x="81355" y="636225"/>
          <a:ext cx="9000000" cy="585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0"/>
                <a:gridCol w="3348000"/>
                <a:gridCol w="540000"/>
                <a:gridCol w="684000"/>
                <a:gridCol w="540000"/>
                <a:gridCol w="576000"/>
                <a:gridCol w="576000"/>
                <a:gridCol w="576000"/>
              </a:tblGrid>
              <a:tr h="13822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программы / мероприятия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 год,</a:t>
                      </a:r>
                    </a:p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руб.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Процент </a:t>
                      </a:r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софинансирования</a:t>
                      </a:r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,%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36578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«Развитие образования»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1 907,5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8,9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8018">
                <a:tc rowSpan="4"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образования»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(выполнение работ) образовательными учреждениями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83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мероприятия по организации питания обучающихся 1 - 4 классов 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63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оздоровительной кампании детей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63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общеобразовательных программ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777,2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rowSpan="2"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«Социальная защита населения»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компенсации родителям платы за присмотр и уход за детьми, посещающими ДОУ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РК «Развитие строительства и жилищно-коммунального комплекса, энергосбережение и повышение </a:t>
                      </a:r>
                      <a:r>
                        <a:rPr lang="ru-RU" sz="9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энергоэффективности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80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«Культура»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69,9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0,94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81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«Информационное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общество»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поддержка работоспособности инфраструктуры связи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100">
                <a:tc rowSpan="3"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культуры и туризма в Республике Коми»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(выполнение работ) музеями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375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(выполнение работ) библиотеками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(выполнение работ) культурно-досуговой сферы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образования» </a:t>
                      </a:r>
                    </a:p>
                    <a:p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(выполнение работ) учреждениями дополнительного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образования в области искусств</a:t>
                      </a:r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31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УЧАСТИЕ В ФЕДЕРАЛЬНЫХ И РЕСПУБЛИКАНСКИХ ПРОГРАММАХ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3585"/>
              </p:ext>
            </p:extLst>
          </p:nvPr>
        </p:nvGraphicFramePr>
        <p:xfrm>
          <a:off x="79651" y="572004"/>
          <a:ext cx="9000000" cy="6263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000"/>
                <a:gridCol w="2412000"/>
                <a:gridCol w="540000"/>
                <a:gridCol w="684000"/>
                <a:gridCol w="612000"/>
                <a:gridCol w="576000"/>
                <a:gridCol w="576000"/>
                <a:gridCol w="576000"/>
              </a:tblGrid>
              <a:tr h="13822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программы / мероприятия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 год,</a:t>
                      </a:r>
                    </a:p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руб.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Процент </a:t>
                      </a:r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софинансирования</a:t>
                      </a:r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,%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124624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3609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"Социальная защита населения"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РК «Развитие строительства и жилищно-коммунального комплекса, энергосбережение и повышение </a:t>
                      </a:r>
                      <a:r>
                        <a:rPr lang="ru-RU" sz="9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энергоэффективности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25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«Социальная поддержка населения»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46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"Социальная защита населения"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социально ориентированным некоммерческим организациям (софинансирование)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88,1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7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«Формирование современной городской</a:t>
                      </a:r>
                      <a:r>
                        <a:rPr lang="ru-RU" sz="9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среды»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27,3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5,9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8008">
                <a:tc>
                  <a:txBody>
                    <a:bodyPr/>
                    <a:lstStyle/>
                    <a:p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и ремонт объектов благоустройства общественных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территорий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9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строительства, обеспечение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доступным и комфортным жильем и коммунальными услугами граждан»</a:t>
                      </a:r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благоустройство дворовых территорий и проездов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77,0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15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благоустройство общественных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территорий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77,0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23"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«Развитие физической культуры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спорта»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8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"Развитие образования" </a:t>
                      </a:r>
                    </a:p>
                    <a:p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(выполнение работ) физкультурно-спортивными учреждениями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РК «Развитие строительства и жилищно-коммунального комплекса, энергосбережение и повышение </a:t>
                      </a:r>
                      <a:r>
                        <a:rPr lang="ru-RU" sz="9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энергоэффективности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МОГО «Ухта» «Переселение граждан, проживающих на территории МОГО «Ухта», из аварийного жилищного фонда на 2019-2025 годы»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6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РК «Развитие строительства и жилищно-коммунального комплекса, энергосбережение и повышение </a:t>
                      </a:r>
                      <a:r>
                        <a:rPr lang="ru-RU" sz="9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энергоэффективности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мероприятий по расселению непригодного для проживания жилищного фонда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00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2 305,0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43,38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4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СЕТЬ МУНИЦИПАЛЬНЫХ УЧРЕЖДЕНИЙ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839" y="773705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30664" y="770639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8032" y="5432355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0026" y="827129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органа местного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самоуправления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093" y="5485780"/>
            <a:ext cx="286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6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отраслевых (функциональных)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управлений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8571" y="824120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101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муниципальных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учреждения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26594" y="2168860"/>
            <a:ext cx="2520280" cy="2520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961709" y="1524605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1961709" y="4807671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3786444" y="3181473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4856" y="3050435"/>
            <a:ext cx="226376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Из бюджета МОГО «Ухта»</a:t>
            </a: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ф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инансируется </a:t>
            </a:r>
          </a:p>
          <a:p>
            <a:pPr algn="ctr">
              <a:lnSpc>
                <a:spcPct val="120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110 учреждений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52020" y="1772132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29645" y="1772131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61818" y="2582223"/>
            <a:ext cx="2025225" cy="8467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39443" y="2582222"/>
            <a:ext cx="2025225" cy="8467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61818" y="3612381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9443" y="3612380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61818" y="4382694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39443" y="4382693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52019" y="5131606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29644" y="5131605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55205" y="5913387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9466" y="1852175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27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школ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12 727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6886" y="1852174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спортивные школы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1 916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44429" y="2589579"/>
            <a:ext cx="1821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учреждения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дополнительного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бразования детей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2 907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61326" y="2582222"/>
            <a:ext cx="1742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47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детских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д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ошкольных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учреждений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7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 801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воспитанник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6375" y="3692424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Информационно-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методический центр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06639" y="3692424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Художественная школа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286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60194" y="4458307"/>
            <a:ext cx="2008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музыкальные школы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497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11000" y="4356605"/>
            <a:ext cx="168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учреждения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физической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культуры и спорта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92890" y="5211649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9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учреждений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культуры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74766" y="5211649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Управление по делам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ГО и ЧС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91415" y="5901097"/>
            <a:ext cx="1380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Управление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капитального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строительства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ДЕФИЦИТ И ИСТОЧНИКИ ФИНАНСИРОВАНИЯ </a:t>
            </a:r>
            <a:br>
              <a:rPr lang="ru-RU" dirty="0" smtClean="0"/>
            </a:br>
            <a:r>
              <a:rPr lang="ru-RU" dirty="0" smtClean="0"/>
              <a:t>ДЕФИЦИТА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60</a:t>
            </a:fld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172480" y="805376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830974"/>
              </p:ext>
            </p:extLst>
          </p:nvPr>
        </p:nvGraphicFramePr>
        <p:xfrm>
          <a:off x="183446" y="1180576"/>
          <a:ext cx="8772457" cy="507976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096944"/>
                <a:gridCol w="1361595"/>
                <a:gridCol w="1155365"/>
                <a:gridCol w="1052851"/>
                <a:gridCol w="1052851"/>
                <a:gridCol w="1052851"/>
              </a:tblGrid>
              <a:tr h="55348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Источники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(план)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679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Кредиты </a:t>
                      </a: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кредитных </a:t>
                      </a: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организаций (привлечение кредитов)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Кредиты кредитных организаций </a:t>
                      </a: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(погашение кредитов)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-688,0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-688,0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-688,0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-404,5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509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Бюджетные </a:t>
                      </a: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кредиты от других бюджетов бюджетной </a:t>
                      </a: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системы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(привлечение кредитов)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509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Бюджетные </a:t>
                      </a: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кредиты от других бюджетов бюджетной </a:t>
                      </a: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системы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(погашение кредитов)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-145,8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-145,8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-148,1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38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Изменение </a:t>
                      </a: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остатков средств на счетах по учету средств бюджета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348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Средства от продажи акций и иных форм участия в капитале, находящихся в собственности  городских округов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38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 источников </a:t>
                      </a: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финансирования </a:t>
                      </a: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дефицита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81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МУНИЦИПАЛЬНЫЙ ДОЛГ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61</a:t>
            </a:fld>
            <a:endParaRPr lang="ru-RU"/>
          </a:p>
        </p:txBody>
      </p:sp>
      <p:graphicFrame>
        <p:nvGraphicFramePr>
          <p:cNvPr id="1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775773"/>
              </p:ext>
            </p:extLst>
          </p:nvPr>
        </p:nvGraphicFramePr>
        <p:xfrm>
          <a:off x="175297" y="770751"/>
          <a:ext cx="8856984" cy="380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1151" y="478013"/>
            <a:ext cx="684803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9667" y="4608297"/>
            <a:ext cx="519565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Мероприятия по оптимизации муниципального долга и </a:t>
            </a:r>
            <a:endParaRPr lang="ru-RU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сокращения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на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обслуживание: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0331" y="5125343"/>
            <a:ext cx="720096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Clr>
                <a:srgbClr val="984807"/>
              </a:buClr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Проведение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по снижению процентных ставок в рамках уже 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>
                <a:srgbClr val="984807"/>
              </a:buClr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заключённых муниципальных контрактов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банками;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0331" y="5635232"/>
            <a:ext cx="446628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Мероприятия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перекредитованию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коммерческих кредитов 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замещение «дорогих» кредитов на «дешёвые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»);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1302" y="6177409"/>
            <a:ext cx="608852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Использование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временно свободных средств бюджетных и автономных учреждений 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последующим восстановлением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их до конца очередного финансового года.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98820652"/>
              </p:ext>
            </p:extLst>
          </p:nvPr>
        </p:nvGraphicFramePr>
        <p:xfrm>
          <a:off x="485428" y="574505"/>
          <a:ext cx="1755194" cy="140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28050" y="1242944"/>
            <a:ext cx="12939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Verdana" pitchFamily="34" charset="0"/>
              </a:rPr>
              <a:t>Бюджетные кредиты</a:t>
            </a:r>
            <a:endParaRPr lang="ru-RU" sz="800" dirty="0"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2255" y="989604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Verdana" pitchFamily="34" charset="0"/>
              </a:rPr>
              <a:t>Кредиты кредитных </a:t>
            </a:r>
          </a:p>
          <a:p>
            <a:r>
              <a:rPr lang="ru-RU" sz="800" dirty="0" smtClean="0">
                <a:latin typeface="Verdana" pitchFamily="34" charset="0"/>
              </a:rPr>
              <a:t>организаций</a:t>
            </a:r>
            <a:endParaRPr lang="ru-RU" sz="800" dirty="0"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354" y="527133"/>
            <a:ext cx="278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Verdana" pitchFamily="34" charset="0"/>
              </a:rPr>
              <a:t>Структура муниципального долга на 01.01.2020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84822" y="1310507"/>
            <a:ext cx="72492" cy="675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83301" y="1106175"/>
            <a:ext cx="72492" cy="675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91864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ОГРАНИЧЕНИЯ, УСТАНОВЛЕННЫЕ БЮДЖЕТНЫМ КОДЕКСОМ РОССИЙСКОЙ ФЕДЕРАЦИИ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62</a:t>
            </a:fld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172480" y="540968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90415"/>
              </p:ext>
            </p:extLst>
          </p:nvPr>
        </p:nvGraphicFramePr>
        <p:xfrm>
          <a:off x="107504" y="895863"/>
          <a:ext cx="8928991" cy="553212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134052"/>
                <a:gridCol w="990132"/>
                <a:gridCol w="1890252"/>
                <a:gridCol w="990132"/>
                <a:gridCol w="720096"/>
                <a:gridCol w="1044088"/>
                <a:gridCol w="576128"/>
                <a:gridCol w="990132"/>
                <a:gridCol w="593979"/>
              </a:tblGrid>
              <a:tr h="216371"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показателя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Статья Бюджетного Кодекса Российской Федерации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Ограничения,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установленные Бюджетным кодексом Российской Федерации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</a:tr>
              <a:tr h="864096"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Проект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00" b="1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Проект</a:t>
                      </a:r>
                      <a:endParaRPr lang="ru-RU" sz="900" b="1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00" b="1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Проект</a:t>
                      </a:r>
                      <a:endParaRPr lang="ru-RU" sz="900" b="1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52748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</a:t>
                      </a:r>
                      <a:r>
                        <a:rPr lang="ru-RU" sz="900" b="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b="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муниципального </a:t>
                      </a:r>
                      <a:r>
                        <a:rPr lang="ru-RU" sz="900" b="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долга МОГО «Ухта»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п.5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статья 107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 муниципального</a:t>
                      </a:r>
                      <a:r>
                        <a:rPr lang="ru-RU" sz="9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долга не должен превышать утвержденный общий годовой объем доходов местного бюджета без учета утвержденного объема безвозмездных поступлений и поступлений налоговых доходов по дополнительным нормативам отчислений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1 404,0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1 412,7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1 444,0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8285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Верхний предел муниципального </a:t>
                      </a:r>
                      <a:r>
                        <a:rPr lang="ru-RU" sz="900" b="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внутреннего долга </a:t>
                      </a:r>
                      <a:r>
                        <a:rPr lang="ru-RU" sz="900" b="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МОГО «Ухта»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п.2</a:t>
                      </a:r>
                      <a:r>
                        <a:rPr lang="ru-RU" sz="9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п.3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статья 107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Верхний </a:t>
                      </a: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предел муниципального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внутреннего долга </a:t>
                      </a: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 должен превышать ограничения, установленные для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объема муниципального долга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1 404,0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417,5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1 412,7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417,5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1 444,0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416,2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7427"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 расходов на обслуживание муниципального долга МОГО «Ухта»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статья 111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 расходов на обслуживание муниципального долга не должен превышать </a:t>
                      </a:r>
                      <a:r>
                        <a:rPr lang="ru-RU" sz="9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15 %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336,7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37,3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1,7%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309,1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35,3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1,7%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346,2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34,9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45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НАРОДНЫЙ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63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1147" y="6389540"/>
            <a:ext cx="87778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До 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1 </a:t>
            </a:r>
            <a:r>
              <a:rPr lang="ru-RU" sz="1000" b="1" dirty="0">
                <a:latin typeface="Verdana" pitchFamily="34" charset="0"/>
                <a:cs typeface="Tahoma" pitchFamily="34" charset="0"/>
              </a:rPr>
              <a:t>марта 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2020 </a:t>
            </a:r>
            <a:r>
              <a:rPr lang="ru-RU" sz="1000" b="1" dirty="0">
                <a:latin typeface="Verdana" pitchFamily="34" charset="0"/>
                <a:cs typeface="Tahoma" pitchFamily="34" charset="0"/>
              </a:rPr>
              <a:t>года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Администрацией Главы Республики Коми будет проведен отбор народных проектов.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882" y="592426"/>
            <a:ext cx="8638378" cy="586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В рамках реализации проекта «Народный бюджет» собраниями граждан одобрены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и переданы в Администрацию Главы Республики Коми 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22 проекта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  <a:p>
            <a:pPr>
              <a:lnSpc>
                <a:spcPct val="114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Перечень проектов утвержден постановлением администрации МОГО «Ухта» от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07.05.2019 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№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1173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(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2"/>
              </a:rPr>
              <a:t>http://mouhta.ru/adm/post/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).</a:t>
            </a:r>
          </a:p>
          <a:p>
            <a:pPr marL="228600" indent="-228600" algn="just">
              <a:lnSpc>
                <a:spcPct val="114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Ремонт клуба с.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Кедвавом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14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Благоустройство детской площадки с.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Кедвавом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14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Приобретение специализированного транспортного средства для перевозки хлеба и хлебобулочных изделий на территории МОГО «Ухта» ООО «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Лесторг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»</a:t>
            </a:r>
          </a:p>
          <a:p>
            <a:pPr marL="228600" indent="-228600" algn="just">
              <a:lnSpc>
                <a:spcPct val="114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Обустройство детской площадки по ул. Школьная в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пгт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 Боровой</a:t>
            </a:r>
          </a:p>
          <a:p>
            <a:pPr marL="228600" indent="-228600" algn="just">
              <a:lnSpc>
                <a:spcPct val="114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Модернизация уличного освещения в д.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Лайково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14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Обустройство остановочных комплексов в д.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Лайково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14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Ремонт кровли клуба-филиала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пст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Кэмдин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14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Обустройство территории кладбища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пст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Кэмдин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14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Приобретение оборудования для организации консультационных услуг по психолого-педагогическому сопровождению детей с ограниченными возможностями здоровья, инвалидов в МДОУ «Детский сад №103 компенсирующего вида»</a:t>
            </a:r>
          </a:p>
          <a:p>
            <a:pPr marL="228600" indent="-228600" algn="just">
              <a:lnSpc>
                <a:spcPct val="114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 Обустройство и оборудование спортивной площадки для подготовки и выполнения нормативов испытаний (тестов) комплекса ГТО на базе МОУ «СОШ № 18»</a:t>
            </a:r>
          </a:p>
          <a:p>
            <a:pPr marL="228600" indent="-228600" algn="just">
              <a:lnSpc>
                <a:spcPct val="114000"/>
              </a:lnSpc>
              <a:buFontTx/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 Обустройство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и оборудование спортивной площадки для подготовки и выполнения нормативов испытаний (тестов) комплекса ГТО на базе МОУ «СОШ №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20»</a:t>
            </a:r>
          </a:p>
          <a:p>
            <a:pPr marL="228600" indent="-228600" algn="just">
              <a:lnSpc>
                <a:spcPct val="114000"/>
              </a:lnSpc>
              <a:buFontTx/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 Приобретение оборудования для проведения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профориентационного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 тестирования обучающихся на базе муниципального центра профориентации (МОУ «СОШ № 3»)</a:t>
            </a:r>
          </a:p>
          <a:p>
            <a:pPr marL="228600" indent="-228600" algn="just">
              <a:lnSpc>
                <a:spcPct val="114000"/>
              </a:lnSpc>
              <a:buFontTx/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 Благоустройство территории МДОУ «Детский сад № 4 общеразвивающего вида»</a:t>
            </a:r>
          </a:p>
          <a:p>
            <a:pPr marL="228600" indent="-228600" algn="just">
              <a:lnSpc>
                <a:spcPct val="114000"/>
              </a:lnSpc>
              <a:buFontTx/>
              <a:buAutoNum type="arabicPeriod"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Приобретение спортивного инвентаря для воспитанников МДОУ «Детский сад № 31 общеразвивающего вида»</a:t>
            </a:r>
          </a:p>
          <a:p>
            <a:pPr marL="228600" indent="-228600" algn="just">
              <a:lnSpc>
                <a:spcPct val="114000"/>
              </a:lnSpc>
              <a:buFontTx/>
              <a:buAutoNum type="arabicPeriod"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Ремонт входной группы в клубе-филиале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пст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Седью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14000"/>
              </a:lnSpc>
              <a:buFontTx/>
              <a:buAutoNum type="arabicPeriod"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Обустройство детской спортивной площадки в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пст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Седью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14000"/>
              </a:lnSpc>
              <a:buFontTx/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 Ремонт входной группы и замена окон в клубе-филиале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мкр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 Дальний</a:t>
            </a:r>
          </a:p>
          <a:p>
            <a:pPr marL="228600" indent="-228600" algn="just">
              <a:lnSpc>
                <a:spcPct val="114000"/>
              </a:lnSpc>
              <a:buFontTx/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 Обустройство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и оборудование спортивной площадки для подготовки и выполнения нормативов испытаний (тестов) комплекса ГТО на базе МОУ «СОШ №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13»</a:t>
            </a:r>
          </a:p>
          <a:p>
            <a:pPr marL="228600" indent="-228600" algn="just">
              <a:lnSpc>
                <a:spcPct val="114000"/>
              </a:lnSpc>
              <a:buFontTx/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 Обустройство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и оборудование спортивной площадки для подготовки и выполнения нормативов испытаний (тестов) комплекса ГТО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по месту жительства (МУ «Спорткомплекс «Шахтер» МОГО «Ухта»,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пгт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 Ярега, ул. Советская, д. 29а)</a:t>
            </a:r>
          </a:p>
          <a:p>
            <a:pPr marL="228600" indent="-228600" algn="just">
              <a:lnSpc>
                <a:spcPct val="114000"/>
              </a:lnSpc>
              <a:buFontTx/>
              <a:buAutoNum type="arabicPeriod"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Ремонт входной группы и замена окон в клубе-филиале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мкр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 Подгорный</a:t>
            </a:r>
          </a:p>
          <a:p>
            <a:pPr marL="228600" indent="-228600" algn="just">
              <a:lnSpc>
                <a:spcPct val="114000"/>
              </a:lnSpc>
              <a:buFontTx/>
              <a:buAutoNum type="arabicPeriod"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Ремонт тротуара в д.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Поромес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14000"/>
              </a:lnSpc>
              <a:buFontTx/>
              <a:buAutoNum type="arabicPeriod"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Подсыпка и выравнивание дорожного покрытия в д.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Поромес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НАРОДНЫЙ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510" y="752080"/>
            <a:ext cx="886598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Цель </a:t>
            </a:r>
            <a:r>
              <a:rPr lang="ru-RU" sz="1200" dirty="0"/>
              <a:t>- повышение эффективности решения проблем местного уровня за счет эффективного вовлечения населения, бизнеса, органов власти в решение проблем, мобилизации и повышения эффективности использования финансовых средств.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33" y="1827569"/>
            <a:ext cx="1725707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Поиск единомышленников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/>
              <a:t>Необходимо найти единомышленников – людей, готовых поддержать Вашу идею, чтобы сделать окружающую жизнь лучше.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4740" y="1836307"/>
            <a:ext cx="172570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Подготовка проекта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Вы и Ваша команда подготавливает проект и направляет его в администрацию МОГО «Ухта».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0760" y="1827569"/>
            <a:ext cx="1725707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Конкурсный отбор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Муниципальная комиссия, после голосования граждан, направляет проекты на республиканский этап. Администрация Главы Республики Коми проводит отбор победителей и распределяет субсидии.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506" y="2496116"/>
            <a:ext cx="1725707" cy="209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Сбор средств. Отбор подрядчиков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Органы местного самоуправления проводят конкурсный отбор подрядчиков на выполнение работ в соответствии с законодательством о контрактной системе в сфере закупок для муниципальных нужд.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1788" y="2512722"/>
            <a:ext cx="172570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Реализация. Приемка работ.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Вы и Ваша команда можете следить за ходом работ, принимать участие в приемке работ.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033" y="4271859"/>
            <a:ext cx="534370" cy="161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13404" y="4281324"/>
            <a:ext cx="1472995" cy="1523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85036" y="4281891"/>
            <a:ext cx="1472995" cy="1523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26995" y="4271859"/>
            <a:ext cx="810090" cy="161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4220597" y="3178493"/>
            <a:ext cx="2359192" cy="152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23994" y="1984468"/>
            <a:ext cx="888895" cy="1713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507215" y="1989432"/>
            <a:ext cx="1395155" cy="1713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324349" y="1994165"/>
            <a:ext cx="534370" cy="1618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31540" y="4109996"/>
            <a:ext cx="495055" cy="495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93403" y="4271859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224536" y="4109996"/>
            <a:ext cx="495055" cy="4950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386399" y="4271859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099447" y="4100531"/>
            <a:ext cx="495055" cy="4950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261310" y="4262394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102170" y="1827569"/>
            <a:ext cx="495055" cy="4950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264033" y="1989432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857365" y="1822605"/>
            <a:ext cx="495055" cy="4950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19228" y="1984468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53425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70537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45449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27226" y="149970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03367" y="1490900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07315" y="3790712"/>
            <a:ext cx="166904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b="1" dirty="0">
                <a:latin typeface="Tahoma" pitchFamily="34" charset="0"/>
                <a:cs typeface="Tahoma" pitchFamily="34" charset="0"/>
              </a:rPr>
              <a:t>max </a:t>
            </a:r>
            <a:r>
              <a:rPr lang="ru-RU" sz="1000" b="1" dirty="0">
                <a:latin typeface="Tahoma" pitchFamily="34" charset="0"/>
                <a:cs typeface="Tahoma" pitchFamily="34" charset="0"/>
              </a:rPr>
              <a:t>срок реализации </a:t>
            </a:r>
            <a:endParaRPr lang="en-US" sz="10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000" b="1" dirty="0">
                <a:latin typeface="Tahoma" pitchFamily="34" charset="0"/>
                <a:cs typeface="Tahoma" pitchFamily="34" charset="0"/>
              </a:rPr>
              <a:t>12 мес.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31118" y="4789865"/>
            <a:ext cx="1909497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Финансирование проекта</a:t>
            </a:r>
          </a:p>
        </p:txBody>
      </p:sp>
      <p:sp>
        <p:nvSpPr>
          <p:cNvPr id="37" name="Пирог 36"/>
          <p:cNvSpPr/>
          <p:nvPr/>
        </p:nvSpPr>
        <p:spPr>
          <a:xfrm>
            <a:off x="5400193" y="4100531"/>
            <a:ext cx="2259409" cy="2259409"/>
          </a:xfrm>
          <a:prstGeom prst="pie">
            <a:avLst>
              <a:gd name="adj1" fmla="val 0"/>
              <a:gd name="adj2" fmla="val 1078937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ирог 37"/>
          <p:cNvSpPr/>
          <p:nvPr/>
        </p:nvSpPr>
        <p:spPr>
          <a:xfrm>
            <a:off x="5400370" y="4100530"/>
            <a:ext cx="2259409" cy="2259409"/>
          </a:xfrm>
          <a:prstGeom prst="pie">
            <a:avLst>
              <a:gd name="adj1" fmla="val 0"/>
              <a:gd name="adj2" fmla="val 733076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ирог 38"/>
          <p:cNvSpPr/>
          <p:nvPr/>
        </p:nvSpPr>
        <p:spPr>
          <a:xfrm>
            <a:off x="5407990" y="4094756"/>
            <a:ext cx="2259409" cy="2259409"/>
          </a:xfrm>
          <a:prstGeom prst="pie">
            <a:avLst>
              <a:gd name="adj1" fmla="val 0"/>
              <a:gd name="adj2" fmla="val 304527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76392" y="5268528"/>
            <a:ext cx="907621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бюджет </a:t>
            </a:r>
          </a:p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республики </a:t>
            </a:r>
          </a:p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Коми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75812" y="5778458"/>
            <a:ext cx="9845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бюджет </a:t>
            </a:r>
          </a:p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МОГО «Ухта»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85449" y="5334455"/>
            <a:ext cx="83869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население,</a:t>
            </a:r>
          </a:p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бизнес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7797" y="5223897"/>
            <a:ext cx="3427541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Проект должен быть социально направленным: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обустройство детских площадок;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благоустройство территории;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устройство спортивных площадок;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установка освещения и др.</a:t>
            </a:r>
          </a:p>
        </p:txBody>
      </p:sp>
    </p:spTree>
    <p:extLst>
      <p:ext uri="{BB962C8B-B14F-4D97-AF65-F5344CB8AC3E}">
        <p14:creationId xmlns:p14="http://schemas.microsoft.com/office/powerpoint/2010/main" val="322163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ПРОЕКТЫ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47289" y="2135529"/>
            <a:ext cx="3384000" cy="338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 rot="5400000">
            <a:off x="-280991" y="1338748"/>
            <a:ext cx="5040560" cy="5040000"/>
          </a:xfrm>
          <a:prstGeom prst="blockArc">
            <a:avLst>
              <a:gd name="adj1" fmla="val 10800000"/>
              <a:gd name="adj2" fmla="val 21535540"/>
              <a:gd name="adj3" fmla="val 84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651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105" y="2950366"/>
            <a:ext cx="3296916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Указ Президента </a:t>
            </a:r>
            <a:endParaRPr lang="ru-RU" sz="1200" b="1" dirty="0" smtClean="0">
              <a:solidFill>
                <a:prstClr val="black"/>
              </a:solidFill>
              <a:latin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от </a:t>
            </a: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07.05.2018 № 204 </a:t>
            </a:r>
          </a:p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«О национальных целях и стратегических задачах развития Российской Федерации на период до 2024 года»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86013" y="1307566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805517" y="166228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23857" y="1987522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41192" y="2381548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821616" y="297214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43697" y="3368496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Демография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7555" y="3988321"/>
            <a:ext cx="1598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Здравоохранение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9667" y="1820011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Образование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2331" y="2225585"/>
            <a:ext cx="382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Жилье и городская среда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33434" y="2809580"/>
            <a:ext cx="1159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Экология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34107" y="1045956"/>
            <a:ext cx="5072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Безопасные и качественные автомобильные дороги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17682" y="1502887"/>
            <a:ext cx="5278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Производительность труда и поддержка занятости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6823" y="4611209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Наука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78679" y="5115705"/>
            <a:ext cx="2474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Цифровая экономика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67793" y="5585435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Культура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17682" y="5862434"/>
            <a:ext cx="436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Малое и среднее предпринимательство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26766" y="6205549"/>
            <a:ext cx="4611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Международная кооперация и экспорт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5004506" y="353988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023697" y="4124365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810419" y="4749709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598427" y="5254205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238427" y="5709161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855840" y="601596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093413" y="6356081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2703819" y="1280236"/>
            <a:ext cx="294649" cy="29464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3288831" y="1515873"/>
            <a:ext cx="294649" cy="29464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763128" y="1840198"/>
            <a:ext cx="294649" cy="29464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142746" y="2249649"/>
            <a:ext cx="294649" cy="29464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4429964" y="2837516"/>
            <a:ext cx="294649" cy="29464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582611" y="3392560"/>
            <a:ext cx="294649" cy="29464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4581009" y="3977041"/>
            <a:ext cx="294649" cy="29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428516" y="4548206"/>
            <a:ext cx="294649" cy="2946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4165517" y="5085251"/>
            <a:ext cx="294649" cy="29464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775159" y="5522607"/>
            <a:ext cx="294649" cy="2946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3306089" y="5864139"/>
            <a:ext cx="294649" cy="29464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2703819" y="6119071"/>
            <a:ext cx="294649" cy="29464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81900" y="512656"/>
            <a:ext cx="88739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осуществления масштабных целей в развитии экономики, социальной сферы, науки, культуры и спорта были подготовлены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национальных проектов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69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ПРОЕКТЫ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068138" y="689573"/>
            <a:ext cx="24674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НАЦИОНАЛЬНЫЕ ПРОЕКТЫ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2409657"/>
              </p:ext>
            </p:extLst>
          </p:nvPr>
        </p:nvGraphicFramePr>
        <p:xfrm>
          <a:off x="0" y="2013558"/>
          <a:ext cx="3021578" cy="30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671356" y="3503624"/>
            <a:ext cx="1865692" cy="657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2021– 209,6 млн. руб.</a:t>
            </a:r>
          </a:p>
          <a:p>
            <a:pPr>
              <a:lnSpc>
                <a:spcPct val="20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2022– 427,2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0235" y="2798279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297,0 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7074" y="3145676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руб.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61493" y="2986060"/>
            <a:ext cx="2467492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Безопасные и качественные автомобильные дороги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61493" y="1521966"/>
            <a:ext cx="2467492" cy="27699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Жилье и городская среда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65493" y="5656851"/>
            <a:ext cx="2467492" cy="27699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Демография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61493" y="4299029"/>
            <a:ext cx="2467492" cy="27699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Экология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1881144" y="1803660"/>
            <a:ext cx="3780503" cy="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871641" y="1811827"/>
            <a:ext cx="9503" cy="50258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660768" y="1758654"/>
            <a:ext cx="90012" cy="900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2681748" y="3635365"/>
            <a:ext cx="2990593" cy="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5659052" y="3588574"/>
            <a:ext cx="90012" cy="900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061493" y="3646681"/>
            <a:ext cx="1865692" cy="292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– 134,4 млн. руб. 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2771760" y="4579660"/>
            <a:ext cx="28874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5656917" y="4532869"/>
            <a:ext cx="90012" cy="900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87344" y="4499818"/>
            <a:ext cx="0" cy="64403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771762" y="4579661"/>
            <a:ext cx="0" cy="56418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676119" y="5139086"/>
            <a:ext cx="2100405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3065493" y="5936123"/>
            <a:ext cx="261338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5676599" y="5889332"/>
            <a:ext cx="90012" cy="900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071930" y="1811827"/>
            <a:ext cx="18656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– 26,3 млн. руб. </a:t>
            </a:r>
          </a:p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 – 25,8 млн. руб.</a:t>
            </a:r>
          </a:p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– 26,0 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уб.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065493" y="4626061"/>
            <a:ext cx="1865692" cy="753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– 136,3 млн. руб. </a:t>
            </a:r>
          </a:p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 – 183,8 млн. руб.</a:t>
            </a:r>
          </a:p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– 152,6 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руб.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068138" y="6063094"/>
            <a:ext cx="186569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– 248,6 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руб.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167106" y="612629"/>
            <a:ext cx="2545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ФЕДЕРАЛЬНЫЕ ПРОЕКТЫ/</a:t>
            </a:r>
          </a:p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РЕГИОНАЛЬНЫЕ ПРОЕКТЫ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917373" y="3169044"/>
            <a:ext cx="2970396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Дорожная сеть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Приведение в нормативное состояние автомобильных дорог и улиц</a:t>
            </a:r>
            <a:endParaRPr lang="ru-RU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915654" y="1095774"/>
            <a:ext cx="297039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комфортной городской среды</a:t>
            </a:r>
          </a:p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Благоустройство дворовых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территорий, проездов, общественных территорий</a:t>
            </a:r>
            <a:endParaRPr lang="ru-RU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922180" y="1984307"/>
            <a:ext cx="2970396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устойчивого сокращения непригодного для проживания жилищного фонда 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Переселение граждан из аварийного жилищного фонда</a:t>
            </a:r>
            <a:endParaRPr lang="ru-RU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926671" y="4089484"/>
            <a:ext cx="2963870" cy="86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Чистая вода</a:t>
            </a:r>
          </a:p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Строительство станций водоочистки с созданием системы управления комплексом водоснабжения в «Пожня-Ель» </a:t>
            </a:r>
            <a:r>
              <a:rPr lang="ru-RU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г.Ухта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930903" y="5459069"/>
            <a:ext cx="296387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 – норма жизни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Строительство объекта «Физкультурно-оздоровительный комплекс единоборств, </a:t>
            </a:r>
            <a:r>
              <a:rPr lang="ru-RU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г.Ухта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2544" y="178161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год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ОТКРЫТОСТЬ БЮДЖЕТНЫХ </a:t>
            </a:r>
            <a:r>
              <a:rPr lang="ru-RU" dirty="0" smtClean="0"/>
              <a:t>ДАННЫХ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638690"/>
            <a:ext cx="8640960" cy="637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ПУБЛИЧНЫЕ СЛУШАНИЯ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В МОГО «Ухта» ежегодно проводятся публичные слушания по проекту бюджета, а также проекту годового отчета об исполнении бюджета. Публичные слушания носят открытый характер. Информацию о дате и месте проведения публичных слушаний можно узнать по адресу 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2"/>
              </a:rPr>
              <a:t>http://sovet.mouhta.ru/news/info</a:t>
            </a:r>
            <a:r>
              <a:rPr lang="en-US" sz="1000" dirty="0" smtClean="0">
                <a:latin typeface="Verdana" pitchFamily="34" charset="0"/>
                <a:cs typeface="Tahoma" pitchFamily="34" charset="0"/>
                <a:hlinkClick r:id="rId2"/>
              </a:rPr>
              <a:t>/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1000" dirty="0">
              <a:latin typeface="Verdan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ОБЩЕСТВЕННЫЙ СОВЕТ 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С 2013 года функционирует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Общественный совет МОГО «Ухта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». Общественный совет является постоянно действующим, коллегиальным, совещательным и консультативным органом, который обеспечивает взаимодействие граждан, проживающих на территории МОГО «Ухта», общественных объединений, осуществляющих свою деятельность на территории МОГО «Ухта», с органами местного самоуправления в целях учета потребностей и интересов граждан, защиты их прав и свобод, а также осуществления общественного контроля за деятельностью органов местного самоуправления МОГО «Ухта». Информация о деятельности Общественного совета размещена по адресу 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3"/>
              </a:rPr>
              <a:t>https://mouhta.ru/adm/osovet</a:t>
            </a:r>
            <a:r>
              <a:rPr lang="en-US" sz="1000" dirty="0" smtClean="0">
                <a:latin typeface="Verdana" pitchFamily="34" charset="0"/>
                <a:cs typeface="Tahoma" pitchFamily="34" charset="0"/>
                <a:hlinkClick r:id="rId3"/>
              </a:rPr>
              <a:t>/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 </a:t>
            </a:r>
          </a:p>
          <a:p>
            <a:pPr algn="just">
              <a:lnSpc>
                <a:spcPct val="120000"/>
              </a:lnSpc>
            </a:pP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ОПРОСЫ ДЛЯ ГРАЖДАН ПО БЮДЖЕТНОЙ ТЕМАТИКЕ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На </a:t>
            </a:r>
            <a:r>
              <a:rPr lang="ru-RU" sz="1000" dirty="0">
                <a:latin typeface="Verdana" pitchFamily="34" charset="0"/>
              </a:rPr>
              <a:t>сайте Финансового управления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проводятся опросы по бюджетной тематике</a:t>
            </a:r>
            <a:r>
              <a:rPr lang="ru-RU" sz="1000" dirty="0">
                <a:latin typeface="Verdana" pitchFamily="34" charset="0"/>
              </a:rPr>
              <a:t>, принять участие в </a:t>
            </a:r>
            <a:r>
              <a:rPr lang="ru-RU" sz="1000" dirty="0" smtClean="0">
                <a:latin typeface="Verdana" pitchFamily="34" charset="0"/>
              </a:rPr>
              <a:t>опросе или </a:t>
            </a:r>
            <a:r>
              <a:rPr lang="ru-RU" sz="1000" dirty="0">
                <a:latin typeface="Verdana" pitchFamily="34" charset="0"/>
              </a:rPr>
              <a:t>ознакомится с его результатами можно по адресу </a:t>
            </a:r>
            <a:r>
              <a:rPr lang="en-US" sz="1000" dirty="0">
                <a:latin typeface="Verdana" pitchFamily="34" charset="0"/>
                <a:hlinkClick r:id="rId4"/>
              </a:rPr>
              <a:t>http://fin.mouhta.ru/opros/index.php</a:t>
            </a:r>
            <a:r>
              <a:rPr lang="ru-RU" sz="1000" dirty="0" smtClean="0">
                <a:latin typeface="Verdan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ДНИ ФИНАНСОВОЙ ГРАМОТНОСТИ</a:t>
            </a:r>
          </a:p>
          <a:p>
            <a:pPr algn="just">
              <a:lnSpc>
                <a:spcPct val="12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Финансовое управление является организатором и участником </a:t>
            </a:r>
            <a:r>
              <a:rPr lang="ru-RU" sz="1000" dirty="0">
                <a:latin typeface="Verdana" pitchFamily="34" charset="0"/>
              </a:rPr>
              <a:t>Всероссийской акции «Дни финансовой </a:t>
            </a:r>
            <a:r>
              <a:rPr lang="ru-RU" sz="1000" dirty="0" smtClean="0">
                <a:latin typeface="Verdana" pitchFamily="34" charset="0"/>
              </a:rPr>
              <a:t>грамотности в </a:t>
            </a:r>
            <a:r>
              <a:rPr lang="ru-RU" sz="1000" dirty="0">
                <a:latin typeface="Verdana" pitchFamily="34" charset="0"/>
              </a:rPr>
              <a:t>учебных заведениях». </a:t>
            </a:r>
            <a:r>
              <a:rPr lang="ru-RU" sz="1000" dirty="0" smtClean="0">
                <a:latin typeface="Verdana" pitchFamily="34" charset="0"/>
              </a:rPr>
              <a:t>Информация о планах и проведенных мероприятиях размещена по адресу </a:t>
            </a:r>
            <a:r>
              <a:rPr lang="en-US" sz="1000" dirty="0">
                <a:latin typeface="Verdana" pitchFamily="34" charset="0"/>
                <a:hlinkClick r:id="rId5"/>
              </a:rPr>
              <a:t>http://fin.mouhta.ru/fingram/obzor</a:t>
            </a:r>
            <a:r>
              <a:rPr lang="en-US" sz="1000" dirty="0" smtClean="0">
                <a:latin typeface="Verdana" pitchFamily="34" charset="0"/>
                <a:hlinkClick r:id="rId5"/>
              </a:rPr>
              <a:t>/</a:t>
            </a:r>
            <a:r>
              <a:rPr lang="ru-RU" sz="1000" dirty="0" smtClean="0">
                <a:latin typeface="Verdan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ОБРАТНАЯ СВЯЗЬ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На сайте Финансового управления в разделе Бюджет для граждан есть форма обратной связи – возможность отправить свой отзыв и предложения </a:t>
            </a:r>
            <a:r>
              <a:rPr lang="en-US" sz="1000" dirty="0">
                <a:latin typeface="Verdana" pitchFamily="34" charset="0"/>
                <a:hlinkClick r:id="rId6"/>
              </a:rPr>
              <a:t>http://</a:t>
            </a:r>
            <a:r>
              <a:rPr lang="en-US" sz="1000" dirty="0" smtClean="0">
                <a:latin typeface="Verdana" pitchFamily="34" charset="0"/>
                <a:hlinkClick r:id="rId6"/>
              </a:rPr>
              <a:t>fin.mouhta.ru/byudzhet/grazhdan/201</a:t>
            </a:r>
            <a:r>
              <a:rPr lang="ru-RU" sz="1000" dirty="0" smtClean="0">
                <a:latin typeface="Verdana" pitchFamily="34" charset="0"/>
                <a:hlinkClick r:id="rId6"/>
              </a:rPr>
              <a:t>9</a:t>
            </a:r>
            <a:r>
              <a:rPr lang="en-US" sz="1000" dirty="0" smtClean="0">
                <a:latin typeface="Verdana" pitchFamily="34" charset="0"/>
                <a:hlinkClick r:id="rId6"/>
              </a:rPr>
              <a:t>/</a:t>
            </a:r>
            <a:r>
              <a:rPr lang="ru-RU" sz="1000" dirty="0" smtClean="0">
                <a:latin typeface="Verdan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1000" dirty="0" smtClean="0">
              <a:latin typeface="Verdan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РЕЙТИНГ</a:t>
            </a:r>
          </a:p>
          <a:p>
            <a:pPr algn="just">
              <a:lnSpc>
                <a:spcPct val="12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Рейтинг муниципальных районов и городских округов Республики Коми по уровню открытости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бюджетных данных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размещается по адресу 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7"/>
              </a:rPr>
              <a:t>https://minfin.rkomi.ru/page/14972/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Результаты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мониторинга соблюдения муниципальными образованиями городских округов и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муниципальных районов республики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Коми требований бюджетного законодательства Российской Федерации и оценки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качества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управления бюджетным процессом можно посмотреть по адресу 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8"/>
              </a:rPr>
              <a:t>http://minfin.rkomi.ru/page/4731/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2412" y="764704"/>
            <a:ext cx="8639175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Финансовое управление администрации 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Verdana" pitchFamily="34" charset="0"/>
                <a:cs typeface="Tahoma" pitchFamily="34" charset="0"/>
              </a:rPr>
              <a:t>http://fin.mouhta.ru</a:t>
            </a:r>
            <a:endParaRPr lang="ru-RU" sz="1400" dirty="0"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Адрес: </a:t>
            </a:r>
            <a:r>
              <a:rPr lang="ru-RU" sz="1400" dirty="0">
                <a:latin typeface="Verdana" pitchFamily="34" charset="0"/>
                <a:cs typeface="Tahoma" pitchFamily="34" charset="0"/>
              </a:rPr>
              <a:t>169300, Республика Коми, г</a:t>
            </a:r>
            <a:r>
              <a:rPr lang="ru-RU" sz="1400" dirty="0" smtClean="0">
                <a:latin typeface="Verdana" pitchFamily="34" charset="0"/>
                <a:cs typeface="Tahoma" pitchFamily="34" charset="0"/>
              </a:rPr>
              <a:t>. Ухта</a:t>
            </a:r>
            <a:r>
              <a:rPr lang="ru-RU" sz="1400" dirty="0">
                <a:latin typeface="Verdana" pitchFamily="34" charset="0"/>
                <a:cs typeface="Tahoma" pitchFamily="34" charset="0"/>
              </a:rPr>
              <a:t>, ул. Бушуева, д.11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Телефон: </a:t>
            </a:r>
            <a:r>
              <a:rPr lang="ru-RU" sz="1400" dirty="0">
                <a:latin typeface="Verdana" pitchFamily="34" charset="0"/>
                <a:cs typeface="Tahoma" pitchFamily="34" charset="0"/>
              </a:rPr>
              <a:t>8(8216)700-130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Факс: </a:t>
            </a:r>
            <a:r>
              <a:rPr lang="ru-RU" sz="1400" dirty="0">
                <a:latin typeface="Verdana" pitchFamily="34" charset="0"/>
                <a:cs typeface="Tahoma" pitchFamily="34" charset="0"/>
              </a:rPr>
              <a:t>8(8216)700-129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Электронная почта: </a:t>
            </a:r>
            <a:r>
              <a:rPr lang="en-US" sz="1400" dirty="0">
                <a:latin typeface="Verdana" pitchFamily="34" charset="0"/>
                <a:cs typeface="Tahoma" pitchFamily="34" charset="0"/>
              </a:rPr>
              <a:t>fu02uxta@mail.ru</a:t>
            </a:r>
            <a:endParaRPr lang="ru-RU" sz="1400" dirty="0"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en-US" sz="1000" dirty="0"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Время работы: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Verdana" pitchFamily="34" charset="0"/>
                <a:cs typeface="Tahoma" pitchFamily="34" charset="0"/>
              </a:rPr>
              <a:t>Понедельник - четверг с 08:45 до 17:15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Verdana" pitchFamily="34" charset="0"/>
                <a:cs typeface="Tahoma" pitchFamily="34" charset="0"/>
              </a:rPr>
              <a:t>Пятница с 08:45 до 15:45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Verdana" pitchFamily="34" charset="0"/>
                <a:cs typeface="Tahoma" pitchFamily="34" charset="0"/>
              </a:rPr>
              <a:t>Обед с 13:00 до 14:00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Verdana" pitchFamily="34" charset="0"/>
                <a:cs typeface="Tahoma" pitchFamily="34" charset="0"/>
              </a:rPr>
              <a:t>Суббота, воскресенье – выходные дни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1000" dirty="0"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График личного приема граждан руководством Финансового управления администрации МОГО «Ухта»</a:t>
            </a:r>
            <a:endParaRPr lang="ru-RU" sz="1400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447080"/>
              </p:ext>
            </p:extLst>
          </p:nvPr>
        </p:nvGraphicFramePr>
        <p:xfrm>
          <a:off x="350435" y="4293096"/>
          <a:ext cx="854115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8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54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78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</a:rPr>
                        <a:t>Игнатова Елена Васильевна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</a:rPr>
                        <a:t>Заместитель руководителя администрации МОГО «Ухта» -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начальник Финансового управления администрации МОГО «Ухта»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</a:rPr>
                        <a:t>1-й вторник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каждого месяца с 11:00 до 13:00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845"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Verdana" pitchFamily="34" charset="0"/>
                        </a:rPr>
                        <a:t>Брюшкова</a:t>
                      </a:r>
                      <a:r>
                        <a:rPr lang="ru-RU" sz="1400" dirty="0">
                          <a:latin typeface="Verdana" pitchFamily="34" charset="0"/>
                        </a:rPr>
                        <a:t>  Елена Александровна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Verdana" pitchFamily="34" charset="0"/>
                        </a:rPr>
                        <a:t>Заместитель начальника  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Финансового управления администрации МОГО «Ухта»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</a:rPr>
                        <a:t>2-й четверг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каждого месяца с 11:00 до13:00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Verdana" pitchFamily="34" charset="0"/>
                        </a:rPr>
                        <a:t>Крайн</a:t>
                      </a:r>
                      <a:r>
                        <a:rPr lang="ru-RU" sz="1400" dirty="0">
                          <a:latin typeface="Verdana" pitchFamily="34" charset="0"/>
                        </a:rPr>
                        <a:t> Галина Владимировна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Verdana" pitchFamily="34" charset="0"/>
                        </a:rPr>
                        <a:t>Заместитель начальника  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Финансового управления администрации МОГО «Ухта»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Verdana" pitchFamily="34" charset="0"/>
                        </a:rPr>
                        <a:t>3-я среда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каждого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latin typeface="Verdana" pitchFamily="34" charset="0"/>
                        </a:rPr>
                        <a:t>месяца с 11:00 до13:00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1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СОЦИАЛЬНО-ЭКОНОМИЧЕСКАЯ ХАРАКТЕРИСТИКА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Picture 3" descr="E:\18 Бюджет для граждан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940779"/>
            <a:ext cx="1134994" cy="14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2555776" y="950701"/>
            <a:ext cx="4909222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Площадь 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13,3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тыс.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км</a:t>
            </a:r>
            <a:r>
              <a:rPr lang="ru-RU" sz="1400" baseline="30000" dirty="0">
                <a:solidFill>
                  <a:prstClr val="black"/>
                </a:solidFill>
                <a:latin typeface="Verdana" pitchFamily="34" charset="0"/>
              </a:rPr>
              <a:t>2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 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18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населенных пунктов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Протяженность автомобильных дорог 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местного значения 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87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км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Городское население </a:t>
            </a: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97,8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%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Сельское население</a:t>
            </a: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2,2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%</a:t>
            </a:r>
          </a:p>
        </p:txBody>
      </p:sp>
      <p:pic>
        <p:nvPicPr>
          <p:cNvPr id="7" name="Picture 2" descr="C:\Documents and Settings\ahmedova\Рабочий стол\Komi_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2" y="587432"/>
            <a:ext cx="2745538" cy="207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859595"/>
              </p:ext>
            </p:extLst>
          </p:nvPr>
        </p:nvGraphicFramePr>
        <p:xfrm>
          <a:off x="251521" y="2639510"/>
          <a:ext cx="8640959" cy="364175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978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18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18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6420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Показатели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2018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2021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2022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680">
                <a:tc gridSpan="6">
                  <a:txBody>
                    <a:bodyPr/>
                    <a:lstStyle/>
                    <a:p>
                      <a:r>
                        <a:rPr lang="ru-RU" sz="1000" b="1" dirty="0">
                          <a:latin typeface="Verdana" pitchFamily="34" charset="0"/>
                        </a:rPr>
                        <a:t>Демография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Численность населения среднегодовая, тыс. чел.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117,0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115,7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114,8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114,0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113,5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Verdana" pitchFamily="34" charset="0"/>
                        </a:rPr>
                        <a:t>Естественный прирост, убыль</a:t>
                      </a:r>
                      <a:r>
                        <a:rPr lang="ru-RU" sz="1000" baseline="0" dirty="0" smtClean="0">
                          <a:latin typeface="Verdana" pitchFamily="34" charset="0"/>
                        </a:rPr>
                        <a:t> (-) населения, тыс. чел.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-0,2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685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Verdana" pitchFamily="34" charset="0"/>
                        </a:rPr>
                        <a:t>Миграционный прирост, убыль (-) населения, тыс. чел.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-1,3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-1,1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-1,0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-0,9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-0,8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0189">
                <a:tc gridSpan="6">
                  <a:txBody>
                    <a:bodyPr/>
                    <a:lstStyle/>
                    <a:p>
                      <a:r>
                        <a:rPr lang="ru-RU" sz="1000" b="1" dirty="0">
                          <a:latin typeface="Verdana" pitchFamily="34" charset="0"/>
                        </a:rPr>
                        <a:t>Торговля и услуги населению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Оборот розничной торговли (млн.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руб.</a:t>
                      </a:r>
                      <a:r>
                        <a:rPr lang="ru-RU" sz="1000" dirty="0">
                          <a:latin typeface="Verdana" pitchFamily="34" charset="0"/>
                        </a:rPr>
                        <a:t>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19 138,1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19 224,4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19 301,3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19 610,1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19 943,5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Индекс потребительских цен (% к предыдущему году)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105,1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105,7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104,8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104,0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104,0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2416">
                <a:tc gridSpan="4">
                  <a:txBody>
                    <a:bodyPr/>
                    <a:lstStyle/>
                    <a:p>
                      <a:r>
                        <a:rPr lang="ru-RU" sz="1000" b="1" dirty="0">
                          <a:latin typeface="Verdana" pitchFamily="34" charset="0"/>
                        </a:rPr>
                        <a:t>Денежные доходы населения, труд и занятость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5448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Величина прожиточного минимума в среднем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на душу населения, южная природно-климатическая зона Республики Коми</a:t>
                      </a:r>
                      <a:r>
                        <a:rPr lang="ru-RU" sz="1000" dirty="0">
                          <a:latin typeface="Verdana" pitchFamily="34" charset="0"/>
                        </a:rPr>
                        <a:t> (тыс.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</a:t>
                      </a:r>
                      <a:r>
                        <a:rPr lang="ru-RU" sz="1000" dirty="0">
                          <a:latin typeface="Verdana" pitchFamily="34" charset="0"/>
                        </a:rPr>
                        <a:t>руб. в месяц)*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12,4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13,3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13,9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14,4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14,9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Среднемесячная номинальная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начисленная з/п (тыс. руб.)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62,7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64,3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67,3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70,5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73,9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996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Уровень безработицы (%)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4540" y="6326885"/>
            <a:ext cx="682109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Verdana" pitchFamily="34" charset="0"/>
                <a:cs typeface="Tahoma" pitchFamily="34" charset="0"/>
              </a:rPr>
              <a:t>*Величина прожиточного минимума на душу населения и по основным социально-демографическим группам населения 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Verdana" pitchFamily="34" charset="0"/>
                <a:cs typeface="Tahoma" pitchFamily="34" charset="0"/>
              </a:rPr>
              <a:t>субъектах РФ устанавливается в порядке, определенном законами субъектов РФ. В Республике Коми порядок установлен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Verdana" pitchFamily="34" charset="0"/>
                <a:cs typeface="Tahoma" pitchFamily="34" charset="0"/>
              </a:rPr>
              <a:t>законом Республики Коми от 17.03.1997 № 17-РЗ «О прожиточном минимуме в Республике Коми».</a:t>
            </a:r>
          </a:p>
        </p:txBody>
      </p:sp>
    </p:spTree>
    <p:extLst>
      <p:ext uri="{BB962C8B-B14F-4D97-AF65-F5344CB8AC3E}">
        <p14:creationId xmlns:p14="http://schemas.microsoft.com/office/powerpoint/2010/main" val="61912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БЮДЖЕТНАЯ ПОЛИТИКА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3832" y="998730"/>
            <a:ext cx="8640960" cy="5096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ЗАДАЧИ И ОСНОВНЫЕ НАПРАВЛЕНИЯ БЮДЖЕТНОЙ ПОЛИТИКИ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Обеспечение </a:t>
            </a:r>
            <a:r>
              <a:rPr lang="ru-RU" sz="1200" dirty="0">
                <a:latin typeface="Verdana" pitchFamily="34" charset="0"/>
              </a:rPr>
              <a:t>роста налоговых и неналоговых доходов бюджета;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Сдерживание </a:t>
            </a:r>
            <a:r>
              <a:rPr lang="ru-RU" sz="1200" dirty="0">
                <a:latin typeface="Verdana" pitchFamily="34" charset="0"/>
              </a:rPr>
              <a:t>роста расходов бюджета;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Совершенствование </a:t>
            </a:r>
            <a:r>
              <a:rPr lang="ru-RU" sz="1200" dirty="0">
                <a:latin typeface="Verdana" pitchFamily="34" charset="0"/>
              </a:rPr>
              <a:t>системы управления муниципальными финансами;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Сокращение </a:t>
            </a:r>
            <a:r>
              <a:rPr lang="ru-RU" sz="1200" dirty="0">
                <a:latin typeface="Verdana" pitchFamily="34" charset="0"/>
              </a:rPr>
              <a:t>долговой нагрузки и обеспечение ликвидности бюджета</a:t>
            </a:r>
            <a:r>
              <a:rPr lang="ru-RU" sz="1200" dirty="0" smtClean="0">
                <a:latin typeface="Verdana" pitchFamily="34" charset="0"/>
              </a:rPr>
              <a:t>.</a:t>
            </a:r>
            <a:endParaRPr lang="ru-RU" sz="1200" dirty="0">
              <a:latin typeface="Verdana" pitchFamily="34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ru-RU" sz="8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МЕРОПРИЯТИЯ ПО СОКРАЩЕНИЮ РАСХОДОВ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Оптимизация расходов бюджета, в том числе расходов на содержание органов местного самоуправления;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Повышение </a:t>
            </a:r>
            <a:r>
              <a:rPr lang="ru-RU" sz="1200" dirty="0">
                <a:latin typeface="Verdana" pitchFamily="34" charset="0"/>
              </a:rPr>
              <a:t>эффективности расходов в сфере муниципальных закупок</a:t>
            </a:r>
            <a:r>
              <a:rPr lang="ru-RU" sz="1200" dirty="0" smtClean="0">
                <a:latin typeface="Verdana" pitchFamily="34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ru-RU" sz="8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МЕРОПРИЯТИЯ ПО УВЕЛИЧЕНИЮ ДОХОДОВ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Сотрудничество с Федеральной </a:t>
            </a:r>
            <a:r>
              <a:rPr lang="ru-RU" sz="1200" dirty="0">
                <a:latin typeface="Verdana" pitchFamily="34" charset="0"/>
              </a:rPr>
              <a:t>налоговой </a:t>
            </a:r>
            <a:r>
              <a:rPr lang="ru-RU" sz="1200" dirty="0" smtClean="0">
                <a:latin typeface="Verdana" pitchFamily="34" charset="0"/>
              </a:rPr>
              <a:t>службой по </a:t>
            </a:r>
            <a:r>
              <a:rPr lang="ru-RU" sz="1200" dirty="0">
                <a:latin typeface="Verdana" pitchFamily="34" charset="0"/>
              </a:rPr>
              <a:t>легализации объектов налогообложения, трудовой деятельности;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Работа по </a:t>
            </a:r>
            <a:r>
              <a:rPr lang="ru-RU" sz="1200" dirty="0">
                <a:latin typeface="Verdana" pitchFamily="34" charset="0"/>
              </a:rPr>
              <a:t>погашению задолженности по неналоговым </a:t>
            </a:r>
            <a:r>
              <a:rPr lang="ru-RU" sz="1200" dirty="0" smtClean="0">
                <a:latin typeface="Verdana" pitchFamily="34" charset="0"/>
              </a:rPr>
              <a:t>доходам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(справочно</a:t>
            </a:r>
            <a:r>
              <a:rPr lang="ru-RU" sz="1200" dirty="0">
                <a:latin typeface="Verdana" pitchFamily="34" charset="0"/>
              </a:rPr>
              <a:t>: на </a:t>
            </a:r>
            <a:r>
              <a:rPr lang="ru-RU" sz="1200" dirty="0" smtClean="0">
                <a:latin typeface="Verdana" pitchFamily="34" charset="0"/>
              </a:rPr>
              <a:t>01.01.2019 </a:t>
            </a:r>
            <a:r>
              <a:rPr lang="ru-RU" sz="1200" dirty="0">
                <a:latin typeface="Verdana" pitchFamily="34" charset="0"/>
              </a:rPr>
              <a:t>– </a:t>
            </a:r>
            <a:r>
              <a:rPr lang="ru-RU" sz="1200" dirty="0" smtClean="0">
                <a:latin typeface="Verdana" pitchFamily="34" charset="0"/>
              </a:rPr>
              <a:t>164,4 </a:t>
            </a:r>
            <a:r>
              <a:rPr lang="ru-RU" sz="1200" dirty="0">
                <a:latin typeface="Verdana" pitchFamily="34" charset="0"/>
              </a:rPr>
              <a:t>млн. руб</a:t>
            </a:r>
            <a:r>
              <a:rPr lang="ru-RU" sz="1200" dirty="0" smtClean="0">
                <a:latin typeface="Verdana" pitchFamily="34" charset="0"/>
              </a:rPr>
              <a:t>.; на 01.11.2019 </a:t>
            </a:r>
            <a:r>
              <a:rPr lang="ru-RU" sz="1200" dirty="0">
                <a:latin typeface="Verdana" pitchFamily="34" charset="0"/>
              </a:rPr>
              <a:t>– </a:t>
            </a:r>
            <a:r>
              <a:rPr lang="ru-RU" sz="1200" dirty="0" smtClean="0">
                <a:latin typeface="Verdana" pitchFamily="34" charset="0"/>
              </a:rPr>
              <a:t>155,9 </a:t>
            </a:r>
            <a:r>
              <a:rPr lang="ru-RU" sz="1200" dirty="0">
                <a:latin typeface="Verdana" pitchFamily="34" charset="0"/>
              </a:rPr>
              <a:t>млн. руб</a:t>
            </a:r>
            <a:r>
              <a:rPr lang="ru-RU" sz="1200" dirty="0" smtClean="0">
                <a:latin typeface="Verdana" pitchFamily="34" charset="0"/>
              </a:rPr>
              <a:t>.);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Межведомственная комиссия при администрации МОГО «Ухта» по ликвидации задолженности по выплате заработной платы.</a:t>
            </a:r>
            <a:endParaRPr lang="ru-RU" sz="12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>
                <a:latin typeface="Verdana" pitchFamily="34" charset="0"/>
              </a:rPr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64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 И РЕЗЕРВЫ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562813"/>
            <a:ext cx="8640960" cy="589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latin typeface="Verdana" pitchFamily="34" charset="0"/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РИСКИ И 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ПРОБЛЕМЫ</a:t>
            </a:r>
          </a:p>
          <a:p>
            <a:pPr>
              <a:lnSpc>
                <a:spcPct val="120000"/>
              </a:lnSpc>
            </a:pP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Выпадающие </a:t>
            </a:r>
            <a:r>
              <a:rPr lang="ru-RU" sz="1200" dirty="0">
                <a:latin typeface="Verdana" pitchFamily="34" charset="0"/>
              </a:rPr>
              <a:t>доходы при предоставлении льгот, установленных федеральным </a:t>
            </a:r>
            <a:r>
              <a:rPr lang="ru-RU" sz="1200" dirty="0" smtClean="0">
                <a:latin typeface="Verdana" pitchFamily="34" charset="0"/>
              </a:rPr>
              <a:t>законодательством по </a:t>
            </a:r>
            <a:r>
              <a:rPr lang="ru-RU" sz="1200" dirty="0">
                <a:latin typeface="Verdana" pitchFamily="34" charset="0"/>
              </a:rPr>
              <a:t>налогам – </a:t>
            </a:r>
            <a:r>
              <a:rPr lang="ru-RU" sz="1200" dirty="0" smtClean="0">
                <a:latin typeface="Verdana" pitchFamily="34" charset="0"/>
              </a:rPr>
              <a:t>397,3 </a:t>
            </a:r>
            <a:r>
              <a:rPr lang="ru-RU" sz="1200" dirty="0">
                <a:latin typeface="Verdana" pitchFamily="34" charset="0"/>
              </a:rPr>
              <a:t>млн. руб</a:t>
            </a:r>
            <a:r>
              <a:rPr lang="ru-RU" sz="1200" dirty="0" smtClean="0">
                <a:latin typeface="Verdana" pitchFamily="34" charset="0"/>
              </a:rPr>
              <a:t>.;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latin typeface="Verdana" pitchFamily="34" charset="0"/>
              </a:rPr>
              <a:t>- Перерасчет по арендной плате за земельные участки (требование ООО «ЛУКОЙЛ-КОМИ» </a:t>
            </a:r>
            <a:r>
              <a:rPr lang="ru-RU" sz="1200" dirty="0" smtClean="0">
                <a:latin typeface="Verdana" pitchFamily="34" charset="0"/>
              </a:rPr>
              <a:t>к КУМИ о </a:t>
            </a:r>
            <a:r>
              <a:rPr lang="ru-RU" sz="1200" dirty="0">
                <a:latin typeface="Verdana" pitchFamily="34" charset="0"/>
              </a:rPr>
              <a:t>возврате неосновательного обогащения в сумме 193 млн. руб., перерасчет арендной платы по 80 договорам за период с 01.03.2015 по 31.12.2017);</a:t>
            </a:r>
          </a:p>
          <a:p>
            <a:pPr indent="-171450">
              <a:lnSpc>
                <a:spcPct val="120000"/>
              </a:lnSpc>
              <a:buFontTx/>
              <a:buChar char="-"/>
            </a:pPr>
            <a:r>
              <a:rPr lang="ru-RU" sz="1200" dirty="0" smtClean="0">
                <a:latin typeface="Verdana" pitchFamily="34" charset="0"/>
              </a:rPr>
              <a:t>Предусмотрены </a:t>
            </a:r>
            <a:r>
              <a:rPr lang="ru-RU" sz="1200" dirty="0">
                <a:latin typeface="Verdana" pitchFamily="34" charset="0"/>
              </a:rPr>
              <a:t>ассигнования  главному распорядителю бюджетных средств Администрации МОГО «Ухта» на предполагаемый возврат средств Фонду содействия реформирования жилищно-коммунального хозяйства и республиканскому бюджету Республики Коми в объеме 68,9 млн. руб. по мероприятиям, связанным с переселением граждан из аварийного жилищного фонда.</a:t>
            </a:r>
          </a:p>
          <a:p>
            <a:pPr>
              <a:lnSpc>
                <a:spcPct val="120000"/>
              </a:lnSpc>
            </a:pPr>
            <a:endParaRPr lang="ru-RU" dirty="0" smtClean="0"/>
          </a:p>
          <a:p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РЕЗЕРВЫ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Резервный </a:t>
            </a:r>
            <a:r>
              <a:rPr lang="ru-RU" sz="1200" dirty="0">
                <a:latin typeface="Verdana" pitchFamily="34" charset="0"/>
              </a:rPr>
              <a:t>фонд на </a:t>
            </a:r>
            <a:r>
              <a:rPr lang="ru-RU" sz="1200" dirty="0" smtClean="0">
                <a:latin typeface="Verdana" pitchFamily="34" charset="0"/>
              </a:rPr>
              <a:t>2020-2022 </a:t>
            </a:r>
            <a:r>
              <a:rPr lang="ru-RU" sz="1200" dirty="0">
                <a:latin typeface="Verdana" pitchFamily="34" charset="0"/>
              </a:rPr>
              <a:t>годы по </a:t>
            </a:r>
            <a:r>
              <a:rPr lang="ru-RU" sz="1200" dirty="0" smtClean="0">
                <a:latin typeface="Verdana" pitchFamily="34" charset="0"/>
              </a:rPr>
              <a:t>10 </a:t>
            </a:r>
            <a:r>
              <a:rPr lang="ru-RU" sz="1200" dirty="0">
                <a:latin typeface="Verdana" pitchFamily="34" charset="0"/>
              </a:rPr>
              <a:t>млн. рублей</a:t>
            </a:r>
            <a:r>
              <a:rPr lang="ru-RU" sz="1200" dirty="0" smtClean="0">
                <a:latin typeface="Verdana" pitchFamily="34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На оплату исполнительных листов судебных органов по искам к МОГО «Ухта» (казне) на 2020-2022 годы по 13,6 млн. руб.;</a:t>
            </a:r>
          </a:p>
          <a:p>
            <a:pPr indent="-171450">
              <a:lnSpc>
                <a:spcPct val="120000"/>
              </a:lnSpc>
              <a:buFontTx/>
              <a:buChar char="-"/>
            </a:pPr>
            <a:r>
              <a:rPr lang="ru-RU" sz="1200" dirty="0">
                <a:latin typeface="Verdana" pitchFamily="34" charset="0"/>
              </a:rPr>
              <a:t>На исполнение судебных актов по обращению взыскания на средства бюджета на 2020 год – 41,6 млн. руб.;</a:t>
            </a:r>
          </a:p>
          <a:p>
            <a:pPr indent="-171450">
              <a:lnSpc>
                <a:spcPct val="120000"/>
              </a:lnSpc>
              <a:buFontTx/>
              <a:buChar char="-"/>
            </a:pPr>
            <a:r>
              <a:rPr lang="ru-RU" sz="1200" dirty="0">
                <a:latin typeface="Verdana" pitchFamily="34" charset="0"/>
              </a:rPr>
              <a:t>На исполнение судебных актов по обращению взыскания на средства бюджета, связанных с взысканием неосновательного обогащения в пользу ООО «Лукойл-Коми» на 2020 год – 52,8 млн. руб.; на 2020 год – 53,0 млн. руб.; на 2021 год – 21,8 млн. руб.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latin typeface="Verdana" pitchFamily="34" charset="0"/>
              </a:rPr>
              <a:t>- На финансовое обеспечение </a:t>
            </a:r>
            <a:r>
              <a:rPr lang="ru-RU" sz="1200" dirty="0" err="1">
                <a:latin typeface="Verdana" pitchFamily="34" charset="0"/>
              </a:rPr>
              <a:t>софинансирования</a:t>
            </a:r>
            <a:r>
              <a:rPr lang="ru-RU" sz="1200" dirty="0">
                <a:latin typeface="Verdana" pitchFamily="34" charset="0"/>
              </a:rPr>
              <a:t> мероприятий, осуществляемых за счет безвозмездных поступлений (резерв) на 2020-2022 годы по 4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38539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6421</TotalTime>
  <Words>10558</Words>
  <Application>Microsoft Office PowerPoint</Application>
  <PresentationFormat>Экран (4:3)</PresentationFormat>
  <Paragraphs>3823</Paragraphs>
  <Slides>68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Тема Office</vt:lpstr>
      <vt:lpstr>БЮДЖЕТ ДЛЯ ГРАЖДАН</vt:lpstr>
      <vt:lpstr>Презентация PowerPoint</vt:lpstr>
      <vt:lpstr>ЧТО ТАКОЕ БЮДЖЕТ?</vt:lpstr>
      <vt:lpstr>ЭТАПЫ И УЧАСТНИКИ БЮДЖЕТНОГО ПРОЦЕССА</vt:lpstr>
      <vt:lpstr>СОСТАВЛЕНИЕ ПРОЕКТА БЮДЖЕТА ОСНОВЫВАЕТСЯ</vt:lpstr>
      <vt:lpstr>СЕТЬ МУНИЦИПАЛЬНЫХ УЧРЕЖДЕНИЙ</vt:lpstr>
      <vt:lpstr>СОЦИАЛЬНО-ЭКОНОМИЧЕСКАЯ ХАРАКТЕРИСТИКА</vt:lpstr>
      <vt:lpstr>БЮДЖЕТНАЯ ПОЛИТИКА</vt:lpstr>
      <vt:lpstr>РИСКИ И РЕЗЕРВЫ</vt:lpstr>
      <vt:lpstr>ОСНОВНЫЕ ХАРАКТЕРИСТИКИ БЮДЖЕТА</vt:lpstr>
      <vt:lpstr>ДОХОДЫ И РАСХОДЫ НА ДУШУ НАСЕЛЕНИЯ ПО СРАВНЕНИЮ С ДРУГИМИ МУНИЦИПАЛЬНЫМИ ОБРАЗОВАНИЯМИ</vt:lpstr>
      <vt:lpstr>ДОХОДЫ МУНИЦИПАЛЬНОГО ОБРАЗОВАНИЯ</vt:lpstr>
      <vt:lpstr>МЫ - НАЛОГОПЛАТЕЛЬЩИКИ</vt:lpstr>
      <vt:lpstr>РАСПРЕДЕЛЕНИЕ НАЛОГОВЫХ И НЕНАЛОГОВЫХ ДОХОДОВ МЕЖДУ БЮДЖЕТАМИ</vt:lpstr>
      <vt:lpstr>РАСПРЕДЕЛЕНИЕ НАЛОГОВЫХ И НЕНАЛОГОВЫХ ДОХОДОВ МЕЖДУ БЮДЖЕТАМИ</vt:lpstr>
      <vt:lpstr>РАСПРЕДЕЛЕНИЕ НАЛОГОВЫХ И НЕНАЛОГОВЫХ ДОХОДОВ МЕЖДУ БЮДЖЕТАМИ</vt:lpstr>
      <vt:lpstr>СТРУКТУРА ДОХОДОВ БЮДЖЕТА</vt:lpstr>
      <vt:lpstr>СТРУКТУРА ДОХОДОВ БЮДЖЕТА</vt:lpstr>
      <vt:lpstr>СТРУКТУРА НАЛОГОВЫХ И НЕНАЛОГОВЫХ ДОХОДОВ</vt:lpstr>
      <vt:lpstr>ДИНАМИКА ИЗМЕНЕНИЯ НАЛОГОВЫХ И НЕНАЛОГОВЫХ ДОХОДОВ</vt:lpstr>
      <vt:lpstr>РАСПРЕДЕЛЕНИЕ НАЛОГОВЫХ ДОХОДОВ ПО УРОВНЯМ БЮДЖЕТОВ (ПО ГЛАВНОМУ АДМИНИСТРАТОРУ – ФЕДЕРАЛЬНАЯ НАЛОГОВАЯ СЛУЖБА)</vt:lpstr>
      <vt:lpstr>ДОЛЯ АДМИНИСТРИРУЕМЫХ МУНИЦИПАЛИТЕТОМ ДОХОДОВ</vt:lpstr>
      <vt:lpstr>ВЫПАДАЮЩИЕ ДОХОДЫ ПРИ ПРЕДОСТАВЛЕНИИ ЛЬГОТ ПО НАЛОГАМ</vt:lpstr>
      <vt:lpstr>МЕЖБЮДЖЕТНЫЕ ОТНОШЕНИЯ</vt:lpstr>
      <vt:lpstr>МЕЖБЮДЖЕТНЫЕ ОТНОШЕНИЯ</vt:lpstr>
      <vt:lpstr>МЕЖБЮДЖЕТНЫЕ ОТНОШЕНИЯ</vt:lpstr>
      <vt:lpstr>МЕЖБЮДЖЕТНЫЕ ОТНОШЕНИЯ</vt:lpstr>
      <vt:lpstr>РАСХОДЫ БЮДЖЕТА В РАЗРЕЗЕ РАЗДЕЛОВ ПОДРАЗДЕЛОВ</vt:lpstr>
      <vt:lpstr>РАСХОДЫ БЮДЖЕТА В РАЗРЕЗЕ РАЗДЕЛОВ ПОДРАЗДЕЛОВ</vt:lpstr>
      <vt:lpstr>РАСХОДЫ БЮДЖЕТА В РАЗРЕЗЕ РАЗДЕЛОВ ПОДРАЗДЕЛОВ</vt:lpstr>
      <vt:lpstr>РАСХОДЫ БЮДЖЕТА В РАЗРЕЗЕ РАЗДЕЛОВ ПОДРАЗДЕЛОВ</vt:lpstr>
      <vt:lpstr>РАСХОДЫ БЮДЖЕТА ПО ВИДАМ РАСХОДОВ</vt:lpstr>
      <vt:lpstr>РАСХОДЫ В РАСЧЕТЕ НА ДУШУ  НАСЕЛЕНИЯ В 2020 ГОДУ</vt:lpstr>
      <vt:lpstr>РАСХОДЫ В РАСЧЕТЕ НА ОДНОГО ВОСПИТАННИКА,  ОБУЧАЮЩЕГОСЯ В 2020 ГОДУ</vt:lpstr>
      <vt:lpstr>ПРОГРАММНЫЙ БЮДЖЕТ</vt:lpstr>
      <vt:lpstr>МУНИЦИПАЛЬНАЯ ПРОГРАММА «РАЗВИТИЕ СИСТЕМЫ  МУНИЦИПАЛЬНОГО УПРАВЛЕНИЯ»</vt:lpstr>
      <vt:lpstr>МУНИЦИПАЛЬНАЯ ПРОГРАММА «РАЗВИТИЕ ЭКОНОМИКИ»</vt:lpstr>
      <vt:lpstr>МУНИЦИПАЛЬНАЯ ПРОГРАММА  «БЕЗОПАСНОСТЬ  ЖИЗНЕДЕЯТЕЛЬНОСТИ НАСЕЛЕНИЯ»</vt:lpstr>
      <vt:lpstr>МУНИЦИПАЛЬНАЯ ПРОГРАММА «РАЗВИТИЕ ТРАНСПОРТНОЙ  СИСТЕМЫ»</vt:lpstr>
      <vt:lpstr>МУНИЦИПАЛЬНАЯ ПРОГРАММА «ЖИЛЬЕ И ЖИЛИЩНО- КОММУНАЛЬНОЕ ХОЗЯЙСТВО»</vt:lpstr>
      <vt:lpstr>МУНИЦИПАЛЬНАЯ ПРОГРАММА «ЖИЛЬЕ И ЖИЛИЩНО- КОММУНАЛЬНОЕ ХОЗЯЙСТВО»</vt:lpstr>
      <vt:lpstr>МУНИЦИПАЛЬНАЯ ПРОГРАММА «РАЗВИТИЕ ОБРАЗОВАНИЯ»</vt:lpstr>
      <vt:lpstr>МУНИЦИПАЛЬНАЯ ПРОГРАММА «РАЗВИТИЕ ОБРАЗОВАНИЯ»</vt:lpstr>
      <vt:lpstr>МУНИЦИПАЛЬНАЯ ПРОГРАММА «РАЗВИТИЕ ОБРАЗОВАНИЯ»</vt:lpstr>
      <vt:lpstr>СРЕДНЯЯ ЗАРАБОТНАЯ ПЛАТА РАБОТНИКА СФЕРЫ ОБРАЗОВАНИЯ</vt:lpstr>
      <vt:lpstr>МУНИЦИПАЛЬНАЯ ПРОГРАММА  «КУЛЬТУРА»</vt:lpstr>
      <vt:lpstr>СРЕДНЯЯ ЗАРАБОТНАЯ ПЛАТА РАБОТНИКА СФЕРЫ КУЛЬТУРЫ</vt:lpstr>
      <vt:lpstr>МУНИЦИПАЛЬНАЯ ПРОГРАММА «СОЦИАЛЬНАЯ ПОДДЕРЖКА  НАСЕЛЕНИЯ»</vt:lpstr>
      <vt:lpstr>МУНИЦИПАЛЬНАЯ ПРОГРАММА  «ФОРМИРОВАНИЕ СОВРЕМЕННОЙ ГОРОДСКОЙ СРЕДЫ»</vt:lpstr>
      <vt:lpstr>МУНИЦИПАЛЬНАЯ ПРОГРАММА «РАЗВИТИЕ ФИЗИЧЕСКОЙ КУЛЬТУРЫ  И СПОРТА»</vt:lpstr>
      <vt:lpstr>СРЕДНЯЯ ЗАРАБОТНАЯ ПЛАТА РАБОТНИКА СФЕРЫ ФИЗКУЛЬТУРЫ И  СПОРТА</vt:lpstr>
      <vt:lpstr>МУНИЦИПАЛЬНАЯ ПРОГРАММА  «ПЕРЕСЕЛЕНИЕ ГРАЖДАН, ПРОЖИВАЮЩИХ НА ТЕРРИТОРИИ МОГО «УХТА», ИЗ АВАРИЙНОГО ЖИЛИЩНОГО ФОНДА НА 2019 -2025 ГОДЫ»</vt:lpstr>
      <vt:lpstr>ДОХОДЫ УЧРЕЖДЕНИЙ ОТ ПРЕДПРИНИМАТЕЛЬСКОЙ И ИНОЙ ПРИНОСЯЩЕЙ ДОХОД ДЕЯТЕЛЬНОСТИ</vt:lpstr>
      <vt:lpstr>РАСХОДЫ НА КАПИТАЛЬНЫЙ И ТЕКУЩИЙ РЕМОНТ, АНТИТЕРРОРИСТИЧЕСКИЕ И ПРОТИВОПОЖАРНЫЕ МЕРОПРИЯТИЯ</vt:lpstr>
      <vt:lpstr>РАСХОДЫ НА ПОДДЕРЖКУ ОТДЕЛЬНЫХ КАТЕГОРИЙ ГРАЖДАН</vt:lpstr>
      <vt:lpstr>РАСХОДЫ НА ПОДДЕРЖКУ ОТДЕЛЬНЫХ КАТЕГОРИЙ ГРАЖДАН</vt:lpstr>
      <vt:lpstr>УЧАСТИЕ В ФЕДЕРАЛЬНЫХ И РЕСПУБЛИКАНСКИХ ПРОГРАММАХ</vt:lpstr>
      <vt:lpstr>УЧАСТИЕ В ФЕДЕРАЛЬНЫХ И РЕСПУБЛИКАНСКИХ ПРОГРАММАХ</vt:lpstr>
      <vt:lpstr>УЧАСТИЕ В ФЕДЕРАЛЬНЫХ И РЕСПУБЛИКАНСКИХ ПРОГРАММАХ</vt:lpstr>
      <vt:lpstr>ДЕФИЦИТ И ИСТОЧНИКИ ФИНАНСИРОВАНИЯ  ДЕФИЦИТА БЮДЖЕТА</vt:lpstr>
      <vt:lpstr>МУНИЦИПАЛЬНЫЙ ДОЛГ</vt:lpstr>
      <vt:lpstr>ОГРАНИЧЕНИЯ, УСТАНОВЛЕННЫЕ БЮДЖЕТНЫМ КОДЕКСОМ РОССИЙСКОЙ ФЕДЕРАЦИИ</vt:lpstr>
      <vt:lpstr>НАРОДНЫЙ БЮДЖЕТ</vt:lpstr>
      <vt:lpstr>НАРОДНЫЙ БЮДЖЕТ</vt:lpstr>
      <vt:lpstr>НАЦИОНАЛЬНЫЕ ПРОЕКТЫ</vt:lpstr>
      <vt:lpstr>НАЦИОНАЛЬНЫЕ ПРОЕКТЫ</vt:lpstr>
      <vt:lpstr>ОТКРЫТОСТЬ БЮДЖЕТНЫХ ДАННЫХ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Starceva</cp:lastModifiedBy>
  <cp:revision>975</cp:revision>
  <cp:lastPrinted>2019-11-29T12:21:36Z</cp:lastPrinted>
  <dcterms:modified xsi:type="dcterms:W3CDTF">2019-12-02T07:18:00Z</dcterms:modified>
</cp:coreProperties>
</file>