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6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7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8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19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0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21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2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23.xml" ContentType="application/vnd.openxmlformats-officedocument.theme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24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28" r:id="rId2"/>
    <p:sldMasterId id="2147483767" r:id="rId3"/>
    <p:sldMasterId id="2147483780" r:id="rId4"/>
    <p:sldMasterId id="2147483793" r:id="rId5"/>
    <p:sldMasterId id="2147483806" r:id="rId6"/>
    <p:sldMasterId id="2147483819" r:id="rId7"/>
    <p:sldMasterId id="2147483832" r:id="rId8"/>
    <p:sldMasterId id="2147483845" r:id="rId9"/>
    <p:sldMasterId id="2147483858" r:id="rId10"/>
    <p:sldMasterId id="2147483884" r:id="rId11"/>
    <p:sldMasterId id="2147483908" r:id="rId12"/>
    <p:sldMasterId id="2147483920" r:id="rId13"/>
    <p:sldMasterId id="2147483933" r:id="rId14"/>
    <p:sldMasterId id="2147483946" r:id="rId15"/>
    <p:sldMasterId id="2147483958" r:id="rId16"/>
    <p:sldMasterId id="2147483982" r:id="rId17"/>
    <p:sldMasterId id="2147483994" r:id="rId18"/>
    <p:sldMasterId id="2147484007" r:id="rId19"/>
    <p:sldMasterId id="2147484020" r:id="rId20"/>
    <p:sldMasterId id="2147484033" r:id="rId21"/>
    <p:sldMasterId id="2147484069" r:id="rId22"/>
    <p:sldMasterId id="2147484081" r:id="rId23"/>
    <p:sldMasterId id="2147484093" r:id="rId24"/>
    <p:sldMasterId id="2147484105" r:id="rId25"/>
  </p:sldMasterIdLst>
  <p:notesMasterIdLst>
    <p:notesMasterId r:id="rId90"/>
  </p:notesMasterIdLst>
  <p:handoutMasterIdLst>
    <p:handoutMasterId r:id="rId91"/>
  </p:handoutMasterIdLst>
  <p:sldIdLst>
    <p:sldId id="345" r:id="rId26"/>
    <p:sldId id="591" r:id="rId27"/>
    <p:sldId id="661" r:id="rId28"/>
    <p:sldId id="647" r:id="rId29"/>
    <p:sldId id="623" r:id="rId30"/>
    <p:sldId id="625" r:id="rId31"/>
    <p:sldId id="597" r:id="rId32"/>
    <p:sldId id="624" r:id="rId33"/>
    <p:sldId id="600" r:id="rId34"/>
    <p:sldId id="619" r:id="rId35"/>
    <p:sldId id="620" r:id="rId36"/>
    <p:sldId id="670" r:id="rId37"/>
    <p:sldId id="671" r:id="rId38"/>
    <p:sldId id="672" r:id="rId39"/>
    <p:sldId id="601" r:id="rId40"/>
    <p:sldId id="602" r:id="rId41"/>
    <p:sldId id="603" r:id="rId42"/>
    <p:sldId id="604" r:id="rId43"/>
    <p:sldId id="681" r:id="rId44"/>
    <p:sldId id="682" r:id="rId45"/>
    <p:sldId id="683" r:id="rId46"/>
    <p:sldId id="605" r:id="rId47"/>
    <p:sldId id="606" r:id="rId48"/>
    <p:sldId id="618" r:id="rId49"/>
    <p:sldId id="648" r:id="rId50"/>
    <p:sldId id="607" r:id="rId51"/>
    <p:sldId id="608" r:id="rId52"/>
    <p:sldId id="609" r:id="rId53"/>
    <p:sldId id="664" r:id="rId54"/>
    <p:sldId id="633" r:id="rId55"/>
    <p:sldId id="634" r:id="rId56"/>
    <p:sldId id="635" r:id="rId57"/>
    <p:sldId id="636" r:id="rId58"/>
    <p:sldId id="637" r:id="rId59"/>
    <p:sldId id="638" r:id="rId60"/>
    <p:sldId id="639" r:id="rId61"/>
    <p:sldId id="640" r:id="rId62"/>
    <p:sldId id="641" r:id="rId63"/>
    <p:sldId id="665" r:id="rId64"/>
    <p:sldId id="642" r:id="rId65"/>
    <p:sldId id="669" r:id="rId66"/>
    <p:sldId id="666" r:id="rId67"/>
    <p:sldId id="643" r:id="rId68"/>
    <p:sldId id="650" r:id="rId69"/>
    <p:sldId id="644" r:id="rId70"/>
    <p:sldId id="667" r:id="rId71"/>
    <p:sldId id="668" r:id="rId72"/>
    <p:sldId id="615" r:id="rId73"/>
    <p:sldId id="616" r:id="rId74"/>
    <p:sldId id="613" r:id="rId75"/>
    <p:sldId id="614" r:id="rId76"/>
    <p:sldId id="657" r:id="rId77"/>
    <p:sldId id="652" r:id="rId78"/>
    <p:sldId id="678" r:id="rId79"/>
    <p:sldId id="679" r:id="rId80"/>
    <p:sldId id="680" r:id="rId81"/>
    <p:sldId id="611" r:id="rId82"/>
    <p:sldId id="656" r:id="rId83"/>
    <p:sldId id="663" r:id="rId84"/>
    <p:sldId id="676" r:id="rId85"/>
    <p:sldId id="660" r:id="rId86"/>
    <p:sldId id="655" r:id="rId87"/>
    <p:sldId id="622" r:id="rId88"/>
    <p:sldId id="654" r:id="rId89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336600"/>
    <a:srgbClr val="8180B6"/>
    <a:srgbClr val="CCFFCC"/>
    <a:srgbClr val="99CC99"/>
    <a:srgbClr val="CC99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26" autoAdjust="0"/>
    <p:restoredTop sz="98553" autoAdjust="0"/>
  </p:normalViewPr>
  <p:slideViewPr>
    <p:cSldViewPr>
      <p:cViewPr>
        <p:scale>
          <a:sx n="75" d="100"/>
          <a:sy n="75" d="100"/>
        </p:scale>
        <p:origin x="-1710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307" y="-96"/>
      </p:cViewPr>
      <p:guideLst>
        <p:guide orient="horz" pos="3128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slide" Target="slides/slide30.xml"/><Relationship Id="rId63" Type="http://schemas.openxmlformats.org/officeDocument/2006/relationships/slide" Target="slides/slide38.xml"/><Relationship Id="rId68" Type="http://schemas.openxmlformats.org/officeDocument/2006/relationships/slide" Target="slides/slide43.xml"/><Relationship Id="rId76" Type="http://schemas.openxmlformats.org/officeDocument/2006/relationships/slide" Target="slides/slide51.xml"/><Relationship Id="rId84" Type="http://schemas.openxmlformats.org/officeDocument/2006/relationships/slide" Target="slides/slide59.xml"/><Relationship Id="rId89" Type="http://schemas.openxmlformats.org/officeDocument/2006/relationships/slide" Target="slides/slide6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6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slide" Target="slides/slide28.xml"/><Relationship Id="rId58" Type="http://schemas.openxmlformats.org/officeDocument/2006/relationships/slide" Target="slides/slide33.xml"/><Relationship Id="rId66" Type="http://schemas.openxmlformats.org/officeDocument/2006/relationships/slide" Target="slides/slide41.xml"/><Relationship Id="rId74" Type="http://schemas.openxmlformats.org/officeDocument/2006/relationships/slide" Target="slides/slide49.xml"/><Relationship Id="rId79" Type="http://schemas.openxmlformats.org/officeDocument/2006/relationships/slide" Target="slides/slide54.xml"/><Relationship Id="rId87" Type="http://schemas.openxmlformats.org/officeDocument/2006/relationships/slide" Target="slides/slide6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6.xml"/><Relationship Id="rId82" Type="http://schemas.openxmlformats.org/officeDocument/2006/relationships/slide" Target="slides/slide57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slide" Target="slides/slide31.xml"/><Relationship Id="rId64" Type="http://schemas.openxmlformats.org/officeDocument/2006/relationships/slide" Target="slides/slide39.xml"/><Relationship Id="rId69" Type="http://schemas.openxmlformats.org/officeDocument/2006/relationships/slide" Target="slides/slide44.xml"/><Relationship Id="rId77" Type="http://schemas.openxmlformats.org/officeDocument/2006/relationships/slide" Target="slides/slide5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72" Type="http://schemas.openxmlformats.org/officeDocument/2006/relationships/slide" Target="slides/slide47.xml"/><Relationship Id="rId80" Type="http://schemas.openxmlformats.org/officeDocument/2006/relationships/slide" Target="slides/slide55.xml"/><Relationship Id="rId85" Type="http://schemas.openxmlformats.org/officeDocument/2006/relationships/slide" Target="slides/slide60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slide" Target="slides/slide34.xml"/><Relationship Id="rId67" Type="http://schemas.openxmlformats.org/officeDocument/2006/relationships/slide" Target="slides/slide4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6.xml"/><Relationship Id="rId54" Type="http://schemas.openxmlformats.org/officeDocument/2006/relationships/slide" Target="slides/slide29.xml"/><Relationship Id="rId62" Type="http://schemas.openxmlformats.org/officeDocument/2006/relationships/slide" Target="slides/slide37.xml"/><Relationship Id="rId70" Type="http://schemas.openxmlformats.org/officeDocument/2006/relationships/slide" Target="slides/slide45.xml"/><Relationship Id="rId75" Type="http://schemas.openxmlformats.org/officeDocument/2006/relationships/slide" Target="slides/slide50.xml"/><Relationship Id="rId83" Type="http://schemas.openxmlformats.org/officeDocument/2006/relationships/slide" Target="slides/slide58.xml"/><Relationship Id="rId88" Type="http://schemas.openxmlformats.org/officeDocument/2006/relationships/slide" Target="slides/slide63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slide" Target="slides/slide3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slide" Target="slides/slide35.xml"/><Relationship Id="rId65" Type="http://schemas.openxmlformats.org/officeDocument/2006/relationships/slide" Target="slides/slide40.xml"/><Relationship Id="rId73" Type="http://schemas.openxmlformats.org/officeDocument/2006/relationships/slide" Target="slides/slide48.xml"/><Relationship Id="rId78" Type="http://schemas.openxmlformats.org/officeDocument/2006/relationships/slide" Target="slides/slide53.xml"/><Relationship Id="rId81" Type="http://schemas.openxmlformats.org/officeDocument/2006/relationships/slide" Target="slides/slide56.xml"/><Relationship Id="rId86" Type="http://schemas.openxmlformats.org/officeDocument/2006/relationships/slide" Target="slides/slide61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6.pn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6.png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392037741064004E-2"/>
          <c:y val="4.7982322951770788E-2"/>
          <c:w val="0.87934143270440601"/>
          <c:h val="0.89740275771827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1.72067602244737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D13-4A28-8CAA-55B5FD295D97}"/>
                </c:ext>
              </c:extLst>
            </c:dLbl>
            <c:dLbl>
              <c:idx val="1"/>
              <c:layout>
                <c:manualLayout>
                  <c:x val="-1.7206760224473705E-2"/>
                  <c:y val="8.9816657583520663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D13-4A28-8CAA-55B5FD295D97}"/>
                </c:ext>
              </c:extLst>
            </c:dLbl>
            <c:dLbl>
              <c:idx val="2"/>
              <c:layout>
                <c:manualLayout>
                  <c:x val="-1.14711734829824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D13-4A28-8CAA-55B5FD295D97}"/>
                </c:ext>
              </c:extLst>
            </c:dLbl>
            <c:dLbl>
              <c:idx val="3"/>
              <c:layout>
                <c:manualLayout>
                  <c:x val="-2.0074666500470139E-2"/>
                  <c:y val="7.8386352133713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D13-4A28-8CAA-55B5FD295D97}"/>
                </c:ext>
              </c:extLst>
            </c:dLbl>
            <c:dLbl>
              <c:idx val="4"/>
              <c:layout>
                <c:manualLayout>
                  <c:x val="-1.4338966853728086E-2"/>
                  <c:y val="1.5677270426742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D13-4A28-8CAA-55B5FD295D97}"/>
                </c:ext>
              </c:extLst>
            </c:dLbl>
            <c:dLbl>
              <c:idx val="5"/>
              <c:layout>
                <c:manualLayout>
                  <c:x val="-1.2905070168355277E-2"/>
                  <c:y val="3.9193176066856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D13-4A28-8CAA-55B5FD295D9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 план</c:v>
                </c:pt>
                <c:pt idx="5">
                  <c:v>2019 факт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3481.2</c:v>
                </c:pt>
                <c:pt idx="1">
                  <c:v>3582.9</c:v>
                </c:pt>
                <c:pt idx="2">
                  <c:v>3655.6</c:v>
                </c:pt>
                <c:pt idx="3">
                  <c:v>3761.8</c:v>
                </c:pt>
                <c:pt idx="4">
                  <c:v>4072</c:v>
                </c:pt>
                <c:pt idx="5">
                  <c:v>4087.4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D13-4A28-8CAA-55B5FD295D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4338966853728086E-2"/>
                  <c:y val="-3.9193176066856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D13-4A28-8CAA-55B5FD295D97}"/>
                </c:ext>
              </c:extLst>
            </c:dLbl>
            <c:dLbl>
              <c:idx val="1"/>
              <c:layout>
                <c:manualLayout>
                  <c:x val="1.7206647319222886E-2"/>
                  <c:y val="-7.8386352133713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D13-4A28-8CAA-55B5FD295D97}"/>
                </c:ext>
              </c:extLst>
            </c:dLbl>
            <c:dLbl>
              <c:idx val="2"/>
              <c:layout>
                <c:manualLayout>
                  <c:x val="1.7206760224473705E-2"/>
                  <c:y val="7.8383266056857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D13-4A28-8CAA-55B5FD295D97}"/>
                </c:ext>
              </c:extLst>
            </c:dLbl>
            <c:dLbl>
              <c:idx val="3"/>
              <c:layout>
                <c:manualLayout>
                  <c:x val="1.1471173482982469E-2"/>
                  <c:y val="3.9193176066856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D13-4A28-8CAA-55B5FD295D97}"/>
                </c:ext>
              </c:extLst>
            </c:dLbl>
            <c:dLbl>
              <c:idx val="4"/>
              <c:layout>
                <c:manualLayout>
                  <c:x val="1.29050701683552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D13-4A28-8CAA-55B5FD295D97}"/>
                </c:ext>
              </c:extLst>
            </c:dLbl>
            <c:dLbl>
              <c:idx val="5"/>
              <c:layout>
                <c:manualLayout>
                  <c:x val="1.72067602244737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D13-4A28-8CAA-55B5FD295D9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 план</c:v>
                </c:pt>
                <c:pt idx="5">
                  <c:v>2019 факт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3485.5</c:v>
                </c:pt>
                <c:pt idx="1">
                  <c:v>3519.7</c:v>
                </c:pt>
                <c:pt idx="2">
                  <c:v>3513.2</c:v>
                </c:pt>
                <c:pt idx="3">
                  <c:v>3678.6</c:v>
                </c:pt>
                <c:pt idx="4">
                  <c:v>4403.5</c:v>
                </c:pt>
                <c:pt idx="5">
                  <c:v>4300.2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D13-4A28-8CAA-55B5FD295D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8.6033801122368525E-3"/>
                  <c:y val="-2.526600986987109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ED13-4A28-8CAA-55B5FD295D97}"/>
                </c:ext>
              </c:extLst>
            </c:dLbl>
            <c:dLbl>
              <c:idx val="1"/>
              <c:layout>
                <c:manualLayout>
                  <c:x val="5.7355867414912347E-3"/>
                  <c:y val="5.56318115191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ED13-4A28-8CAA-55B5FD295D97}"/>
                </c:ext>
              </c:extLst>
            </c:dLbl>
            <c:dLbl>
              <c:idx val="2"/>
              <c:layout>
                <c:manualLayout>
                  <c:x val="4.30169005611842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ED13-4A28-8CAA-55B5FD295D97}"/>
                </c:ext>
              </c:extLst>
            </c:dLbl>
            <c:dLbl>
              <c:idx val="3"/>
              <c:layout>
                <c:manualLayout>
                  <c:x val="1.003727679760966E-2"/>
                  <c:y val="1.7953202332357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ED13-4A28-8CAA-55B5FD295D97}"/>
                </c:ext>
              </c:extLst>
            </c:dLbl>
            <c:dLbl>
              <c:idx val="4"/>
              <c:layout>
                <c:manualLayout>
                  <c:x val="1.1471173482982469E-2"/>
                  <c:y val="1.542480942977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ED13-4A28-8CAA-55B5FD295D97}"/>
                </c:ext>
              </c:extLst>
            </c:dLbl>
            <c:dLbl>
              <c:idx val="5"/>
              <c:layout>
                <c:manualLayout>
                  <c:x val="4.3016900561184263E-3"/>
                  <c:y val="3.9193176066856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ED13-4A28-8CAA-55B5FD295D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 план</c:v>
                </c:pt>
                <c:pt idx="5">
                  <c:v>2019 факт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-4.3</c:v>
                </c:pt>
                <c:pt idx="1">
                  <c:v>63.2</c:v>
                </c:pt>
                <c:pt idx="2">
                  <c:v>142.4</c:v>
                </c:pt>
                <c:pt idx="3">
                  <c:v>83.2</c:v>
                </c:pt>
                <c:pt idx="4">
                  <c:v>-331.5</c:v>
                </c:pt>
                <c:pt idx="5">
                  <c:v>-212.8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ED13-4A28-8CAA-55B5FD295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980224"/>
        <c:axId val="46227840"/>
      </c:barChart>
      <c:catAx>
        <c:axId val="144980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227840"/>
        <c:crosses val="autoZero"/>
        <c:auto val="1"/>
        <c:lblAlgn val="ctr"/>
        <c:lblOffset val="100"/>
        <c:noMultiLvlLbl val="0"/>
      </c:catAx>
      <c:valAx>
        <c:axId val="46227840"/>
        <c:scaling>
          <c:orientation val="minMax"/>
          <c:max val="4500"/>
        </c:scaling>
        <c:delete val="1"/>
        <c:axPos val="l"/>
        <c:numFmt formatCode="0.0" sourceLinked="1"/>
        <c:majorTickMark val="out"/>
        <c:minorTickMark val="none"/>
        <c:tickLblPos val="nextTo"/>
        <c:crossAx val="144980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39933548485579"/>
          <c:y val="0.13736726964370016"/>
          <c:w val="8.662982794143019E-2"/>
          <c:h val="0.37867647058823528"/>
        </c:manualLayout>
      </c:layout>
      <c:overlay val="0"/>
      <c:txPr>
        <a:bodyPr/>
        <a:lstStyle/>
        <a:p>
          <a:pPr>
            <a:defRPr sz="9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E1-4A74-A582-E60E324D59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117.4</c:v>
                </c:pt>
                <c:pt idx="1">
                  <c:v>28.2</c:v>
                </c:pt>
                <c:pt idx="2">
                  <c:v>22</c:v>
                </c:pt>
                <c:pt idx="3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E1-4A74-A582-E60E324D5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540288"/>
        <c:axId val="150541824"/>
      </c:barChart>
      <c:catAx>
        <c:axId val="15054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50541824"/>
        <c:crosses val="autoZero"/>
        <c:auto val="1"/>
        <c:lblAlgn val="ctr"/>
        <c:lblOffset val="100"/>
        <c:noMultiLvlLbl val="0"/>
      </c:catAx>
      <c:valAx>
        <c:axId val="15054182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50540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D9-48BE-A041-3F8ED4E2EC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202.7</c:v>
                </c:pt>
                <c:pt idx="1">
                  <c:v>201.5</c:v>
                </c:pt>
                <c:pt idx="2">
                  <c:v>111.7</c:v>
                </c:pt>
                <c:pt idx="3">
                  <c:v>116.5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D9-48BE-A041-3F8ED4E2E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630784"/>
        <c:axId val="150632320"/>
      </c:barChart>
      <c:catAx>
        <c:axId val="15063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50632320"/>
        <c:crosses val="autoZero"/>
        <c:auto val="1"/>
        <c:lblAlgn val="ctr"/>
        <c:lblOffset val="100"/>
        <c:noMultiLvlLbl val="0"/>
      </c:catAx>
      <c:valAx>
        <c:axId val="1506323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0630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6C-427E-A14D-955B8FCF01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88.5</c:v>
                </c:pt>
                <c:pt idx="1">
                  <c:v>70.099999999999994</c:v>
                </c:pt>
                <c:pt idx="2">
                  <c:v>80.900000000000006</c:v>
                </c:pt>
                <c:pt idx="3">
                  <c:v>136.30000000000001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6C-427E-A14D-955B8FCF0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695936"/>
        <c:axId val="150697472"/>
      </c:barChart>
      <c:catAx>
        <c:axId val="15069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50697472"/>
        <c:crosses val="autoZero"/>
        <c:auto val="1"/>
        <c:lblAlgn val="ctr"/>
        <c:lblOffset val="100"/>
        <c:noMultiLvlLbl val="0"/>
      </c:catAx>
      <c:valAx>
        <c:axId val="15069747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50695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604928057638989E-2"/>
          <c:y val="2.5671358654704313E-2"/>
          <c:w val="0.89687375161625071"/>
          <c:h val="0.854554939944633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9112226301096568E-2"/>
                  <c:y val="4.53615410990087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50-46AD-BB17-F4DA41C0FBC3}"/>
                </c:ext>
              </c:extLst>
            </c:dLbl>
            <c:dLbl>
              <c:idx val="1"/>
              <c:layout>
                <c:manualLayout>
                  <c:x val="6.2402049890437704E-2"/>
                  <c:y val="-4.831946612099245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50-46AD-BB17-F4DA41C0FBC3}"/>
                </c:ext>
              </c:extLst>
            </c:dLbl>
            <c:dLbl>
              <c:idx val="2"/>
              <c:layout>
                <c:manualLayout>
                  <c:x val="5.7708599753691671E-2"/>
                  <c:y val="-4.54874490734176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50-46AD-BB17-F4DA41C0FBC3}"/>
                </c:ext>
              </c:extLst>
            </c:dLbl>
            <c:dLbl>
              <c:idx val="3"/>
              <c:layout>
                <c:manualLayout>
                  <c:x val="6.0625296952820845E-2"/>
                  <c:y val="4.437799909601723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550-46AD-BB17-F4DA41C0FBC3}"/>
                </c:ext>
              </c:extLst>
            </c:dLbl>
            <c:dLbl>
              <c:idx val="4"/>
              <c:layout>
                <c:manualLayout>
                  <c:x val="6.0717367101054964E-2"/>
                  <c:y val="-1.65178489151750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550-46AD-BB17-F4DA41C0FBC3}"/>
                </c:ext>
              </c:extLst>
            </c:dLbl>
            <c:dLbl>
              <c:idx val="5"/>
              <c:layout>
                <c:manualLayout>
                  <c:x val="5.926681905320224E-2"/>
                  <c:y val="-1.24426274768060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550-46AD-BB17-F4DA41C0FBC3}"/>
                </c:ext>
              </c:extLst>
            </c:dLbl>
            <c:dLbl>
              <c:idx val="6"/>
              <c:layout>
                <c:manualLayout>
                  <c:x val="6.1379823045666429E-2"/>
                  <c:y val="-1.1587183152126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E2-47B8-87EE-63702E2DEE8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8652</c:v>
                </c:pt>
                <c:pt idx="1">
                  <c:v>7861</c:v>
                </c:pt>
                <c:pt idx="2">
                  <c:v>7296</c:v>
                </c:pt>
                <c:pt idx="3">
                  <c:v>9752</c:v>
                </c:pt>
                <c:pt idx="4">
                  <c:v>14365</c:v>
                </c:pt>
                <c:pt idx="5">
                  <c:v>11281</c:v>
                </c:pt>
                <c:pt idx="6">
                  <c:v>8936.7999999999993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550-46AD-BB17-F4DA41C0FB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Республиканский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063758873127572E-2"/>
                  <c:y val="9.269746521700969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550-46AD-BB17-F4DA41C0FBC3}"/>
                </c:ext>
              </c:extLst>
            </c:dLbl>
            <c:dLbl>
              <c:idx val="1"/>
              <c:layout>
                <c:manualLayout>
                  <c:x val="5.782599747569032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550-46AD-BB17-F4DA41C0FBC3}"/>
                </c:ext>
              </c:extLst>
            </c:dLbl>
            <c:dLbl>
              <c:idx val="2"/>
              <c:layout>
                <c:manualLayout>
                  <c:x val="6.2162951161454927E-2"/>
                  <c:y val="6.755236540026966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550-46AD-BB17-F4DA41C0FBC3}"/>
                </c:ext>
              </c:extLst>
            </c:dLbl>
            <c:dLbl>
              <c:idx val="3"/>
              <c:layout>
                <c:manualLayout>
                  <c:x val="6.2087876121872346E-2"/>
                  <c:y val="2.41287122552070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550-46AD-BB17-F4DA41C0FBC3}"/>
                </c:ext>
              </c:extLst>
            </c:dLbl>
            <c:dLbl>
              <c:idx val="4"/>
              <c:layout>
                <c:manualLayout>
                  <c:x val="6.0717248910877514E-2"/>
                  <c:y val="-3.24442953012786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550-46AD-BB17-F4DA41C0FBC3}"/>
                </c:ext>
              </c:extLst>
            </c:dLbl>
            <c:dLbl>
              <c:idx val="5"/>
              <c:layout>
                <c:manualLayout>
                  <c:x val="6.0874001353121536E-2"/>
                  <c:y val="-1.33320293076848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550-46AD-BB17-F4DA41C0FBC3}"/>
                </c:ext>
              </c:extLst>
            </c:dLbl>
            <c:dLbl>
              <c:idx val="6"/>
              <c:layout>
                <c:manualLayout>
                  <c:x val="6.1428635588953472E-2"/>
                  <c:y val="-1.1587365627451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E2-47B8-87EE-63702E2DEE8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5402</c:v>
                </c:pt>
                <c:pt idx="1">
                  <c:v>8343</c:v>
                </c:pt>
                <c:pt idx="2">
                  <c:v>11477</c:v>
                </c:pt>
                <c:pt idx="3">
                  <c:v>13019</c:v>
                </c:pt>
                <c:pt idx="4">
                  <c:v>17282</c:v>
                </c:pt>
                <c:pt idx="5">
                  <c:v>19655</c:v>
                </c:pt>
                <c:pt idx="6">
                  <c:v>19478.7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B550-46AD-BB17-F4DA41C0FB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0637586814678249E-2"/>
                  <c:y val="2.317436630425242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B550-46AD-BB17-F4DA41C0FBC3}"/>
                </c:ext>
              </c:extLst>
            </c:dLbl>
            <c:dLbl>
              <c:idx val="1"/>
              <c:layout>
                <c:manualLayout>
                  <c:x val="5.782599747569032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B550-46AD-BB17-F4DA41C0FBC3}"/>
                </c:ext>
              </c:extLst>
            </c:dLbl>
            <c:dLbl>
              <c:idx val="2"/>
              <c:layout>
                <c:manualLayout>
                  <c:x val="5.9112226301096568E-2"/>
                  <c:y val="9.8536675624380382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B550-46AD-BB17-F4DA41C0FBC3}"/>
                </c:ext>
              </c:extLst>
            </c:dLbl>
            <c:dLbl>
              <c:idx val="3"/>
              <c:layout>
                <c:manualLayout>
                  <c:x val="5.8974348195545839E-2"/>
                  <c:y val="9.8536675624380382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B550-46AD-BB17-F4DA41C0FBC3}"/>
                </c:ext>
              </c:extLst>
            </c:dLbl>
            <c:dLbl>
              <c:idx val="4"/>
              <c:layout>
                <c:manualLayout>
                  <c:x val="6.071729734947486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B550-46AD-BB17-F4DA41C0FBC3}"/>
                </c:ext>
              </c:extLst>
            </c:dLbl>
            <c:dLbl>
              <c:idx val="5"/>
              <c:layout>
                <c:manualLayout>
                  <c:x val="5.7642123848100961E-2"/>
                  <c:y val="2.654468556125669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B550-46AD-BB17-F4DA41C0FBC3}"/>
                </c:ext>
              </c:extLst>
            </c:dLbl>
            <c:dLbl>
              <c:idx val="6"/>
              <c:layout>
                <c:manualLayout>
                  <c:x val="5.4412212456874158E-2"/>
                  <c:y val="-2.3174366304252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C86-4CCD-921F-E72D1E1A322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1571</c:v>
                </c:pt>
                <c:pt idx="1">
                  <c:v>1109</c:v>
                </c:pt>
                <c:pt idx="2">
                  <c:v>1052</c:v>
                </c:pt>
                <c:pt idx="3">
                  <c:v>1070</c:v>
                </c:pt>
                <c:pt idx="4">
                  <c:v>1168</c:v>
                </c:pt>
                <c:pt idx="5">
                  <c:v>1201</c:v>
                </c:pt>
                <c:pt idx="6">
                  <c:v>1232.0999999999999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B550-46AD-BB17-F4DA41C0F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123840"/>
        <c:axId val="151125376"/>
      </c:barChart>
      <c:catAx>
        <c:axId val="151123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51125376"/>
        <c:crosses val="autoZero"/>
        <c:auto val="1"/>
        <c:lblAlgn val="ctr"/>
        <c:lblOffset val="100"/>
        <c:noMultiLvlLbl val="0"/>
      </c:catAx>
      <c:valAx>
        <c:axId val="151125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51123840"/>
        <c:crosses val="autoZero"/>
        <c:crossBetween val="between"/>
      </c:valAx>
      <c:spPr>
        <a:noFill/>
        <a:ln w="25375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199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B62-4065-8001-4DE8956CF7D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D0-4252-8550-D12FB91F0167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AD0-4252-8550-D12FB91F0167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3FF-4095-9CBC-21B2160B17F8}"/>
              </c:ext>
            </c:extLst>
          </c:dPt>
          <c:dLbls>
            <c:dLbl>
              <c:idx val="0"/>
              <c:layout>
                <c:manualLayout>
                  <c:x val="-0.1673534229403075"/>
                  <c:y val="-0.20802266529346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B62-4065-8001-4DE8956CF7D4}"/>
                </c:ext>
              </c:extLst>
            </c:dLbl>
            <c:dLbl>
              <c:idx val="1"/>
              <c:layout>
                <c:manualLayout>
                  <c:x val="0.17066446356375573"/>
                  <c:y val="4.4625450698407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AD0-4252-8550-D12FB91F01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0.73</c:v>
                </c:pt>
                <c:pt idx="1">
                  <c:v>0.12</c:v>
                </c:pt>
                <c:pt idx="2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62-4065-8001-4DE8956CF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F8F-4831-8360-10A5E5EEFE0D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42-4A54-8043-B928666FE30F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42-4A54-8043-B928666FE30F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328-4B4C-A01D-2DB170CDCEEA}"/>
              </c:ext>
            </c:extLst>
          </c:dPt>
          <c:dLbls>
            <c:dLbl>
              <c:idx val="0"/>
              <c:layout>
                <c:manualLayout>
                  <c:x val="-0.1673534229403075"/>
                  <c:y val="-0.20802266529346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F8F-4831-8360-10A5E5EEFE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Иные</c:v>
                </c:pt>
                <c:pt idx="2">
                  <c:v>Дотации</c:v>
                </c:pt>
                <c:pt idx="3">
                  <c:v>Субсидии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0.69</c:v>
                </c:pt>
                <c:pt idx="1">
                  <c:v>6.0000000000000001E-3</c:v>
                </c:pt>
                <c:pt idx="2">
                  <c:v>0.13700000000000001</c:v>
                </c:pt>
                <c:pt idx="3">
                  <c:v>0.16700000000000001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8F-4831-8360-10A5E5EEF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7F8-4397-B1B8-37C32DCE2E91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F9-43E4-89DF-15AE13076184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F9-43E4-89DF-15AE13076184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9EF-4DB6-822C-C55B1FDB4FDA}"/>
              </c:ext>
            </c:extLst>
          </c:dPt>
          <c:dLbls>
            <c:dLbl>
              <c:idx val="0"/>
              <c:layout>
                <c:manualLayout>
                  <c:x val="-0.1673534229403075"/>
                  <c:y val="-0.20802266529346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7F8-4397-B1B8-37C32DCE2E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Иные</c:v>
                </c:pt>
                <c:pt idx="2">
                  <c:v>Дотации</c:v>
                </c:pt>
                <c:pt idx="3">
                  <c:v>Субсидии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0.69199999999999995</c:v>
                </c:pt>
                <c:pt idx="1">
                  <c:v>6.0000000000000001E-3</c:v>
                </c:pt>
                <c:pt idx="2">
                  <c:v>0.13700000000000001</c:v>
                </c:pt>
                <c:pt idx="3">
                  <c:v>0.16500000000000001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F8-4397-B1B8-37C32DCE2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26100196854056"/>
          <c:y val="0.13689712754937833"/>
          <c:w val="0.51914795664845914"/>
          <c:h val="0.778721577184145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7.0655147331638206E-3"/>
                  <c:y val="1.6396367856877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AF3-4DC3-9E33-B5864E160190}"/>
                </c:ext>
              </c:extLst>
            </c:dLbl>
            <c:dLbl>
              <c:idx val="1"/>
              <c:layout>
                <c:manualLayout>
                  <c:x val="-2.1127409302749776E-2"/>
                  <c:y val="6.8298149333800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AF3-4DC3-9E33-B5864E160190}"/>
                </c:ext>
              </c:extLst>
            </c:dLbl>
            <c:dLbl>
              <c:idx val="4"/>
              <c:layout>
                <c:manualLayout>
                  <c:x val="-0.188782221262627"/>
                  <c:y val="-0.17950793995793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AF3-4DC3-9E33-B5864E160190}"/>
                </c:ext>
              </c:extLst>
            </c:dLbl>
            <c:dLbl>
              <c:idx val="6"/>
              <c:layout>
                <c:manualLayout>
                  <c:x val="4.8031612839663521E-2"/>
                  <c:y val="8.6719912839884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AF3-4DC3-9E33-B5864E160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600</c:v>
                </c:pt>
                <c:pt idx="5">
                  <c:v>700</c:v>
                </c:pt>
                <c:pt idx="6">
                  <c:v>800</c:v>
                </c:pt>
              </c:numCache>
            </c:numRef>
          </c:cat>
          <c:val>
            <c:numRef>
              <c:f>Лист1!$B$2:$B$8</c:f>
              <c:numCache>
                <c:formatCode>0.0%</c:formatCode>
                <c:ptCount val="7"/>
                <c:pt idx="0">
                  <c:v>8.5999999999999993E-2</c:v>
                </c:pt>
                <c:pt idx="1">
                  <c:v>5.8000000000000003E-2</c:v>
                </c:pt>
                <c:pt idx="2">
                  <c:v>1.4999999999999999E-2</c:v>
                </c:pt>
                <c:pt idx="3">
                  <c:v>3.2000000000000001E-2</c:v>
                </c:pt>
                <c:pt idx="4">
                  <c:v>0.67600000000000005</c:v>
                </c:pt>
                <c:pt idx="5">
                  <c:v>1E-3</c:v>
                </c:pt>
                <c:pt idx="6">
                  <c:v>0.13200000000000001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F3-4DC3-9E33-B5864E160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cat>
            <c:strRef>
              <c:f>Лист1!$A$2:$A$3</c:f>
              <c:strCache>
                <c:ptCount val="2"/>
                <c:pt idx="0">
                  <c:v>Непрограммная</c:v>
                </c:pt>
                <c:pt idx="1">
                  <c:v>Остальная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6.5000000000000002E-2</c:v>
                </c:pt>
                <c:pt idx="1">
                  <c:v>0.93500000000000005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28301</c:v>
                </c:pt>
                <c:pt idx="1">
                  <c:v>31832</c:v>
                </c:pt>
                <c:pt idx="2">
                  <c:v>31832</c:v>
                </c:pt>
                <c:pt idx="3">
                  <c:v>36569</c:v>
                </c:pt>
                <c:pt idx="4">
                  <c:v>39611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45-4718-8ABA-7706AC250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315520"/>
        <c:axId val="228317056"/>
      </c:barChart>
      <c:catAx>
        <c:axId val="22831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228317056"/>
        <c:crosses val="autoZero"/>
        <c:auto val="1"/>
        <c:lblAlgn val="ctr"/>
        <c:lblOffset val="100"/>
        <c:noMultiLvlLbl val="0"/>
      </c:catAx>
      <c:valAx>
        <c:axId val="228317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8315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BD-4E76-94F5-B15639BC93AB}"/>
              </c:ext>
            </c:extLst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BD-4E76-94F5-B15639BC93AB}"/>
              </c:ext>
            </c:extLst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BD-4E76-94F5-B15639BC93AB}"/>
              </c:ext>
            </c:extLst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BD-4E76-94F5-B15639BC93AB}"/>
              </c:ext>
            </c:extLst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1BD-4E76-94F5-B15639BC93AB}"/>
              </c:ext>
            </c:extLst>
          </c:dPt>
          <c:dLbls>
            <c:dLbl>
              <c:idx val="0"/>
              <c:layout>
                <c:manualLayout>
                  <c:x val="-0.11321767066408041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BD-4E76-94F5-B15639BC93AB}"/>
                </c:ext>
              </c:extLst>
            </c:dLbl>
            <c:dLbl>
              <c:idx val="1"/>
              <c:layout>
                <c:manualLayout>
                  <c:x val="-0.11585063974929159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BD-4E76-94F5-B15639BC93AB}"/>
                </c:ext>
              </c:extLst>
            </c:dLbl>
            <c:dLbl>
              <c:idx val="2"/>
              <c:layout>
                <c:manualLayout>
                  <c:x val="-8.6887979811968691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BD-4E76-94F5-B15639BC93AB}"/>
                </c:ext>
              </c:extLst>
            </c:dLbl>
            <c:dLbl>
              <c:idx val="3"/>
              <c:layout>
                <c:manualLayout>
                  <c:x val="-0.13164845426055863"/>
                  <c:y val="-5.5943710935762083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BD-4E76-94F5-B15639BC93AB}"/>
                </c:ext>
              </c:extLst>
            </c:dLbl>
            <c:dLbl>
              <c:idx val="4"/>
              <c:layout>
                <c:manualLayout>
                  <c:x val="-0.14481329968661449"/>
                  <c:y val="-8.3915566403643133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BD-4E76-94F5-B15639BC93A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0.0</c:formatCode>
                <c:ptCount val="5"/>
                <c:pt idx="0">
                  <c:v>35.9</c:v>
                </c:pt>
                <c:pt idx="1">
                  <c:v>36.4</c:v>
                </c:pt>
                <c:pt idx="2">
                  <c:v>54.6</c:v>
                </c:pt>
                <c:pt idx="3">
                  <c:v>68.900000000000006</c:v>
                </c:pt>
                <c:pt idx="4">
                  <c:v>70.7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A-51BD-4E76-94F5-B15639BC9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144613376"/>
        <c:axId val="149520384"/>
      </c:bubbleChart>
      <c:valAx>
        <c:axId val="144613376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49520384"/>
        <c:crosses val="autoZero"/>
        <c:crossBetween val="midCat"/>
        <c:majorUnit val="5"/>
        <c:minorUnit val="0.2"/>
      </c:valAx>
      <c:valAx>
        <c:axId val="149520384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4613376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37838</c:v>
                </c:pt>
                <c:pt idx="1">
                  <c:v>37993</c:v>
                </c:pt>
                <c:pt idx="2">
                  <c:v>37993</c:v>
                </c:pt>
                <c:pt idx="3">
                  <c:v>41283</c:v>
                </c:pt>
                <c:pt idx="4">
                  <c:v>43605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BD-481D-BFD7-B7EC8B758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706560"/>
        <c:axId val="228712448"/>
      </c:barChart>
      <c:catAx>
        <c:axId val="22870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228712448"/>
        <c:crosses val="autoZero"/>
        <c:auto val="1"/>
        <c:lblAlgn val="ctr"/>
        <c:lblOffset val="100"/>
        <c:noMultiLvlLbl val="0"/>
      </c:catAx>
      <c:valAx>
        <c:axId val="228712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870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25549</c:v>
                </c:pt>
                <c:pt idx="1">
                  <c:v>27455</c:v>
                </c:pt>
                <c:pt idx="2">
                  <c:v>31483</c:v>
                </c:pt>
                <c:pt idx="3">
                  <c:v>42127</c:v>
                </c:pt>
                <c:pt idx="4">
                  <c:v>43728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7C-4990-B682-6F9003A6E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663680"/>
        <c:axId val="228665216"/>
      </c:barChart>
      <c:catAx>
        <c:axId val="22866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228665216"/>
        <c:crosses val="autoZero"/>
        <c:auto val="1"/>
        <c:lblAlgn val="ctr"/>
        <c:lblOffset val="100"/>
        <c:noMultiLvlLbl val="0"/>
      </c:catAx>
      <c:valAx>
        <c:axId val="228665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8663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Школьники</c:v>
                </c:pt>
                <c:pt idx="1">
                  <c:v>Дошкольники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78</c:v>
                </c:pt>
                <c:pt idx="1">
                  <c:v>145.9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12-41AC-AA75-285E4326AD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-9.8493005316295686E-3"/>
                  <c:y val="-9.6994914258787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12-41AC-AA75-285E4326AD34}"/>
                </c:ext>
              </c:extLst>
            </c:dLbl>
            <c:dLbl>
              <c:idx val="1"/>
              <c:layout>
                <c:manualLayout>
                  <c:x val="-9.8493005316295686E-3"/>
                  <c:y val="2.22277444075051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912-41AC-AA75-285E4326A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Школьники</c:v>
                </c:pt>
                <c:pt idx="1">
                  <c:v>Дошкольники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75</c:v>
                </c:pt>
                <c:pt idx="1">
                  <c:v>129.6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912-41AC-AA75-285E4326A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795136"/>
        <c:axId val="228796672"/>
      </c:barChart>
      <c:catAx>
        <c:axId val="228795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228796672"/>
        <c:crosses val="autoZero"/>
        <c:auto val="1"/>
        <c:lblAlgn val="ctr"/>
        <c:lblOffset val="100"/>
        <c:noMultiLvlLbl val="0"/>
      </c:catAx>
      <c:valAx>
        <c:axId val="228796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8795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21175</c:v>
                </c:pt>
                <c:pt idx="1">
                  <c:v>24782</c:v>
                </c:pt>
                <c:pt idx="2">
                  <c:v>32124</c:v>
                </c:pt>
                <c:pt idx="3">
                  <c:v>39711</c:v>
                </c:pt>
                <c:pt idx="4">
                  <c:v>41538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4D-44E6-AB8B-22BBD437E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390592"/>
        <c:axId val="229400576"/>
      </c:barChart>
      <c:catAx>
        <c:axId val="22939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229400576"/>
        <c:crosses val="autoZero"/>
        <c:auto val="1"/>
        <c:lblAlgn val="ctr"/>
        <c:lblOffset val="100"/>
        <c:noMultiLvlLbl val="0"/>
      </c:catAx>
      <c:valAx>
        <c:axId val="229400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9390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31706</c:v>
                </c:pt>
                <c:pt idx="1">
                  <c:v>34071</c:v>
                </c:pt>
                <c:pt idx="2">
                  <c:v>39238</c:v>
                </c:pt>
                <c:pt idx="3">
                  <c:v>42127</c:v>
                </c:pt>
                <c:pt idx="4">
                  <c:v>44158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26-4164-81F5-53A125146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433728"/>
        <c:axId val="229435264"/>
      </c:barChart>
      <c:catAx>
        <c:axId val="22943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229435264"/>
        <c:crosses val="autoZero"/>
        <c:auto val="1"/>
        <c:lblAlgn val="ctr"/>
        <c:lblOffset val="100"/>
        <c:noMultiLvlLbl val="0"/>
      </c:catAx>
      <c:valAx>
        <c:axId val="229435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9433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Обучающийся художественной школы</c:v>
                </c:pt>
                <c:pt idx="1">
                  <c:v>Обучающийся музыкальной школы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42</c:v>
                </c:pt>
                <c:pt idx="1">
                  <c:v>97.7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AD-48A7-9CCF-65F9407328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Обучающийся художественной школы</c:v>
                </c:pt>
                <c:pt idx="1">
                  <c:v>Обучающийся музыкальной школы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40.200000000000003</c:v>
                </c:pt>
                <c:pt idx="1">
                  <c:v>92.5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AD-48A7-9CCF-65F940732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073280"/>
        <c:axId val="229074816"/>
      </c:barChart>
      <c:catAx>
        <c:axId val="2290732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229074816"/>
        <c:crosses val="autoZero"/>
        <c:auto val="1"/>
        <c:lblAlgn val="ctr"/>
        <c:lblOffset val="100"/>
        <c:noMultiLvlLbl val="0"/>
      </c:catAx>
      <c:valAx>
        <c:axId val="22907481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229073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34640</c:v>
                </c:pt>
                <c:pt idx="1">
                  <c:v>37224</c:v>
                </c:pt>
                <c:pt idx="2">
                  <c:v>42689</c:v>
                </c:pt>
                <c:pt idx="3">
                  <c:v>42127</c:v>
                </c:pt>
                <c:pt idx="4">
                  <c:v>43728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33-4451-A566-F069707E9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957184"/>
        <c:axId val="185004032"/>
      </c:barChart>
      <c:catAx>
        <c:axId val="18495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85004032"/>
        <c:crosses val="autoZero"/>
        <c:auto val="1"/>
        <c:lblAlgn val="ctr"/>
        <c:lblOffset val="100"/>
        <c:noMultiLvlLbl val="0"/>
      </c:catAx>
      <c:valAx>
        <c:axId val="185004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495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Обучающийся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36.4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12-41AC-AA75-285E4326AD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9.8493005316295686E-3"/>
                  <c:y val="-9.6994914258787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12-41AC-AA75-285E4326AD34}"/>
                </c:ext>
              </c:extLst>
            </c:dLbl>
            <c:dLbl>
              <c:idx val="1"/>
              <c:layout>
                <c:manualLayout>
                  <c:x val="-9.8493005316295686E-3"/>
                  <c:y val="2.22277444075051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12-41AC-AA75-285E4326A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Обучающийся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912-41AC-AA75-285E4326A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035008"/>
        <c:axId val="185040896"/>
      </c:barChart>
      <c:catAx>
        <c:axId val="1850350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85040896"/>
        <c:crosses val="autoZero"/>
        <c:auto val="1"/>
        <c:lblAlgn val="ctr"/>
        <c:lblOffset val="100"/>
        <c:noMultiLvlLbl val="0"/>
      </c:catAx>
      <c:valAx>
        <c:axId val="18504089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85035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D22-4CA3-A48F-16E84BF3BA03}"/>
              </c:ext>
            </c:extLst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Федеральный </c:v>
                </c:pt>
                <c:pt idx="1">
                  <c:v>Республиканский</c:v>
                </c:pt>
                <c:pt idx="2">
                  <c:v>Местный</c:v>
                </c:pt>
                <c:pt idx="3">
                  <c:v>Дорожный фонд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36</c:v>
                </c:pt>
                <c:pt idx="1">
                  <c:v>29.6</c:v>
                </c:pt>
                <c:pt idx="2">
                  <c:v>7.4</c:v>
                </c:pt>
                <c:pt idx="3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73-4539-80E2-ED33AD75589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73-4539-80E2-ED33AD755895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A73-4539-80E2-ED33AD755895}"/>
              </c:ext>
            </c:extLst>
          </c:dPt>
          <c:cat>
            <c:strRef>
              <c:f>Лист1!$A$2:$A$4</c:f>
              <c:strCache>
                <c:ptCount val="3"/>
                <c:pt idx="0">
                  <c:v>Жилье</c:v>
                </c:pt>
                <c:pt idx="1">
                  <c:v>Дороги</c:v>
                </c:pt>
                <c:pt idx="2">
                  <c:v>Экология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13.9</c:v>
                </c:pt>
                <c:pt idx="1">
                  <c:v>82.7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A73-4539-80E2-ED33AD7558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40-4D3A-8AA3-A598D3303518}"/>
              </c:ext>
            </c:extLst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40-4D3A-8AA3-A598D3303518}"/>
              </c:ext>
            </c:extLst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40-4D3A-8AA3-A598D3303518}"/>
              </c:ext>
            </c:extLst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740-4D3A-8AA3-A598D3303518}"/>
              </c:ext>
            </c:extLst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740-4D3A-8AA3-A598D3303518}"/>
              </c:ext>
            </c:extLst>
          </c:dPt>
          <c:dLbls>
            <c:dLbl>
              <c:idx val="3"/>
              <c:layout>
                <c:manualLayout>
                  <c:x val="-0.12205935656601405"/>
                  <c:y val="-2.8851970987184956E-3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40-4D3A-8AA3-A598D330351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37.799999999999997</c:v>
                </c:pt>
                <c:pt idx="1">
                  <c:v>36.700000000000003</c:v>
                </c:pt>
                <c:pt idx="2">
                  <c:v>56</c:v>
                </c:pt>
                <c:pt idx="3">
                  <c:v>68.900000000000006</c:v>
                </c:pt>
                <c:pt idx="4" formatCode="0.0">
                  <c:v>73.2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A-A740-4D3A-8AA3-A598D3303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139760768"/>
        <c:axId val="139762304"/>
      </c:bubbleChart>
      <c:valAx>
        <c:axId val="139760768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39762304"/>
        <c:crosses val="autoZero"/>
        <c:crossBetween val="midCat"/>
        <c:majorUnit val="5"/>
        <c:minorUnit val="0.2"/>
      </c:valAx>
      <c:valAx>
        <c:axId val="139762304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39760768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обслуживание муниципального долга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545597814907612E-3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0A-4C89-927C-C461EE045A90}"/>
                </c:ext>
              </c:extLst>
            </c:dLbl>
            <c:dLbl>
              <c:idx val="1"/>
              <c:layout>
                <c:manualLayout>
                  <c:x val="0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0A-4C89-927C-C461EE045A90}"/>
                </c:ext>
              </c:extLst>
            </c:dLbl>
            <c:dLbl>
              <c:idx val="2"/>
              <c:layout>
                <c:manualLayout>
                  <c:x val="0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0A-4C89-927C-C461EE045A90}"/>
                </c:ext>
              </c:extLst>
            </c:dLbl>
            <c:dLbl>
              <c:idx val="3"/>
              <c:layout>
                <c:manualLayout>
                  <c:x val="-2.9091195629815225E-3"/>
                  <c:y val="-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0A-4C89-927C-C461EE045A90}"/>
                </c:ext>
              </c:extLst>
            </c:dLbl>
            <c:dLbl>
              <c:idx val="4"/>
              <c:layout>
                <c:manualLayout>
                  <c:x val="2.9091195629815225E-3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0A-4C89-927C-C461EE045A90}"/>
                </c:ext>
              </c:extLst>
            </c:dLbl>
            <c:dLbl>
              <c:idx val="5"/>
              <c:layout>
                <c:manualLayout>
                  <c:x val="0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0A-4C89-927C-C461EE045A90}"/>
                </c:ext>
              </c:extLst>
            </c:dLbl>
            <c:dLbl>
              <c:idx val="6"/>
              <c:layout>
                <c:manualLayout>
                  <c:x val="-1.4545597814907612E-3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0A-4C89-927C-C461EE045A90}"/>
                </c:ext>
              </c:extLst>
            </c:dLbl>
            <c:dLbl>
              <c:idx val="7"/>
              <c:layout>
                <c:manualLayout>
                  <c:x val="-4.3636793444722837E-3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0A-4C89-927C-C461EE045A90}"/>
                </c:ext>
              </c:extLst>
            </c:dLbl>
            <c:dLbl>
              <c:idx val="8"/>
              <c:layout>
                <c:manualLayout>
                  <c:x val="2.9091195629815225E-3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A0A-4C89-927C-C461EE045A90}"/>
                </c:ext>
              </c:extLst>
            </c:dLbl>
            <c:dLbl>
              <c:idx val="9"/>
              <c:layout>
                <c:manualLayout>
                  <c:x val="0"/>
                  <c:y val="-5.312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A0A-4C89-927C-C461EE045A90}"/>
                </c:ext>
              </c:extLst>
            </c:dLbl>
            <c:dLbl>
              <c:idx val="10"/>
              <c:layout>
                <c:manualLayout>
                  <c:x val="-1.4545597814906545E-3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A0A-4C89-927C-C461EE045A90}"/>
                </c:ext>
              </c:extLst>
            </c:dLbl>
            <c:dLbl>
              <c:idx val="11"/>
              <c:layout>
                <c:manualLayout>
                  <c:x val="4.363679344472177E-3"/>
                  <c:y val="-3.4375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0A-4C89-927C-C461EE045A90}"/>
                </c:ext>
              </c:extLst>
            </c:dLbl>
            <c:dLbl>
              <c:idx val="12"/>
              <c:layout>
                <c:manualLayout>
                  <c:x val="-1.0666648508898453E-16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0F-4FE7-8F1B-9ADF20D5424F}"/>
                </c:ext>
              </c:extLst>
            </c:dLbl>
            <c:dLbl>
              <c:idx val="13"/>
              <c:layout>
                <c:manualLayout>
                  <c:x val="-1.0666648508898453E-16"/>
                  <c:y val="-3.4375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F7-4910-8FF2-AA1DB06FBB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01.01.2007</c:v>
                </c:pt>
                <c:pt idx="1">
                  <c:v>01.01.2008</c:v>
                </c:pt>
                <c:pt idx="2">
                  <c:v>01.01.2009</c:v>
                </c:pt>
                <c:pt idx="3">
                  <c:v> 01.01.2010</c:v>
                </c:pt>
                <c:pt idx="4">
                  <c:v> 01.01.2011</c:v>
                </c:pt>
                <c:pt idx="5">
                  <c:v>01.01.2012</c:v>
                </c:pt>
                <c:pt idx="6">
                  <c:v>01.01.2013</c:v>
                </c:pt>
                <c:pt idx="7">
                  <c:v>01.01.2014</c:v>
                </c:pt>
                <c:pt idx="8">
                  <c:v>01.01.2015</c:v>
                </c:pt>
                <c:pt idx="9">
                  <c:v>01.01.2016</c:v>
                </c:pt>
                <c:pt idx="10">
                  <c:v>01.01.2017</c:v>
                </c:pt>
                <c:pt idx="11">
                  <c:v>01.01.2018</c:v>
                </c:pt>
                <c:pt idx="12">
                  <c:v>01.01.2019</c:v>
                </c:pt>
                <c:pt idx="13">
                  <c:v>01.01.2020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 formatCode="0">
                  <c:v>4</c:v>
                </c:pt>
                <c:pt idx="1">
                  <c:v>5</c:v>
                </c:pt>
                <c:pt idx="2">
                  <c:v>10</c:v>
                </c:pt>
                <c:pt idx="3">
                  <c:v>45</c:v>
                </c:pt>
                <c:pt idx="4">
                  <c:v>59</c:v>
                </c:pt>
                <c:pt idx="5">
                  <c:v>40</c:v>
                </c:pt>
                <c:pt idx="6">
                  <c:v>41</c:v>
                </c:pt>
                <c:pt idx="7">
                  <c:v>47</c:v>
                </c:pt>
                <c:pt idx="8">
                  <c:v>43</c:v>
                </c:pt>
                <c:pt idx="9">
                  <c:v>47</c:v>
                </c:pt>
                <c:pt idx="10">
                  <c:v>36</c:v>
                </c:pt>
                <c:pt idx="11">
                  <c:v>14</c:v>
                </c:pt>
                <c:pt idx="12">
                  <c:v>7</c:v>
                </c:pt>
                <c:pt idx="1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A0A-4C89-927C-C461EE045A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Муниципальный внутренний долг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0.10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A0A-4C89-927C-C461EE045A90}"/>
                </c:ext>
              </c:extLst>
            </c:dLbl>
            <c:dLbl>
              <c:idx val="1"/>
              <c:layout>
                <c:manualLayout>
                  <c:x val="1.4545597814907346E-3"/>
                  <c:y val="-0.10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A0A-4C89-927C-C461EE045A90}"/>
                </c:ext>
              </c:extLst>
            </c:dLbl>
            <c:dLbl>
              <c:idx val="2"/>
              <c:layout>
                <c:manualLayout>
                  <c:x val="2.9091195629814956E-3"/>
                  <c:y val="-0.165624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A0A-4C89-927C-C461EE045A90}"/>
                </c:ext>
              </c:extLst>
            </c:dLbl>
            <c:dLbl>
              <c:idx val="3"/>
              <c:layout>
                <c:manualLayout>
                  <c:x val="0"/>
                  <c:y val="-0.221874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A0A-4C89-927C-C461EE045A90}"/>
                </c:ext>
              </c:extLst>
            </c:dLbl>
            <c:dLbl>
              <c:idx val="4"/>
              <c:layout>
                <c:manualLayout>
                  <c:x val="4.3636793444722837E-3"/>
                  <c:y val="-0.27812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A0A-4C89-927C-C461EE045A90}"/>
                </c:ext>
              </c:extLst>
            </c:dLbl>
            <c:dLbl>
              <c:idx val="5"/>
              <c:layout>
                <c:manualLayout>
                  <c:x val="2.9091195629815225E-3"/>
                  <c:y val="-0.293750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A0A-4C89-927C-C461EE045A90}"/>
                </c:ext>
              </c:extLst>
            </c:dLbl>
            <c:dLbl>
              <c:idx val="6"/>
              <c:layout>
                <c:manualLayout>
                  <c:x val="1.4545597814908146E-3"/>
                  <c:y val="-0.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A0A-4C89-927C-C461EE045A90}"/>
                </c:ext>
              </c:extLst>
            </c:dLbl>
            <c:dLbl>
              <c:idx val="7"/>
              <c:layout>
                <c:manualLayout>
                  <c:x val="-4.3636793444722837E-3"/>
                  <c:y val="-0.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A0A-4C89-927C-C461EE045A90}"/>
                </c:ext>
              </c:extLst>
            </c:dLbl>
            <c:dLbl>
              <c:idx val="8"/>
              <c:layout>
                <c:manualLayout>
                  <c:x val="-1.4545597814907612E-3"/>
                  <c:y val="-0.303124999999999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A0A-4C89-927C-C461EE045A90}"/>
                </c:ext>
              </c:extLst>
            </c:dLbl>
            <c:dLbl>
              <c:idx val="9"/>
              <c:layout>
                <c:manualLayout>
                  <c:x val="-2.9091195629815225E-3"/>
                  <c:y val="-0.287499999999999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A0A-4C89-927C-C461EE045A90}"/>
                </c:ext>
              </c:extLst>
            </c:dLbl>
            <c:dLbl>
              <c:idx val="10"/>
              <c:layout>
                <c:manualLayout>
                  <c:x val="-1.0666648508898453E-16"/>
                  <c:y val="-0.271874999999999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A0A-4C89-927C-C461EE045A90}"/>
                </c:ext>
              </c:extLst>
            </c:dLbl>
            <c:dLbl>
              <c:idx val="11"/>
              <c:layout>
                <c:manualLayout>
                  <c:x val="1.4545597814907612E-3"/>
                  <c:y val="-0.190624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A0A-4C89-927C-C461EE045A90}"/>
                </c:ext>
              </c:extLst>
            </c:dLbl>
            <c:dLbl>
              <c:idx val="12"/>
              <c:layout>
                <c:manualLayout>
                  <c:x val="-2.1333297017796906E-16"/>
                  <c:y val="-0.181250000000000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0F-4FE7-8F1B-9ADF20D5424F}"/>
                </c:ext>
              </c:extLst>
            </c:dLbl>
            <c:dLbl>
              <c:idx val="13"/>
              <c:layout>
                <c:manualLayout>
                  <c:x val="1.4545597814907612E-3"/>
                  <c:y val="-0.21562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F7-4910-8FF2-AA1DB06FBB0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01.01.2007</c:v>
                </c:pt>
                <c:pt idx="1">
                  <c:v>01.01.2008</c:v>
                </c:pt>
                <c:pt idx="2">
                  <c:v>01.01.2009</c:v>
                </c:pt>
                <c:pt idx="3">
                  <c:v> 01.01.2010</c:v>
                </c:pt>
                <c:pt idx="4">
                  <c:v> 01.01.2011</c:v>
                </c:pt>
                <c:pt idx="5">
                  <c:v>01.01.2012</c:v>
                </c:pt>
                <c:pt idx="6">
                  <c:v>01.01.2013</c:v>
                </c:pt>
                <c:pt idx="7">
                  <c:v>01.01.2014</c:v>
                </c:pt>
                <c:pt idx="8">
                  <c:v>01.01.2015</c:v>
                </c:pt>
                <c:pt idx="9">
                  <c:v>01.01.2016</c:v>
                </c:pt>
                <c:pt idx="10">
                  <c:v>01.01.2017</c:v>
                </c:pt>
                <c:pt idx="11">
                  <c:v>01.01.2018</c:v>
                </c:pt>
                <c:pt idx="12">
                  <c:v>01.01.2019</c:v>
                </c:pt>
                <c:pt idx="13">
                  <c:v>01.01.2020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127.3</c:v>
                </c:pt>
                <c:pt idx="1">
                  <c:v>129.19999999999999</c:v>
                </c:pt>
                <c:pt idx="2">
                  <c:v>254.3</c:v>
                </c:pt>
                <c:pt idx="3">
                  <c:v>352.2</c:v>
                </c:pt>
                <c:pt idx="4">
                  <c:v>474</c:v>
                </c:pt>
                <c:pt idx="5">
                  <c:v>474</c:v>
                </c:pt>
                <c:pt idx="6">
                  <c:v>594</c:v>
                </c:pt>
                <c:pt idx="7">
                  <c:v>495</c:v>
                </c:pt>
                <c:pt idx="8">
                  <c:v>514</c:v>
                </c:pt>
                <c:pt idx="9">
                  <c:v>474</c:v>
                </c:pt>
                <c:pt idx="10">
                  <c:v>439</c:v>
                </c:pt>
                <c:pt idx="11">
                  <c:v>305.5</c:v>
                </c:pt>
                <c:pt idx="12">
                  <c:v>297</c:v>
                </c:pt>
                <c:pt idx="13">
                  <c:v>363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2A0A-4C89-927C-C461EE045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60803584"/>
        <c:axId val="26297625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Отношение муниципального внутреннего долга к налоговым и неналоговым доходам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1.6000157596398387E-2"/>
                  <c:y val="2.8124999999999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A0A-4C89-927C-C461EE045A90}"/>
                </c:ext>
              </c:extLst>
            </c:dLbl>
            <c:dLbl>
              <c:idx val="1"/>
              <c:layout>
                <c:manualLayout>
                  <c:x val="-1.163647825192609E-2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A0A-4C89-927C-C461EE045A90}"/>
                </c:ext>
              </c:extLst>
            </c:dLbl>
            <c:dLbl>
              <c:idx val="2"/>
              <c:layout>
                <c:manualLayout>
                  <c:x val="-3.0545755411306011E-2"/>
                  <c:y val="-4.3750000000000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A0A-4C89-927C-C461EE045A90}"/>
                </c:ext>
              </c:extLst>
            </c:dLbl>
            <c:dLbl>
              <c:idx val="3"/>
              <c:layout>
                <c:manualLayout>
                  <c:x val="-2.7636635848324462E-2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A0A-4C89-927C-C461EE045A90}"/>
                </c:ext>
              </c:extLst>
            </c:dLbl>
            <c:dLbl>
              <c:idx val="4"/>
              <c:layout>
                <c:manualLayout>
                  <c:x val="-2.0363836940870655E-2"/>
                  <c:y val="-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A0A-4C89-927C-C461EE045A90}"/>
                </c:ext>
              </c:extLst>
            </c:dLbl>
            <c:dLbl>
              <c:idx val="5"/>
              <c:layout>
                <c:manualLayout>
                  <c:x val="-2.1818396722361418E-2"/>
                  <c:y val="-3.4375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A0A-4C89-927C-C461EE045A90}"/>
                </c:ext>
              </c:extLst>
            </c:dLbl>
            <c:dLbl>
              <c:idx val="6"/>
              <c:layout>
                <c:manualLayout>
                  <c:x val="-2.4727516285342938E-2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A0A-4C89-927C-C461EE045A90}"/>
                </c:ext>
              </c:extLst>
            </c:dLbl>
            <c:dLbl>
              <c:idx val="7"/>
              <c:layout>
                <c:manualLayout>
                  <c:x val="-3.0545755411305983E-2"/>
                  <c:y val="-5.1562992125984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2865876760532731E-2"/>
                      <c:h val="5.67344980314960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1-2A0A-4C89-927C-C461EE045A90}"/>
                </c:ext>
              </c:extLst>
            </c:dLbl>
            <c:dLbl>
              <c:idx val="8"/>
              <c:layout>
                <c:manualLayout>
                  <c:x val="-3.2000315192796849E-2"/>
                  <c:y val="-4.0625246062992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A0A-4C89-927C-C461EE045A90}"/>
                </c:ext>
              </c:extLst>
            </c:dLbl>
            <c:dLbl>
              <c:idx val="9"/>
              <c:layout>
                <c:manualLayout>
                  <c:x val="-3.3454874974287507E-2"/>
                  <c:y val="-4.062500000000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A0A-4C89-927C-C461EE045A90}"/>
                </c:ext>
              </c:extLst>
            </c:dLbl>
            <c:dLbl>
              <c:idx val="10"/>
              <c:layout>
                <c:manualLayout>
                  <c:x val="-2.7636635848324462E-2"/>
                  <c:y val="-3.7500000000000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A0A-4C89-927C-C461EE045A90}"/>
                </c:ext>
              </c:extLst>
            </c:dLbl>
            <c:dLbl>
              <c:idx val="11"/>
              <c:layout>
                <c:manualLayout>
                  <c:x val="-2.763663584832457E-2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A0A-4C89-927C-C461EE045A90}"/>
                </c:ext>
              </c:extLst>
            </c:dLbl>
            <c:dLbl>
              <c:idx val="12"/>
              <c:layout>
                <c:manualLayout>
                  <c:x val="-3.0545755411306091E-2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0F-4FE7-8F1B-9ADF20D5424F}"/>
                </c:ext>
              </c:extLst>
            </c:dLbl>
            <c:dLbl>
              <c:idx val="13"/>
              <c:layout>
                <c:manualLayout>
                  <c:x val="-2.7636635848324462E-2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F7-4910-8FF2-AA1DB06FBB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01.01.2007</c:v>
                </c:pt>
                <c:pt idx="1">
                  <c:v>01.01.2008</c:v>
                </c:pt>
                <c:pt idx="2">
                  <c:v>01.01.2009</c:v>
                </c:pt>
                <c:pt idx="3">
                  <c:v> 01.01.2010</c:v>
                </c:pt>
                <c:pt idx="4">
                  <c:v> 01.01.2011</c:v>
                </c:pt>
                <c:pt idx="5">
                  <c:v>01.01.2012</c:v>
                </c:pt>
                <c:pt idx="6">
                  <c:v>01.01.2013</c:v>
                </c:pt>
                <c:pt idx="7">
                  <c:v>01.01.2014</c:v>
                </c:pt>
                <c:pt idx="8">
                  <c:v>01.01.2015</c:v>
                </c:pt>
                <c:pt idx="9">
                  <c:v>01.01.2016</c:v>
                </c:pt>
                <c:pt idx="10">
                  <c:v>01.01.2017</c:v>
                </c:pt>
                <c:pt idx="11">
                  <c:v>01.01.2018</c:v>
                </c:pt>
                <c:pt idx="12">
                  <c:v>01.01.2019</c:v>
                </c:pt>
                <c:pt idx="13">
                  <c:v>01.01.2020</c:v>
                </c:pt>
              </c:strCache>
            </c:strRef>
          </c:cat>
          <c:val>
            <c:numRef>
              <c:f>Лист1!$D$2:$D$15</c:f>
              <c:numCache>
                <c:formatCode>0%</c:formatCode>
                <c:ptCount val="14"/>
                <c:pt idx="0">
                  <c:v>0.16</c:v>
                </c:pt>
                <c:pt idx="1">
                  <c:v>0.12</c:v>
                </c:pt>
                <c:pt idx="2">
                  <c:v>0.18</c:v>
                </c:pt>
                <c:pt idx="3">
                  <c:v>0.27</c:v>
                </c:pt>
                <c:pt idx="4">
                  <c:v>0.32</c:v>
                </c:pt>
                <c:pt idx="5">
                  <c:v>0.27</c:v>
                </c:pt>
                <c:pt idx="6">
                  <c:v>0.32</c:v>
                </c:pt>
                <c:pt idx="7">
                  <c:v>0.25</c:v>
                </c:pt>
                <c:pt idx="8">
                  <c:v>0.36</c:v>
                </c:pt>
                <c:pt idx="9">
                  <c:v>0.36</c:v>
                </c:pt>
                <c:pt idx="10">
                  <c:v>0.3</c:v>
                </c:pt>
                <c:pt idx="11">
                  <c:v>0.21</c:v>
                </c:pt>
                <c:pt idx="12">
                  <c:v>0.21</c:v>
                </c:pt>
                <c:pt idx="13">
                  <c:v>0.24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6-2A0A-4C89-927C-C461EE045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2979584"/>
        <c:axId val="262977792"/>
      </c:lineChart>
      <c:catAx>
        <c:axId val="260803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700">
                <a:latin typeface="Verdana" pitchFamily="34" charset="0"/>
              </a:defRPr>
            </a:pPr>
            <a:endParaRPr lang="ru-RU"/>
          </a:p>
        </c:txPr>
        <c:crossAx val="262976256"/>
        <c:crosses val="autoZero"/>
        <c:auto val="1"/>
        <c:lblAlgn val="ctr"/>
        <c:lblOffset val="100"/>
        <c:noMultiLvlLbl val="0"/>
      </c:catAx>
      <c:valAx>
        <c:axId val="26297625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ln w="9525" cap="flat">
            <a:solidFill>
              <a:srgbClr val="4D4D4D"/>
            </a:solidFill>
          </a:ln>
        </c:spPr>
        <c:txPr>
          <a:bodyPr/>
          <a:lstStyle/>
          <a:p>
            <a:pPr>
              <a:defRPr sz="800">
                <a:latin typeface="Verdana" pitchFamily="34" charset="0"/>
              </a:defRPr>
            </a:pPr>
            <a:endParaRPr lang="ru-RU"/>
          </a:p>
        </c:txPr>
        <c:crossAx val="260803584"/>
        <c:crosses val="autoZero"/>
        <c:crossBetween val="between"/>
      </c:valAx>
      <c:valAx>
        <c:axId val="262977792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262979584"/>
        <c:crosses val="max"/>
        <c:crossBetween val="between"/>
      </c:valAx>
      <c:catAx>
        <c:axId val="262979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297779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4.9884643101423799E-2"/>
          <c:y val="0.839427657480315"/>
          <c:w val="0.93804926811591216"/>
          <c:h val="0.14182234251968504"/>
        </c:manualLayout>
      </c:layout>
      <c:overlay val="0"/>
      <c:txPr>
        <a:bodyPr/>
        <a:lstStyle/>
        <a:p>
          <a:pPr>
            <a:defRPr sz="800">
              <a:latin typeface="Verdan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/>
            </a:solidFill>
          </c:spPr>
          <c:explosion val="2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dLbls>
            <c:dLbl>
              <c:idx val="0"/>
              <c:layout>
                <c:manualLayout>
                  <c:x val="-8.6224987347084892E-2"/>
                  <c:y val="-9.04929657751328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CE-4E4C-BFAE-02FA7FAB6030}"/>
                </c:ext>
              </c:extLst>
            </c:dLbl>
            <c:dLbl>
              <c:idx val="1"/>
              <c:layout>
                <c:manualLayout>
                  <c:x val="9.1651976932464449E-2"/>
                  <c:y val="-0.1809859315502656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CE-4E4C-BFAE-02FA7FAB60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Бюджетные кредиты</c:v>
                </c:pt>
                <c:pt idx="1">
                  <c:v>Кредиты кредитных организаций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4.3999999999999997E-2</c:v>
                </c:pt>
                <c:pt idx="1">
                  <c:v>0.95599999999999996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58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6-4956-9DB3-77C2F9E8A5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6-4956-9DB3-77C2F9E8A55E}"/>
              </c:ext>
            </c:extLst>
          </c:dPt>
          <c:cat>
            <c:strRef>
              <c:f>Лист1!$A$2:$A$4</c:f>
              <c:strCache>
                <c:ptCount val="3"/>
                <c:pt idx="0">
                  <c:v>Безвозмездные</c:v>
                </c:pt>
                <c:pt idx="1">
                  <c:v>Неналоговые</c:v>
                </c:pt>
                <c:pt idx="2">
                  <c:v>Налоговые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2595.1999999999998</c:v>
                </c:pt>
                <c:pt idx="1">
                  <c:v>252</c:v>
                </c:pt>
                <c:pt idx="2">
                  <c:v>1240.2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6-4956-9DB3-77C2F9E8A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2015 факт</c:v>
                </c:pt>
                <c:pt idx="1">
                  <c:v>2016 факт</c:v>
                </c:pt>
                <c:pt idx="2">
                  <c:v>2017 факт</c:v>
                </c:pt>
                <c:pt idx="3">
                  <c:v>2018 факт</c:v>
                </c:pt>
                <c:pt idx="4">
                  <c:v>2019 план</c:v>
                </c:pt>
                <c:pt idx="5">
                  <c:v>2019 факт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0.6</c:v>
                </c:pt>
                <c:pt idx="1">
                  <c:v>0.59</c:v>
                </c:pt>
                <c:pt idx="2">
                  <c:v>0.61</c:v>
                </c:pt>
                <c:pt idx="3">
                  <c:v>0.63</c:v>
                </c:pt>
                <c:pt idx="4">
                  <c:v>0.64</c:v>
                </c:pt>
                <c:pt idx="5">
                  <c:v>0.63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BA-4BFA-B316-48032CA2EA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2015 факт</c:v>
                </c:pt>
                <c:pt idx="1">
                  <c:v>2016 факт</c:v>
                </c:pt>
                <c:pt idx="2">
                  <c:v>2017 факт</c:v>
                </c:pt>
                <c:pt idx="3">
                  <c:v>2018 факт</c:v>
                </c:pt>
                <c:pt idx="4">
                  <c:v>2019 план</c:v>
                </c:pt>
                <c:pt idx="5">
                  <c:v>2019 факт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0.4</c:v>
                </c:pt>
                <c:pt idx="1">
                  <c:v>0.41</c:v>
                </c:pt>
                <c:pt idx="2">
                  <c:v>0.39</c:v>
                </c:pt>
                <c:pt idx="3">
                  <c:v>0.37</c:v>
                </c:pt>
                <c:pt idx="4">
                  <c:v>0.36</c:v>
                </c:pt>
                <c:pt idx="5">
                  <c:v>0.37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BA-4BFA-B316-48032CA2E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50086400"/>
        <c:axId val="150087936"/>
      </c:barChart>
      <c:catAx>
        <c:axId val="150086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50087936"/>
        <c:crosses val="autoZero"/>
        <c:auto val="1"/>
        <c:lblAlgn val="ctr"/>
        <c:lblOffset val="100"/>
        <c:noMultiLvlLbl val="0"/>
      </c:catAx>
      <c:valAx>
        <c:axId val="150087936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dash"/>
              <a:round/>
            </a:ln>
          </c:spPr>
        </c:majorGridlines>
        <c:numFmt formatCode="0%" sourceLinked="1"/>
        <c:majorTickMark val="none"/>
        <c:minorTickMark val="none"/>
        <c:tickLblPos val="nextTo"/>
        <c:spPr>
          <a:noFill/>
          <a:ln w="9525">
            <a:solidFill>
              <a:schemeClr val="bg1">
                <a:lumMod val="50000"/>
              </a:schemeClr>
            </a:solidFill>
            <a:prstDash val="solid"/>
          </a:ln>
        </c:spPr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50086400"/>
        <c:crosses val="autoZero"/>
        <c:crossBetween val="between"/>
        <c:majorUnit val="0.2"/>
      </c:valAx>
    </c:plotArea>
    <c:legend>
      <c:legendPos val="b"/>
      <c:layout/>
      <c:overlay val="0"/>
      <c:txPr>
        <a:bodyPr/>
        <a:lstStyle/>
        <a:p>
          <a:pPr>
            <a:defRPr sz="1000">
              <a:latin typeface="Verdan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56017483021535"/>
          <c:y val="0.11708635414956323"/>
          <c:w val="0.64057568031046341"/>
          <c:h val="0.42934121694297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1C-49A0-B949-617A735F049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1C-49A0-B949-617A735F049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1C-49A0-B949-617A735F049A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E1C-49A0-B949-617A735F049A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E1C-49A0-B949-617A735F049A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E1C-49A0-B949-617A735F049A}"/>
              </c:ext>
            </c:extLst>
          </c:dPt>
          <c:cat>
            <c:strRef>
              <c:f>Лист1!$A$2:$A$7</c:f>
              <c:strCache>
                <c:ptCount val="6"/>
                <c:pt idx="0">
                  <c:v>налоги на совокупный доход</c:v>
                </c:pt>
                <c:pt idx="1">
                  <c:v>налоги на имущество </c:v>
                </c:pt>
                <c:pt idx="2">
                  <c:v>доходы от продажи активов</c:v>
                </c:pt>
                <c:pt idx="3">
                  <c:v>доходы от использования муниципального имущества</c:v>
                </c:pt>
                <c:pt idx="4">
                  <c:v>прочие доходы</c:v>
                </c:pt>
                <c:pt idx="5">
                  <c:v>налог на доходы физических лиц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258.10000000000002</c:v>
                </c:pt>
                <c:pt idx="1">
                  <c:v>129.4</c:v>
                </c:pt>
                <c:pt idx="2">
                  <c:v>29</c:v>
                </c:pt>
                <c:pt idx="3">
                  <c:v>116.5</c:v>
                </c:pt>
                <c:pt idx="4">
                  <c:v>136.30000000000001</c:v>
                </c:pt>
                <c:pt idx="5">
                  <c:v>822.9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1C-49A0-B949-617A735F0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4">
          <a:noFill/>
        </a:ln>
      </c:spPr>
    </c:plotArea>
    <c:legend>
      <c:legendPos val="b"/>
      <c:layout>
        <c:manualLayout>
          <c:xMode val="edge"/>
          <c:yMode val="edge"/>
          <c:x val="0.17010945461074009"/>
          <c:y val="0.54642757109253381"/>
          <c:w val="0.6878611157542649"/>
          <c:h val="0.37272708913752978"/>
        </c:manualLayout>
      </c:layout>
      <c:overlay val="0"/>
      <c:txPr>
        <a:bodyPr/>
        <a:lstStyle/>
        <a:p>
          <a:pPr>
            <a:defRPr sz="900">
              <a:latin typeface="Verdana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49.8</c:v>
                </c:pt>
                <c:pt idx="1">
                  <c:v>99.4</c:v>
                </c:pt>
                <c:pt idx="2">
                  <c:v>122.1</c:v>
                </c:pt>
                <c:pt idx="3">
                  <c:v>129.4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6B-4117-A7F0-53F827640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775488"/>
        <c:axId val="149777024"/>
      </c:barChart>
      <c:catAx>
        <c:axId val="14977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49777024"/>
        <c:crosses val="autoZero"/>
        <c:auto val="1"/>
        <c:lblAlgn val="ctr"/>
        <c:lblOffset val="100"/>
        <c:noMultiLvlLbl val="0"/>
      </c:catAx>
      <c:valAx>
        <c:axId val="149777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9775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56711162080257E-2"/>
          <c:y val="0.13758954296665407"/>
          <c:w val="0.90948657767583951"/>
          <c:h val="0.69242778544698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08-4CF7-9CB1-D910F20F1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251.2</c:v>
                </c:pt>
                <c:pt idx="1">
                  <c:v>264.39999999999998</c:v>
                </c:pt>
                <c:pt idx="2">
                  <c:v>247.2</c:v>
                </c:pt>
                <c:pt idx="3">
                  <c:v>258.10000000000002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08-4CF7-9CB1-D910F20F1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737664"/>
        <c:axId val="150739200"/>
      </c:barChart>
      <c:catAx>
        <c:axId val="150737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50739200"/>
        <c:crosses val="autoZero"/>
        <c:auto val="1"/>
        <c:lblAlgn val="ctr"/>
        <c:lblOffset val="100"/>
        <c:noMultiLvlLbl val="0"/>
      </c:catAx>
      <c:valAx>
        <c:axId val="150739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0737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D9-4D4A-9EF2-3C3E65144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748.7</c:v>
                </c:pt>
                <c:pt idx="1">
                  <c:v>783</c:v>
                </c:pt>
                <c:pt idx="2">
                  <c:v>804.1</c:v>
                </c:pt>
                <c:pt idx="3">
                  <c:v>822.9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D9-4D4A-9EF2-3C3E65144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474112"/>
        <c:axId val="150500480"/>
      </c:barChart>
      <c:catAx>
        <c:axId val="15047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50500480"/>
        <c:crosses val="autoZero"/>
        <c:auto val="1"/>
        <c:lblAlgn val="ctr"/>
        <c:lblOffset val="100"/>
        <c:noMultiLvlLbl val="0"/>
      </c:catAx>
      <c:valAx>
        <c:axId val="15050048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50474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2ED8A-F4D3-4F98-A092-4DE5E20CA69D}" type="doc">
      <dgm:prSet loTypeId="urn:microsoft.com/office/officeart/2005/8/layout/funnel1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D85730C-6DE2-4DFB-9346-B859D175B24E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dirty="0">
              <a:latin typeface="Verdana" pitchFamily="34" charset="0"/>
            </a:rPr>
            <a:t>Транспортный налог</a:t>
          </a:r>
        </a:p>
      </dgm:t>
    </dgm:pt>
    <dgm:pt modelId="{20E25152-0FCB-4F7C-9152-2603A3D309FD}" type="parTrans" cxnId="{6B01934C-F076-47AF-BF74-4C87436BFF0D}">
      <dgm:prSet/>
      <dgm:spPr/>
      <dgm:t>
        <a:bodyPr/>
        <a:lstStyle/>
        <a:p>
          <a:endParaRPr lang="ru-RU"/>
        </a:p>
      </dgm:t>
    </dgm:pt>
    <dgm:pt modelId="{9032FBAD-B9DF-484A-941A-05A5E4524ED0}" type="sibTrans" cxnId="{6B01934C-F076-47AF-BF74-4C87436BFF0D}">
      <dgm:prSet/>
      <dgm:spPr/>
      <dgm:t>
        <a:bodyPr/>
        <a:lstStyle/>
        <a:p>
          <a:endParaRPr lang="ru-RU"/>
        </a:p>
      </dgm:t>
    </dgm:pt>
    <dgm:pt modelId="{8EA1656E-700A-4103-8D5D-DBBF0E756641}">
      <dgm:prSet phldrT="[Текст]"/>
      <dgm:spPr/>
      <dgm:t>
        <a:bodyPr/>
        <a:lstStyle/>
        <a:p>
          <a:r>
            <a:rPr lang="ru-RU" dirty="0">
              <a:latin typeface="Verdana" pitchFamily="34" charset="0"/>
            </a:rPr>
            <a:t>Налог на имущество</a:t>
          </a:r>
        </a:p>
      </dgm:t>
    </dgm:pt>
    <dgm:pt modelId="{248055E1-2C44-4A5A-A047-31A2BB4519D8}" type="parTrans" cxnId="{576FC5C1-9383-43D9-9539-238EA7283659}">
      <dgm:prSet/>
      <dgm:spPr/>
      <dgm:t>
        <a:bodyPr/>
        <a:lstStyle/>
        <a:p>
          <a:endParaRPr lang="ru-RU"/>
        </a:p>
      </dgm:t>
    </dgm:pt>
    <dgm:pt modelId="{A1237E49-02CF-4FC6-A458-AF5DE007DBAF}" type="sibTrans" cxnId="{576FC5C1-9383-43D9-9539-238EA7283659}">
      <dgm:prSet/>
      <dgm:spPr/>
      <dgm:t>
        <a:bodyPr/>
        <a:lstStyle/>
        <a:p>
          <a:endParaRPr lang="ru-RU"/>
        </a:p>
      </dgm:t>
    </dgm:pt>
    <dgm:pt modelId="{2666E760-4F2B-4432-8536-D9E8AFA8D79F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1AEC6DF8-EB6A-4F3D-990D-5272C9A63AEF}" type="parTrans" cxnId="{C03A933C-77D4-4781-81F8-C14403AADEB5}">
      <dgm:prSet/>
      <dgm:spPr/>
      <dgm:t>
        <a:bodyPr/>
        <a:lstStyle/>
        <a:p>
          <a:endParaRPr lang="ru-RU"/>
        </a:p>
      </dgm:t>
    </dgm:pt>
    <dgm:pt modelId="{E52D09C6-937E-4AC9-9F1F-EF3298823ED2}" type="sibTrans" cxnId="{C03A933C-77D4-4781-81F8-C14403AADEB5}">
      <dgm:prSet/>
      <dgm:spPr/>
      <dgm:t>
        <a:bodyPr/>
        <a:lstStyle/>
        <a:p>
          <a:endParaRPr lang="ru-RU"/>
        </a:p>
      </dgm:t>
    </dgm:pt>
    <dgm:pt modelId="{63A92BD9-5B67-4669-8452-E44616FB727F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>
              <a:latin typeface="Verdana" pitchFamily="34" charset="0"/>
            </a:rPr>
            <a:t>НДФЛ</a:t>
          </a:r>
        </a:p>
      </dgm:t>
    </dgm:pt>
    <dgm:pt modelId="{9E3EF9C9-77B7-46C2-B391-7A1F7F495615}" type="parTrans" cxnId="{3BB81365-7EC8-4343-8CE0-1912C946BD80}">
      <dgm:prSet/>
      <dgm:spPr/>
      <dgm:t>
        <a:bodyPr/>
        <a:lstStyle/>
        <a:p>
          <a:endParaRPr lang="ru-RU"/>
        </a:p>
      </dgm:t>
    </dgm:pt>
    <dgm:pt modelId="{976E9D82-249F-42E3-879C-B6BF63FAE6D9}" type="sibTrans" cxnId="{3BB81365-7EC8-4343-8CE0-1912C946BD80}">
      <dgm:prSet/>
      <dgm:spPr/>
      <dgm:t>
        <a:bodyPr/>
        <a:lstStyle/>
        <a:p>
          <a:endParaRPr lang="ru-RU"/>
        </a:p>
      </dgm:t>
    </dgm:pt>
    <dgm:pt modelId="{F07EAB04-CD9A-45B5-A7CC-84278A7403BC}">
      <dgm:prSet phldrT="[Текст]"/>
      <dgm:spPr/>
      <dgm:t>
        <a:bodyPr/>
        <a:lstStyle/>
        <a:p>
          <a:endParaRPr lang="ru-RU" dirty="0"/>
        </a:p>
      </dgm:t>
    </dgm:pt>
    <dgm:pt modelId="{AA7BA1FE-8006-4DF0-B5D8-D25497ED7E9D}" type="parTrans" cxnId="{4386EBEC-96C5-48AA-B682-B6F4E7741D0A}">
      <dgm:prSet/>
      <dgm:spPr/>
      <dgm:t>
        <a:bodyPr/>
        <a:lstStyle/>
        <a:p>
          <a:endParaRPr lang="ru-RU"/>
        </a:p>
      </dgm:t>
    </dgm:pt>
    <dgm:pt modelId="{13EFBE6F-3972-4740-84F5-CBD7B896834D}" type="sibTrans" cxnId="{4386EBEC-96C5-48AA-B682-B6F4E7741D0A}">
      <dgm:prSet/>
      <dgm:spPr/>
      <dgm:t>
        <a:bodyPr/>
        <a:lstStyle/>
        <a:p>
          <a:endParaRPr lang="ru-RU"/>
        </a:p>
      </dgm:t>
    </dgm:pt>
    <dgm:pt modelId="{3E0630B7-D450-45F7-A542-1652D1649619}" type="pres">
      <dgm:prSet presAssocID="{2412ED8A-F4D3-4F98-A092-4DE5E20CA69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6615C3-A207-48AD-A52B-F8BD52D23BC8}" type="pres">
      <dgm:prSet presAssocID="{2412ED8A-F4D3-4F98-A092-4DE5E20CA69D}" presName="ellipse" presStyleLbl="trBgShp" presStyleIdx="0" presStyleCnt="1"/>
      <dgm:spPr/>
    </dgm:pt>
    <dgm:pt modelId="{61BDDC89-6C92-4B0D-B111-9692DE96C42E}" type="pres">
      <dgm:prSet presAssocID="{2412ED8A-F4D3-4F98-A092-4DE5E20CA69D}" presName="arrow1" presStyleLbl="fgShp" presStyleIdx="0" presStyleCnt="1"/>
      <dgm:spPr/>
    </dgm:pt>
    <dgm:pt modelId="{260A294C-398F-4857-9587-ECADCC49BD63}" type="pres">
      <dgm:prSet presAssocID="{2412ED8A-F4D3-4F98-A092-4DE5E20CA69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5D20F-0529-41ED-958B-410B005E2A02}" type="pres">
      <dgm:prSet presAssocID="{FD85730C-6DE2-4DFB-9346-B859D175B24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A4BC7-CEA9-4C60-BF73-CB52CFA08B3F}" type="pres">
      <dgm:prSet presAssocID="{8EA1656E-700A-4103-8D5D-DBBF0E756641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D7A0E-EFB8-498E-9D45-78D037D63BF7}" type="pres">
      <dgm:prSet presAssocID="{2666E760-4F2B-4432-8536-D9E8AFA8D79F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71586-7DBF-4B00-9DC1-0C43BA273D2B}" type="pres">
      <dgm:prSet presAssocID="{2412ED8A-F4D3-4F98-A092-4DE5E20CA69D}" presName="funnel" presStyleLbl="trAlignAcc1" presStyleIdx="0" presStyleCnt="1"/>
      <dgm:spPr/>
    </dgm:pt>
  </dgm:ptLst>
  <dgm:cxnLst>
    <dgm:cxn modelId="{C03A933C-77D4-4781-81F8-C14403AADEB5}" srcId="{2412ED8A-F4D3-4F98-A092-4DE5E20CA69D}" destId="{2666E760-4F2B-4432-8536-D9E8AFA8D79F}" srcOrd="3" destOrd="0" parTransId="{1AEC6DF8-EB6A-4F3D-990D-5272C9A63AEF}" sibTransId="{E52D09C6-937E-4AC9-9F1F-EF3298823ED2}"/>
    <dgm:cxn modelId="{4386EBEC-96C5-48AA-B682-B6F4E7741D0A}" srcId="{2412ED8A-F4D3-4F98-A092-4DE5E20CA69D}" destId="{F07EAB04-CD9A-45B5-A7CC-84278A7403BC}" srcOrd="4" destOrd="0" parTransId="{AA7BA1FE-8006-4DF0-B5D8-D25497ED7E9D}" sibTransId="{13EFBE6F-3972-4740-84F5-CBD7B896834D}"/>
    <dgm:cxn modelId="{576FC5C1-9383-43D9-9539-238EA7283659}" srcId="{2412ED8A-F4D3-4F98-A092-4DE5E20CA69D}" destId="{8EA1656E-700A-4103-8D5D-DBBF0E756641}" srcOrd="2" destOrd="0" parTransId="{248055E1-2C44-4A5A-A047-31A2BB4519D8}" sibTransId="{A1237E49-02CF-4FC6-A458-AF5DE007DBAF}"/>
    <dgm:cxn modelId="{3BB81365-7EC8-4343-8CE0-1912C946BD80}" srcId="{2412ED8A-F4D3-4F98-A092-4DE5E20CA69D}" destId="{63A92BD9-5B67-4669-8452-E44616FB727F}" srcOrd="0" destOrd="0" parTransId="{9E3EF9C9-77B7-46C2-B391-7A1F7F495615}" sibTransId="{976E9D82-249F-42E3-879C-B6BF63FAE6D9}"/>
    <dgm:cxn modelId="{527E3D38-B752-48D1-94FB-C470755CF4C0}" type="presOf" srcId="{FD85730C-6DE2-4DFB-9346-B859D175B24E}" destId="{168A4BC7-CEA9-4C60-BF73-CB52CFA08B3F}" srcOrd="0" destOrd="0" presId="urn:microsoft.com/office/officeart/2005/8/layout/funnel1"/>
    <dgm:cxn modelId="{2D37D058-05EB-4663-BA78-F7423445D1D9}" type="presOf" srcId="{63A92BD9-5B67-4669-8452-E44616FB727F}" destId="{759D7A0E-EFB8-498E-9D45-78D037D63BF7}" srcOrd="0" destOrd="0" presId="urn:microsoft.com/office/officeart/2005/8/layout/funnel1"/>
    <dgm:cxn modelId="{15ED38DA-336D-4100-92EA-AF68439F44E7}" type="presOf" srcId="{2412ED8A-F4D3-4F98-A092-4DE5E20CA69D}" destId="{3E0630B7-D450-45F7-A542-1652D1649619}" srcOrd="0" destOrd="0" presId="urn:microsoft.com/office/officeart/2005/8/layout/funnel1"/>
    <dgm:cxn modelId="{C3DC62BC-628D-4227-AEF0-D32B11E0F378}" type="presOf" srcId="{8EA1656E-700A-4103-8D5D-DBBF0E756641}" destId="{6715D20F-0529-41ED-958B-410B005E2A02}" srcOrd="0" destOrd="0" presId="urn:microsoft.com/office/officeart/2005/8/layout/funnel1"/>
    <dgm:cxn modelId="{A78B84BE-5B00-4544-BFB4-EF5A03270540}" type="presOf" srcId="{2666E760-4F2B-4432-8536-D9E8AFA8D79F}" destId="{260A294C-398F-4857-9587-ECADCC49BD63}" srcOrd="0" destOrd="0" presId="urn:microsoft.com/office/officeart/2005/8/layout/funnel1"/>
    <dgm:cxn modelId="{6B01934C-F076-47AF-BF74-4C87436BFF0D}" srcId="{2412ED8A-F4D3-4F98-A092-4DE5E20CA69D}" destId="{FD85730C-6DE2-4DFB-9346-B859D175B24E}" srcOrd="1" destOrd="0" parTransId="{20E25152-0FCB-4F7C-9152-2603A3D309FD}" sibTransId="{9032FBAD-B9DF-484A-941A-05A5E4524ED0}"/>
    <dgm:cxn modelId="{3E5848B4-7ED5-44EF-A621-91F88A3625E8}" type="presParOf" srcId="{3E0630B7-D450-45F7-A542-1652D1649619}" destId="{C56615C3-A207-48AD-A52B-F8BD52D23BC8}" srcOrd="0" destOrd="0" presId="urn:microsoft.com/office/officeart/2005/8/layout/funnel1"/>
    <dgm:cxn modelId="{D73DF5DC-0725-44FE-A7A2-10B7F6914694}" type="presParOf" srcId="{3E0630B7-D450-45F7-A542-1652D1649619}" destId="{61BDDC89-6C92-4B0D-B111-9692DE96C42E}" srcOrd="1" destOrd="0" presId="urn:microsoft.com/office/officeart/2005/8/layout/funnel1"/>
    <dgm:cxn modelId="{9B7658BD-4F42-4A5D-9CD7-098448602DB2}" type="presParOf" srcId="{3E0630B7-D450-45F7-A542-1652D1649619}" destId="{260A294C-398F-4857-9587-ECADCC49BD63}" srcOrd="2" destOrd="0" presId="urn:microsoft.com/office/officeart/2005/8/layout/funnel1"/>
    <dgm:cxn modelId="{948F49F8-654B-4EC0-B529-6B2F41DC0669}" type="presParOf" srcId="{3E0630B7-D450-45F7-A542-1652D1649619}" destId="{6715D20F-0529-41ED-958B-410B005E2A02}" srcOrd="3" destOrd="0" presId="urn:microsoft.com/office/officeart/2005/8/layout/funnel1"/>
    <dgm:cxn modelId="{F1198C8A-D233-4502-A386-D5230F358228}" type="presParOf" srcId="{3E0630B7-D450-45F7-A542-1652D1649619}" destId="{168A4BC7-CEA9-4C60-BF73-CB52CFA08B3F}" srcOrd="4" destOrd="0" presId="urn:microsoft.com/office/officeart/2005/8/layout/funnel1"/>
    <dgm:cxn modelId="{39334B36-C1DA-4B4F-B844-CC61C919DE47}" type="presParOf" srcId="{3E0630B7-D450-45F7-A542-1652D1649619}" destId="{759D7A0E-EFB8-498E-9D45-78D037D63BF7}" srcOrd="5" destOrd="0" presId="urn:microsoft.com/office/officeart/2005/8/layout/funnel1"/>
    <dgm:cxn modelId="{69368CB2-13D5-43C5-B69E-831C0A7B323E}" type="presParOf" srcId="{3E0630B7-D450-45F7-A542-1652D1649619}" destId="{04671586-7DBF-4B00-9DC1-0C43BA273D2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" loCatId="picture" qsTypeId="urn:microsoft.com/office/officeart/2005/8/quickstyle/simple1#1" qsCatId="simple" csTypeId="urn:microsoft.com/office/officeart/2005/8/colors/accent1_2#1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/>
            <a:t>Проводятся публичные слушания</a:t>
          </a:r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ADD729-87EB-4ECC-8F6C-185AD95B7E9C}" type="presOf" srcId="{2A9A4847-3BA1-4BA1-AC2F-31C06C0F3570}" destId="{C0FEDEF4-320D-4FFD-9A58-C78DE507E03C}" srcOrd="0" destOrd="0" presId="urn:microsoft.com/office/officeart/2005/8/layout/vList3"/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33BA2877-E210-4C55-92C5-00BEDB4DEFBA}" type="presOf" srcId="{8EB40CAB-6CF8-4B41-A93E-BCD427C7FA54}" destId="{11FF78F1-9292-4A98-A799-4DD163EB3031}" srcOrd="0" destOrd="0" presId="urn:microsoft.com/office/officeart/2005/8/layout/vList3"/>
    <dgm:cxn modelId="{BB96A4EE-086E-431B-A197-1EF6D2858B8F}" type="presParOf" srcId="{11FF78F1-9292-4A98-A799-4DD163EB3031}" destId="{03B708F0-6BA0-4E90-BCF1-E61ED13B6541}" srcOrd="0" destOrd="0" presId="urn:microsoft.com/office/officeart/2005/8/layout/vList3"/>
    <dgm:cxn modelId="{C2387C50-5777-4356-839E-6D0801A7433F}" type="presParOf" srcId="{03B708F0-6BA0-4E90-BCF1-E61ED13B6541}" destId="{15B302CE-8C3B-4D59-B08D-822E2198B2FC}" srcOrd="0" destOrd="0" presId="urn:microsoft.com/office/officeart/2005/8/layout/vList3"/>
    <dgm:cxn modelId="{ACBA1732-064A-4D16-AC92-B410B77876A4}" type="presParOf" srcId="{03B708F0-6BA0-4E90-BCF1-E61ED13B6541}" destId="{C0FEDEF4-320D-4FFD-9A58-C78DE507E0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615C3-A207-48AD-A52B-F8BD52D23BC8}">
      <dsp:nvSpPr>
        <dsp:cNvPr id="0" name=""/>
        <dsp:cNvSpPr/>
      </dsp:nvSpPr>
      <dsp:spPr>
        <a:xfrm>
          <a:off x="1188654" y="139715"/>
          <a:ext cx="2772810" cy="962960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DDC89-6C92-4B0D-B111-9692DE96C42E}">
      <dsp:nvSpPr>
        <dsp:cNvPr id="0" name=""/>
        <dsp:cNvSpPr/>
      </dsp:nvSpPr>
      <dsp:spPr>
        <a:xfrm>
          <a:off x="2310675" y="2497679"/>
          <a:ext cx="537366" cy="343914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0A294C-398F-4857-9587-ECADCC49BD63}">
      <dsp:nvSpPr>
        <dsp:cNvPr id="0" name=""/>
        <dsp:cNvSpPr/>
      </dsp:nvSpPr>
      <dsp:spPr>
        <a:xfrm>
          <a:off x="1289679" y="2772810"/>
          <a:ext cx="2579358" cy="644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 </a:t>
          </a:r>
        </a:p>
      </dsp:txBody>
      <dsp:txXfrm>
        <a:off x="1289679" y="2772810"/>
        <a:ext cx="2579358" cy="644839"/>
      </dsp:txXfrm>
    </dsp:sp>
    <dsp:sp modelId="{6715D20F-0529-41ED-958B-410B005E2A02}">
      <dsp:nvSpPr>
        <dsp:cNvPr id="0" name=""/>
        <dsp:cNvSpPr/>
      </dsp:nvSpPr>
      <dsp:spPr>
        <a:xfrm>
          <a:off x="2196754" y="1177047"/>
          <a:ext cx="967259" cy="96725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>
              <a:latin typeface="Verdana" pitchFamily="34" charset="0"/>
            </a:rPr>
            <a:t>Налог на имущество</a:t>
          </a:r>
        </a:p>
      </dsp:txBody>
      <dsp:txXfrm>
        <a:off x="2338406" y="1318699"/>
        <a:ext cx="683955" cy="683955"/>
      </dsp:txXfrm>
    </dsp:sp>
    <dsp:sp modelId="{168A4BC7-CEA9-4C60-BF73-CB52CFA08B3F}">
      <dsp:nvSpPr>
        <dsp:cNvPr id="0" name=""/>
        <dsp:cNvSpPr/>
      </dsp:nvSpPr>
      <dsp:spPr>
        <a:xfrm>
          <a:off x="1504626" y="451387"/>
          <a:ext cx="967259" cy="967259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>
              <a:latin typeface="Verdana" pitchFamily="34" charset="0"/>
            </a:rPr>
            <a:t>Транспортный налог</a:t>
          </a:r>
        </a:p>
      </dsp:txBody>
      <dsp:txXfrm>
        <a:off x="1646278" y="593039"/>
        <a:ext cx="683955" cy="683955"/>
      </dsp:txXfrm>
    </dsp:sp>
    <dsp:sp modelId="{759D7A0E-EFB8-498E-9D45-78D037D63BF7}">
      <dsp:nvSpPr>
        <dsp:cNvPr id="0" name=""/>
        <dsp:cNvSpPr/>
      </dsp:nvSpPr>
      <dsp:spPr>
        <a:xfrm>
          <a:off x="2493380" y="217525"/>
          <a:ext cx="967259" cy="96725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>
              <a:latin typeface="Verdana" pitchFamily="34" charset="0"/>
            </a:rPr>
            <a:t>НДФЛ</a:t>
          </a:r>
        </a:p>
      </dsp:txBody>
      <dsp:txXfrm>
        <a:off x="2635032" y="359177"/>
        <a:ext cx="683955" cy="683955"/>
      </dsp:txXfrm>
    </dsp:sp>
    <dsp:sp modelId="{04671586-7DBF-4B00-9DC1-0C43BA273D2B}">
      <dsp:nvSpPr>
        <dsp:cNvPr id="0" name=""/>
        <dsp:cNvSpPr/>
      </dsp:nvSpPr>
      <dsp:spPr>
        <a:xfrm>
          <a:off x="1074733" y="21494"/>
          <a:ext cx="3009251" cy="240740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EDEF4-320D-4FFD-9A58-C78DE507E03C}">
      <dsp:nvSpPr>
        <dsp:cNvPr id="0" name=""/>
        <dsp:cNvSpPr/>
      </dsp:nvSpPr>
      <dsp:spPr>
        <a:xfrm rot="10800000">
          <a:off x="604427" y="140042"/>
          <a:ext cx="1599777" cy="8059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81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Проводятся публичные слушания</a:t>
          </a:r>
        </a:p>
      </dsp:txBody>
      <dsp:txXfrm rot="10800000">
        <a:off x="805903" y="140042"/>
        <a:ext cx="1398301" cy="805903"/>
      </dsp:txXfrm>
    </dsp:sp>
    <dsp:sp modelId="{15B302CE-8C3B-4D59-B08D-822E2198B2FC}">
      <dsp:nvSpPr>
        <dsp:cNvPr id="0" name=""/>
        <dsp:cNvSpPr/>
      </dsp:nvSpPr>
      <dsp:spPr>
        <a:xfrm>
          <a:off x="201475" y="140042"/>
          <a:ext cx="805903" cy="8059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EA38D-37BD-4993-BDF8-307C651111AA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2F875-0195-43D1-BCBB-B3DD00B4B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229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7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DB30E0-016F-4E11-9243-195179A953A9}" type="datetimeFigureOut">
              <a:rPr lang="ru-RU"/>
              <a:pPr>
                <a:defRPr/>
              </a:pPr>
              <a:t>05.06.2020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70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7F2A96-1062-465F-88F5-1C6F2EA300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020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CA662-74B2-4B28-ABB3-F37BEE4D05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9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881590" y="125990"/>
            <a:ext cx="7329487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cs typeface="Tahoma" pitchFamily="34" charset="0"/>
              </a:rPr>
              <a:t>Финансовое управление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cs typeface="Tahoma" pitchFamily="34" charset="0"/>
              </a:rPr>
              <a:t>администрации МОГО «Ухта»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/>
              <a:pPr>
                <a:defRPr/>
              </a:pPr>
              <a:t>05.06.2020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/>
              <a:pPr>
                <a:defRPr/>
              </a:pPr>
              <a:t>05.06.2020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6789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0850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163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227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0423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902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0528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9671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727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92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/>
              <a:pPr>
                <a:defRPr/>
              </a:pPr>
              <a:t>05.06.2020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8615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659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6927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51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8431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5145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8172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6904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4793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407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/>
              <a:pPr>
                <a:defRPr/>
              </a:pPr>
              <a:t>05.06.2020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9861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442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872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267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3763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689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935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124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914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50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7239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492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4953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7894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8048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888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5508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941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122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787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19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51891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946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6172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014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52611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87694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307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62721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41056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93535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128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1528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581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123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52858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13481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0244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7131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4295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7153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80338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433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06314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16737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83145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70174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29914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20130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64090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24487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3477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1975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19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79251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948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0741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5714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9989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4520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3544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3014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3346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0796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15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5004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175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349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4756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4083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9429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3215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6897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50267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888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65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0074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4330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8133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273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7056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066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3421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8489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4102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2634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0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/>
              <a:pPr>
                <a:defRPr/>
              </a:pPr>
              <a:t>05.06.2020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54164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28064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16711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9644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21781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94477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1659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84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96507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13037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297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92273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28476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11454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01055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28194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6063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8704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01496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16452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54014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588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5626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26914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3235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55786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66638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46729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35411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380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17817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12378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803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93737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18645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87610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02524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55279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83199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14955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8060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1658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3884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04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15013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9278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1022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7620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6541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033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4482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7010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1991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7666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09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68510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1927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8033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4637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0290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600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4456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0494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5899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2304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16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23484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6192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5139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8914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4982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2408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8569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3265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7348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9458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22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8744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9574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0086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1220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2961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6666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2480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4923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95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028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05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98314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8319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5269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8800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6578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517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1640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0589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4364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2523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71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34426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/>
              <a:pPr>
                <a:defRPr/>
              </a:pPr>
              <a:t>05.06.2020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250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123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593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417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6006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6892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531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739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831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5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/>
              <a:pPr>
                <a:defRPr/>
              </a:pPr>
              <a:t>05.06.2020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0802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1176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1459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8022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4282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4351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8107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9690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800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38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/>
              <a:pPr>
                <a:defRPr/>
              </a:pPr>
              <a:t>05.06.2020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6339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880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01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1609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778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8388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1119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702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1271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2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/>
              <a:pPr>
                <a:defRPr/>
              </a:pPr>
              <a:t>05.06.2020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4337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0873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3633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564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5718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5747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5445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1725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4282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46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/>
              <a:pPr>
                <a:defRPr/>
              </a:pPr>
              <a:t>05.06.2020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2719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9928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205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4727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91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573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5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459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1978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3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/>
              <a:pPr>
                <a:defRPr/>
              </a:pPr>
              <a:t>05.06.2020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5788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2658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0888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0968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2399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3439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4350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347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8631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23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/>
              <a:pPr>
                <a:defRPr/>
              </a:pPr>
              <a:t>05.06.2020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2936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8423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1111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935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0118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4412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5100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4631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8261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8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635375" y="0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/>
              <a:pPr>
                <a:defRPr/>
              </a:pPr>
              <a:t>05.06.2020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08000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64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9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0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75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27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77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78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79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37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53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61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28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923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217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446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976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05.06.2020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875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83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33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02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13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31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99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13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0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4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7.xml"/><Relationship Id="rId18" Type="http://schemas.openxmlformats.org/officeDocument/2006/relationships/slide" Target="slide25.xml"/><Relationship Id="rId3" Type="http://schemas.openxmlformats.org/officeDocument/2006/relationships/slide" Target="slide5.xml"/><Relationship Id="rId21" Type="http://schemas.openxmlformats.org/officeDocument/2006/relationships/slide" Target="slide31.xml"/><Relationship Id="rId7" Type="http://schemas.openxmlformats.org/officeDocument/2006/relationships/slide" Target="slide9.xml"/><Relationship Id="rId12" Type="http://schemas.openxmlformats.org/officeDocument/2006/relationships/slide" Target="slide16.xml"/><Relationship Id="rId17" Type="http://schemas.openxmlformats.org/officeDocument/2006/relationships/slide" Target="slide24.xml"/><Relationship Id="rId2" Type="http://schemas.openxmlformats.org/officeDocument/2006/relationships/slide" Target="slide4.xml"/><Relationship Id="rId16" Type="http://schemas.openxmlformats.org/officeDocument/2006/relationships/slide" Target="slide23.xml"/><Relationship Id="rId20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5.xml"/><Relationship Id="rId5" Type="http://schemas.openxmlformats.org/officeDocument/2006/relationships/slide" Target="slide7.xml"/><Relationship Id="rId15" Type="http://schemas.openxmlformats.org/officeDocument/2006/relationships/slide" Target="slide22.xml"/><Relationship Id="rId10" Type="http://schemas.openxmlformats.org/officeDocument/2006/relationships/slide" Target="slide12.xml"/><Relationship Id="rId19" Type="http://schemas.openxmlformats.org/officeDocument/2006/relationships/slide" Target="slide26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8.xml"/><Relationship Id="rId22" Type="http://schemas.openxmlformats.org/officeDocument/2006/relationships/slide" Target="slide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5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2.xml"/><Relationship Id="rId18" Type="http://schemas.openxmlformats.org/officeDocument/2006/relationships/slide" Target="slide59.xml"/><Relationship Id="rId3" Type="http://schemas.openxmlformats.org/officeDocument/2006/relationships/slide" Target="slide34.xml"/><Relationship Id="rId21" Type="http://schemas.openxmlformats.org/officeDocument/2006/relationships/slide" Target="slide62.xml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8.xml"/><Relationship Id="rId2" Type="http://schemas.openxmlformats.org/officeDocument/2006/relationships/slide" Target="slide33.xml"/><Relationship Id="rId16" Type="http://schemas.openxmlformats.org/officeDocument/2006/relationships/slide" Target="slide57.xml"/><Relationship Id="rId20" Type="http://schemas.openxmlformats.org/officeDocument/2006/relationships/slide" Target="slide6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11" Type="http://schemas.openxmlformats.org/officeDocument/2006/relationships/slide" Target="slide48.xml"/><Relationship Id="rId5" Type="http://schemas.openxmlformats.org/officeDocument/2006/relationships/slide" Target="slide37.xml"/><Relationship Id="rId15" Type="http://schemas.openxmlformats.org/officeDocument/2006/relationships/slide" Target="slide55.xml"/><Relationship Id="rId23" Type="http://schemas.openxmlformats.org/officeDocument/2006/relationships/slide" Target="slide64.xml"/><Relationship Id="rId10" Type="http://schemas.openxmlformats.org/officeDocument/2006/relationships/slide" Target="slide47.xml"/><Relationship Id="rId19" Type="http://schemas.openxmlformats.org/officeDocument/2006/relationships/slide" Target="slide60.xml"/><Relationship Id="rId4" Type="http://schemas.openxmlformats.org/officeDocument/2006/relationships/slide" Target="slide35.xml"/><Relationship Id="rId9" Type="http://schemas.openxmlformats.org/officeDocument/2006/relationships/slide" Target="slide45.xml"/><Relationship Id="rId14" Type="http://schemas.openxmlformats.org/officeDocument/2006/relationships/slide" Target="slide53.xml"/><Relationship Id="rId22" Type="http://schemas.openxmlformats.org/officeDocument/2006/relationships/slide" Target="slide6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mouhta.ru/directions/business/strateg-uprav/#mun-programs" TargetMode="External"/><Relationship Id="rId1" Type="http://schemas.openxmlformats.org/officeDocument/2006/relationships/slideLayout" Target="../slideLayouts/slideLayout2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mouhta.ru/directions/business/files/strateg_uprav/munprog/econ/otchet/%D0%93%D0%BE%D0%B4%D0%BE%D0%B2%D0%BE%D0%B9_%D0%BE%D1%82%D1%87%D0%B5%D1%82_2019.PDF" TargetMode="External"/><Relationship Id="rId1" Type="http://schemas.openxmlformats.org/officeDocument/2006/relationships/slideLayout" Target="../slideLayouts/slideLayout2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emercom.mouhta.ru/about/munprog/otchet/" TargetMode="External"/><Relationship Id="rId1" Type="http://schemas.openxmlformats.org/officeDocument/2006/relationships/slideLayout" Target="../slideLayouts/slideLayout2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gkh.mouhta.ru/programs/transport/godovye-otchety-o-khode-realizatsii-i-otsenke-effektivnosti-realizatsii-munitsipalnoy-programmy2.php" TargetMode="External"/><Relationship Id="rId1" Type="http://schemas.openxmlformats.org/officeDocument/2006/relationships/slideLayout" Target="../slideLayouts/slideLayout23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gkh.mouhta.ru/programs/gkh/godovye-otchety-o-khode-realizatsii-i-otsenke-effektivnosti-realizatsii-munitsipalnoy-programmy.php" TargetMode="External"/><Relationship Id="rId1" Type="http://schemas.openxmlformats.org/officeDocument/2006/relationships/slideLayout" Target="../slideLayouts/slideLayout23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hyperlink" Target="http://edu.mouhta.ru/about/godotchet/2019.php" TargetMode="External"/><Relationship Id="rId1" Type="http://schemas.openxmlformats.org/officeDocument/2006/relationships/slideLayout" Target="../slideLayouts/slideLayout237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kultura.mouhta.ru/docs/otchet_mun/ezhegodnye-otchety/" TargetMode="External"/><Relationship Id="rId1" Type="http://schemas.openxmlformats.org/officeDocument/2006/relationships/slideLayout" Target="../slideLayouts/slideLayout2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37.xml"/><Relationship Id="rId4" Type="http://schemas.openxmlformats.org/officeDocument/2006/relationships/chart" Target="../charts/char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mouhta.ru/directions/business/strateg-uprav/#mun-programs" TargetMode="External"/><Relationship Id="rId1" Type="http://schemas.openxmlformats.org/officeDocument/2006/relationships/slideLayout" Target="../slideLayouts/slideLayout23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gkh.mouhta.ru/programs/sreda/godovye-otchety-o-khode-realizatsii-i-otsenke-effektivnosti-realizatsii-munitsipalnoy-programmy1.php" TargetMode="External"/><Relationship Id="rId1" Type="http://schemas.openxmlformats.org/officeDocument/2006/relationships/slideLayout" Target="../slideLayouts/slideLayout2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hyperlink" Target="http://sport.mouhta.ru/activity/progr/" TargetMode="External"/><Relationship Id="rId1" Type="http://schemas.openxmlformats.org/officeDocument/2006/relationships/slideLayout" Target="../slideLayouts/slideLayout237.xml"/><Relationship Id="rId4" Type="http://schemas.openxmlformats.org/officeDocument/2006/relationships/chart" Target="../charts/chart2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sovet.mouhta.ru/docs/resheniya/5-sozyv/" TargetMode="External"/><Relationship Id="rId2" Type="http://schemas.openxmlformats.org/officeDocument/2006/relationships/hyperlink" Target="https://mouhta.ru/docs/post/" TargetMode="External"/><Relationship Id="rId1" Type="http://schemas.openxmlformats.org/officeDocument/2006/relationships/slideLayout" Target="../slideLayouts/slideLayout13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2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9.x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5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2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0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s://minfin.rkomi.ru/deyatelnost/monitoring-kachestva-upravleniya-obshchestvennymi-finansami/monitoring-soblyudeniya-municipalnymi-obrazovaniyami-gorodskih-okrugov-i-municipalnyh-rayonov-respubliki-komi-trebovaniy-byudjetnogo-zakonodatelstva-rossiyskoy-federacii-i-ocenki-kachestva-upravleniya-byudjetnym-processom" TargetMode="External"/><Relationship Id="rId3" Type="http://schemas.openxmlformats.org/officeDocument/2006/relationships/hyperlink" Target="https://mouhta.ru/adm/osovet/" TargetMode="External"/><Relationship Id="rId7" Type="http://schemas.openxmlformats.org/officeDocument/2006/relationships/hyperlink" Target="https://minfin.rkomi.ru/deyatelnost/monitoring-kachestva-upravleniya-obshchestvennymi-finansami/monitoring-mo-v-rk-po-urovnyu-otkrytosti-byudjetnyh-dannyh" TargetMode="External"/><Relationship Id="rId2" Type="http://schemas.openxmlformats.org/officeDocument/2006/relationships/hyperlink" Target="http://sovet.mouhta.ru/publ-sl/" TargetMode="External"/><Relationship Id="rId1" Type="http://schemas.openxmlformats.org/officeDocument/2006/relationships/slideLayout" Target="../slideLayouts/slideLayout190.xml"/><Relationship Id="rId6" Type="http://schemas.openxmlformats.org/officeDocument/2006/relationships/hyperlink" Target="http://fin.mouhta.ru/byudzhet/grazhdan/forma-obratnoy-svyazi/" TargetMode="External"/><Relationship Id="rId5" Type="http://schemas.openxmlformats.org/officeDocument/2006/relationships/hyperlink" Target="http://fin.mouhta.ru/fingram/obzor/" TargetMode="External"/><Relationship Id="rId4" Type="http://schemas.openxmlformats.org/officeDocument/2006/relationships/hyperlink" Target="http://fin.mouhta.ru/opros/index.php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</a:t>
            </a:r>
            <a:r>
              <a:rPr lang="ru-RU" sz="3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ГРАЖДАН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3141663"/>
            <a:ext cx="69850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К ОТЧЕТУ ОБ ИСПОЛНЕНИИ БЮДЖЕТА МОГО «УХТА»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ЗА </a:t>
            </a: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2019 </a:t>
            </a: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ГОД </a:t>
            </a:r>
          </a:p>
        </p:txBody>
      </p:sp>
      <p:pic>
        <p:nvPicPr>
          <p:cNvPr id="15363" name="Picture 2" descr="E:\18 Бюджет для граждан\Ухта_большая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75288"/>
            <a:ext cx="91440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ДОХОДЫ МУНИЦИПАЛЬНОГО ОБРАЗОВАНИЯ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185" y="1421397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Налог на доходы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Доходы от акцизов на ГСМ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Налоги на совокупный доход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Налог на имущество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Земельный налог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Государственная пошлина по делам, рассматриваемым в судах общей юрисдикции, мировыми судьями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Государственная пошлина за выдачу специального разрешения на движение по автомобильным дорогам транспортных средств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800" y="1241397"/>
            <a:ext cx="2988000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1835" y="784569"/>
            <a:ext cx="24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  <a:cs typeface="Tahoma" pitchFamily="34" charset="0"/>
              </a:rPr>
              <a:t>Налоговые доходы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096000" y="1241397"/>
            <a:ext cx="2988000" cy="0"/>
          </a:xfrm>
          <a:prstGeom prst="line">
            <a:avLst/>
          </a:prstGeom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45200" y="1241397"/>
            <a:ext cx="2988000" cy="0"/>
          </a:xfrm>
          <a:prstGeom prst="line">
            <a:avLst/>
          </a:prstGeom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248799" y="784197"/>
            <a:ext cx="2682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  <a:cs typeface="Tahoma" pitchFamily="34" charset="0"/>
              </a:rPr>
              <a:t>Неналоговые доходы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91970" y="577717"/>
            <a:ext cx="2072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  <a:cs typeface="Tahoma" pitchFamily="34" charset="0"/>
              </a:rPr>
              <a:t>Безвозмездные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  <a:cs typeface="Tahoma" pitchFamily="34" charset="0"/>
              </a:rPr>
              <a:t>поступления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84983" y="1421396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Доходы от использования 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Плата за негативное воздействие на окружающую среду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Доходы от оказания платных услуг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Доходы от компенсации затрат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Доходы от реализации 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Доходы от продажи земельных участков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Платежи, взимаемые органами местного самоуправления городских округов за выполнение определенных функций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Штрафы, санкции, возмещение ущерба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prstClr val="black"/>
              </a:solidFill>
              <a:latin typeface="Calibri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prstClr val="black"/>
              </a:solidFill>
              <a:latin typeface="Calibri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34183" y="1421397"/>
            <a:ext cx="2988000" cy="4693593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Межбюджетные трансферты – средства, предоставляемые одним бюджетом другому бюджету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использования;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Субсидии – межбюджетные трансферты, предоставляемые на условиях долевого софинансирования расходов других бюджетов;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Субвенции  - межбюджетные трансферты, предоставляемые на финансирование  «переданных» другим публично-правовым образованиям полномочий;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Прочие безвозмездные поступления от юридических и физических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95273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- НАЛОГОПЛАТЕЛЬЩИКИ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63085" y="4312250"/>
            <a:ext cx="2124245" cy="1741545"/>
            <a:chOff x="96192" y="4403248"/>
            <a:chExt cx="2124245" cy="174154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6" name="Трапеция 5"/>
            <p:cNvSpPr/>
            <p:nvPr/>
          </p:nvSpPr>
          <p:spPr>
            <a:xfrm>
              <a:off x="96192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626284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395085" y="4325966"/>
            <a:ext cx="2124245" cy="1739404"/>
            <a:chOff x="2287219" y="4405389"/>
            <a:chExt cx="2124245" cy="1739404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9" name="Трапеция 8"/>
            <p:cNvSpPr/>
            <p:nvPr/>
          </p:nvSpPr>
          <p:spPr>
            <a:xfrm>
              <a:off x="2287219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2817311" y="4405389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27085" y="4312250"/>
            <a:ext cx="2124245" cy="1741545"/>
            <a:chOff x="4563864" y="4403248"/>
            <a:chExt cx="2124245" cy="1741545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12" name="Трапеция 11"/>
            <p:cNvSpPr/>
            <p:nvPr/>
          </p:nvSpPr>
          <p:spPr>
            <a:xfrm>
              <a:off x="4563864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5093956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859085" y="4312250"/>
            <a:ext cx="2124245" cy="1741545"/>
            <a:chOff x="6908763" y="4382724"/>
            <a:chExt cx="2124245" cy="1741545"/>
          </a:xfr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15" name="Трапеция 14"/>
            <p:cNvSpPr/>
            <p:nvPr/>
          </p:nvSpPr>
          <p:spPr>
            <a:xfrm>
              <a:off x="6908763" y="5280107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>
              <a:off x="7438855" y="4382724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5450" y="5480832"/>
            <a:ext cx="154561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Налог на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физических лиц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14856" y="5315131"/>
            <a:ext cx="148470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Налог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на имущество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физических лиц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26393" y="5422853"/>
            <a:ext cx="112562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Земельный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76720" y="5422853"/>
            <a:ext cx="138371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Транспортный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7513" y="4717628"/>
            <a:ext cx="54534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13%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18455" y="4687276"/>
            <a:ext cx="93487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0,2%;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2%;0,5%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21532" y="4651526"/>
            <a:ext cx="60144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0,3%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1,5%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4779" y="8060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48779" y="8060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52779" y="8060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56779" y="8074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5788" y="825096"/>
            <a:ext cx="18918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отдельных случаях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ставка налога: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9%, 30%, 35%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5788" y="1586377"/>
            <a:ext cx="1577676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22225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 поступает </a:t>
            </a:r>
          </a:p>
          <a:p>
            <a:pPr defTabSz="22225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бюджет </a:t>
            </a:r>
          </a:p>
          <a:p>
            <a:pPr defTabSz="22225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МОГО «Ухта»</a:t>
            </a:r>
          </a:p>
          <a:p>
            <a:pPr defTabSz="22225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размере 20 % </a:t>
            </a:r>
          </a:p>
          <a:p>
            <a:pPr defTabSz="22225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бюджет </a:t>
            </a:r>
          </a:p>
          <a:p>
            <a:pPr defTabSz="22225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Республики Коми</a:t>
            </a:r>
          </a:p>
          <a:p>
            <a:pPr defTabSz="22225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размере 80 %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45661" y="819026"/>
            <a:ext cx="1957587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 оплачивается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исходя из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кадастровой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стоимости объекта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налогообложения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(решение Совета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МОГО «Ухта»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от 20.11.2014 № 331)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50629" y="2376203"/>
            <a:ext cx="150874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 поступает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бюджет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МОГО «Ухта»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объеме 100 %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50632" y="784996"/>
            <a:ext cx="2060179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Ставка налога от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кадастровой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стоимости земельных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участков занятых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жилищным фондом,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с/х назначения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или приобретенных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(предоставленных)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для личного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подсобного хозяйства,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животноводства–0,3%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Прочие земельные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участки – 1,5%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50632" y="3262250"/>
            <a:ext cx="206659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 поступает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бюджет МОГО «Ухта»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объеме 100 %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65752" y="805900"/>
            <a:ext cx="1928733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Ставка налога на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легковые автомобили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Мощность двигателя:</a:t>
            </a:r>
          </a:p>
        </p:txBody>
      </p:sp>
      <p:sp>
        <p:nvSpPr>
          <p:cNvPr id="35" name="TextBox 41"/>
          <p:cNvSpPr txBox="1">
            <a:spLocks noChangeArrowheads="1"/>
          </p:cNvSpPr>
          <p:nvPr/>
        </p:nvSpPr>
        <p:spPr bwMode="auto">
          <a:xfrm>
            <a:off x="8228800" y="1667674"/>
            <a:ext cx="87075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15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20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50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75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150 руб.</a:t>
            </a:r>
          </a:p>
        </p:txBody>
      </p:sp>
      <p:sp>
        <p:nvSpPr>
          <p:cNvPr id="36" name="TextBox 48"/>
          <p:cNvSpPr txBox="1">
            <a:spLocks noChangeArrowheads="1"/>
          </p:cNvSpPr>
          <p:nvPr/>
        </p:nvSpPr>
        <p:spPr bwMode="auto">
          <a:xfrm>
            <a:off x="7032778" y="1667674"/>
            <a:ext cx="14526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до 70 </a:t>
            </a:r>
            <a:r>
              <a:rPr lang="ru-RU" sz="1200" dirty="0" err="1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л.с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70 – 85 </a:t>
            </a:r>
            <a:r>
              <a:rPr lang="ru-RU" sz="1200" dirty="0" err="1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л.с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85 – 100 </a:t>
            </a:r>
            <a:r>
              <a:rPr lang="ru-RU" sz="1200" dirty="0" err="1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л.с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100 – 150 </a:t>
            </a:r>
            <a:r>
              <a:rPr lang="ru-RU" sz="1200" dirty="0" err="1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л.с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150 – 200 </a:t>
            </a:r>
            <a:r>
              <a:rPr lang="ru-RU" sz="1200" dirty="0" err="1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л.с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200 – 250 </a:t>
            </a:r>
            <a:r>
              <a:rPr lang="ru-RU" sz="1200" dirty="0" err="1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л.с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свыше 250 </a:t>
            </a:r>
            <a:r>
              <a:rPr lang="ru-RU" sz="1200" dirty="0" err="1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л.с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44353" y="3053561"/>
            <a:ext cx="193514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 поступает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бюджет Республики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Коми в объеме 100 %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79" y="4409851"/>
            <a:ext cx="73770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Ставка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налога</a:t>
            </a:r>
          </a:p>
        </p:txBody>
      </p:sp>
    </p:spTree>
    <p:extLst>
      <p:ext uri="{BB962C8B-B14F-4D97-AF65-F5344CB8AC3E}">
        <p14:creationId xmlns:p14="http://schemas.microsoft.com/office/powerpoint/2010/main" val="118636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НАЛОГОВЫХ ДОХОДОВ МЕЖДУ БЮДЖЕТАМИ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175466"/>
              </p:ext>
            </p:extLst>
          </p:nvPr>
        </p:nvGraphicFramePr>
        <p:xfrm>
          <a:off x="251521" y="718928"/>
          <a:ext cx="8712479" cy="576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0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39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98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98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06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Налоги и сборы,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установленные законодательством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Федера-льный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Региона-</a:t>
                      </a:r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rowSpan="14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Федеральные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Налог на прибыль организаций по ставке 3%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                                       по ставке 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17</a:t>
                      </a: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НДС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238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 Акцизы, в том числе: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табачную продукцию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спиртосодержащую продукцию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автомобильный бензин, дизельное топливо, моторные масла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78%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10%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(0,4072%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бюджет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МОГО «Ухта»)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8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алкогольную продукцию с объемной долей этилового спирта свыше 9 процентов, за исключением пива, вин, фруктовых вин, игристых вин (шампанских), винных напитков, изготавливаемых без добавления ректификованного этилового спирта, произведенного из пищевого сырья, и (или) спиртованных виноградного или иного фруктового сусла, и (или) винного дистиллята, и (или) фруктового дистиллята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8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алкогольную продукцию с объемной долей этилового спирта свыше 9 процентов, включающую пиво, вина, фруктовые вина, игристые вина (шампанские), винные напитки, изготавливаемые без добавления ректификованного этилового спирта, произведенного из пищевого сырья, и (или) спиртованных виноградного или иного фруктового сусла, и (или) винного дистиллята, и (или) фруктового дистиллята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алкогольную продукцию с объемной долей этилового спирта до 9 процентов включительно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автомобили легковые и мотоциклы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8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по подакцизным товарам и продукции, ввозимым на территорию Российской Федерации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 Налог на доходы физических лиц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(НДФЛ)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 Налог на добычу полезных ископаемых,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полезных ископаемых в виде углеводородного сырья (газ горючий природный)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86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НАЛОГОВЫХ ДОХОДОВ МЕЖДУ БЮДЖЕТАМИ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250440"/>
              </p:ext>
            </p:extLst>
          </p:nvPr>
        </p:nvGraphicFramePr>
        <p:xfrm>
          <a:off x="251521" y="756264"/>
          <a:ext cx="8712478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0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608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45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45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45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5015">
                <a:tc gridSpan="2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Налоги и сборы,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установленные законодательством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Федера-льный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Региона-</a:t>
                      </a:r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rowSpan="1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Федеральные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полезных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ископаемых в виде углеводородного сырья (за исключением газа горючего природного)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общераспространенных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полезных ископаемых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полезных ископаемых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в виде природных алмазов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полезных ископаемых (за исключением полезных ископаемых в виде углеводородного сырья, природных алмазов и общераспространенных полезных ископаемых) 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238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 Водный налог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 Сборы,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в том числе: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сборы за пользование объектами животного мира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сбор за пользование объектами водных биологических ресурсов (исключая внутренние водные объекты)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сбор за пользование объектами водных биологических ресурсов (по внутренним водным объектам)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 Государственная пошлина (за исключением государственной пошлины за совершение юридически значимых действий, указанных в статьях 56,61,61.1,61.2,61.3,61.4,61.5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Бюджетного кодекса Российской Федерации</a:t>
                      </a: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8315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 Государственная пошлина за совершение федеральными органами исполнительной власти юридически значимых действий в случае подачи заявления и (или) документов, необходимых для их совершения, в многофункциональный центр предоставления государственных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муниципальных услуг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28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 Государственная пошлина по делам,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рассматриваемым судами общей юрисдикции, мировыми судьями (за исключением Верховного Суда Российской Федерации)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28315">
                <a:tc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11.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Государственная пошлина за совершение федеральными органами исполнительной власти юридически значимых действий в случае подачи заявления и (или) документов, необходимых для их совершения, в электронной форме и выдачи документов через многофункциональный центр предоставления государственных и муниципальных услуг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30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НАЛОГОВЫХ ДОХОДОВ МЕЖДУ БЮДЖЕТАМИ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947853"/>
              </p:ext>
            </p:extLst>
          </p:nvPr>
        </p:nvGraphicFramePr>
        <p:xfrm>
          <a:off x="251520" y="1004280"/>
          <a:ext cx="8730969" cy="403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118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36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81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63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5015">
                <a:tc gridSpan="2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Налоги и сборы,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установленные законодательством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rowSpan="10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Региональные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Налог на имущество организаций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Транспортный налог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238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 Налоги, взимаемые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при применении специальных налоговых режимов: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налог, взимаемый в связи с применением упрощенной системы налогообложения;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единый налог на вмененный доход;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94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налог, взимаемый в связи с применением патентной системы налогообложения;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единый сельскохозяйственный налог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 Налог на игорный бизнес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1000" b="1" dirty="0"/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средние дистилляты, производимые на территории Российской Федерации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1000" b="1" dirty="0"/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 Государственная пошлина (подлежащая зачислению по месту государственной регистрации, совершения юридически значимых действий или выдачи документов)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Местные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Налог на имущество физических лиц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Земельный налог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6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ДОХОДОВ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94567590"/>
              </p:ext>
            </p:extLst>
          </p:nvPr>
        </p:nvGraphicFramePr>
        <p:xfrm>
          <a:off x="1331640" y="764704"/>
          <a:ext cx="2687960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91880" y="781499"/>
            <a:ext cx="248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Безвозмездные поступления</a:t>
            </a:r>
          </a:p>
          <a:p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2 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595,2 </a:t>
            </a: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345" y="754699"/>
            <a:ext cx="171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Налоговые доходы</a:t>
            </a:r>
          </a:p>
          <a:p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1 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240,2 </a:t>
            </a: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6942" y="2620785"/>
            <a:ext cx="1887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Неналоговые доходы</a:t>
            </a:r>
          </a:p>
          <a:p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252,0 </a:t>
            </a: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млн. руб.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1619672" y="1243164"/>
            <a:ext cx="144016" cy="24162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51520" y="1243164"/>
            <a:ext cx="1368152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491880" y="1243164"/>
            <a:ext cx="144016" cy="15240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635896" y="1243164"/>
            <a:ext cx="1944216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 flipH="1">
            <a:off x="1619672" y="2547725"/>
            <a:ext cx="166781" cy="108921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09416" y="1414094"/>
            <a:ext cx="6335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  <a:latin typeface="Verdana" pitchFamily="34" charset="0"/>
              </a:rPr>
              <a:t>64%</a:t>
            </a:r>
            <a:endParaRPr lang="ru-RU" sz="13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87337" y="1481536"/>
            <a:ext cx="6335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  <a:latin typeface="Verdana" pitchFamily="34" charset="0"/>
              </a:rPr>
              <a:t>30%</a:t>
            </a:r>
            <a:endParaRPr lang="ru-RU" sz="13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21156" y="2192781"/>
            <a:ext cx="51488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>
                <a:solidFill>
                  <a:prstClr val="black"/>
                </a:solidFill>
                <a:latin typeface="Verdana" pitchFamily="34" charset="0"/>
              </a:rPr>
              <a:t>6</a:t>
            </a:r>
            <a:r>
              <a:rPr lang="ru-RU" sz="1300" b="1" dirty="0" smtClean="0">
                <a:solidFill>
                  <a:prstClr val="black"/>
                </a:solidFill>
                <a:latin typeface="Verdana" pitchFamily="34" charset="0"/>
              </a:rPr>
              <a:t>%</a:t>
            </a:r>
            <a:endParaRPr lang="ru-RU" sz="13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055319696"/>
              </p:ext>
            </p:extLst>
          </p:nvPr>
        </p:nvGraphicFramePr>
        <p:xfrm>
          <a:off x="251520" y="3293985"/>
          <a:ext cx="8376592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621922" y="3449139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1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446,6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(39%)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99382" y="3438462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1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388,0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37%)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92180" y="3431972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1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463,9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36%)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4678" y="3431972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1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492,2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37%)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88229" y="3439077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1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376,1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(40%)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49922" y="3444197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1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458,2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41%)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17347" y="5177331"/>
            <a:ext cx="784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2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209,0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(61%)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99381" y="5166654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2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373,8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63%)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92179" y="5157190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2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608,1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64%)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64678" y="5167723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2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595,2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63%)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70305" y="5174832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2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105,1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(60%)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52743" y="5174832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2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124,7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(59%)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43" name="Пятиугольник 42"/>
          <p:cNvSpPr/>
          <p:nvPr/>
        </p:nvSpPr>
        <p:spPr>
          <a:xfrm>
            <a:off x="4199451" y="1610275"/>
            <a:ext cx="2541184" cy="1135077"/>
          </a:xfrm>
          <a:prstGeom prst="homePlate">
            <a:avLst>
              <a:gd name="adj" fmla="val 2780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26914" y="1733750"/>
            <a:ext cx="20297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Объем налоговых и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неналоговых доходов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в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2019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году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по отношению к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2018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году 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увеличился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36302" y="1885425"/>
            <a:ext cx="2040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на </a:t>
            </a:r>
            <a:r>
              <a:rPr lang="en-US" sz="1600" b="1" dirty="0">
                <a:solidFill>
                  <a:srgbClr val="006633"/>
                </a:solidFill>
                <a:latin typeface="ALS Rubl" pitchFamily="50" charset="0"/>
              </a:rPr>
              <a:t> </a:t>
            </a:r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104,2</a:t>
            </a:r>
            <a:r>
              <a:rPr lang="en-US" sz="1600" b="1" dirty="0" smtClean="0">
                <a:solidFill>
                  <a:srgbClr val="006633"/>
                </a:solidFill>
                <a:latin typeface="Verdana" pitchFamily="34" charset="0"/>
              </a:rPr>
              <a:t> </a:t>
            </a:r>
            <a:endParaRPr lang="ru-RU" sz="1600" b="1" dirty="0">
              <a:solidFill>
                <a:srgbClr val="006633"/>
              </a:solidFill>
              <a:latin typeface="Verdana" pitchFamily="34" charset="0"/>
            </a:endParaRPr>
          </a:p>
          <a:p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млн. руб.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59226" y="1733750"/>
            <a:ext cx="8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2019 </a:t>
            </a:r>
            <a:endParaRPr lang="ru-RU" sz="16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20999" y="3143194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3 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655,6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72130" y="3132518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3 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761,8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64927" y="3110506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4 072,0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37393" y="3117559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4 087,4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18445" y="3121184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3 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481,2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37906" y="3115984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3 582,9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НАЛОГОВЫХ И НЕНАЛОГОВЫХ ДОХОДОВ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233947"/>
              </p:ext>
            </p:extLst>
          </p:nvPr>
        </p:nvGraphicFramePr>
        <p:xfrm>
          <a:off x="2225675" y="1573688"/>
          <a:ext cx="4522788" cy="455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91336" y="1394936"/>
            <a:ext cx="201369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2019 </a:t>
            </a:r>
            <a:r>
              <a:rPr lang="ru-RU" sz="12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год (млн. руб.)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9021" y="4737144"/>
            <a:ext cx="18004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Налоги на имущество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531533019"/>
              </p:ext>
            </p:extLst>
          </p:nvPr>
        </p:nvGraphicFramePr>
        <p:xfrm>
          <a:off x="-11599" y="4928426"/>
          <a:ext cx="3075187" cy="1754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85982" y="2708920"/>
            <a:ext cx="1935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Налоги на совокупный </a:t>
            </a: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доход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2067263279"/>
              </p:ext>
            </p:extLst>
          </p:nvPr>
        </p:nvGraphicFramePr>
        <p:xfrm>
          <a:off x="909" y="2872073"/>
          <a:ext cx="3086835" cy="1753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23184" y="657467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 на доходы </a:t>
            </a:r>
          </a:p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физических лиц</a:t>
            </a: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167888750"/>
              </p:ext>
            </p:extLst>
          </p:nvPr>
        </p:nvGraphicFramePr>
        <p:xfrm>
          <a:off x="-6546" y="770384"/>
          <a:ext cx="3086835" cy="181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755012" y="569161"/>
            <a:ext cx="1672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Доходы от продажи</a:t>
            </a: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активов</a:t>
            </a: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979340608"/>
              </p:ext>
            </p:extLst>
          </p:nvPr>
        </p:nvGraphicFramePr>
        <p:xfrm>
          <a:off x="6057166" y="765262"/>
          <a:ext cx="3086834" cy="1757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444030" y="2708920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Доходы от использования</a:t>
            </a: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муниципального имущества</a:t>
            </a: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660999025"/>
              </p:ext>
            </p:extLst>
          </p:nvPr>
        </p:nvGraphicFramePr>
        <p:xfrm>
          <a:off x="6055329" y="2858515"/>
          <a:ext cx="3071620" cy="177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7044716" y="4737144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Прочие доходы</a:t>
            </a: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3533535869"/>
              </p:ext>
            </p:extLst>
          </p:nvPr>
        </p:nvGraphicFramePr>
        <p:xfrm>
          <a:off x="6046933" y="4867415"/>
          <a:ext cx="3086835" cy="1818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48286" y="5931423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49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9%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1401147" y="6159253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38562" y="5890363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18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6%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2105805" y="5987336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993056" y="5730604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5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9%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394280" y="4034348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28367" y="3774510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4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4%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732731" y="4097408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0767" y="3858519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5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0%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2119081" y="4014190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305327" y="3777465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6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5%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1694" y="1779502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4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4%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 flipV="1">
            <a:off x="1426494" y="1943766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309537" y="1690169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2,6%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flipV="1">
            <a:off x="2137101" y="1854168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008478" y="1597587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2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flipV="1">
            <a:off x="722637" y="2037280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595966" y="1848826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76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0%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15088" y="1841826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22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0%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022441" y="1851549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31,8%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644749" y="3867888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0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6%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305997" y="3866198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44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6%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041294" y="3903027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4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3%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78" name="Прямая со стрелкой 77"/>
          <p:cNvCxnSpPr/>
          <p:nvPr/>
        </p:nvCxnSpPr>
        <p:spPr>
          <a:xfrm>
            <a:off x="7460791" y="4099914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607767" y="5829148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20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8%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307904" y="5846020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13,3%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022441" y="5850006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68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 smtClean="0">
                <a:solidFill>
                  <a:prstClr val="black"/>
                </a:solidFill>
                <a:latin typeface="Verdana" pitchFamily="34" charset="0"/>
              </a:rPr>
              <a:t>5%</a:t>
            </a:r>
            <a:endParaRPr lang="ru-RU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88" name="Прямая со стрелкой 87"/>
          <p:cNvCxnSpPr/>
          <p:nvPr/>
        </p:nvCxnSpPr>
        <p:spPr>
          <a:xfrm flipV="1">
            <a:off x="8204976" y="6095900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xmlns="" id="{61AC9809-C674-47B7-9EBB-D96FD2B9D7B9}"/>
              </a:ext>
            </a:extLst>
          </p:cNvPr>
          <p:cNvCxnSpPr/>
          <p:nvPr/>
        </p:nvCxnSpPr>
        <p:spPr>
          <a:xfrm>
            <a:off x="7482106" y="2040377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713911" y="6168469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xmlns="" id="{61AC9809-C674-47B7-9EBB-D96FD2B9D7B9}"/>
              </a:ext>
            </a:extLst>
          </p:cNvPr>
          <p:cNvCxnSpPr/>
          <p:nvPr/>
        </p:nvCxnSpPr>
        <p:spPr>
          <a:xfrm>
            <a:off x="6772771" y="2054419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V="1">
            <a:off x="8205739" y="2077835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6752484" y="4116902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8188066" y="4149669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6752257" y="6115394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V="1">
            <a:off x="7474390" y="6179050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4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РАСПРЕДЕЛЕНИЕ НАЛОГОВЫХ ДОХОДОВ ПО УРОВНЯМ БЮДЖЕТОВ</a:t>
            </a:r>
            <a:br>
              <a:rPr lang="ru-RU" dirty="0"/>
            </a:br>
            <a:r>
              <a:rPr lang="ru-RU" dirty="0"/>
              <a:t>(</a:t>
            </a:r>
            <a:r>
              <a:rPr lang="ru-RU" sz="1400" dirty="0"/>
              <a:t>ПО ГЛАВНОМУ АДМИНИСТРАТОРУ </a:t>
            </a:r>
            <a:r>
              <a:rPr lang="ru-RU" dirty="0"/>
              <a:t>– </a:t>
            </a:r>
            <a:r>
              <a:rPr lang="ru-RU" sz="1400" dirty="0"/>
              <a:t>ФЕДЕРАЛЬНАЯ НАЛОГОВАЯ СЛУЖБА)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994947"/>
              </p:ext>
            </p:extLst>
          </p:nvPr>
        </p:nvGraphicFramePr>
        <p:xfrm>
          <a:off x="296526" y="1291128"/>
          <a:ext cx="8460940" cy="548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599" y="1371325"/>
            <a:ext cx="107791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8897" y="4948952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43,8%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8897" y="2753662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52,7%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9774" y="1678132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3,5%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4175" y="2676068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23 841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37712" y="1460950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32 815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2824" y="3772488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15 625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4085" y="3551112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17 313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7234" y="3218469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19 825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70227" y="3747937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6,4%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16172" y="4360889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48,2%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16172" y="5443643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45,4%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7871" y="3412350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5,3%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16994" y="4278530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57,9%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92884" y="5481741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36,8%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44038" y="2876428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4,5%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07937" y="3850254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54,6%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06416" y="5358631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40,9%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38089" y="5443760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55,4%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48994" y="4523959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34,6%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8994" y="4023470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10,0%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74737" y="5168884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35,1%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74737" y="3103185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61,2%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10058" y="1768926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3,7%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19643" y="1571765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32 137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40422" y="5334888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30,1%</a:t>
            </a: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32340" y="3464690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65,7%</a:t>
            </a: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85079" y="2121722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4,2%</a:t>
            </a: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10824" y="1892036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29 648</a:t>
            </a:r>
            <a:endParaRPr lang="ru-RU" sz="1000" b="1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6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3"/>
            <a:ext cx="5508625" cy="490576"/>
          </a:xfrm>
        </p:spPr>
        <p:txBody>
          <a:bodyPr/>
          <a:lstStyle/>
          <a:p>
            <a:r>
              <a:rPr lang="ru-RU" dirty="0"/>
              <a:t>МЕЖБЮДЖЕТНЫЕ ОТНОШЕНИЯ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1768" y="1268760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 </a:t>
            </a:r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416,8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межбюджетных поступлений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составляет </a:t>
            </a:r>
            <a:r>
              <a:rPr lang="ru-RU" sz="1200" b="1" dirty="0" smtClean="0">
                <a:solidFill>
                  <a:srgbClr val="333333"/>
                </a:solidFill>
                <a:latin typeface="Verdana" pitchFamily="34" charset="0"/>
              </a:rPr>
              <a:t>64,2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6584" y="1268760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 </a:t>
            </a:r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624,6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межбюджетных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 поступлений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составляет </a:t>
            </a:r>
            <a:r>
              <a:rPr lang="ru-RU" sz="1200" b="1" dirty="0" smtClean="0">
                <a:solidFill>
                  <a:srgbClr val="333333"/>
                </a:solidFill>
                <a:latin typeface="Verdana" pitchFamily="34" charset="0"/>
              </a:rPr>
              <a:t>64,5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1592" y="559056"/>
            <a:ext cx="169169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808080"/>
                </a:solidFill>
                <a:latin typeface="Verdana" pitchFamily="34" charset="0"/>
              </a:rPr>
              <a:t>2018 год</a:t>
            </a:r>
          </a:p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808080"/>
                </a:solidFill>
                <a:latin typeface="Verdana" pitchFamily="34" charset="0"/>
              </a:rPr>
              <a:t>факт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4691" y="590346"/>
            <a:ext cx="1691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08080"/>
                </a:solidFill>
                <a:latin typeface="Verdana" pitchFamily="34" charset="0"/>
              </a:rPr>
              <a:t>2019 </a:t>
            </a:r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год</a:t>
            </a:r>
          </a:p>
          <a:p>
            <a:pPr algn="ctr"/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план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19893" y="590346"/>
            <a:ext cx="1691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08080"/>
                </a:solidFill>
                <a:latin typeface="Verdana" pitchFamily="34" charset="0"/>
              </a:rPr>
              <a:t>2019 </a:t>
            </a:r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год</a:t>
            </a:r>
          </a:p>
          <a:p>
            <a:pPr algn="ctr"/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факт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6683" y="1268759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 </a:t>
            </a:r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611,6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межбюджетных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 поступлений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</a:t>
            </a:r>
            <a:r>
              <a:rPr lang="ru-RU" sz="1000" dirty="0" smtClean="0">
                <a:solidFill>
                  <a:srgbClr val="333333"/>
                </a:solidFill>
                <a:latin typeface="Verdana" pitchFamily="34" charset="0"/>
              </a:rPr>
              <a:t>составляет </a:t>
            </a:r>
            <a:r>
              <a:rPr lang="ru-RU" sz="1200" b="1" dirty="0" smtClean="0">
                <a:solidFill>
                  <a:srgbClr val="333333"/>
                </a:solidFill>
                <a:latin typeface="Verdana" pitchFamily="34" charset="0"/>
              </a:rPr>
              <a:t>63,9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295511098"/>
              </p:ext>
            </p:extLst>
          </p:nvPr>
        </p:nvGraphicFramePr>
        <p:xfrm>
          <a:off x="2429" y="2394776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761592" y="4531327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4789" y="4531327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1591" y="4516518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1 756,1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2059" y="4590384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61592" y="5071526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4789" y="5071526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1591" y="5056717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301,0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40149" y="5130583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61592" y="5624398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84789" y="5624398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1591" y="5609589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359,7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40149" y="5683455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2314616132"/>
              </p:ext>
            </p:extLst>
          </p:nvPr>
        </p:nvGraphicFramePr>
        <p:xfrm>
          <a:off x="2985780" y="2416691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3744943" y="4553242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668140" y="4553242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44942" y="4538433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1 </a:t>
            </a: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812,0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25410" y="4612299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744943" y="5093441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668140" y="5093441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44942" y="5078632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359,5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23500" y="5152498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744943" y="5646313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668140" y="5646313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44942" y="5631504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438,4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23500" y="5705370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3330507221"/>
              </p:ext>
            </p:extLst>
          </p:nvPr>
        </p:nvGraphicFramePr>
        <p:xfrm>
          <a:off x="5860731" y="2405116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6619894" y="4541667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43091" y="4541667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19893" y="4526858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1 </a:t>
            </a: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806,4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00361" y="4600724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619894" y="5081866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543091" y="5081866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19893" y="5067057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359,5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98451" y="5140923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619894" y="5634738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543091" y="5634738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19893" y="5619929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431,0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198451" y="5693795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61E5293E-FD3A-426C-8207-C72AAE1083F7}"/>
              </a:ext>
            </a:extLst>
          </p:cNvPr>
          <p:cNvSpPr/>
          <p:nvPr/>
        </p:nvSpPr>
        <p:spPr>
          <a:xfrm>
            <a:off x="3757977" y="6204040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EBF9FD1A-4566-4801-8F52-E8CA07B9A34F}"/>
              </a:ext>
            </a:extLst>
          </p:cNvPr>
          <p:cNvSpPr/>
          <p:nvPr/>
        </p:nvSpPr>
        <p:spPr>
          <a:xfrm>
            <a:off x="3678153" y="6198155"/>
            <a:ext cx="79824" cy="432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ED338678-2141-439E-92D3-3BF0065B7CF3}"/>
              </a:ext>
            </a:extLst>
          </p:cNvPr>
          <p:cNvSpPr txBox="1"/>
          <p:nvPr/>
        </p:nvSpPr>
        <p:spPr>
          <a:xfrm>
            <a:off x="3754955" y="6193979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14,7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FE20105D-DBA3-4423-B985-98CE94F3D5D4}"/>
              </a:ext>
            </a:extLst>
          </p:cNvPr>
          <p:cNvSpPr txBox="1"/>
          <p:nvPr/>
        </p:nvSpPr>
        <p:spPr>
          <a:xfrm>
            <a:off x="4323500" y="6150305"/>
            <a:ext cx="1348716" cy="5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800" b="1" dirty="0">
                <a:solidFill>
                  <a:srgbClr val="333333"/>
                </a:solidFill>
                <a:latin typeface="Verdana" pitchFamily="34" charset="0"/>
              </a:rPr>
              <a:t>Иные межбюджетные</a:t>
            </a:r>
          </a:p>
          <a:p>
            <a:pPr algn="ctr">
              <a:lnSpc>
                <a:spcPct val="120000"/>
              </a:lnSpc>
            </a:pPr>
            <a:r>
              <a:rPr lang="ru-RU" sz="800" b="1" dirty="0">
                <a:solidFill>
                  <a:srgbClr val="333333"/>
                </a:solidFill>
                <a:latin typeface="Verdana" pitchFamily="34" charset="0"/>
              </a:rPr>
              <a:t>трансферты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61E5293E-FD3A-426C-8207-C72AAE1083F7}"/>
              </a:ext>
            </a:extLst>
          </p:cNvPr>
          <p:cNvSpPr/>
          <p:nvPr/>
        </p:nvSpPr>
        <p:spPr>
          <a:xfrm>
            <a:off x="6623127" y="6194267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EBF9FD1A-4566-4801-8F52-E8CA07B9A34F}"/>
              </a:ext>
            </a:extLst>
          </p:cNvPr>
          <p:cNvSpPr/>
          <p:nvPr/>
        </p:nvSpPr>
        <p:spPr>
          <a:xfrm>
            <a:off x="6546324" y="6194267"/>
            <a:ext cx="79824" cy="432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ED338678-2141-439E-92D3-3BF0065B7CF3}"/>
              </a:ext>
            </a:extLst>
          </p:cNvPr>
          <p:cNvSpPr txBox="1"/>
          <p:nvPr/>
        </p:nvSpPr>
        <p:spPr>
          <a:xfrm>
            <a:off x="6623126" y="6179458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14,7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FE20105D-DBA3-4423-B985-98CE94F3D5D4}"/>
              </a:ext>
            </a:extLst>
          </p:cNvPr>
          <p:cNvSpPr txBox="1"/>
          <p:nvPr/>
        </p:nvSpPr>
        <p:spPr>
          <a:xfrm>
            <a:off x="7191671" y="6145320"/>
            <a:ext cx="1348716" cy="5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800" b="1" dirty="0">
                <a:solidFill>
                  <a:srgbClr val="333333"/>
                </a:solidFill>
                <a:latin typeface="Verdana" pitchFamily="34" charset="0"/>
              </a:rPr>
              <a:t>Иные межбюджетные</a:t>
            </a:r>
          </a:p>
          <a:p>
            <a:pPr algn="ctr">
              <a:lnSpc>
                <a:spcPct val="120000"/>
              </a:lnSpc>
            </a:pPr>
            <a:r>
              <a:rPr lang="ru-RU" sz="800" b="1" dirty="0">
                <a:solidFill>
                  <a:srgbClr val="333333"/>
                </a:solidFill>
                <a:latin typeface="Verdana" pitchFamily="34" charset="0"/>
              </a:rPr>
              <a:t>трансферты</a:t>
            </a:r>
          </a:p>
        </p:txBody>
      </p:sp>
    </p:spTree>
    <p:extLst>
      <p:ext uri="{BB962C8B-B14F-4D97-AF65-F5344CB8AC3E}">
        <p14:creationId xmlns:p14="http://schemas.microsoft.com/office/powerpoint/2010/main" val="118961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МЕЖБЮДЖЕТНЫЕ ОТНОШЕНИЯ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8814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D0FC1C-1FF5-44C7-A8E7-BC66FD2CB637}"/>
              </a:ext>
            </a:extLst>
          </p:cNvPr>
          <p:cNvSpPr txBox="1"/>
          <p:nvPr/>
        </p:nvSpPr>
        <p:spPr>
          <a:xfrm>
            <a:off x="7962479" y="275787"/>
            <a:ext cx="107791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092406"/>
              </p:ext>
            </p:extLst>
          </p:nvPr>
        </p:nvGraphicFramePr>
        <p:xfrm>
          <a:off x="161508" y="567617"/>
          <a:ext cx="8874489" cy="596179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5047"/>
                <a:gridCol w="3330370"/>
                <a:gridCol w="2880320"/>
                <a:gridCol w="720080"/>
                <a:gridCol w="945105"/>
                <a:gridCol w="593567"/>
              </a:tblGrid>
              <a:tr h="1633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программы/мероприятия</a:t>
                      </a:r>
                      <a:endParaRPr lang="ru-RU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факт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 уточненный план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факт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86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Безвозмездные поступления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416,8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624,6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21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Дотации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301,0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49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выравнивание бюджетной обеспеченности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215,9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21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Субсидии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438,4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431,0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2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обеспечение жильем молодых семей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РФ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«Обеспечение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доступным и комфортным жильем и коммунальными услугами граждан Российской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Федерации»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строительства и жилищно-коммунального комплекса, энергосбережение и повышение </a:t>
                      </a:r>
                      <a:r>
                        <a:rPr lang="ru-RU" sz="900" u="none" strike="noStrike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энергоэффективности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279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софинансирование капитальных вложений в объекты муниципальной собственности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4267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обеспечение мероприятий по переселению граждан за счет средств Фонда содействия реформированию жилищно-коммунального хозяйства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строительства и жилищно-коммунального комплекса, энергосбережение и повышение </a:t>
                      </a:r>
                      <a:r>
                        <a:rPr lang="ru-RU" sz="900" u="none" strike="noStrike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энергоэффективности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4267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обеспечение мероприятий по переселению граждан из аварийного жилищного фонда за счет средств республиканского бюджета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организацию питания 1-4 классы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ГП 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образования»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738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проведение оздоровительной кампании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791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поддержку отрасли культуры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РФ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культуры и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туризма»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культуры и туризма в Республике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Коми»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247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укрепление материально-технической базы  культуры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258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укрепление материально-технической базы  образования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образования»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258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возмещение выпадающих доходов (перевозки воздушным транспортом)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транспортной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системы»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896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оборудование и содержание ледовых переправ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738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содержание автомобильных дорог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38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022977"/>
              </p:ext>
            </p:extLst>
          </p:nvPr>
        </p:nvGraphicFramePr>
        <p:xfrm>
          <a:off x="172268" y="550653"/>
          <a:ext cx="8730970" cy="5851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40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87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Номер страницы</a:t>
                      </a:r>
                      <a:endParaRPr lang="ru-RU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Социально-экономическая характеристика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" action="ppaction://hlinksldjump"/>
                        </a:rPr>
                        <a:t>4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Сеть муниципальных учреждений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3" action="ppaction://hlinksldjump"/>
                        </a:rPr>
                        <a:t>5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 Что такое бюджет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4" action="ppaction://hlinksldjump"/>
                        </a:rPr>
                        <a:t>6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 Этапы и участники бюджетного процесса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5" action="ppaction://hlinksldjump"/>
                        </a:rPr>
                        <a:t>7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 Основные характеристики бюджета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6" action="ppaction://hlinksldjump"/>
                        </a:rPr>
                        <a:t>8</a:t>
                      </a:r>
                      <a:endParaRPr lang="ru-RU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 Доходы и расходы на душу населения по сравнению с другими муниципальными образованиями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7" action="ppaction://hlinksldjump"/>
                        </a:rPr>
                        <a:t>9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 Доходы муниципального образования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8" action="ppaction://hlinksldjump"/>
                        </a:rPr>
                        <a:t>10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 Мы – налогоплательщики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9" action="ppaction://hlinksldjump"/>
                        </a:rPr>
                        <a:t>11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 Распределение налоговых доходов между бюджетами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0" action="ppaction://hlinksldjump"/>
                        </a:rPr>
                        <a:t>12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 Структура доходов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1" action="ppaction://hlinksldjump"/>
                        </a:rPr>
                        <a:t>15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11.</a:t>
                      </a:r>
                      <a:r>
                        <a:rPr lang="ru-RU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Структура налоговых и неналоговых доходов</a:t>
                      </a:r>
                      <a:endParaRPr lang="ru-RU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2" action="ppaction://hlinksldjump"/>
                        </a:rPr>
                        <a:t>16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387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12. Распределение налоговых доходов по уровням бюджетов (по главному администратору – Федеральная налоговая служба)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3" action="ppaction://hlinksldjump"/>
                        </a:rPr>
                        <a:t>17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 Межбюджетные отношения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4" action="ppaction://hlinksldjump"/>
                        </a:rPr>
                        <a:t>18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 Выпадающие доходы при предоставлении льгот по налогам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5" action="ppaction://hlinksldjump"/>
                        </a:rPr>
                        <a:t>22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15. Мероприятия в рамках соглашений 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6" action="ppaction://hlinksldjump"/>
                        </a:rPr>
                        <a:t>23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16. Расходы бюджета по видам расходов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7" action="ppaction://hlinksldjump"/>
                        </a:rPr>
                        <a:t>24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17. Расходы в расчете на душу населения в 2019 году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8" action="ppaction://hlinksldjump"/>
                        </a:rPr>
                        <a:t>25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41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 Расходы бюджета в разрезе разделов, подразделов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9" action="ppaction://hlinksldjump"/>
                        </a:rPr>
                        <a:t>26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41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19. Программный бюджет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0" action="ppaction://hlinksldjump"/>
                        </a:rPr>
                        <a:t>30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20. Развитие системы муниципального управления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1" action="ppaction://hlinksldjump"/>
                        </a:rPr>
                        <a:t>31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21. Развитие экономики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2" action="ppaction://hlinksldjump"/>
                        </a:rPr>
                        <a:t>32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</p:spPr>
        <p:txBody>
          <a:bodyPr anchor="t"/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rPr>
              <a:t>СОДЕРЖАНИЕ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МЕЖБЮДЖЕТНЫЕ ОТНОШЕНИЯ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34380" y="277538"/>
            <a:ext cx="107791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222253"/>
              </p:ext>
            </p:extLst>
          </p:nvPr>
        </p:nvGraphicFramePr>
        <p:xfrm>
          <a:off x="161510" y="619456"/>
          <a:ext cx="8850782" cy="575495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5692"/>
                <a:gridCol w="2561000"/>
                <a:gridCol w="3668718"/>
                <a:gridCol w="642025"/>
                <a:gridCol w="917180"/>
                <a:gridCol w="596167"/>
              </a:tblGrid>
              <a:tr h="4564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программы/мероприятия</a:t>
                      </a:r>
                      <a:endParaRPr lang="ru-RU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факт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 уточненный план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факт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62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реализацию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«народных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проектов»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культуры и туризма в Республике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Коми» </a:t>
                      </a:r>
                    </a:p>
                    <a:p>
                      <a:pPr algn="l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физической культуры и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спорта» </a:t>
                      </a:r>
                    </a:p>
                    <a:p>
                      <a:pPr algn="l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образования»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53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оснащение объектов спортивной инфраструктуры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РФ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физической культуры и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спорта»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физической культуры и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спорта»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4114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оплату МУ услуг по обращению с твердыми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строительства и жилищно-коммунального комплекса, энергосбережение и повышение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энергоэффективности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поддержание инфраструктуры связи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79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реализации мероприятий в сфере обеспечения доступности объектов для инвалидов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РФ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«Доступная среда»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236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ремонт улиц и проездов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«Современная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городская среда на территории Республики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Коми»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повышение оплаты труда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образования» </a:t>
                      </a:r>
                    </a:p>
                    <a:p>
                      <a:pPr algn="l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культуры и туризма в Республике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Коми»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219,3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219,3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4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поддержку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СОНКО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«Социальная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защита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населения»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6218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формирование городской среды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РФ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«Обеспечение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доступным и комфортным жильем и коммунальными услугами граждан Российской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Федерации» </a:t>
                      </a:r>
                    </a:p>
                    <a:p>
                      <a:pPr algn="l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«Современная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городская среда на территории Республики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Коми»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124,1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5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проведение комплексных кадастровых работ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 «Управление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государственным имуществом Республики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Коми»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создание систем по раздельному сбору отходов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«Воспроизводство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 использование природных ресурсов и охрана окружающей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среды»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928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Субвенции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756,1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812,0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806,4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составление (изменение)  списков кандидатов в присяжные заседатели федеральных судов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57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МЕЖБЮДЖЕТНЫЕ ОТНОШЕНИЯ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34380" y="277538"/>
            <a:ext cx="107791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639390"/>
              </p:ext>
            </p:extLst>
          </p:nvPr>
        </p:nvGraphicFramePr>
        <p:xfrm>
          <a:off x="161511" y="505555"/>
          <a:ext cx="8850782" cy="602879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75849"/>
                <a:gridCol w="2807506"/>
                <a:gridCol w="3467394"/>
                <a:gridCol w="630070"/>
                <a:gridCol w="945105"/>
                <a:gridCol w="524858"/>
              </a:tblGrid>
              <a:tr h="506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программы/мероприятия</a:t>
                      </a:r>
                      <a:endParaRPr lang="ru-RU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факт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 уточненный план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факт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20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выполнение передаваемых полномочий субъектов Российской Федерации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Юстиция и обеспечение правопорядка в Республике Коми </a:t>
                      </a:r>
                      <a:endParaRPr lang="ru-RU" sz="900" u="none" strike="noStrike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строительства и жилищно-коммунального комплекса, энергосбережение и повышение </a:t>
                      </a:r>
                      <a:r>
                        <a:rPr lang="ru-RU" sz="900" u="none" strike="noStrike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энергоэффективности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</a:p>
                    <a:p>
                      <a:pPr algn="l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«Социальная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защита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населения»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685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компенсацию части платы, взимаемой с родителей за присмотр и уход за детьми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«Социальная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защита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населения»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3784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предоставление жилых помещений детям-сиротам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409">
                <a:tc v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506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осуществление полномочий по обеспечению жильем отдельных категорий граждан, (ветераны, инвалиды)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РФ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«Обеспечение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доступным и комфортным жильем и коммунальными услугами граждан Российской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Федерации»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68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реализацию общеобразовательных программ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образования»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724,7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1 724,7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7825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отлов и содержание безнадзорных животных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сельского хозяйства и регулирование рынков сельскохозяйственной продукции, сырья и продовольствия, развитие </a:t>
                      </a:r>
                      <a:r>
                        <a:rPr lang="ru-RU" sz="9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рыбохозяйственного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комплекса в Республике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Коми»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506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выплату денежной компенсации по оплате коммунальных услуг педагогическим работника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 «Социальная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защита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населения»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230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Иные межбюджетные 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трансферты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13,1</a:t>
                      </a: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8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создание виртуальных концертных залов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РФ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культуры и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туризма»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культуры и туризма в Республике </a:t>
                      </a: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Коми»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368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создание модельных муниципальных библиотек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506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проведение неотложных аварийно-восстановительных работ моста через реку </a:t>
                      </a:r>
                      <a:r>
                        <a:rPr lang="ru-RU" sz="9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Вылыс-Койю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  <a:tr h="1891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грант Главы Республики Коми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6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ВЫПАДАЮЩИЕ ДОХОДЫ ПРИ ПРЕДОСТАВЛЕНИИ ЛЬГОТ ПО НАЛОГАМ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686827"/>
              </p:ext>
            </p:extLst>
          </p:nvPr>
        </p:nvGraphicFramePr>
        <p:xfrm>
          <a:off x="251516" y="950535"/>
          <a:ext cx="8730975" cy="554582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3654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56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58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8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58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37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08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0587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587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0587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250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Показатели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2011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2012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06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1. Сумма льгот по НДФЛ в соответствии с Налоговым кодексом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Нет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115,0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109,0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243,9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279,8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277,4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304,4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384,1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424,6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 gridSpan="9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b="1" smtClean="0">
                          <a:latin typeface="Verdana" pitchFamily="34" charset="0"/>
                        </a:rPr>
                        <a:t>2. Сумма льготы по земельному налогу</a:t>
                      </a: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Физические лица в</a:t>
                      </a:r>
                      <a:r>
                        <a:rPr lang="ru-RU" sz="900" baseline="0" dirty="0">
                          <a:latin typeface="Verdana" pitchFamily="34" charset="0"/>
                        </a:rPr>
                        <a:t> соответствии с решением Совета МОГО «Ухта» от 21.11.2006 № 24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0,2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0,2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Физические лица в соответствии с Налоговым кодексом</a:t>
                      </a:r>
                      <a:r>
                        <a:rPr lang="ru-RU" sz="900" baseline="0" dirty="0">
                          <a:latin typeface="Verdana" pitchFamily="34" charset="0"/>
                        </a:rPr>
                        <a:t> Российской Федерации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1,4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1,4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Юридические лица в</a:t>
                      </a:r>
                      <a:r>
                        <a:rPr lang="ru-RU" sz="900" baseline="0" dirty="0">
                          <a:latin typeface="Verdana" pitchFamily="34" charset="0"/>
                        </a:rPr>
                        <a:t> соответствии с решением Совета МОГО «Ухта» от 21.11.2006 № 24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25,1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23,2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10,0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10,0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Юридические лица в соответствии с Налоговым кодексом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1,9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3,8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3,8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32">
                <a:tc gridSpan="9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b="1" dirty="0" smtClean="0">
                          <a:latin typeface="Verdana" pitchFamily="34" charset="0"/>
                        </a:rPr>
                        <a:t>3. Сумма льготы по налогу на имущество физических лиц</a:t>
                      </a: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Физические лица в соответствии с решением Совета МОГО «Ухта» от 20.11.2014 № 331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Физические лица в соответствии с Налоговым кодексом Российской Федерации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19,2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18,2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30,0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29,0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b="1" dirty="0" smtClean="0">
                          <a:latin typeface="Verdana" pitchFamily="34" charset="0"/>
                        </a:rPr>
                        <a:t>Итого</a:t>
                      </a: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46,4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161,1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154,6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289,5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328,4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311,7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342,3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429,5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469,0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57365" y="606555"/>
            <a:ext cx="107791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80106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В РАМКАХ СОГЛАШЕНИЙ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046096"/>
              </p:ext>
            </p:extLst>
          </p:nvPr>
        </p:nvGraphicFramePr>
        <p:xfrm>
          <a:off x="251520" y="436571"/>
          <a:ext cx="8730970" cy="6149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0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50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№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показателя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Сумма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Исполнено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Неисполненные назначения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 исполнения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Соглашение о сотрудничестве  между администрацией МОГО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 ООО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«ЛУКОЙЛ-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Ухтанефтепереработка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от 01.01.2017 </a:t>
                      </a:r>
                      <a:endParaRPr lang="ru-RU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№17-05-2017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Заключение лицензионного договора на разработку проекта памятника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Ф.С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Прядунову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в городе Ухте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Договор пожертвования с АО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Транснефть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-Север»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от 22.02.2017 №275/17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Замена витражей большой ванны плавательного бассейна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«Юность»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г.Ухте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Обшивка витражей большой ванны плавательного бассейна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«Юность»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г. Ухте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Договор пожертвования с АО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Транснефть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-Север»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от 29.10.2018 </a:t>
                      </a:r>
                      <a:endParaRPr lang="ru-RU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№ТСВ-1283/43/18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Капитальный ремонт объекта: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«Спортивный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комплекс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«Нефтяник»,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расположенного по адресу: г. Ухта, ул. Мира,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3а»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Соглашение о сотрудничестве  между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администрацией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МОГО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 ООО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«ЛУКОЙЛ-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Ухтанефтепеработка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от 21.03.2019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№128-17-2019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Строительство теневых навесов МДОУ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«Детский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сад №3 общеразвивающего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вида»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конкурсных мероприятий и поощрение участников, победителей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городского праздника татар и башкир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«Сабантуй-2019»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городских праздников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Протокол между Правительством Республики Коми и ПАО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«Нефтяная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компания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«Лукойл»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от 26.02.2019 № 5/15100330008 (благотворительная помощь ООО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«ЛУКОЙЛ-Коми»)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Проектирование строительства котельной в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пгт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Ярега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Договора пожертвования в рамках реализации мероприятий национальных проектов, народных проектов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Итого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10" name="Пятиугольник 9"/>
          <p:cNvSpPr/>
          <p:nvPr/>
        </p:nvSpPr>
        <p:spPr>
          <a:xfrm>
            <a:off x="7812360" y="210056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91164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ПО ВИДАМ РАСХОДОВ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014970"/>
              </p:ext>
            </p:extLst>
          </p:nvPr>
        </p:nvGraphicFramePr>
        <p:xfrm>
          <a:off x="251520" y="646396"/>
          <a:ext cx="8730970" cy="346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7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83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Группа</a:t>
                      </a:r>
                      <a:r>
                        <a:rPr lang="ru-RU" sz="10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вида расходов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показателя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план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исполнения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Расходы всего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</a:t>
                      </a:r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678,6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4 403,5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4 300,2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97,7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Выплаты персоналу органов муниципальной власти и казенных</a:t>
                      </a:r>
                      <a:r>
                        <a:rPr lang="ru-RU" sz="1000" b="0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учреждений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349,1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374,2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369,3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98,7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Закупка товаров, работ и услуг для муниципальных нужд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172,4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321,2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248,0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77,2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67,8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64,1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64,1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Капитальные</a:t>
                      </a:r>
                      <a:r>
                        <a:rPr lang="ru-RU" sz="1000" b="0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вложения в объекты муниципальной собственности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124,3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146,0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139,0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95,2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Субсидии бюджетным, автономным и иным</a:t>
                      </a:r>
                      <a:r>
                        <a:rPr lang="ru-RU" sz="1000" b="0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некоммерческим организациям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2 620,4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2 911,2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2 905,2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99,8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Обслуживание муниципального долга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6,7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7,1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84,5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Иные бюджетные расходы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337,9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579,7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568,6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98,1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17465515"/>
              </p:ext>
            </p:extLst>
          </p:nvPr>
        </p:nvGraphicFramePr>
        <p:xfrm>
          <a:off x="611560" y="4055410"/>
          <a:ext cx="4352971" cy="2901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вал 6"/>
          <p:cNvSpPr/>
          <p:nvPr/>
        </p:nvSpPr>
        <p:spPr>
          <a:xfrm>
            <a:off x="2065853" y="4851243"/>
            <a:ext cx="1523192" cy="1474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2019 год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факт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4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 300,2 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  <a:p>
            <a:pPr algn="ctr"/>
            <a:endParaRPr lang="ru-RU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endParaRPr lang="ru-RU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7742252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509414"/>
            <a:ext cx="144016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904179"/>
            <a:ext cx="144016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301502"/>
            <a:ext cx="144016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5879" y="2661542"/>
            <a:ext cx="144016" cy="1440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5879" y="3058865"/>
            <a:ext cx="144016" cy="1440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5879" y="3453630"/>
            <a:ext cx="144016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5879" y="3813670"/>
            <a:ext cx="144016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0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В РАСЧЕТЕ НА ДУШУ НАСЕЛЕНИЯ В 2019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81200" y="5420568"/>
            <a:ext cx="6938963" cy="631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613" y="1100980"/>
            <a:ext cx="6940550" cy="630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79500" y="920005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252413" y="1047005"/>
            <a:ext cx="977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37 405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 </a:t>
            </a:r>
          </a:p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год</a:t>
            </a: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1223963" y="1047005"/>
            <a:ext cx="850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3 117</a:t>
            </a:r>
            <a:endParaRPr lang="ru-RU" sz="1200" b="1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 </a:t>
            </a:r>
            <a:endParaRPr lang="ru-RU" sz="1200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месяц</a:t>
            </a: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2268538" y="1262905"/>
            <a:ext cx="6664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 приходится на одного гражданина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79613" y="2180480"/>
            <a:ext cx="6940550" cy="631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79500" y="1936005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246254" y="2135457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936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 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год</a:t>
            </a: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1149350" y="2126505"/>
            <a:ext cx="935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245</a:t>
            </a:r>
            <a:endParaRPr lang="ru-RU" sz="1200" b="1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 </a:t>
            </a:r>
            <a:endParaRPr lang="ru-RU" sz="1200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месяц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2293967" y="2320122"/>
            <a:ext cx="6664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 на общегосударственные вопросы приходится на одного гражданина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81200" y="3259980"/>
            <a:ext cx="6938963" cy="6318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079500" y="3015505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235237" y="3207593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591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рубль 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год</a:t>
            </a:r>
          </a:p>
        </p:txBody>
      </p: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1182688" y="3207593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299</a:t>
            </a:r>
            <a:endParaRPr lang="ru-RU" sz="1200" b="1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 </a:t>
            </a:r>
            <a:endParaRPr lang="ru-RU" sz="1200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месяц</a:t>
            </a:r>
          </a:p>
        </p:txBody>
      </p:sp>
      <p:sp>
        <p:nvSpPr>
          <p:cNvPr id="22" name="TextBox 30"/>
          <p:cNvSpPr txBox="1">
            <a:spLocks noChangeArrowheads="1"/>
          </p:cNvSpPr>
          <p:nvPr/>
        </p:nvSpPr>
        <p:spPr bwMode="auto">
          <a:xfrm>
            <a:off x="2268538" y="3313955"/>
            <a:ext cx="6696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 на культуру, физическую культуру и спорт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приходится на одного гражданина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81200" y="4341068"/>
            <a:ext cx="6938963" cy="6302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079500" y="4095005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35"/>
          <p:cNvSpPr txBox="1">
            <a:spLocks noChangeArrowheads="1"/>
          </p:cNvSpPr>
          <p:nvPr/>
        </p:nvSpPr>
        <p:spPr bwMode="auto">
          <a:xfrm>
            <a:off x="236538" y="4300807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22 463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рубля 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год</a:t>
            </a:r>
          </a:p>
        </p:txBody>
      </p:sp>
      <p:sp>
        <p:nvSpPr>
          <p:cNvPr id="26" name="TextBox 36"/>
          <p:cNvSpPr txBox="1">
            <a:spLocks noChangeArrowheads="1"/>
          </p:cNvSpPr>
          <p:nvPr/>
        </p:nvSpPr>
        <p:spPr bwMode="auto">
          <a:xfrm>
            <a:off x="1166813" y="4287093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ru-RU" sz="1200" b="1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872</a:t>
            </a:r>
            <a:endParaRPr lang="ru-RU" sz="1200" b="1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рубля </a:t>
            </a:r>
            <a:endParaRPr lang="ru-RU" sz="1200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месяц</a:t>
            </a:r>
          </a:p>
        </p:txBody>
      </p:sp>
      <p:sp>
        <p:nvSpPr>
          <p:cNvPr id="27" name="TextBox 37"/>
          <p:cNvSpPr txBox="1">
            <a:spLocks noChangeArrowheads="1"/>
          </p:cNvSpPr>
          <p:nvPr/>
        </p:nvSpPr>
        <p:spPr bwMode="auto">
          <a:xfrm>
            <a:off x="2268538" y="4494196"/>
            <a:ext cx="66960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 на образование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приходится на одного гражданина</a:t>
            </a:r>
          </a:p>
        </p:txBody>
      </p:sp>
      <p:sp>
        <p:nvSpPr>
          <p:cNvPr id="28" name="Овал 27"/>
          <p:cNvSpPr/>
          <p:nvPr/>
        </p:nvSpPr>
        <p:spPr>
          <a:xfrm>
            <a:off x="1079500" y="5176093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236538" y="5342780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3 100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 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год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1182688" y="5368180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258</a:t>
            </a:r>
            <a:endParaRPr lang="ru-RU" sz="1200" b="1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 </a:t>
            </a:r>
            <a:endParaRPr lang="ru-RU" sz="1200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месяц</a:t>
            </a:r>
          </a:p>
        </p:txBody>
      </p:sp>
      <p:sp>
        <p:nvSpPr>
          <p:cNvPr id="31" name="TextBox 45"/>
          <p:cNvSpPr txBox="1">
            <a:spLocks noChangeArrowheads="1"/>
          </p:cNvSpPr>
          <p:nvPr/>
        </p:nvSpPr>
        <p:spPr bwMode="auto">
          <a:xfrm>
            <a:off x="2268538" y="5474543"/>
            <a:ext cx="6696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 на жилищно-коммунальное хозяйство приходится на одного гражданина</a:t>
            </a:r>
          </a:p>
        </p:txBody>
      </p:sp>
    </p:spTree>
    <p:extLst>
      <p:ext uri="{BB962C8B-B14F-4D97-AF65-F5344CB8AC3E}">
        <p14:creationId xmlns:p14="http://schemas.microsoft.com/office/powerpoint/2010/main" val="348536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</a:t>
            </a:r>
            <a:r>
              <a:rPr lang="ru-RU" dirty="0" smtClean="0"/>
              <a:t>РАЗДЕЛОВ, </a:t>
            </a:r>
            <a:r>
              <a:rPr lang="ru-RU" dirty="0"/>
              <a:t>ПОДРАЗДЕЛОВ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711675"/>
              </p:ext>
            </p:extLst>
          </p:nvPr>
        </p:nvGraphicFramePr>
        <p:xfrm>
          <a:off x="251520" y="911279"/>
          <a:ext cx="8730971" cy="545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1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43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01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 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план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исполнения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18000" marR="18000" marT="36000" marB="3600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ОБЩЕГОСУДАРСТВЕННЫЕ ВОПРОСЫ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(7,8%)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254,1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355,1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337,5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95,0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128,7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137,2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131,9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96,1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0111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Резервные </a:t>
                      </a: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фонды</a:t>
                      </a:r>
                      <a:endParaRPr lang="ru-RU" sz="900" b="0" kern="1200" dirty="0">
                        <a:solidFill>
                          <a:srgbClr val="333333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fontAlgn="ctr"/>
                      <a:r>
                        <a:rPr lang="ru-RU" sz="900" b="1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Причина отклонения: </a:t>
                      </a: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расходы носят заявительный характер (остаток резервного фонда администрации МОГО «Ухта»)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0113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88,4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170,8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161,7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94,7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Причина отклонения: </a:t>
                      </a: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расходы носят заявительный характер (остатки резервов на исполнение судебных актов по обращению взыскания на средства бюджета МОГО «Ухта»)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 (0,9%)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34,4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38,8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38,3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26,9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Обеспечение пожарной безопасности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831152" y="628225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4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</a:t>
            </a:r>
            <a:r>
              <a:rPr lang="ru-RU" dirty="0" smtClean="0"/>
              <a:t>РАЗДЕЛОВ, </a:t>
            </a:r>
            <a:r>
              <a:rPr lang="ru-RU" dirty="0"/>
              <a:t>ПОДРАЗДЕЛОВ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477228"/>
              </p:ext>
            </p:extLst>
          </p:nvPr>
        </p:nvGraphicFramePr>
        <p:xfrm>
          <a:off x="251520" y="921912"/>
          <a:ext cx="8730971" cy="545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1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43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 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план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исполнения</a:t>
                      </a:r>
                    </a:p>
                  </a:txBody>
                  <a:tcPr marL="18000" marR="18000" marT="36000" marB="3600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0314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88,2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Причина отклонения: </a:t>
                      </a: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экономия по результатам проведения конкурсных процедур</a:t>
                      </a:r>
                      <a:endParaRPr lang="ru-RU" sz="900" b="0" kern="1200" dirty="0">
                        <a:solidFill>
                          <a:srgbClr val="333333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НАЦИОНАЛЬНАЯ ЭКОНОМИКА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(10,0%)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293,6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436,5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431,5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Общеэкономические вопросы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Водное хозяйство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Транспорт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Дорожное хозяйство (дорожные фонды)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256,3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399,0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395,4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0410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Связь и информатика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0412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29,4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33,8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95,9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ЖИЛИЩНО-КОММУНАЛЬНОЕ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ХОЗЯЙСТВО 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(8,3%)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271,0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419,6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356,3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84,9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Жилищное хозяйство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109,4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Коммунальное хозяйство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30,2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Причина отклонения:</a:t>
                      </a: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 по строительству</a:t>
                      </a:r>
                      <a:r>
                        <a:rPr lang="ru-RU" sz="900" b="0" kern="12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 котельной в </a:t>
                      </a:r>
                      <a:r>
                        <a:rPr lang="ru-RU" sz="900" b="0" kern="1200" baseline="0" dirty="0" err="1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пгт</a:t>
                      </a:r>
                      <a:r>
                        <a:rPr lang="ru-RU" sz="900" b="0" kern="12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. Ярега к Соглашению о сотрудничестве между Правительством Республики Коми и ПАО «Нефтяная компания «ЛУКОЙЛ» от 04.02.2015 № 38/1/1510033 20 августа 2019 года заключен договор № 08/2019-1 на разработку  и утверждение проекта межевания территории и выполнение кадастровых работ по межеванию земельного участка для размещения объекта. Бюджетные средства планируется направить на выполнение проектных работ в 2020 году.</a:t>
                      </a:r>
                      <a:endParaRPr lang="ru-RU" sz="900" b="0" kern="1200" dirty="0" smtClean="0">
                        <a:solidFill>
                          <a:srgbClr val="333333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827316" y="638858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37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55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</a:t>
            </a:r>
            <a:r>
              <a:rPr lang="ru-RU" dirty="0" smtClean="0"/>
              <a:t>РАЗДЕЛОВ, </a:t>
            </a:r>
            <a:r>
              <a:rPr lang="ru-RU" dirty="0"/>
              <a:t>ПОДРАЗДЕЛОВ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861899"/>
              </p:ext>
            </p:extLst>
          </p:nvPr>
        </p:nvGraphicFramePr>
        <p:xfrm>
          <a:off x="251520" y="719885"/>
          <a:ext cx="8730971" cy="568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1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43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51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 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план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исполнения</a:t>
                      </a:r>
                    </a:p>
                  </a:txBody>
                  <a:tcPr marL="18000" marR="18000" marT="36000" marB="3600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Благоустройство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114,8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263,2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207,3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78,8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ru-RU" sz="900" b="1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Причина отклонения:</a:t>
                      </a: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 не освоение средств,</a:t>
                      </a:r>
                      <a:r>
                        <a:rPr lang="ru-RU" sz="900" b="0" kern="12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 предусмотренных на реализацию проекта «Благоустройство общественной территории  г. Ухты «Набережная Газовиков» МОГО «Ухта» – победителя Всероссийского конкурса лучших проектов создания комфортной городской среды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46,2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48,0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47,6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ОБРАЗОВАНИЕ (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60,1%)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2 338,9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2 584,5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2 582,5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Дошкольное образование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1 088,8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1 220,5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1 220,5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Общее образование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1 045,1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1 141,6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1 140,1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Дополнительное образование детей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122,8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133,6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133,6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Молодежная 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политика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образования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71,3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77,2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76,7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0800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КУЛЬТУРА, КИНЕМАТОГРАФИЯ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(6,0%)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228,9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260,7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258,7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0801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Культура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156,4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0804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78,2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76,2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97,4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СОЦИАЛЬНАЯ ПОЛИТИКА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(3,1%)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91,5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132,3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130,3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837949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37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59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</a:t>
            </a:r>
            <a:r>
              <a:rPr lang="ru-RU" dirty="0" smtClean="0"/>
              <a:t>РАЗДЕЛОВ, </a:t>
            </a:r>
            <a:r>
              <a:rPr lang="ru-RU" dirty="0"/>
              <a:t>ПОДРАЗДЕЛОВ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75804"/>
              </p:ext>
            </p:extLst>
          </p:nvPr>
        </p:nvGraphicFramePr>
        <p:xfrm>
          <a:off x="251520" y="706155"/>
          <a:ext cx="8730971" cy="591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1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43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51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 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план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исполнения</a:t>
                      </a:r>
                    </a:p>
                  </a:txBody>
                  <a:tcPr marL="18000" marR="18000" marT="36000" marB="3600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Пенсионное обеспечение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19,0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19,0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47,0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92,9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Причина отклонения:</a:t>
                      </a: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 заявительный характер выплаты компенсаций</a:t>
                      </a:r>
                      <a:endParaRPr lang="ru-RU" sz="900" b="0" dirty="0" smtClean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Охрана семьи и детства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26,0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ФИЗИЧЕСКАЯ КУЛЬТУРА И СПОРТ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(3,6%)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154,5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163,9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154,1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94,0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Физическая культура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139,4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144,4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137,1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94,9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Причина отклонения:</a:t>
                      </a: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 нарушение подрядными организациями сроков исполнения и иных условий контрактов по капитальному ремонту объекта: «Спортивный комплекс «Нефтяник», расположенного по адресу: г. Ухта, ул. Мира, 3а»</a:t>
                      </a:r>
                      <a:endParaRPr lang="ru-RU" sz="900" b="0" dirty="0" smtClean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19,5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87,2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Причина отклонения:</a:t>
                      </a: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 экономия по оплате муниципальными учреждениями услуг по обращению с твердыми коммунальными отходами</a:t>
                      </a:r>
                      <a:endParaRPr lang="ru-RU" sz="900" b="0" dirty="0" smtClean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СРЕДСТВА МАССОВОЙ ИНФОРМАЦИИ (0,1%)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Периодическая печать и издательства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ОБСЛУЖИВАНИЕ МУНИЦИПАЛЬНОГО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ДОЛГА (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0,1%)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84,5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84,5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Причина отклонения:</a:t>
                      </a:r>
                      <a:r>
                        <a:rPr lang="ru-RU" sz="900" b="0" kern="120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 экономия в сумме 1,1 млн. руб. образовалась в связи с тем, что кредиты кредитных организаций, запланированные к получению в начале декабря 2019 года, фактически</a:t>
                      </a:r>
                      <a:r>
                        <a:rPr lang="ru-RU" sz="900" b="0" kern="12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 были привлечены в конце декабря 2019 года (26.12.2019, 27.12.2019)</a:t>
                      </a:r>
                      <a:endParaRPr lang="ru-RU" sz="900" b="0" dirty="0" smtClean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4870">
                <a:tc gridSpan="2"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Расходы всего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3 678,6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4 403,5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4 300,2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97,7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848582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56818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91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680203"/>
              </p:ext>
            </p:extLst>
          </p:nvPr>
        </p:nvGraphicFramePr>
        <p:xfrm>
          <a:off x="172268" y="561411"/>
          <a:ext cx="8730970" cy="5549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40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23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Номер страницы</a:t>
                      </a:r>
                      <a:endParaRPr lang="ru-RU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22. Безопасность жизнедеятельности населения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" action="ppaction://hlinksldjump"/>
                        </a:rPr>
                        <a:t>33</a:t>
                      </a:r>
                      <a:endParaRPr lang="ru-RU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23. Развитие транспортной системы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3" action="ppaction://hlinksldjump"/>
                        </a:rPr>
                        <a:t>34</a:t>
                      </a:r>
                      <a:endParaRPr lang="ru-RU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24. Жилье и жилищно-коммунальное хозяйство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4" action="ppaction://hlinksldjump"/>
                        </a:rPr>
                        <a:t>35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25. Развитие образования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5" action="ppaction://hlinksldjump"/>
                        </a:rPr>
                        <a:t>37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26. Культура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6" action="ppaction://hlinksldjump"/>
                        </a:rPr>
                        <a:t>40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27. Социальная поддержка населения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7" action="ppaction://hlinksldjump"/>
                        </a:rPr>
                        <a:t>43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28. Формирование современной городской среды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8" action="ppaction://hlinksldjump"/>
                        </a:rPr>
                        <a:t>44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29. Развитие физической культуры и спорта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9" action="ppaction://hlinksldjump"/>
                        </a:rPr>
                        <a:t>45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30.</a:t>
                      </a:r>
                      <a:r>
                        <a:rPr lang="ru-RU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Переселение граждан, проживающих на территории МОГО «Ухта», из аварийного жилищного фонда на 2019-2025 годы</a:t>
                      </a:r>
                      <a:endParaRPr lang="ru-RU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0" action="ppaction://hlinksldjump"/>
                        </a:rPr>
                        <a:t>47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31. Поддержка организаций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1" action="ppaction://hlinksldjump"/>
                        </a:rPr>
                        <a:t>48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32. Расходы на поддержку отдельных категорий граждан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2" action="ppaction://hlinksldjump"/>
                        </a:rPr>
                        <a:t>50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33. Приоритетный проект «Формирование комфортной городской среды»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3" action="ppaction://hlinksldjump"/>
                        </a:rPr>
                        <a:t>52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34. Народный бюджет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4" action="ppaction://hlinksldjump"/>
                        </a:rPr>
                        <a:t>53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35. Национальные проекты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5" action="ppaction://hlinksldjump"/>
                        </a:rPr>
                        <a:t>55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36. Муниципальный долг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6" action="ppaction://hlinksldjump"/>
                        </a:rPr>
                        <a:t>57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37. Сведения</a:t>
                      </a:r>
                      <a:r>
                        <a:rPr lang="ru-RU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по исполнению судебных актов по обращению взыскания на средства бюджета МОГО «Ухта»</a:t>
                      </a:r>
                      <a:endParaRPr lang="ru-RU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7" action="ppaction://hlinksldjump"/>
                        </a:rPr>
                        <a:t>58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38. Резервы на исполнение судебных актов по обращению взыскания на средства бюджета МОГО «Ухта»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8" action="ppaction://hlinksldjump"/>
                        </a:rPr>
                        <a:t>59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39. Контрольные мероприятия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9" action="ppaction://hlinksldjump"/>
                        </a:rPr>
                        <a:t>60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40. Риски и проблемы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0" action="ppaction://hlinksldjump"/>
                        </a:rPr>
                        <a:t>61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21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41. Выводы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1" action="ppaction://hlinksldjump"/>
                        </a:rPr>
                        <a:t>62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21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42. Открытость бюджетных данных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2" action="ppaction://hlinksldjump"/>
                        </a:rPr>
                        <a:t>63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21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43. Контактная информация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3" action="ppaction://hlinksldjump"/>
                        </a:rPr>
                        <a:t>64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</p:spPr>
        <p:txBody>
          <a:bodyPr anchor="t"/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rPr>
              <a:t>СОДЕРЖАНИЕ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ПРОГРАММНЫЙ БЮДЖЕТ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984197"/>
              </p:ext>
            </p:extLst>
          </p:nvPr>
        </p:nvGraphicFramePr>
        <p:xfrm>
          <a:off x="4436985" y="1700633"/>
          <a:ext cx="4542743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6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5851">
                  <a:extLst>
                    <a:ext uri="{9D8B030D-6E8A-4147-A177-3AD203B41FA5}">
                      <a16:colId xmlns:a16="http://schemas.microsoft.com/office/drawing/2014/main" xmlns="" val="1183276282"/>
                    </a:ext>
                  </a:extLst>
                </a:gridCol>
                <a:gridCol w="5858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8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4003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</a:rPr>
                        <a:t>Непрограммная деятельность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 smtClean="0">
                          <a:latin typeface="Verdana" pitchFamily="34" charset="0"/>
                        </a:rPr>
                        <a:t>201</a:t>
                      </a:r>
                      <a:r>
                        <a:rPr lang="ru-RU" sz="1000" b="1" dirty="0" smtClean="0">
                          <a:latin typeface="Verdana" pitchFamily="34" charset="0"/>
                        </a:rPr>
                        <a:t>9</a:t>
                      </a:r>
                      <a:endParaRPr lang="en-US" sz="1000" b="1" dirty="0">
                        <a:latin typeface="Verdana" pitchFamily="34" charset="0"/>
                      </a:endParaRPr>
                    </a:p>
                    <a:p>
                      <a:pPr algn="r"/>
                      <a:r>
                        <a:rPr lang="ru-RU" sz="1000" b="1" dirty="0"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2019</a:t>
                      </a:r>
                      <a:endParaRPr lang="ru-RU" sz="1000" b="1" dirty="0">
                        <a:latin typeface="Verdana" pitchFamily="34" charset="0"/>
                      </a:endParaRPr>
                    </a:p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факт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5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Содержание Контрольно-счетной палаты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7,2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5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Содержание Совета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3,3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3,3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58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Содержание администрации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128,9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96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Содержание Управления капитального строительства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6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Доплаты к пенсиям муниципальных служащих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6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Выборы депутатов Совета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1,1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1,1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74895951"/>
                  </a:ext>
                </a:extLst>
              </a:tr>
              <a:tr h="2396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Субсидии печатным изданиям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63442991"/>
                  </a:ext>
                </a:extLst>
              </a:tr>
              <a:tr h="2209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Исполнение судебных актов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85,2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6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Резервный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фонд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27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Расходы на ликвидацию МУ "ИРЦ"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41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Осуществление государственных полномочий РК (опека)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5,7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43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Составление списков в присяжные заседатели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894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Софинансирование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мероприятий, осуществляемых за счет безвозмездных поступлений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32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Итого по непрограммной деятельности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296,9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279,3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9904" y="605319"/>
            <a:ext cx="3971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Основной составляющей бюджета являются муниципальные программы.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Муниципальная программа – комплекс мероприятий, направленных на достижение стратегической цели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</a:t>
            </a: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939" y="1615569"/>
            <a:ext cx="360041" cy="49488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901316" y="4050925"/>
            <a:ext cx="4772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РАСХОДЫ НА МУНИЦИПАЛЬНЫЕ ПРОГРАММЫ 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4 020,9</a:t>
            </a:r>
            <a:endParaRPr lang="ru-RU" sz="10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827584" y="1669145"/>
            <a:ext cx="936104" cy="28803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108,9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827584" y="2078149"/>
            <a:ext cx="936104" cy="28803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1,7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827584" y="2492135"/>
            <a:ext cx="936104" cy="28803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45,6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843263" y="2898833"/>
            <a:ext cx="936104" cy="28803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353,1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836079" y="3311799"/>
            <a:ext cx="936104" cy="28803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191,0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836079" y="4185736"/>
            <a:ext cx="936104" cy="288032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2 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551,3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843263" y="4576582"/>
            <a:ext cx="936104" cy="288032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320,6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843263" y="4986214"/>
            <a:ext cx="936104" cy="288032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3,8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843263" y="5395846"/>
            <a:ext cx="936104" cy="28803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238,5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843263" y="5805478"/>
            <a:ext cx="936104" cy="28803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152,6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2897" y="1615569"/>
            <a:ext cx="2209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Развитие системы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муниципального управления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2132" y="2099054"/>
            <a:ext cx="15905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Развитие экономики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2897" y="2436468"/>
            <a:ext cx="2268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Безопасность </a:t>
            </a:r>
            <a:endParaRPr lang="ru-RU" sz="1000" dirty="0" smtClean="0">
              <a:solidFill>
                <a:prstClr val="black"/>
              </a:solidFill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Жизнедеятельности населения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2897" y="2919738"/>
            <a:ext cx="2348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Развитие транспортной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системы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251" y="3248311"/>
            <a:ext cx="2430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Жилье и жилищно-коммунальное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хозяйство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48773" y="4206641"/>
            <a:ext cx="1686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Развитие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образования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55396" y="4597518"/>
            <a:ext cx="798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Культура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9201" y="4919056"/>
            <a:ext cx="1806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Социальная поддержка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населения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37695" y="5334004"/>
            <a:ext cx="2090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Формирование современной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городской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среды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38258" y="5763791"/>
            <a:ext cx="2444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Развитие физической культуры и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спорта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7" name="Пятиугольник 36"/>
          <p:cNvSpPr/>
          <p:nvPr/>
        </p:nvSpPr>
        <p:spPr>
          <a:xfrm>
            <a:off x="7897376" y="1329986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36" name="Пятиугольник 35"/>
          <p:cNvSpPr/>
          <p:nvPr/>
        </p:nvSpPr>
        <p:spPr>
          <a:xfrm>
            <a:off x="837978" y="6226628"/>
            <a:ext cx="936104" cy="288032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20,9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32132" y="6093510"/>
            <a:ext cx="2484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Переселение граждан, 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проживающих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территории 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МОГО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"Ухта" из аварийного 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жилищного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на 2019-2025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годы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Пятиугольник 38"/>
          <p:cNvSpPr/>
          <p:nvPr/>
        </p:nvSpPr>
        <p:spPr>
          <a:xfrm>
            <a:off x="823828" y="3732949"/>
            <a:ext cx="936104" cy="288032"/>
          </a:xfrm>
          <a:prstGeom prst="homePlate">
            <a:avLst/>
          </a:prstGeom>
          <a:solidFill>
            <a:srgbClr val="00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32,9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17982" y="3599831"/>
            <a:ext cx="2484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Переселение граждан, 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проживающих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территории 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МОГО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"Ухта" из аварийного 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жилищного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на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2013-2017 годы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3202163408"/>
              </p:ext>
            </p:extLst>
          </p:nvPr>
        </p:nvGraphicFramePr>
        <p:xfrm>
          <a:off x="4758828" y="111733"/>
          <a:ext cx="2340613" cy="1615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975151" y="418307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доля программных </a:t>
            </a:r>
          </a:p>
          <a:p>
            <a:r>
              <a:rPr lang="ru-RU" sz="1000" dirty="0">
                <a:latin typeface="Verdana" pitchFamily="34" charset="0"/>
              </a:rPr>
              <a:t>расходов бюджета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929135" y="561945"/>
            <a:ext cx="922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atin typeface="Verdana" pitchFamily="34" charset="0"/>
              </a:rPr>
              <a:t>93,5% </a:t>
            </a:r>
            <a:endParaRPr lang="ru-RU" sz="14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4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«РАЗВИТИЕ СИСТЕМЫ </a:t>
            </a:r>
            <a:br>
              <a:rPr lang="ru-RU" dirty="0"/>
            </a:br>
            <a:r>
              <a:rPr lang="ru-RU" dirty="0"/>
              <a:t>МУНИЦИПАЛЬНОГО </a:t>
            </a:r>
            <a:r>
              <a:rPr lang="ru-RU" dirty="0" smtClean="0"/>
              <a:t>УПРАВЛЕНИЯ»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948136"/>
            <a:ext cx="4118811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ЦЕЛЬ: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Совершенствование системы муниципального управления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ОТВЕТСТВЕННЫЙ ИСПОЛНИТЕЛЬ: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Администрация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097241"/>
              </p:ext>
            </p:extLst>
          </p:nvPr>
        </p:nvGraphicFramePr>
        <p:xfrm>
          <a:off x="4707015" y="987290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2017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2018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2019 план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105,4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101,5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111,3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108,9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251520" y="2052526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2019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15568" y="705174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1938068"/>
            <a:ext cx="409545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общем объеме расходов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2,7%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98067" y="1715797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099" y="6060465"/>
            <a:ext cx="891303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en-US" sz="1000" b="1" dirty="0" smtClean="0">
              <a:solidFill>
                <a:schemeClr val="tx1"/>
              </a:solidFill>
            </a:endParaRPr>
          </a:p>
          <a:p>
            <a:pPr lvl="0"/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Годовой </a:t>
            </a:r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отчет о ходе реализации и оценке эффективности реализации муниципальной программы МОГО «Ухта» </a:t>
            </a:r>
          </a:p>
          <a:p>
            <a:pPr lvl="0"/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системы муниципального </a:t>
            </a:r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управления» </a:t>
            </a:r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размещен по адресу </a:t>
            </a:r>
            <a:endParaRPr lang="ru-RU" sz="10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https://mouhta.ru/directions/business/strateg-uprav/#mun-programs</a:t>
            </a:r>
            <a:endParaRPr lang="ru-RU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542457"/>
              </p:ext>
            </p:extLst>
          </p:nvPr>
        </p:nvGraphicFramePr>
        <p:xfrm>
          <a:off x="341530" y="2409070"/>
          <a:ext cx="8617157" cy="3829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69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501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Подпрограмма «Электронный муниципалитет»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Развитие единой муниципальной мультисервисной корпоративной сети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Обеспечение функционирования информационных систем в администрации МОГО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«Ухта»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7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Подпрограмма «Управление муниципальными финансами и муниципальным долгом»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39,4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38,1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96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2119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Обслуживание муниципального долга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84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Центральный аппарат (муниципальные служащие)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28,2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99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Центральный аппарат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6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Подпрограмма «Управление муниципальным имуществом и земельными ресурсами»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69,0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67,9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98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7668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Организация технической инвентаризации и паспортизации объектов недвижимого имущества МОГО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«Ухта»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Содержание, капитальный и текущий ремонт объектов муниципальной собственности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99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Вовлечение в оборот муниципального имущества и земельных ресурсов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Комплексные кадастровые работы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4,4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4,1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91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Описание границ территориальных зон МОГО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«Ухта»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368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Центральный аппарат (муниципальные служащие)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19,8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98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368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Центральный аппарат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98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79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«РАЗВИТИЕ </a:t>
            </a:r>
            <a:br>
              <a:rPr lang="ru-RU" dirty="0"/>
            </a:br>
            <a:r>
              <a:rPr lang="ru-RU" dirty="0" smtClean="0"/>
              <a:t>ЭКОНОМИКИ»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0" y="971944"/>
            <a:ext cx="4118811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благоприятных условий для устойчивого экономического развития городского округа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экономического развития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656511"/>
              </p:ext>
            </p:extLst>
          </p:nvPr>
        </p:nvGraphicFramePr>
        <p:xfrm>
          <a:off x="4707015" y="987290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2017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2018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2019 план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1,7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79510" y="2310574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2019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49230" y="725723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1938068"/>
            <a:ext cx="409545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общем объеме расходов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0,0%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98067" y="1715797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519" y="4554125"/>
            <a:ext cx="892899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ru-RU" sz="1000" b="1" dirty="0" smtClean="0">
              <a:solidFill>
                <a:schemeClr val="tx1"/>
              </a:solidFill>
            </a:endParaRPr>
          </a:p>
          <a:p>
            <a:pPr lvl="0"/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Годовой </a:t>
            </a:r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отчет о ходе реализации и оценке эффективности реализации муниципальной программы МОГО «Ухта» </a:t>
            </a:r>
          </a:p>
          <a:p>
            <a:pPr lvl="0"/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</a:t>
            </a:r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экономики» </a:t>
            </a:r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размещен по </a:t>
            </a:r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адресу</a:t>
            </a:r>
            <a:endParaRPr lang="en-US" sz="10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</a:t>
            </a:r>
            <a:r>
              <a:rPr lang="en-US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mouhta.ru/directions/business/files/strateg_uprav/munprog/econ/otchet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/</a:t>
            </a:r>
            <a:r>
              <a:rPr lang="ru-RU" sz="1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Годовой_отчет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_</a:t>
            </a:r>
            <a:r>
              <a:rPr lang="en-US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2019.PDF</a:t>
            </a:r>
            <a:endParaRPr lang="ru-RU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698956"/>
              </p:ext>
            </p:extLst>
          </p:nvPr>
        </p:nvGraphicFramePr>
        <p:xfrm>
          <a:off x="274022" y="2774232"/>
          <a:ext cx="8595956" cy="17551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450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«Малое и среднее предпринимательство в МОГО «Ухта»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1,7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1,7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Финансовая поддержка субъектов малого и среднего предпринимательства, в том числе: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Субсидирование части расходов на приобретение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оборудования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Обеспечение деятельности информационно - маркетингового центра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9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«БЕЗОПАСНОСТЬ ЖИЗНЕДЕЯТЕЛЬНОСТИ </a:t>
            </a:r>
            <a:r>
              <a:rPr lang="ru-RU" dirty="0" smtClean="0"/>
              <a:t>НАСЕЛЕНИЯ»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1" y="1010842"/>
            <a:ext cx="4118811" cy="106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Содействие повышению уровня безопасности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жизнедеятельности населения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Управление по делам ГО и ЧС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113073"/>
              </p:ext>
            </p:extLst>
          </p:nvPr>
        </p:nvGraphicFramePr>
        <p:xfrm>
          <a:off x="4707015" y="987290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2017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2018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2019 план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40,6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45,8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46,2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45,6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78139" y="2203733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2019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30618" y="709945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1938068"/>
            <a:ext cx="409545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общем объеме расходов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1,1%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8008700" y="1715797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519" y="5589240"/>
            <a:ext cx="892899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ru-RU" sz="10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Годовой </a:t>
            </a:r>
            <a:r>
              <a:rPr lang="ru-RU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отчет о ходе реализации и оценке эффективности реализации муниципальной программы МОГО «Ухта» </a:t>
            </a: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Безопасность жизнедеятельности </a:t>
            </a:r>
            <a:r>
              <a:rPr lang="ru-RU" sz="1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населения» </a:t>
            </a:r>
            <a:r>
              <a:rPr lang="ru-RU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размещен по адресу </a:t>
            </a:r>
            <a:endParaRPr lang="ru-RU" sz="10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http://emercom.mouhta.ru/about/munprog/otchet/</a:t>
            </a:r>
            <a:r>
              <a:rPr lang="ru-RU" sz="1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974788"/>
              </p:ext>
            </p:extLst>
          </p:nvPr>
        </p:nvGraphicFramePr>
        <p:xfrm>
          <a:off x="251521" y="2665484"/>
          <a:ext cx="8618458" cy="28337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82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501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«Защита населения и территории городского округа»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34,1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33,5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98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Профилактика правонарушений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1,5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88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Профилактика пожарной безопасности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Содержание и обеспечение деятельности МУ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«Управление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 делам ГО и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ЧС»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30,6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98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«Экологическая безопасность»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Создание системы по раздельному накоплению отходов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Предупреждение и минимизация антропогенного воздействия на окружающую среду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249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«Обеспечение </a:t>
                      </a: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безопасности участников дорожного движения на территории городского 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округа»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Обеспечение обустройства и содержания технических средств организации безопасного дорожного движения на автомобильных дорогах общего пользования местного значения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94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«РАЗВИТИЕ ТРАНСПОРТНОЙ</a:t>
            </a:r>
            <a:br>
              <a:rPr lang="ru-RU" dirty="0"/>
            </a:br>
            <a:r>
              <a:rPr lang="ru-RU" dirty="0" smtClean="0"/>
              <a:t>СИСТЕМЫ»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1" y="1010842"/>
            <a:ext cx="4118811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Обеспечение потребности населения в качественных и доступных транспортных услугах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жилищно-коммунального хозяйства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41935"/>
              </p:ext>
            </p:extLst>
          </p:nvPr>
        </p:nvGraphicFramePr>
        <p:xfrm>
          <a:off x="4707015" y="987290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2017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2018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2019 план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165,4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240,6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354,6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353,1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79511" y="2217411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2019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505603"/>
              </p:ext>
            </p:extLst>
          </p:nvPr>
        </p:nvGraphicFramePr>
        <p:xfrm>
          <a:off x="287016" y="2691299"/>
          <a:ext cx="8595956" cy="163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79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транспортного обслуживания населения в границах городского округа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Строительство дорожной сети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03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капитального ремонта (ремонта) и содержание дорог общего пользования местного значения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349,5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49230" y="707225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1938068"/>
            <a:ext cx="409545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общем объеме расходов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8,8%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76801" y="1715797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3064" y="4509120"/>
            <a:ext cx="8650469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Годовой отчет о ходе реализации и оценке эффективности реализации муниципальной программы МОГО «Ухта» </a:t>
            </a: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«Развитие транспортной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системы» </a:t>
            </a: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размещен по адресу </a:t>
            </a:r>
            <a:endParaRPr lang="en-US" sz="10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n-US" sz="10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http://gkh.mouhta.ru/programs/transport/godovye-otchety-o-khode-realizatsii-i-otsenke-effektivnosti-realizatsii-munitsipalnoy-programmy2.php</a:t>
            </a:r>
            <a:r>
              <a:rPr lang="ru-RU" sz="1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defRPr/>
            </a:pPr>
            <a:endParaRPr lang="ru-RU" sz="1000" b="1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1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«ЖИЛЬЕ И ЖИЛИЩНО-КОММУНАЛЬНОЕ </a:t>
            </a:r>
            <a:r>
              <a:rPr lang="ru-RU" dirty="0" smtClean="0"/>
              <a:t>ХОЗЯЙСТВО»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1" y="1010842"/>
            <a:ext cx="4118811" cy="118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условий для удовлетворения потребностей населения в качественном жилье и жилищно-коммунальных услугах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жилищно-коммунального хозяйства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757298"/>
              </p:ext>
            </p:extLst>
          </p:nvPr>
        </p:nvGraphicFramePr>
        <p:xfrm>
          <a:off x="4707015" y="987290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2017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2018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2019 план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445,4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282,8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199,5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191,0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79511" y="2198860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2019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573730"/>
              </p:ext>
            </p:extLst>
          </p:nvPr>
        </p:nvGraphicFramePr>
        <p:xfrm>
          <a:off x="274022" y="2677486"/>
          <a:ext cx="8595956" cy="3766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039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</a:t>
                      </a: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«Доступное </a:t>
                      </a:r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 комфортное </a:t>
                      </a: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жилье»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123,7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09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мероприятий по переселению граждан из аварийного жилищного фонда, в том числе переселению граждан из аварийного жилищного фонда, с учетом необходимости развития малоэтажного жилищного строительства,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5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том числе снос аварийных жилых домов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жильём отдельных категорий граждан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3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социальных выплат молодым семьям на приобретение жилого помещения или создание объекта индивидуального жилищного строительства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5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</a:t>
                      </a: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«Жилищное хозяйство»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5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Реконструкция и модернизация муниципального жилищного фонда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5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капитального ремонта (ремонта) муниципального жилищного фонда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5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содержания муниципального жилищного фонда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49230" y="697424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1938068"/>
            <a:ext cx="4095454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общем объеме расходов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4,8%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87434" y="1715797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1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«ЖИЛЬЕ И ЖИЛИЩНО-КОММУНАЛЬНОЕ </a:t>
            </a:r>
            <a:r>
              <a:rPr lang="ru-RU" dirty="0" smtClean="0"/>
              <a:t>ХОЗЯЙСТВО»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440599"/>
              </p:ext>
            </p:extLst>
          </p:nvPr>
        </p:nvGraphicFramePr>
        <p:xfrm>
          <a:off x="296525" y="1178750"/>
          <a:ext cx="8595956" cy="27530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941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17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</a:t>
                      </a: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«Коммунальное хозяйство»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7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Строительство, реконструкция и модернизация объектов коммунальной инфраструктуры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7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населения коммунальными и бытовыми услугами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17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организациям, оказывающим коммунальные услуги населению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17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</a:t>
                      </a: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«Энергосбережение </a:t>
                      </a:r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 повышение энергетической </a:t>
                      </a: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эффективности»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17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Энергосбережение и повышение энергетической эффективности в жилищном фонде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17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</a:t>
                      </a: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«Обеспечение </a:t>
                      </a:r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реализации </a:t>
                      </a: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Программы»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17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и обеспечение деятельности МУ </a:t>
                      </a: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«УЖКХ»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048288" y="813872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19" y="5138571"/>
            <a:ext cx="872247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ru-RU" sz="10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Годовой отчет  о ходе реализации и оценке эффективности реализации муниципальной программы МОГО «Ухта»</a:t>
            </a: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«Жилье и жилищно-коммунальное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хозяйство» </a:t>
            </a: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размещен по адресу </a:t>
            </a:r>
            <a:endParaRPr lang="ru-RU" sz="1000" b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ru-RU" sz="1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https://gkh.mouhta.ru/programs/gkh/godovye-otchety-o-khode-realizatsii-i-otsenke-effektivnosti-realizatsii-munitsipalnoy-programmy.php</a:t>
            </a: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ru-RU" sz="10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6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«РАЗВИТИЕ</a:t>
            </a:r>
            <a:br>
              <a:rPr lang="ru-RU" dirty="0"/>
            </a:br>
            <a:r>
              <a:rPr lang="ru-RU" dirty="0" smtClean="0"/>
              <a:t>ОБРАЗОВАНИЯ»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1" y="1010842"/>
            <a:ext cx="4118811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Повышение доступности, качества и эффективности системы образования с учетом потребностей населения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образования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591915"/>
              </p:ext>
            </p:extLst>
          </p:nvPr>
        </p:nvGraphicFramePr>
        <p:xfrm>
          <a:off x="4707015" y="987290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2017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2018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2019 план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1 961,6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2 301,8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2 554,2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2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551,3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85875" y="2025124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2019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15568" y="710291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1938068"/>
            <a:ext cx="4095454" cy="360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общем объеме расходов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63,5%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76801" y="1715797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125118"/>
              </p:ext>
            </p:extLst>
          </p:nvPr>
        </p:nvGraphicFramePr>
        <p:xfrm>
          <a:off x="274022" y="2439338"/>
          <a:ext cx="8595956" cy="4006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501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«Развитие дошкольного образования»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1 245,9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245,5</a:t>
                      </a:r>
                      <a:endParaRPr lang="ru-RU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99,9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Строительство, реконструкция, модернизация дошкольных образовательных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Формирование доступной среды в дошкольных образовательных учреждениях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Создание условий для обучения детей-инвалидов в дошкольных образовательных организациях, в том числе создание архитектурной доступности и оснащение оборудованием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капитального и текущего ремонта дошкольных образовательных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муниципальных услуг (выполнение работ) дошкольными образовательными учреждениями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163,7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163,7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Укрепление и модернизация материально - технической базы дошкольных образовательных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Реализация народных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проектов дошкольными образовательными учреждениями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Обеспечение квалифицированными кадрами дошкольных образовательных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Повышение квалификации работников дошкольных образовательных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Выплата ежемесячной денежной компенсации на оплату коммунальных услуг 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91,2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Предоставление компенсации родителям (законным представителям) платы за присмотр и уход за детьми, посещающими образовательные организации на территории Республики Коми, реализующие образовательную программу дошкольного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Мероприятия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 предоставлению бесплатного двухразового питания обучающимся с ограниченными возможностями здоровья в дошкольных образовательных организациях и МОУ «НШДС №1»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Услуги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 обращению с твердыми коммунальными отходами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72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«РАЗВИТИЕ</a:t>
            </a:r>
            <a:br>
              <a:rPr lang="ru-RU" dirty="0"/>
            </a:br>
            <a:r>
              <a:rPr lang="ru-RU" dirty="0" smtClean="0"/>
              <a:t>ОБРАЗОВАНИЯ»</a:t>
            </a:r>
            <a:endParaRPr lang="ru-RU" dirty="0"/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157135" y="540000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38</a:t>
            </a:fld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126977"/>
              </p:ext>
            </p:extLst>
          </p:nvPr>
        </p:nvGraphicFramePr>
        <p:xfrm>
          <a:off x="251520" y="908720"/>
          <a:ext cx="8595956" cy="5607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501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«Развитие общего образования»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144,6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142,6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99,8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Формирование доступной среды в общеобразовательных учреждениях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муниципальных услуг (выполнение работ) общеобразовательными учреждениями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982,0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982,0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Капитальный и текущий ремонт общеобразовательных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Укрепление и модернизация материально - технической базы общеобразовательных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Организация и проведение ЕГЭ и ГИА - 9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Организация, проведение и участие обучающихся и педагогов в конкурсах, фестивалях, соревнованиях, различных мероприятиях федерального, республиканского и городского уровней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Повышение квалификации работников общеобразовательных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Организация методической и мониторинговой деятельности в образовательных учреждениях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Мероприятия по организации питания обучающихся 1 - 4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классов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58,6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58,6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Выплата ежемесячной денежной компенсации на оплату коммунальных услуг 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Мероприятия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 предоставлению бесплатного двухразового питания обучающимся с ограниченными возможностями здоровья в общеобразовательных организациях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Услуги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 обращению с твердыми коммунальными отходами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«Развитие дополнительного образования»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69,6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69,6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муниципальных услуг (выполнение работ) учреждениями дополнительного образования детей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Укрепление и модернизация материально - технической базы учреждений дополнительного образования детей и учреждений, работающих с молодежью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Капитальный и текущий ремонт учреждений дополнительного образования детей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Организация, проведение и участие обучающихся, молодежи и педагогов в конкурсах, фестивалях, соревнованиях, различных мероприятиях федерального, республиканского и городского уровней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Повышение квалификации работников учреждений  дополнительного образования детей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Обеспечение персонифицированного финансирования дополнительного образования детей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Услуги по обращению с твердыми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«РАЗВИТИЕ</a:t>
            </a:r>
            <a:br>
              <a:rPr lang="ru-RU" dirty="0"/>
            </a:br>
            <a:r>
              <a:rPr lang="ru-RU" dirty="0" smtClean="0"/>
              <a:t>ОБРАЗОВАНИЯ»</a:t>
            </a:r>
            <a:endParaRPr lang="ru-RU" dirty="0"/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157135" y="540000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7570" y="5994285"/>
            <a:ext cx="8958125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Годовой отчет о ходе реализации и оценке эффективности реализации муниципальной программы МОГО «Ухта»</a:t>
            </a:r>
          </a:p>
          <a:p>
            <a:pPr lvl="0"/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образования» размещен по адресу </a:t>
            </a:r>
          </a:p>
          <a:p>
            <a:pPr lvl="0"/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http://edu.mouhta.ru/about/godotchet/201</a:t>
            </a:r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9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.</a:t>
            </a:r>
            <a:r>
              <a:rPr lang="en-US" sz="1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php</a:t>
            </a:r>
            <a:endParaRPr lang="ru-RU" sz="1000" b="1" dirty="0" smtClean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150619"/>
              </p:ext>
            </p:extLst>
          </p:nvPr>
        </p:nvGraphicFramePr>
        <p:xfrm>
          <a:off x="251520" y="908720"/>
          <a:ext cx="8595956" cy="1170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485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«Оздоровление, отдых детей и трудоустройство подростков»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Проведение оздоровительной кампании детей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Организация временной занятости подростков в летний период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«Обеспечение реализации Программы»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69,2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68,7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99,3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8" name="Пятиугольник 7"/>
          <p:cNvSpPr/>
          <p:nvPr/>
        </p:nvSpPr>
        <p:spPr>
          <a:xfrm>
            <a:off x="341529" y="2225229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900" b="1" dirty="0">
                <a:solidFill>
                  <a:srgbClr val="006633"/>
                </a:solidFill>
                <a:latin typeface="Verdana" pitchFamily="34" charset="0"/>
              </a:rPr>
              <a:t>СРЕДНЯЯ ЗАРАБОТНАЯ ПЛАТА ПЕДАГОГИЧЕСКИХ РАБОТНИКОВ ДОШКОЛЬНЫХ ОБРАЗОВАТЕЛЬНЫХ УЧРЕЖДЕНИЙ</a:t>
            </a:r>
            <a:r>
              <a:rPr lang="ru-RU" sz="9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900" dirty="0">
                <a:solidFill>
                  <a:schemeClr val="tx1"/>
                </a:solidFill>
                <a:latin typeface="Verdana" pitchFamily="34" charset="0"/>
              </a:rPr>
              <a:t>руб.</a:t>
            </a:r>
            <a:r>
              <a:rPr lang="ru-RU" sz="900" b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4846277" y="4195932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900" b="1" dirty="0">
                <a:solidFill>
                  <a:srgbClr val="006633"/>
                </a:solidFill>
                <a:latin typeface="Verdana" pitchFamily="34" charset="0"/>
              </a:rPr>
              <a:t>РАСХОДЫ БЮДЖЕТА </a:t>
            </a:r>
          </a:p>
          <a:p>
            <a:pPr algn="ctr">
              <a:lnSpc>
                <a:spcPct val="120000"/>
              </a:lnSpc>
            </a:pPr>
            <a:r>
              <a:rPr lang="ru-RU" sz="900" b="1" dirty="0">
                <a:solidFill>
                  <a:srgbClr val="006633"/>
                </a:solidFill>
                <a:latin typeface="Verdana" pitchFamily="34" charset="0"/>
              </a:rPr>
              <a:t>НА 1 ОБУЧАЮЩЕГОСЯ В ГОД</a:t>
            </a:r>
            <a:r>
              <a:rPr lang="ru-RU" sz="9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900" dirty="0">
                <a:solidFill>
                  <a:schemeClr val="tx1"/>
                </a:solidFill>
                <a:latin typeface="Verdana" pitchFamily="34" charset="0"/>
              </a:rPr>
              <a:t>тыс. руб. 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878772683"/>
              </p:ext>
            </p:extLst>
          </p:nvPr>
        </p:nvGraphicFramePr>
        <p:xfrm>
          <a:off x="341530" y="2726885"/>
          <a:ext cx="4046803" cy="1289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ятиугольник 13"/>
          <p:cNvSpPr/>
          <p:nvPr/>
        </p:nvSpPr>
        <p:spPr>
          <a:xfrm>
            <a:off x="350770" y="4195932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900" b="1" dirty="0">
                <a:solidFill>
                  <a:srgbClr val="006633"/>
                </a:solidFill>
                <a:latin typeface="Verdana" pitchFamily="34" charset="0"/>
              </a:rPr>
              <a:t>СРЕДНЯЯ ЗАРАБОТНАЯ ПЛАТА ПЕДАГОГИЧЕСКИХ РАБОТНИКОВ ОБЩЕОБРАЗОВАТЕЛЬНЫХ УЧРЕЖДЕНИЙ</a:t>
            </a:r>
            <a:r>
              <a:rPr lang="ru-RU" sz="9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900" dirty="0">
                <a:solidFill>
                  <a:schemeClr val="tx1"/>
                </a:solidFill>
                <a:latin typeface="Verdana" pitchFamily="34" charset="0"/>
              </a:rPr>
              <a:t>руб.</a:t>
            </a:r>
            <a:r>
              <a:rPr lang="ru-RU" sz="900" b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383937364"/>
              </p:ext>
            </p:extLst>
          </p:nvPr>
        </p:nvGraphicFramePr>
        <p:xfrm>
          <a:off x="341530" y="4514813"/>
          <a:ext cx="4046803" cy="1440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Пятиугольник 15"/>
          <p:cNvSpPr/>
          <p:nvPr/>
        </p:nvSpPr>
        <p:spPr>
          <a:xfrm>
            <a:off x="4833577" y="2237929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</a:t>
            </a:r>
            <a:r>
              <a:rPr lang="ru-RU" sz="900" b="1" dirty="0">
                <a:solidFill>
                  <a:srgbClr val="006633"/>
                </a:solidFill>
                <a:latin typeface="Verdana" pitchFamily="34" charset="0"/>
              </a:rPr>
              <a:t>РЕДНЯЯ ЗАРАБОТНАЯ ПЛАТА ПЕДАГОГИЧЕСКИХ РАБОТНИКОВ ОРГАНИЗАЦИЙ ДОПОЛНИТЕЛЬНОГО ОБРАЗОВАНИЯ</a:t>
            </a:r>
            <a:r>
              <a:rPr lang="ru-RU" sz="9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900" dirty="0">
                <a:solidFill>
                  <a:schemeClr val="tx1"/>
                </a:solidFill>
                <a:latin typeface="Verdana" pitchFamily="34" charset="0"/>
              </a:rPr>
              <a:t>р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уб.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05571987"/>
              </p:ext>
            </p:extLst>
          </p:nvPr>
        </p:nvGraphicFramePr>
        <p:xfrm>
          <a:off x="4816307" y="2721619"/>
          <a:ext cx="4046803" cy="1305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646404977"/>
              </p:ext>
            </p:extLst>
          </p:nvPr>
        </p:nvGraphicFramePr>
        <p:xfrm>
          <a:off x="4904677" y="4587474"/>
          <a:ext cx="3868295" cy="130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950072" y="4787395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63572" y="4939795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2019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63572" y="5298620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77072" y="5451020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42524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СОЦИАЛЬНО-ЭКОНОМИЧЕСКАЯ ХАРАКТЕРИСТИКА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 descr="E:\18 Бюджет для граждан\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940779"/>
            <a:ext cx="1134994" cy="14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3041830" y="940779"/>
            <a:ext cx="4909222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Площадь 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13,3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тыс.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км</a:t>
            </a:r>
            <a:r>
              <a:rPr lang="ru-RU" sz="1400" baseline="30000" dirty="0">
                <a:solidFill>
                  <a:prstClr val="black"/>
                </a:solidFill>
                <a:latin typeface="Verdana" pitchFamily="34" charset="0"/>
              </a:rPr>
              <a:t>2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 </a:t>
            </a:r>
            <a:endParaRPr lang="ru-RU" sz="1400" b="1" dirty="0">
              <a:solidFill>
                <a:prstClr val="black"/>
              </a:solidFill>
              <a:latin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18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населенных пунктов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Протяженность автомобильных дорог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местного значения </a:t>
            </a: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105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км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Городское население </a:t>
            </a: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97,8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%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Сельское население</a:t>
            </a: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2,2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%</a:t>
            </a:r>
          </a:p>
        </p:txBody>
      </p:sp>
      <p:pic>
        <p:nvPicPr>
          <p:cNvPr id="7" name="Picture 2" descr="C:\Documents and Settings\ahmedova\Рабочий стол\Komi_N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62" y="529908"/>
            <a:ext cx="3015568" cy="228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011485"/>
              </p:ext>
            </p:extLst>
          </p:nvPr>
        </p:nvGraphicFramePr>
        <p:xfrm>
          <a:off x="251521" y="2872061"/>
          <a:ext cx="8730970" cy="3280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132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6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48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7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4209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Показатели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2018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в сравнении 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 2018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680">
                <a:tc gridSpan="4">
                  <a:txBody>
                    <a:bodyPr/>
                    <a:lstStyle/>
                    <a:p>
                      <a:r>
                        <a:rPr lang="ru-RU" sz="1000" b="1" dirty="0">
                          <a:latin typeface="Verdana" pitchFamily="34" charset="0"/>
                        </a:rPr>
                        <a:t>Демография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Численность населения среднегодовая, тыс. чел.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117,0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115,0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-2,0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Verdana" pitchFamily="34" charset="0"/>
                        </a:rPr>
                        <a:t>Естественный прирост,</a:t>
                      </a:r>
                      <a:r>
                        <a:rPr lang="ru-RU" sz="1000" baseline="0" dirty="0" smtClean="0">
                          <a:latin typeface="Verdana" pitchFamily="34" charset="0"/>
                        </a:rPr>
                        <a:t> убыль (-) населения, тыс. чел.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-0,2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-0,2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685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Verdana" pitchFamily="34" charset="0"/>
                        </a:rPr>
                        <a:t>Миграционный прирост, убыль (-)</a:t>
                      </a:r>
                      <a:r>
                        <a:rPr lang="ru-RU" sz="1000" baseline="0" dirty="0" smtClean="0">
                          <a:latin typeface="Verdana" pitchFamily="34" charset="0"/>
                        </a:rPr>
                        <a:t> населения, тыс. чел.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-1,3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-2,4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-1,1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7992">
                <a:tc gridSpan="4">
                  <a:txBody>
                    <a:bodyPr/>
                    <a:lstStyle/>
                    <a:p>
                      <a:r>
                        <a:rPr lang="ru-RU" sz="1000" b="1" dirty="0">
                          <a:latin typeface="Verdana" pitchFamily="34" charset="0"/>
                        </a:rPr>
                        <a:t>Торговля и услуги населению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Оборот розничной торговли (млн.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руб.</a:t>
                      </a:r>
                      <a:r>
                        <a:rPr lang="ru-RU" sz="1000" dirty="0">
                          <a:latin typeface="Verdana" pitchFamily="34" charset="0"/>
                        </a:rPr>
                        <a:t>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19 138,1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19 224,4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86,3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Индекс потребительских цен (% к предыдущему году)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105,1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103,0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-2,1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7120">
                <a:tc gridSpan="4">
                  <a:txBody>
                    <a:bodyPr/>
                    <a:lstStyle/>
                    <a:p>
                      <a:r>
                        <a:rPr lang="ru-RU" sz="1000" b="1" dirty="0">
                          <a:latin typeface="Verdana" pitchFamily="34" charset="0"/>
                        </a:rPr>
                        <a:t>Денежные доходы населения, труд и занятость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5448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Величина прожиточного минимума </a:t>
                      </a:r>
                      <a:r>
                        <a:rPr lang="ru-RU" sz="1000" dirty="0" smtClean="0">
                          <a:latin typeface="Verdana" pitchFamily="34" charset="0"/>
                        </a:rPr>
                        <a:t>в</a:t>
                      </a:r>
                      <a:r>
                        <a:rPr lang="ru-RU" sz="1000" baseline="0" dirty="0" smtClean="0">
                          <a:latin typeface="Verdana" pitchFamily="34" charset="0"/>
                        </a:rPr>
                        <a:t> среднем на душу населения, южная природно-климатическая зона Республики Коми (тыс. руб. в месяц)*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12,4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13,3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0,9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Среднемесячная номинальная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начисленная з/п (тыс. руб.)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62,7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65,9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3,2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1996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Уровень безработицы (%)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2570" y="6239742"/>
            <a:ext cx="850745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*Величина прожиточного минимума на душу населения и по основным социально-демографическим группам населения в субъектах РФ 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устанавливается в порядке, определенном законами субъектов РФ. В Республике Коми порядок установлен законом Республики Коми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17.03.1997 № 17-РЗ «О прожиточном минимуме в Республике Коми».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5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</a:t>
            </a:r>
            <a:r>
              <a:rPr lang="ru-RU" dirty="0" smtClean="0"/>
              <a:t>КУЛЬТУРА»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515" y="638690"/>
            <a:ext cx="4118811" cy="134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Развитие культурного потенциала, сохранение культурного наследия и гармонизация культурной жизни населения муниципального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образования, а также развитие туризма на территории МОГО «Ухта»</a:t>
            </a:r>
            <a:endParaRPr lang="ru-RU" sz="1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культуры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149909"/>
              </p:ext>
            </p:extLst>
          </p:nvPr>
        </p:nvGraphicFramePr>
        <p:xfrm>
          <a:off x="4707015" y="655990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2017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2018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2019 план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276,1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285,6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322,6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320,6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96587" y="1950983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2019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82884" y="386849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1606768"/>
            <a:ext cx="4095454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общем объеме расходов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8,0%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44902" y="1384497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646116"/>
              </p:ext>
            </p:extLst>
          </p:nvPr>
        </p:nvGraphicFramePr>
        <p:xfrm>
          <a:off x="229613" y="2357685"/>
          <a:ext cx="8595956" cy="4176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501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Проведение капитального и текущего ремонта объектов культуры, дополнительного образования детей, объектов культурного наследия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Укрепление и модернизация материально - технической базы в области культуры, дополнительного образования детей, объектов культурного наследия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5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Поддержание работоспособности инфраструктуры связи, созданной в рамках реализации инвестиционных проектов, связанных с развитием инфраструктуры связи на территориях труднодоступных и малонаселенных пунктов в Республике Коми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Содержание и обслуживание объектов культурного наследия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муниципальных услуг (выполнение работ) музеями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муниципальных услуг (выполнение работ) библиотеками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Комплектование документных (книжных) фондов библиотек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89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Предоставление мер социальной поддержки в виде компенсации расходов на оплату жилого помещения и коммунальных услуг специалистам муниципальных организаций в Республике Коми, работающим и проживающим в сельских населенных пунктах или поселках городского типа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02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муниципальных услуг (выполнение работ) учреждениями культурно - досуговой сферы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99,6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99,6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муниципальных услуг (выполнение работ) учреждениями дополнительного образования детей в области искусств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59,1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59,1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62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</a:t>
            </a:r>
            <a:r>
              <a:rPr lang="ru-RU" dirty="0" smtClean="0"/>
              <a:t>КУЛЬТУРА»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82884" y="386849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9123" y="5697067"/>
            <a:ext cx="8362437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ru-RU" sz="10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Годовой отчет о ходе реализации и оценке эффективности реализации муниципальной программы МОГО «Ухта» </a:t>
            </a:r>
            <a:r>
              <a:rPr lang="ru-RU" sz="1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«Культура»  </a:t>
            </a:r>
            <a:r>
              <a:rPr lang="ru-RU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размещен по адресу</a:t>
            </a:r>
          </a:p>
          <a:p>
            <a:pPr>
              <a:defRPr/>
            </a:pPr>
            <a:r>
              <a:rPr lang="en-US" sz="10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http://kultura.mouhta.ru/docs/otchet_mun/ezhegodnye-otchety/</a:t>
            </a:r>
            <a:r>
              <a:rPr lang="ru-RU" sz="1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defRPr/>
            </a:pPr>
            <a:endParaRPr lang="ru-RU" sz="10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979564"/>
              </p:ext>
            </p:extLst>
          </p:nvPr>
        </p:nvGraphicFramePr>
        <p:xfrm>
          <a:off x="294753" y="794175"/>
          <a:ext cx="8595956" cy="3354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576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муниципальных услуг (выполнение работ) прочими учреждениями культуры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Организация городских мероприятий, фестивалей, смотров, реализация творческих проектов в области культуры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9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Предоставление мер социальной поддержки в виде компенсации расходов на оплату жилого помещения и коммунальных услуг педагогическим работникам и специалистам муниципальных образовательных организаций в Республике Коми, работающим и проживающим в сельских населенных пунктах или поселках городского типа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Реализация народных проектов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12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Оплата муниципальными учреждениями расходов по коммунальным услугам (услуги по обращению с твердыми коммунальными отходами)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Содержание и обеспечение деятельности МУ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«Управление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культуры администрации МОГО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«Ухта»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23,0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Реализация регионального проекта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«Культурная среда»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8,3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8,3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Реализация регионального проекта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«Цифровая культура»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06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</a:t>
            </a:r>
            <a:r>
              <a:rPr lang="ru-RU" dirty="0" smtClean="0"/>
              <a:t>КУЛЬТУРА»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98170" y="888143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СРЕДНЯЯ ЗАРАБОТНАЯ ПЛАТА РАБОТНИКОВ УЧРЕЖДЕНИЙ КУЛЬТУРЫ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руб.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2983755" y="3888853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РАСХОДЫ БЮДЖЕТА </a:t>
            </a:r>
          </a:p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НА 1 ОБУЧАЮЩЕГОСЯ В ГОД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тыс. руб. 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33199954"/>
              </p:ext>
            </p:extLst>
          </p:nvPr>
        </p:nvGraphicFramePr>
        <p:xfrm>
          <a:off x="386535" y="1448779"/>
          <a:ext cx="4046803" cy="2070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ятиугольник 9"/>
          <p:cNvSpPr/>
          <p:nvPr/>
        </p:nvSpPr>
        <p:spPr>
          <a:xfrm>
            <a:off x="4754719" y="888930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СРЕДНЯЯ ЗАРАБОТНАЯ ПЛАТА ПЕДАГОГИЧЕСКИХ РАБОТНИКОВ ОРГАНИЗАЦИЙ ДОПОЛНИТЕЛЬНОГО ОБРАЗОВАНИЯ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руб.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128477011"/>
              </p:ext>
            </p:extLst>
          </p:nvPr>
        </p:nvGraphicFramePr>
        <p:xfrm>
          <a:off x="4882959" y="1493785"/>
          <a:ext cx="4046803" cy="2045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204325661"/>
              </p:ext>
            </p:extLst>
          </p:nvPr>
        </p:nvGraphicFramePr>
        <p:xfrm>
          <a:off x="3161948" y="4419111"/>
          <a:ext cx="3744416" cy="198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936889" y="4752121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2018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6888" y="4998342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2019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26253" y="5624498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2018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26252" y="5828698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482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«СОЦИАЛЬНАЯ ПОДДЕРЖКА </a:t>
            </a:r>
            <a:r>
              <a:rPr lang="ru-RU" dirty="0" smtClean="0"/>
              <a:t>НАСЕЛЕНИЯ»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515" y="1115762"/>
            <a:ext cx="4118811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Оказание социальной поддержки гражданам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Социальный отдел администрации</a:t>
            </a:r>
            <a:endParaRPr lang="ru-RU" sz="10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880287"/>
              </p:ext>
            </p:extLst>
          </p:nvPr>
        </p:nvGraphicFramePr>
        <p:xfrm>
          <a:off x="4707015" y="1133062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2017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2018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2019 план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2,3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3,8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80000" y="2294406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2019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53446" y="812799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2083840"/>
            <a:ext cx="4095454" cy="360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общем объеме расходов 0,1%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98067" y="1861569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275" y="4554125"/>
            <a:ext cx="892899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ru-RU" sz="10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Годовой отчет о ходе реализации и оценке эффективности реализации муниципальной программы МОГО «Ухта» </a:t>
            </a: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«Социальная поддержка </a:t>
            </a:r>
            <a:r>
              <a:rPr lang="ru-RU" sz="10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населения» </a:t>
            </a: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размещен по адресу</a:t>
            </a:r>
          </a:p>
          <a:p>
            <a:pPr>
              <a:defRPr/>
            </a:pP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https://mouhta.ru/directions/business/strateg-uprav/#</a:t>
            </a:r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mun-programs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000" b="1" dirty="0">
              <a:solidFill>
                <a:srgbClr val="0000FF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666746"/>
              </p:ext>
            </p:extLst>
          </p:nvPr>
        </p:nvGraphicFramePr>
        <p:xfrm>
          <a:off x="251520" y="2753925"/>
          <a:ext cx="8510161" cy="1653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4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1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04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39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510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Предоставление дополнительных мер социальной поддержки отдельным категориям граждан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4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Предоставление субсидий социально ориентированным некоммерческим организациям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1,7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1,7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4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единовременной материальной помощи гражданам, оказавшимся в трудной жизненной ситуации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1,9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1,9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79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«ФОРМИРОВАНИЕ СОВРЕМЕННОЙ ГОРОДСКОЙ </a:t>
            </a:r>
            <a:r>
              <a:rPr lang="ru-RU" dirty="0" smtClean="0"/>
              <a:t>СРЕДЫ»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009" y="1068661"/>
            <a:ext cx="4118811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Повышение уровня благоустройства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жилищно-коммунального хозяйства</a:t>
            </a:r>
            <a:endParaRPr lang="ru-RU" sz="1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054943"/>
              </p:ext>
            </p:extLst>
          </p:nvPr>
        </p:nvGraphicFramePr>
        <p:xfrm>
          <a:off x="4707015" y="1080054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2017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2018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2019 план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32,4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296,5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238,5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95218" y="2390872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2018 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496678"/>
              </p:ext>
            </p:extLst>
          </p:nvPr>
        </p:nvGraphicFramePr>
        <p:xfrm>
          <a:off x="274022" y="2891984"/>
          <a:ext cx="8595956" cy="23372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363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Благоустройство дворовых территорий и проездов МОГО </a:t>
                      </a: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95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и ремонт объектов благоустройства дворовых территорий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5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Благоустройство общественных территорий МОГО </a:t>
                      </a: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5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и ремонт объектов благоустройства общественных территорий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115,1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113,4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72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 проекта </a:t>
                      </a: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«Благоустройство </a:t>
                      </a: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общественной территории г. Ухты </a:t>
                      </a: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«Набережная Газовиков» </a:t>
                      </a: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МОГО </a:t>
                      </a: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 </a:t>
                      </a: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победителя Всероссийского конкурса лучших проектов создания комфортной городской среды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101,0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011430" y="823289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2030832"/>
            <a:ext cx="4095454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общем объеме расходов 5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,9</a:t>
            </a: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98067" y="1808561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074" y="5454225"/>
            <a:ext cx="8362437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ru-RU" sz="10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Годовой отчет о ходе реализации и оценке эффективности реализации муниципальной программы МОГО «Ухта» </a:t>
            </a:r>
          </a:p>
          <a:p>
            <a:pPr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«Формирование современной городской среды»  </a:t>
            </a: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размещен по адресу</a:t>
            </a:r>
          </a:p>
          <a:p>
            <a:pPr>
              <a:defRPr/>
            </a:pP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http://gkh.mouhta.ru/programs/sreda/godovye-otchety-o-khode-realizatsii-i-otsenke-effektivnosti-realizatsii-munitsipalnoy-programmy1.php</a:t>
            </a:r>
            <a:r>
              <a:rPr lang="ru-RU" sz="1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0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1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</a:t>
            </a:r>
            <a:r>
              <a:rPr lang="ru-RU" dirty="0" smtClean="0"/>
              <a:t>«РАЗВИТИЕ ФИЗИЧЕСКОЙ КУЛЬТУРЫ И СПОРТА»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515" y="912485"/>
            <a:ext cx="4118811" cy="134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Совершенствование системы физической культуры и спорта, направленной на укрепление здоровья, улучшение качества жизни населения и развитие массового спорта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физической культуры и спорта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849307"/>
              </p:ext>
            </p:extLst>
          </p:nvPr>
        </p:nvGraphicFramePr>
        <p:xfrm>
          <a:off x="4707015" y="988851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2017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2018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2019 план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138,8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153,6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162,4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152,6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82660" y="2266269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2019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94235" y="592710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1939629"/>
            <a:ext cx="4095454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общем объеме расходов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3,8%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91270" y="1717358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454693"/>
              </p:ext>
            </p:extLst>
          </p:nvPr>
        </p:nvGraphicFramePr>
        <p:xfrm>
          <a:off x="274022" y="2645111"/>
          <a:ext cx="8595956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Строительство, реконструкция, модернизация физкультурно - спортивных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9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Проведение капитального и текущего ремонта физкультурно - спортивных сооружений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муниципальных услуг (выполнение работ) физкультурно - спортивными учреждениями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129,5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129,5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Укрепление и модернизация материально - технической базы физкультурно - спортивных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Реализация мероприятий по внедрению Всероссийского физкультурно-спортивного комплекса 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«Готов 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 труду и 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обороне» 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(ГТО)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Реализация народных проектов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Оплата муниципальными учреждениями расходов по коммунальным услугам (услуги по обращению с твердыми коммунальными отходами)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Реализация календарного плана физкультурных и спортивных мероприятий физкультурно-спортивными учреждениями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Содержание и обеспечение деятельности МУ 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«Управление 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физической культуры и 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спорта» администрации 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МОГО 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«Ухта»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Реализация отдельных мероприятий регионального проекта "Новая физическая культура населения (Спорт - норма жизни)", в части закупки спортивно-технологического оборудования для создания малых спортивных площадок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4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</a:t>
            </a:r>
            <a:r>
              <a:rPr lang="ru-RU" dirty="0" smtClean="0"/>
              <a:t>«РАЗВИТИЕ ФИЗИЧЕСКОЙ КУЛЬТУРЫ И СПОРТА»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022" y="5928409"/>
            <a:ext cx="892899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ru-RU" sz="10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Годовой отчет о ходе реализации и оценке эффективности реализации муниципальной программы МОГО «Ухта» </a:t>
            </a: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физической культуры и </a:t>
            </a:r>
            <a:r>
              <a:rPr lang="ru-RU" sz="1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спорта» </a:t>
            </a:r>
            <a:r>
              <a:rPr lang="ru-RU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размещен по адресу</a:t>
            </a:r>
          </a:p>
          <a:p>
            <a:pPr>
              <a:defRPr/>
            </a:pP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</a:t>
            </a:r>
            <a:r>
              <a:rPr lang="en-US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sport.mouhta.ru/activity/progr/</a:t>
            </a:r>
            <a:r>
              <a:rPr lang="ru-RU" sz="1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0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428655" y="1133745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СРЕДНЯЯ ЗАРАБОТНАЯ ПЛАТА ПЕДАГОГИЧЕСКИХ РАБОТНИКОВ ОРГАНИЗАЦИЙ ДОПОЛНИТЕЛЬНОГО ОБРАЗОВАНИЯ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руб.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60581888"/>
              </p:ext>
            </p:extLst>
          </p:nvPr>
        </p:nvGraphicFramePr>
        <p:xfrm>
          <a:off x="429758" y="1525287"/>
          <a:ext cx="4046803" cy="4403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08312244"/>
              </p:ext>
            </p:extLst>
          </p:nvPr>
        </p:nvGraphicFramePr>
        <p:xfrm>
          <a:off x="4891384" y="1518892"/>
          <a:ext cx="3868295" cy="1093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ятиугольник 8"/>
          <p:cNvSpPr/>
          <p:nvPr/>
        </p:nvSpPr>
        <p:spPr>
          <a:xfrm>
            <a:off x="4842030" y="1070321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РАСХОДЫ БЮДЖЕТА </a:t>
            </a:r>
          </a:p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НА 1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ОБУЧАЮЩЕГОСЯ СПОРТИВНОЙ ШКОЛЫ</a:t>
            </a:r>
          </a:p>
          <a:p>
            <a:pPr algn="ctr">
              <a:lnSpc>
                <a:spcPct val="120000"/>
              </a:lnSpc>
            </a:pP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В ГОД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тыс. руб.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42212" y="1840832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2018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55712" y="2062682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90640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МУНИЦИПАЛЬНАЯ ПРОГРАММА </a:t>
            </a:r>
            <a:r>
              <a:rPr lang="ru-RU" dirty="0" smtClean="0"/>
              <a:t>«ПЕРЕСЕЛЕНИЕ </a:t>
            </a:r>
            <a:r>
              <a:rPr lang="ru-RU" dirty="0"/>
              <a:t>ГРАЖДАН,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ПРОЖИВАЮЩИХ </a:t>
            </a:r>
            <a:r>
              <a:rPr lang="ru-RU" dirty="0"/>
              <a:t>НА ТЕРРИТОРИИ МОГО «УХТА»,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 </a:t>
            </a:r>
            <a:r>
              <a:rPr lang="ru-RU" dirty="0"/>
              <a:t>АВАРИЙНОГО ЖИЛИЩНОГО ФОНДА НА 2019 -2025 ГОДЫ»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515" y="1166485"/>
            <a:ext cx="4118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Обеспечение устойчивого сокращения непригодного для проживания жилищного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фонда</a:t>
            </a:r>
          </a:p>
          <a:p>
            <a:pPr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жилищно-коммунального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хозяйства</a:t>
            </a: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капитального строительства;</a:t>
            </a:r>
          </a:p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Комитет по управлению муниципальным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имуществом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590506"/>
              </p:ext>
            </p:extLst>
          </p:nvPr>
        </p:nvGraphicFramePr>
        <p:xfrm>
          <a:off x="4707011" y="1141251"/>
          <a:ext cx="4095458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77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77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02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2019 план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20,9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20,9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95360" y="2596595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2019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94235" y="846710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2092029"/>
            <a:ext cx="4095454" cy="360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общем объеме расходов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0,5%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571593" y="1869758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088354"/>
              </p:ext>
            </p:extLst>
          </p:nvPr>
        </p:nvGraphicFramePr>
        <p:xfrm>
          <a:off x="307438" y="3068960"/>
          <a:ext cx="85959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Региональный проект 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«Обеспечение 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устойчивого сокращения непригодного для проживания жилищного 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фонда»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296525" y="3971533"/>
            <a:ext cx="7109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Средства программы направлены на переселение </a:t>
            </a:r>
            <a:r>
              <a:rPr lang="ru-RU" sz="1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11 квартир 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по адресам: Республика Коми, г. Ухта, </a:t>
            </a:r>
          </a:p>
          <a:p>
            <a:pPr>
              <a:lnSpc>
                <a:spcPct val="120000"/>
              </a:lnSpc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ул. Вокзальная, д. 31, 32, 33.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71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ПОДДЕРЖКА ОРГАНИЗАЦИЙ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3786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744380"/>
              </p:ext>
            </p:extLst>
          </p:nvPr>
        </p:nvGraphicFramePr>
        <p:xfrm>
          <a:off x="251521" y="450756"/>
          <a:ext cx="8730969" cy="614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0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158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№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Сумма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социально ориентированным некоммерческим организациям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1,70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Ухтинская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городская организация Коми республиканской организации Общероссийской общественной организации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«Всероссийское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общество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инвалидов»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Общественная организация Союз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«Чернобыль-Ухта»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Ухтинская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городская общественная организация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«Союз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ветеранов Афганской войны и событий в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Чечне»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Коми региональная молодежная общественная организация содействия военно-спортивному и патриотическому воспитанию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«Военно-патриотический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клуб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Пересвет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Некоммерческое партнерство содействия развитию массового спорта, туризма и патриотического воспитания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Ухтинская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городская организация ветеранов Коми республиканской общественной организации ветеранов (пенсионеров) войны, труда, Вооруженных Сил и правоохранительных органов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редакциям печатных средств массовой информации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МУП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«Редакция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газеты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МОГО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организациям, осуществляющим пассажирские перевозки автомобильным транспортом, перевезено 13712 граждан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ООО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Ухтинское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автотранспортное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предприятие»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ООО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«АВТОЛАЙН»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организациям, осуществляющим перевозки воздушным транспортом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2,94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Комиавиатранс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2,94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организациям, осуществляющим услуги по льготному обслуживанию в общественных банях (помывке) отдельным категориям граждан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1914635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МУП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«Банно-Оздоровительный Комплекс»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МОГО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94710609"/>
                  </a:ext>
                </a:extLst>
              </a:tr>
            </a:tbl>
          </a:graphicData>
        </a:graphic>
      </p:graphicFrame>
      <p:sp>
        <p:nvSpPr>
          <p:cNvPr id="10" name="Пятиугольник 9"/>
          <p:cNvSpPr/>
          <p:nvPr/>
        </p:nvSpPr>
        <p:spPr>
          <a:xfrm>
            <a:off x="7890449" y="153144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35851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ПОДДЕРЖКА ОРГАНИЗАЦИЙ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8892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402160"/>
              </p:ext>
            </p:extLst>
          </p:nvPr>
        </p:nvGraphicFramePr>
        <p:xfrm>
          <a:off x="267566" y="494852"/>
          <a:ext cx="8730969" cy="605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492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№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Сумма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субъектам малого и среднего предпринимательства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ООО Племхоз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«Ухта-97»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ООО Племхоз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«Изваильский-97»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ООО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«Центр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профилактической медицины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Ультрамед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организациям для улучшения состояния и содержания муниципального жилищного фонда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ООО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«Ремонт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услуги»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ООО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Жилком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организациям на возмещение затрат, возникающих в результате капитального ремонта (ремонта) и содержания объектов благоустройства, объектов культурного наследия, расположенных в границах МОГО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 переданных из казны МОГО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оперативное управление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61,94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МКП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Горзеленхоз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МОГО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61,94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организациям на возмещение затрат, возникающих в результате содержания, капитального ремонта (ремонта) объектов внешнего благоустройства, расположенных в границах МОГО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 переданных из казны МОГО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оперативное управление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368,87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МКП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Ухтаспецавтодор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МОГО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368,87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организациям на возмещение затрат, связанных с выполнением мероприятий по ремонту улиц и проездов МОГО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36,57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МКП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Ухтаспецавтодор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МОГО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34,61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МКП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Горзеленхоз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МОГО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1,96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Итого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478,65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890449" y="144430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95106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СЕТЬ МУНИЦИПАЛЬНЫХ УЧРЕЖДЕНИЙ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1839" y="773705"/>
            <a:ext cx="33774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30664" y="770639"/>
            <a:ext cx="33774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8032" y="5432355"/>
            <a:ext cx="33774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0026" y="827129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органа местного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самоуправления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093" y="5485780"/>
            <a:ext cx="2863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6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отраслевых (функциональных)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управлений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2998" y="824120"/>
            <a:ext cx="181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101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муниципальное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учреждение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26594" y="2168860"/>
            <a:ext cx="2520280" cy="2520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961709" y="1524605"/>
            <a:ext cx="450050" cy="4950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800000">
            <a:off x="1961709" y="4807671"/>
            <a:ext cx="450050" cy="4950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3786444" y="3181473"/>
            <a:ext cx="450050" cy="4950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4856" y="3050435"/>
            <a:ext cx="226376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Из бюджета МОГО «Ухта»</a:t>
            </a:r>
          </a:p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финансируется </a:t>
            </a:r>
          </a:p>
          <a:p>
            <a:pPr algn="ctr">
              <a:lnSpc>
                <a:spcPct val="120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110 </a:t>
            </a:r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учреждений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52020" y="1772132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29645" y="1772131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61818" y="2582223"/>
            <a:ext cx="2025225" cy="8467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39443" y="2582222"/>
            <a:ext cx="2025225" cy="8467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61818" y="3612381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39443" y="3612380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61818" y="4382694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39443" y="4382693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52019" y="5131606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29644" y="5131605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838567" y="5901097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99467" y="1852175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27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школ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12 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617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86886" y="1852174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4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спортивные школы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2 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029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44429" y="2589579"/>
            <a:ext cx="1821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учреждения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дополнительного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образования детей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2 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511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69153" y="2582222"/>
            <a:ext cx="1927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47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детских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дошкольных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учреждений 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7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 997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воспитанников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6375" y="3692424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Информационно-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методический центр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06639" y="3692424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Художественная школа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272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60194" y="4458307"/>
            <a:ext cx="2008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музыкальные школы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490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11000" y="4356605"/>
            <a:ext cx="1683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4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учреждения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физической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культуры и спорта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92890" y="5211649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9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учреждений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культуры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74766" y="5211649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Управление по делам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ГО и ЧС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03009" y="5876519"/>
            <a:ext cx="1380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Управление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капитального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строительства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14464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НА ПОДДЕРЖКУ ОТДЕЛЬНЫХ КАТЕГОРИЙ ГРАЖДАН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892760"/>
              </p:ext>
            </p:extLst>
          </p:nvPr>
        </p:nvGraphicFramePr>
        <p:xfrm>
          <a:off x="206515" y="571326"/>
          <a:ext cx="8730971" cy="60230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17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22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7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7988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</a:rPr>
                        <a:t>Факт, тыс.</a:t>
                      </a:r>
                      <a:r>
                        <a:rPr lang="ru-RU" sz="1000" b="1" baseline="0" dirty="0">
                          <a:latin typeface="Verdana" pitchFamily="34" charset="0"/>
                        </a:rPr>
                        <a:t> руб.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</a:rPr>
                        <a:t>Показатели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baseline="0" dirty="0">
                          <a:latin typeface="Verdana" pitchFamily="34" charset="0"/>
                          <a:cs typeface="Arial" pitchFamily="34" charset="0"/>
                        </a:rPr>
                        <a:t>Пенсионеры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Доплаты к пенсиям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муниципальных служащих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18 </a:t>
                      </a: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950,4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135 получателей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8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Пассажирские перевозки автомобильным транспортом по дачным маршрутам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256,9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29 320 талонов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Льготное и бесплатное обслуживание 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в общественных банях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28,9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</a:rPr>
                        <a:t>139 </a:t>
                      </a:r>
                      <a:r>
                        <a:rPr lang="ru-RU" sz="1000" b="0" dirty="0">
                          <a:latin typeface="Verdana" pitchFamily="34" charset="0"/>
                        </a:rPr>
                        <a:t>помывок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Дети-сироты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Приобретение жилых помещений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40 849,3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32 квартиры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Инвалиды, ветераны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Обеспечение жильем ветеранов, инвалидов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4 172,5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 сертификатов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8789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Молодые семьи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Социальные выплаты на приобретение жилого помещения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36 986,8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37 </a:t>
                      </a: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свидетельств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Семьи,</a:t>
                      </a:r>
                      <a:r>
                        <a:rPr lang="ru-RU" sz="1000" b="1" baseline="0" dirty="0">
                          <a:latin typeface="Verdana" pitchFamily="34" charset="0"/>
                          <a:cs typeface="Arial" pitchFamily="34" charset="0"/>
                        </a:rPr>
                        <a:t> имеющие детей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9628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Компенсация родителям платы за присмотр и уход за детьми, посещающими МДОУ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21 790,0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1 373 ребенка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Организация питания учащихся 1-4 классов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58 571,0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5 344 учащихся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Организация питания обучающихся с ограниченными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возможностями здоровья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9 303,6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430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обучающихся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Компенсация расходов на оплату ЖКУ педагогическим работникам и специалистам муниципальных учреждений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7 535,8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314 человек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0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НА ПОДДЕРЖКУ ОТДЕЛЬНЫХ КАТЕГОРИЙ ГРАЖДАН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876477"/>
              </p:ext>
            </p:extLst>
          </p:nvPr>
        </p:nvGraphicFramePr>
        <p:xfrm>
          <a:off x="206515" y="718420"/>
          <a:ext cx="8730971" cy="50560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17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22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7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7988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Факт, </a:t>
                      </a:r>
                      <a:r>
                        <a:rPr lang="ru-RU" sz="1000" b="1" dirty="0">
                          <a:latin typeface="Verdana" pitchFamily="34" charset="0"/>
                        </a:rPr>
                        <a:t>тыс.</a:t>
                      </a:r>
                      <a:r>
                        <a:rPr lang="ru-RU" sz="1000" b="1" baseline="0" dirty="0">
                          <a:latin typeface="Verdana" pitchFamily="34" charset="0"/>
                        </a:rPr>
                        <a:t> руб.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</a:rPr>
                        <a:t>Показатели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baseline="0" dirty="0">
                          <a:latin typeface="Verdana" pitchFamily="34" charset="0"/>
                          <a:cs typeface="Arial" pitchFamily="34" charset="0"/>
                        </a:rPr>
                        <a:t>Прочие категории граждан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Оказание материальной помощи: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8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Оказание единовременной материальной помощи гражданам, оказавшимся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в трудной жизненной ситуации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1 884,0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77 человек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28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Денежное поощрение лучшей многодетной семье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 семья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28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Родителям проходивших военную службу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по погибших (умерших) в период прохождения военной службы или умерших вследствие военной травмы после увольнения с военной службы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24,0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8 человек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Инвалидам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вследствие Чернобыльской катастрофы в связи с мероприятиями, приуроченными ко Дню участников ликвидации последствий радиационных аварий и катастроф и памяти жертв этих аварий и катастроф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29,0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</a:rPr>
                        <a:t>15 человек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Ветеранам Великой Отечественной войны в связи с традиционно считающимися юбилейными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датами, начиная с 90 лет со дня рождения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54,6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72 </a:t>
                      </a:r>
                      <a:r>
                        <a:rPr lang="ru-RU" sz="1000" b="0" dirty="0">
                          <a:latin typeface="Verdana" pitchFamily="34" charset="0"/>
                        </a:rPr>
                        <a:t>человека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Гражданам, удостоенным звания «Почетный гражданин г. Ухты» в связи с индивидуальными юбилейными датами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4 человека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Гражданам, награжденным знаком отличия «За заслуги перед Ухтой»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baseline="0" dirty="0" smtClean="0">
                          <a:latin typeface="Verdana" pitchFamily="34" charset="0"/>
                        </a:rPr>
                        <a:t>4 </a:t>
                      </a:r>
                      <a:r>
                        <a:rPr lang="ru-RU" sz="1000" b="0" baseline="0" dirty="0">
                          <a:latin typeface="Verdana" pitchFamily="34" charset="0"/>
                        </a:rPr>
                        <a:t>человека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200 546,8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6515" y="6255023"/>
            <a:ext cx="772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* Нормативно правовые акты, регулирующие поддержку отдельных категорий граждан размещены по адресам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Verdana" pitchFamily="34" charset="0"/>
                <a:cs typeface="+mn-cs"/>
                <a:hlinkClick r:id="rId2"/>
              </a:rPr>
              <a:t>https://mouhta.ru/docs/post/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; </a:t>
            </a:r>
            <a:r>
              <a:rPr lang="en-US" sz="1000" dirty="0">
                <a:solidFill>
                  <a:prstClr val="black"/>
                </a:solidFill>
                <a:latin typeface="Verdana" pitchFamily="34" charset="0"/>
                <a:cs typeface="+mn-cs"/>
                <a:hlinkClick r:id="rId3"/>
              </a:rPr>
              <a:t>http://sovet.mouhta.ru/docs/resheniya/5-sozyv/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36829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ПРИОРИТЕТНЫЙ ПРОЕКТ </a:t>
            </a:r>
            <a:br>
              <a:rPr lang="ru-RU" dirty="0" smtClean="0"/>
            </a:br>
            <a:r>
              <a:rPr lang="ru-RU" dirty="0" smtClean="0"/>
              <a:t>«ФОРМИРОВАНИЕ КОМФОРТНОЙ ГОРОДСКОЙ СРЕДЫ»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FF3126-AF83-4CE2-A900-C12B63E318F4}"/>
              </a:ext>
            </a:extLst>
          </p:cNvPr>
          <p:cNvSpPr txBox="1"/>
          <p:nvPr/>
        </p:nvSpPr>
        <p:spPr>
          <a:xfrm>
            <a:off x="251520" y="872288"/>
            <a:ext cx="6120680" cy="4193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Благоустройство общественных </a:t>
            </a:r>
            <a:r>
              <a:rPr lang="ru-RU" sz="1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территорий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Комсомольская площадь (2-й этап работ – асфальтирование, реконструкция цветников);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Первомайская площадь (асфальтирование, бордюры, модернизация освещения, праздничная иллюминация);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т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ерритория, прилегающая к </a:t>
            </a:r>
            <a:r>
              <a:rPr lang="ru-RU" sz="10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Ярегскому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 дому культуры (тротуарная плитка, ограждение, скамейки, урны, уличное освещение и праздничная иллюминация).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endParaRPr lang="ru-RU" sz="1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  <a:p>
            <a:pPr marL="171450" indent="-171450">
              <a:lnSpc>
                <a:spcPct val="130000"/>
              </a:lnSpc>
              <a:buFontTx/>
              <a:buChar char="-"/>
            </a:pPr>
            <a:endParaRPr lang="ru-RU" sz="5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1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Благоустройство </a:t>
            </a:r>
            <a:r>
              <a:rPr lang="ru-RU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дворовых </a:t>
            </a:r>
            <a:r>
              <a:rPr lang="ru-RU" sz="1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территорий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выполнены работы по ремонту дворовых территорий и проездов к дворовым территориям по 15 адресам, общая площадь ремонта составила 15 тыс.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м²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установлено 7 спортивных и детских игровых площадок;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в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ыполнены работы по обустройству наружного освещения 3 дворовых территорий;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п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риобретено и установлено 45 урн и 24 скамейки;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в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ыполнены поставка и установка ограждения на дворовой территории МКД № 22 по пр. Ленина;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п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роизведено озеленение 2 дворовых территорий, в том числе организация газонов, посадка саженцев.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endParaRPr lang="ru-RU" sz="1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  <a:p>
            <a:pPr marL="171450" indent="-171450">
              <a:lnSpc>
                <a:spcPct val="130000"/>
              </a:lnSpc>
              <a:buFontTx/>
              <a:buChar char="-"/>
            </a:pPr>
            <a:endParaRPr lang="ru-RU" sz="1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150083110"/>
              </p:ext>
            </p:extLst>
          </p:nvPr>
        </p:nvGraphicFramePr>
        <p:xfrm>
          <a:off x="6399816" y="642445"/>
          <a:ext cx="1898173" cy="1774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487336" y="2530098"/>
            <a:ext cx="270030" cy="258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1FF3126-AF83-4CE2-A900-C12B63E318F4}"/>
              </a:ext>
            </a:extLst>
          </p:cNvPr>
          <p:cNvSpPr txBox="1"/>
          <p:nvPr/>
        </p:nvSpPr>
        <p:spPr>
          <a:xfrm>
            <a:off x="7280753" y="2536242"/>
            <a:ext cx="197118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федеральный бюджет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487336" y="2966666"/>
            <a:ext cx="270030" cy="258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1FF3126-AF83-4CE2-A900-C12B63E318F4}"/>
              </a:ext>
            </a:extLst>
          </p:cNvPr>
          <p:cNvSpPr txBox="1"/>
          <p:nvPr/>
        </p:nvSpPr>
        <p:spPr>
          <a:xfrm>
            <a:off x="7258626" y="2977331"/>
            <a:ext cx="201543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республиканский бюджет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487336" y="3411397"/>
            <a:ext cx="270030" cy="258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1FF3126-AF83-4CE2-A900-C12B63E318F4}"/>
              </a:ext>
            </a:extLst>
          </p:cNvPr>
          <p:cNvSpPr txBox="1"/>
          <p:nvPr/>
        </p:nvSpPr>
        <p:spPr>
          <a:xfrm>
            <a:off x="7278183" y="3427332"/>
            <a:ext cx="171809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бюджет МОГО «Ухта»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487336" y="3889012"/>
            <a:ext cx="270030" cy="2585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1FF3126-AF83-4CE2-A900-C12B63E318F4}"/>
              </a:ext>
            </a:extLst>
          </p:cNvPr>
          <p:cNvSpPr txBox="1"/>
          <p:nvPr/>
        </p:nvSpPr>
        <p:spPr>
          <a:xfrm>
            <a:off x="7278183" y="3904097"/>
            <a:ext cx="153017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дорожный фонд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1FF3126-AF83-4CE2-A900-C12B63E318F4}"/>
              </a:ext>
            </a:extLst>
          </p:cNvPr>
          <p:cNvSpPr txBox="1"/>
          <p:nvPr/>
        </p:nvSpPr>
        <p:spPr>
          <a:xfrm>
            <a:off x="7389926" y="890061"/>
            <a:ext cx="2025178" cy="1246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      </a:t>
            </a:r>
            <a:r>
              <a:rPr 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ВСЕГО</a:t>
            </a:r>
          </a:p>
          <a:p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б</a:t>
            </a:r>
            <a:r>
              <a:rPr 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олее</a:t>
            </a:r>
            <a:r>
              <a:rPr lang="ru-RU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77</a:t>
            </a:r>
          </a:p>
          <a:p>
            <a:r>
              <a:rPr 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  <a:endParaRPr lang="ru-RU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530" y="4779150"/>
            <a:ext cx="2563258" cy="186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1FF3126-AF83-4CE2-A900-C12B63E318F4}"/>
              </a:ext>
            </a:extLst>
          </p:cNvPr>
          <p:cNvSpPr txBox="1"/>
          <p:nvPr/>
        </p:nvSpPr>
        <p:spPr>
          <a:xfrm>
            <a:off x="329190" y="6393387"/>
            <a:ext cx="153017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п</a:t>
            </a:r>
            <a:r>
              <a:rPr lang="ru-RU" sz="1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р. Ленина д.28</a:t>
            </a:r>
            <a:endParaRPr lang="ru-RU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pic>
        <p:nvPicPr>
          <p:cNvPr id="1026" name="Picture 2" descr="E:\Загрузки\SlLD-GfrF1I_(1239614_v1)_(1739073v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6835" y="4779150"/>
            <a:ext cx="2480611" cy="186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1FF3126-AF83-4CE2-A900-C12B63E318F4}"/>
              </a:ext>
            </a:extLst>
          </p:cNvPr>
          <p:cNvSpPr txBox="1"/>
          <p:nvPr/>
        </p:nvSpPr>
        <p:spPr>
          <a:xfrm>
            <a:off x="3106333" y="6239498"/>
            <a:ext cx="153017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Комсомольская площадь</a:t>
            </a:r>
            <a:endParaRPr lang="ru-RU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pic>
        <p:nvPicPr>
          <p:cNvPr id="22" name="Рисунок 21" descr="C:\Users\С.В.Войнова\Desktop\Аксёнова МН\Комфортная среда\2019\УРНЫ СКАМЕЙКИ\Скамейки\фото\пионергорский 8\ejZhE8syztk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9863" y="4779150"/>
            <a:ext cx="2480327" cy="186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1FF3126-AF83-4CE2-A900-C12B63E318F4}"/>
              </a:ext>
            </a:extLst>
          </p:cNvPr>
          <p:cNvSpPr txBox="1"/>
          <p:nvPr/>
        </p:nvSpPr>
        <p:spPr>
          <a:xfrm>
            <a:off x="5769863" y="6232085"/>
            <a:ext cx="153017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Пионергорский</a:t>
            </a:r>
            <a:r>
              <a:rPr lang="ru-RU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проезд, д. 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0650" y="2490076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36,0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93902" y="2926644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29,6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2474" y="3371375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7,4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32475" y="3848990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4,7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1FF3126-AF83-4CE2-A900-C12B63E318F4}"/>
              </a:ext>
            </a:extLst>
          </p:cNvPr>
          <p:cNvSpPr txBox="1"/>
          <p:nvPr/>
        </p:nvSpPr>
        <p:spPr>
          <a:xfrm>
            <a:off x="8029606" y="2243854"/>
            <a:ext cx="96667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4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НАРОДНЫЙ БЮДЖЕТ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510" y="752080"/>
            <a:ext cx="886598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</a:rPr>
              <a:t>Цель </a:t>
            </a:r>
            <a:r>
              <a:rPr lang="ru-RU" sz="1200" dirty="0">
                <a:solidFill>
                  <a:prstClr val="black"/>
                </a:solidFill>
              </a:rPr>
              <a:t>- повышение эффективности решения проблем местного уровня за счет эффективного вовлечения населения, бизнеса, органов власти в решение проблем, мобилизации и повышения эффективности использования финансовых средств.</a:t>
            </a:r>
            <a:endParaRPr lang="ru-RU" sz="12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33" y="1827569"/>
            <a:ext cx="1725707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Поиск единомышленников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</a:rPr>
              <a:t>Необходимо найти единомышленников – людей, готовых поддержать Вашу идею, чтобы сделать окружающую жизнь лучше.</a:t>
            </a:r>
            <a:endParaRPr lang="ru-RU" sz="1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4740" y="1836307"/>
            <a:ext cx="1725707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Подготовка проекта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Вы и Ваша команда подготавливает проект и направляет его в администрацию МОГО «Ухта».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0760" y="1827569"/>
            <a:ext cx="1725707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Конкурсный отбор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Муниципальная комиссия, после голосования граждан, направляет проекты на республиканский этап. Администрация Главы Республики Коми проводит отбор победителей и распределяет субсидии.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506" y="2496116"/>
            <a:ext cx="1725707" cy="2092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Сбор средств. Отбор подрядчиков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Органы местного самоуправления проводят конкурсный отбор подрядчиков на выполнение работ в соответствии с законодательством о контрактной системе в сфере закупок для муниципальных нужд.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1788" y="2512722"/>
            <a:ext cx="1725707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Реализация. Приемка работ.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Вы и Ваша команда можете следить за ходом работ, принимать участие в приемке работ.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033" y="4271859"/>
            <a:ext cx="534370" cy="161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3404" y="4281324"/>
            <a:ext cx="1472995" cy="1523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85036" y="4281891"/>
            <a:ext cx="1472995" cy="1523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26995" y="4271859"/>
            <a:ext cx="810090" cy="161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4220597" y="3178493"/>
            <a:ext cx="2359192" cy="152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23994" y="1984468"/>
            <a:ext cx="888895" cy="1713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07215" y="1989432"/>
            <a:ext cx="1395155" cy="1713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24349" y="1994165"/>
            <a:ext cx="534370" cy="1618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31540" y="4109996"/>
            <a:ext cx="495055" cy="4950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93403" y="4271859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224536" y="4109996"/>
            <a:ext cx="495055" cy="4950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386399" y="4271859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099447" y="4100531"/>
            <a:ext cx="495055" cy="4950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261310" y="4262394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102170" y="1827569"/>
            <a:ext cx="495055" cy="4950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264033" y="1989432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857365" y="1822605"/>
            <a:ext cx="495055" cy="4950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8019228" y="1984468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3425" y="46732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ШАГ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70537" y="46732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ШАГ 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45449" y="46732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ШАГ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27226" y="149970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ШАГ 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03367" y="1490900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ШАГ 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07315" y="3790712"/>
            <a:ext cx="166904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max </a:t>
            </a: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срок реализации </a:t>
            </a:r>
            <a:endParaRPr lang="en-US" sz="10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12 мес.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31118" y="4789865"/>
            <a:ext cx="1909497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Финансирование проекта</a:t>
            </a:r>
          </a:p>
        </p:txBody>
      </p:sp>
      <p:sp>
        <p:nvSpPr>
          <p:cNvPr id="37" name="Пирог 36"/>
          <p:cNvSpPr/>
          <p:nvPr/>
        </p:nvSpPr>
        <p:spPr>
          <a:xfrm>
            <a:off x="5400193" y="4100531"/>
            <a:ext cx="2259409" cy="2259409"/>
          </a:xfrm>
          <a:prstGeom prst="pie">
            <a:avLst>
              <a:gd name="adj1" fmla="val 0"/>
              <a:gd name="adj2" fmla="val 1078937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ирог 37"/>
          <p:cNvSpPr/>
          <p:nvPr/>
        </p:nvSpPr>
        <p:spPr>
          <a:xfrm>
            <a:off x="5400370" y="4100530"/>
            <a:ext cx="2259409" cy="2259409"/>
          </a:xfrm>
          <a:prstGeom prst="pie">
            <a:avLst>
              <a:gd name="adj1" fmla="val 0"/>
              <a:gd name="adj2" fmla="val 733076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Пирог 38"/>
          <p:cNvSpPr/>
          <p:nvPr/>
        </p:nvSpPr>
        <p:spPr>
          <a:xfrm>
            <a:off x="5407990" y="4094756"/>
            <a:ext cx="2259409" cy="2259409"/>
          </a:xfrm>
          <a:prstGeom prst="pie">
            <a:avLst>
              <a:gd name="adj1" fmla="val 0"/>
              <a:gd name="adj2" fmla="val 304527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76392" y="5268528"/>
            <a:ext cx="907621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республики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Коми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75812" y="5778458"/>
            <a:ext cx="98456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МОГО «Ухта»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85449" y="5334455"/>
            <a:ext cx="83869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население,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бизнес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7797" y="5223897"/>
            <a:ext cx="3427541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Проект должен быть социально направленным: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обустройство детских площадок;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благоустройство территории;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устройство спортивных площадок;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установка освещения и др.</a:t>
            </a:r>
          </a:p>
        </p:txBody>
      </p:sp>
    </p:spTree>
    <p:extLst>
      <p:ext uri="{BB962C8B-B14F-4D97-AF65-F5344CB8AC3E}">
        <p14:creationId xmlns:p14="http://schemas.microsoft.com/office/powerpoint/2010/main" val="26610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ирог 122"/>
          <p:cNvSpPr/>
          <p:nvPr/>
        </p:nvSpPr>
        <p:spPr>
          <a:xfrm>
            <a:off x="7084344" y="2921325"/>
            <a:ext cx="1964885" cy="1964885"/>
          </a:xfrm>
          <a:prstGeom prst="pie">
            <a:avLst>
              <a:gd name="adj1" fmla="val 0"/>
              <a:gd name="adj2" fmla="val 916153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НАРОДНЫЙ БЮДЖЕТ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4892" y="637948"/>
            <a:ext cx="2269405" cy="215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37950"/>
            <a:ext cx="1957387" cy="21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4518522" y="1146879"/>
            <a:ext cx="288879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тремонтированное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крыльцо клуба-филиала п.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Дальний</a:t>
            </a:r>
          </a:p>
          <a:p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(ул. Авиационная, д.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5)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4487768" y="1658226"/>
            <a:ext cx="2990593" cy="1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317615" y="3892341"/>
            <a:ext cx="184522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Укрепление материально- технической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базы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МДОУ «Детский сад №60 комбинированного вида 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Ухты».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Ремонт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электроосвещения в группах компенсирующей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направленности. Приобретение контрастной маркировки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выделения дверного проема.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689" y="2995859"/>
            <a:ext cx="3054962" cy="243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G:\ItL6Mqg9OM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2273" y="2990783"/>
            <a:ext cx="1696722" cy="230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5562110" y="5353231"/>
            <a:ext cx="0" cy="1255194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517787" y="637948"/>
            <a:ext cx="387963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9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Благоустройство территории клуба - филиала МУ «Централизованная клубная система» МОГО «Ухта</a:t>
            </a:r>
            <a:r>
              <a:rPr lang="ru-RU" sz="9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(</a:t>
            </a:r>
            <a:r>
              <a:rPr lang="ru-RU" sz="9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ул. Авиационная, д. 5)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317615" y="2969011"/>
            <a:ext cx="18563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9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Укрепление </a:t>
            </a:r>
            <a:r>
              <a:rPr lang="ru-RU" sz="9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материально - </a:t>
            </a:r>
            <a:r>
              <a:rPr lang="ru-RU" sz="9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технической </a:t>
            </a:r>
            <a:r>
              <a:rPr lang="ru-RU" sz="9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базы организаций в сфере образования в Республике Коми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120855" y="1333250"/>
            <a:ext cx="17700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341,1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руб.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20854" y="1064061"/>
            <a:ext cx="17700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ВСЕГО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805247" y="1596434"/>
            <a:ext cx="211816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Финансирование, </a:t>
            </a: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</a:t>
            </a: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руб.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274126" y="5548694"/>
            <a:ext cx="2990593" cy="1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3088414" y="6109004"/>
            <a:ext cx="17700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600,0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руб.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088413" y="5839815"/>
            <a:ext cx="17700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ВСЕГО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672924" y="5486007"/>
            <a:ext cx="2483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9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Обустройство и оборудование спортивной площадки для подготовки и выполнения норм комплекса ГТО по месту жительства </a:t>
            </a:r>
            <a:r>
              <a:rPr lang="ru-RU" sz="9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9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территория Детского парка г. Ухта, ул. Пушкина, д. 25)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7169879" y="3210007"/>
            <a:ext cx="17700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430,0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руб.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169878" y="2940818"/>
            <a:ext cx="17700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ВСЕГО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7060072" y="2135821"/>
            <a:ext cx="170116" cy="1628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7060072" y="1883297"/>
            <a:ext cx="170116" cy="1628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7061646" y="2406744"/>
            <a:ext cx="170116" cy="162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226665" y="1851129"/>
            <a:ext cx="2456650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</a:t>
            </a:r>
            <a:r>
              <a:rPr lang="ru-RU" sz="9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юджет республики Коми</a:t>
            </a:r>
            <a:endParaRPr lang="ru-RU" sz="9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225185" y="2101820"/>
            <a:ext cx="1481496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</a:t>
            </a:r>
            <a:r>
              <a:rPr lang="ru-RU" sz="9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МОГО </a:t>
            </a:r>
            <a:r>
              <a:rPr lang="ru-RU" sz="9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«Ухта»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229094" y="2383390"/>
            <a:ext cx="1564017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население, бизнес </a:t>
            </a:r>
            <a:endParaRPr lang="ru-RU" sz="9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4" name="Пирог 103"/>
          <p:cNvSpPr/>
          <p:nvPr/>
        </p:nvSpPr>
        <p:spPr>
          <a:xfrm>
            <a:off x="4883320" y="880357"/>
            <a:ext cx="1964885" cy="1964885"/>
          </a:xfrm>
          <a:prstGeom prst="pie">
            <a:avLst>
              <a:gd name="adj1" fmla="val 0"/>
              <a:gd name="adj2" fmla="val 104174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5" name="Пирог 104"/>
          <p:cNvSpPr/>
          <p:nvPr/>
        </p:nvSpPr>
        <p:spPr>
          <a:xfrm>
            <a:off x="4876225" y="883895"/>
            <a:ext cx="1964885" cy="1964885"/>
          </a:xfrm>
          <a:prstGeom prst="pie">
            <a:avLst>
              <a:gd name="adj1" fmla="val 3173639"/>
              <a:gd name="adj2" fmla="val 75982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6" name="Пирог 105"/>
          <p:cNvSpPr/>
          <p:nvPr/>
        </p:nvSpPr>
        <p:spPr>
          <a:xfrm>
            <a:off x="4879763" y="887433"/>
            <a:ext cx="1964885" cy="1964885"/>
          </a:xfrm>
          <a:prstGeom prst="pie">
            <a:avLst>
              <a:gd name="adj1" fmla="val 7545423"/>
              <a:gd name="adj2" fmla="val 1083823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949983" y="1965577"/>
            <a:ext cx="553357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300,0</a:t>
            </a:r>
            <a:endParaRPr lang="ru-RU" sz="9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629959" y="2298680"/>
            <a:ext cx="471604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37,5</a:t>
            </a:r>
            <a:endParaRPr lang="ru-RU" sz="9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262681" y="1964726"/>
            <a:ext cx="389851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3,6</a:t>
            </a:r>
            <a:endParaRPr lang="ru-RU" sz="9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730844" y="5510938"/>
            <a:ext cx="211816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Финансирование, </a:t>
            </a: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</a:t>
            </a: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руб.</a:t>
            </a:r>
          </a:p>
        </p:txBody>
      </p:sp>
      <p:sp>
        <p:nvSpPr>
          <p:cNvPr id="117" name="Пирог 116"/>
          <p:cNvSpPr/>
          <p:nvPr/>
        </p:nvSpPr>
        <p:spPr>
          <a:xfrm>
            <a:off x="7072469" y="2928420"/>
            <a:ext cx="1964885" cy="1964885"/>
          </a:xfrm>
          <a:prstGeom prst="pie">
            <a:avLst>
              <a:gd name="adj1" fmla="val 3173639"/>
              <a:gd name="adj2" fmla="val 75982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8" name="Пирог 117"/>
          <p:cNvSpPr/>
          <p:nvPr/>
        </p:nvSpPr>
        <p:spPr>
          <a:xfrm>
            <a:off x="7076007" y="2921325"/>
            <a:ext cx="1964885" cy="1964885"/>
          </a:xfrm>
          <a:prstGeom prst="pie">
            <a:avLst>
              <a:gd name="adj1" fmla="val 7545423"/>
              <a:gd name="adj2" fmla="val 1083823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146227" y="4010102"/>
            <a:ext cx="553357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300,0</a:t>
            </a:r>
            <a:endParaRPr lang="ru-RU" sz="9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785328" y="4343205"/>
            <a:ext cx="553357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125,0</a:t>
            </a:r>
            <a:endParaRPr lang="ru-RU" sz="9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458925" y="4009251"/>
            <a:ext cx="389851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5,0</a:t>
            </a:r>
            <a:endParaRPr lang="ru-RU" sz="9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6974560" y="3487006"/>
            <a:ext cx="211816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Финансирование, </a:t>
            </a: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</a:t>
            </a: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руб.</a:t>
            </a:r>
          </a:p>
        </p:txBody>
      </p:sp>
      <p:sp>
        <p:nvSpPr>
          <p:cNvPr id="124" name="Пирог 123"/>
          <p:cNvSpPr/>
          <p:nvPr/>
        </p:nvSpPr>
        <p:spPr>
          <a:xfrm>
            <a:off x="794074" y="4825039"/>
            <a:ext cx="1964885" cy="1964885"/>
          </a:xfrm>
          <a:prstGeom prst="pie">
            <a:avLst>
              <a:gd name="adj1" fmla="val 0"/>
              <a:gd name="adj2" fmla="val 1014555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5" name="Пирог 124"/>
          <p:cNvSpPr/>
          <p:nvPr/>
        </p:nvSpPr>
        <p:spPr>
          <a:xfrm>
            <a:off x="786979" y="4828577"/>
            <a:ext cx="1964885" cy="1964885"/>
          </a:xfrm>
          <a:prstGeom prst="pie">
            <a:avLst>
              <a:gd name="adj1" fmla="val 3173639"/>
              <a:gd name="adj2" fmla="val 75982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6" name="Пирог 125"/>
          <p:cNvSpPr/>
          <p:nvPr/>
        </p:nvSpPr>
        <p:spPr>
          <a:xfrm>
            <a:off x="790517" y="4832115"/>
            <a:ext cx="1964885" cy="1964885"/>
          </a:xfrm>
          <a:prstGeom prst="pie">
            <a:avLst>
              <a:gd name="adj1" fmla="val 7545423"/>
              <a:gd name="adj2" fmla="val 1083823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60738" y="5910259"/>
            <a:ext cx="553357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540,0</a:t>
            </a:r>
            <a:endParaRPr lang="ru-RU" sz="9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540714" y="6243362"/>
            <a:ext cx="471604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60,0</a:t>
            </a:r>
            <a:endParaRPr lang="ru-RU" sz="9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173435" y="5909408"/>
            <a:ext cx="389851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0,0</a:t>
            </a:r>
            <a:endParaRPr lang="ru-RU" sz="9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НАЦИОНАЛЬНЫЕ ПРОЕКТЫ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0721247"/>
              </p:ext>
            </p:extLst>
          </p:nvPr>
        </p:nvGraphicFramePr>
        <p:xfrm>
          <a:off x="0" y="2013558"/>
          <a:ext cx="3021578" cy="30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3059" y="3276253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99,6 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9898" y="3623650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руб.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75930" y="3661381"/>
            <a:ext cx="2467492" cy="27699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Жилье и городская среда</a:t>
            </a: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61493" y="1521966"/>
            <a:ext cx="2467492" cy="27699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Культура</a:t>
            </a: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71930" y="5563108"/>
            <a:ext cx="2467492" cy="276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Демография</a:t>
            </a: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1881144" y="1803660"/>
            <a:ext cx="3780503" cy="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1871641" y="1811827"/>
            <a:ext cx="9503" cy="502582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5660768" y="1758654"/>
            <a:ext cx="90012" cy="900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2681748" y="3940165"/>
            <a:ext cx="2990593" cy="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5659052" y="3893374"/>
            <a:ext cx="90012" cy="900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071930" y="3940166"/>
            <a:ext cx="18656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 – 82,7 млн. руб. 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2833898" y="5840107"/>
            <a:ext cx="287016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5667354" y="5796948"/>
            <a:ext cx="90012" cy="9001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6505" y="2233795"/>
            <a:ext cx="0" cy="29052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833898" y="5139086"/>
            <a:ext cx="0" cy="70611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116505" y="5139086"/>
            <a:ext cx="271739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3071930" y="1811827"/>
            <a:ext cx="18656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 – 13,9 млн. руб. 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075930" y="5890140"/>
            <a:ext cx="18656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 – 3,0 млн. руб.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167106" y="612629"/>
            <a:ext cx="2545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ФЕДЕРАЛЬНЫЕ ПРОЕКТЫ/</a:t>
            </a:r>
          </a:p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РЕГИОНАЛЬНЫЕ ПРОЕКТЫ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917373" y="3169044"/>
            <a:ext cx="2970396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комфортной </a:t>
            </a:r>
          </a:p>
          <a:p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ородской среды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Благоустройство дворовых территорий,</a:t>
            </a:r>
          </a:p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роездов, общественных территорий – 61,8 млн. руб.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915654" y="1095774"/>
            <a:ext cx="2970396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Культурная среда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Поддержка отрасли культуры – 3,3 млн. руб.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модельных муниципальных библиотек – 5,0 млн. руб.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942341" y="2166015"/>
            <a:ext cx="2970396" cy="5539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Цифровая культура</a:t>
            </a: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виртуальных концертных залов – 5,6 млн. руб.</a:t>
            </a:r>
            <a:endParaRPr lang="ru-RU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926671" y="5409220"/>
            <a:ext cx="296387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Спорт – норма жизни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Оснащение объектов спортивной инфраструктуры технологическим оборудованием – 3,0 млн. руб.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2544" y="178161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 год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116505" y="2233795"/>
            <a:ext cx="123523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5959611" y="4150036"/>
            <a:ext cx="2970396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устойчивого сокращения непригодного для проживания жилищного фонда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Переселение граждан из аварийного жилищного фонда – 20,9 млн. руб.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9898" y="2906921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ВСЕГО -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0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НАЦИОНАЛЬНЫЕ ПРОЕКТЫ</a:t>
            </a:r>
            <a:endParaRPr lang="ru-RU" dirty="0"/>
          </a:p>
        </p:txBody>
      </p:sp>
      <p:pic>
        <p:nvPicPr>
          <p:cNvPr id="2050" name="Picture 2" descr="G:\A90qqOwocm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6795" y="3832194"/>
            <a:ext cx="5211408" cy="277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515" y="3870294"/>
            <a:ext cx="2250250" cy="104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515" y="683695"/>
            <a:ext cx="3321783" cy="244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6135" y="683695"/>
            <a:ext cx="3321783" cy="266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3628005" y="665177"/>
            <a:ext cx="19981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МАУ «Городской Дворец культуры»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поставлен виртуальный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концертный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зал.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Светодиодный экран размером 6 на 8 метров. Свою основную задачу – трансляции из концертных залов страны – компьютер выполняет благодаря специальной программе, которая позволяет выводить на экран видео с чётким изображением и качественным звуком в режиме реального времени.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0324" y="3175980"/>
            <a:ext cx="2474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Модельная центральная детская библиотека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им. А. П. Гайдара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521550" y="3123760"/>
            <a:ext cx="0" cy="504551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3736510" y="3232688"/>
            <a:ext cx="1902611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21548" y="5021860"/>
            <a:ext cx="19352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 ДО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«Детская музыкальная школа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№1»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поставлены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театральные кресла, учебные материалы, интерактивная доска, гитары, концертный рояль и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пианино. 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341530" y="4911436"/>
            <a:ext cx="0" cy="1570999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925504" y="6364887"/>
            <a:ext cx="1022414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7966355" y="5112159"/>
            <a:ext cx="9990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Оснащение стадиона спортивно-</a:t>
            </a:r>
            <a:r>
              <a:rPr lang="ru-RU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гическим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оборудо-ванием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4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МУНИЦИПАЛЬНЫЙ ДОЛГ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57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25220" y="2579760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56631" y="488356"/>
            <a:ext cx="4882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Экономия в результате: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- досрочного погашения кредитов кредитных организаций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- перекредитования коммерческих кредитов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(замещение «дорогих» кредитов на «дешевые»)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использования временно свободных средств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бюджетных и автономных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учреждений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- снижения начальной цены контракта по итогам проведения аукционов на оказание услуг по предоставлению возобновляемой и </a:t>
            </a:r>
            <a:r>
              <a:rPr lang="ru-RU" sz="1000" dirty="0" err="1" smtClean="0">
                <a:solidFill>
                  <a:prstClr val="black"/>
                </a:solidFill>
                <a:latin typeface="Verdana" pitchFamily="34" charset="0"/>
                <a:cs typeface="+mn-cs"/>
              </a:rPr>
              <a:t>невозобновляемой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 кредитных линий бюджету МОГО «Ухта»</a:t>
            </a:r>
            <a:endParaRPr lang="ru-RU" sz="1000" dirty="0">
              <a:solidFill>
                <a:prstClr val="black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924" y="1602512"/>
            <a:ext cx="3398518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Экономия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 от первоначального решения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о бюджете МОГО «Ухта» составила: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2017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год </a:t>
            </a: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45,2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 млн.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2018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 год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24,5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млн. руб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2019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год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18,2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.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5009" y="488356"/>
            <a:ext cx="3780420" cy="11449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Средняя ставка по банковским </a:t>
            </a:r>
            <a:r>
              <a:rPr lang="ru-RU" sz="900" b="1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кредитам 8,8%</a:t>
            </a:r>
            <a:endParaRPr lang="ru-RU" sz="900" b="1" dirty="0">
              <a:solidFill>
                <a:prstClr val="black"/>
              </a:solidFill>
              <a:latin typeface="Verdana" pitchFamily="34" charset="0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b="1" dirty="0">
              <a:solidFill>
                <a:prstClr val="black"/>
              </a:solidFill>
              <a:latin typeface="Verdana" pitchFamily="34" charset="0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Ставка бюджетного </a:t>
            </a:r>
            <a:r>
              <a:rPr lang="ru-RU" sz="900" b="1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кредита Министерства </a:t>
            </a:r>
            <a:r>
              <a:rPr lang="ru-RU" sz="9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финансов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Республики Коми </a:t>
            </a:r>
            <a:r>
              <a:rPr lang="ru-RU" sz="900" b="1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0,1%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b="1" dirty="0">
              <a:solidFill>
                <a:prstClr val="black"/>
              </a:solidFill>
              <a:latin typeface="Verdana" pitchFamily="34" charset="0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Ставка </a:t>
            </a:r>
            <a:r>
              <a:rPr lang="ru-RU" sz="9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бюджетного </a:t>
            </a:r>
            <a:r>
              <a:rPr lang="ru-RU" sz="900" b="1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кредита Федерального </a:t>
            </a:r>
            <a:r>
              <a:rPr lang="ru-RU" sz="9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казначейства 0,1%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36927634"/>
              </p:ext>
            </p:extLst>
          </p:nvPr>
        </p:nvGraphicFramePr>
        <p:xfrm>
          <a:off x="187160" y="2859074"/>
          <a:ext cx="873116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4192377980"/>
              </p:ext>
            </p:extLst>
          </p:nvPr>
        </p:nvGraphicFramePr>
        <p:xfrm>
          <a:off x="410025" y="2683209"/>
          <a:ext cx="1755194" cy="140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2019661" y="3439840"/>
            <a:ext cx="72492" cy="675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8183" y="3384921"/>
            <a:ext cx="12939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black"/>
                </a:solidFill>
                <a:latin typeface="Verdana" pitchFamily="34" charset="0"/>
                <a:cs typeface="+mn-cs"/>
              </a:rPr>
              <a:t>Бюджетные кредиты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019661" y="3218563"/>
            <a:ext cx="72492" cy="675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55907" y="3101286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black"/>
                </a:solidFill>
                <a:latin typeface="Verdana" pitchFamily="34" charset="0"/>
                <a:cs typeface="+mn-cs"/>
              </a:rPr>
              <a:t>Кредиты кредитных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black"/>
                </a:solidFill>
                <a:latin typeface="Verdana" pitchFamily="34" charset="0"/>
                <a:cs typeface="+mn-cs"/>
              </a:rPr>
              <a:t>организаций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7213" y="2674602"/>
            <a:ext cx="278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Структура муниципального долга на </a:t>
            </a:r>
            <a:r>
              <a:rPr lang="ru-RU" sz="800" b="1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01.01.2020</a:t>
            </a:r>
            <a:endParaRPr lang="ru-RU" sz="800" b="1" dirty="0">
              <a:solidFill>
                <a:prstClr val="black"/>
              </a:solidFill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76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СВЕДЕНИЯ ПО ИСПОЛНЕНИЮ СУДЕБНЫХ АКТОВ ПО ОБРАЩЕНИЮ ВЗЫСКАНИЯ НА СРЕДСТВА БЮДЖЕТА МОГО «УХТА»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58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28351" y="1133745"/>
            <a:ext cx="5709626" cy="8245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16705" y="1164260"/>
            <a:ext cx="5289801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В 2019 году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принято </a:t>
            </a:r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384</a:t>
            </a:r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 судебных акта на сумму </a:t>
            </a:r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96,9</a:t>
            </a:r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 млн. руб.,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bg1"/>
                </a:solidFill>
                <a:latin typeface="Verdana" pitchFamily="34" charset="0"/>
                <a:cs typeface="+mn-cs"/>
              </a:rPr>
              <a:t>и</a:t>
            </a:r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сполнено </a:t>
            </a:r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380 </a:t>
            </a:r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судебных актов на сумму </a:t>
            </a:r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97,5</a:t>
            </a:r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 млн. руб.</a:t>
            </a:r>
            <a:endParaRPr lang="ru-RU" sz="1000" b="1" dirty="0">
              <a:solidFill>
                <a:schemeClr val="bg1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456298" y="3357287"/>
            <a:ext cx="4109267" cy="834415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85662" y="3451299"/>
            <a:ext cx="429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Администрацией МОГО «Ухта»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принято </a:t>
            </a:r>
            <a:r>
              <a:rPr lang="ru-RU" sz="1000" b="1" dirty="0" smtClean="0">
                <a:latin typeface="Verdana" pitchFamily="34" charset="0"/>
                <a:cs typeface="+mn-cs"/>
              </a:rPr>
              <a:t>135</a:t>
            </a:r>
            <a:r>
              <a:rPr lang="ru-RU" sz="1000" dirty="0" smtClean="0">
                <a:latin typeface="Verdana" pitchFamily="34" charset="0"/>
                <a:cs typeface="+mn-cs"/>
              </a:rPr>
              <a:t> судебных актов на сумму </a:t>
            </a:r>
            <a:r>
              <a:rPr lang="ru-RU" sz="1000" b="1" dirty="0" smtClean="0">
                <a:latin typeface="Verdana" pitchFamily="34" charset="0"/>
                <a:cs typeface="+mn-cs"/>
              </a:rPr>
              <a:t>86,7</a:t>
            </a:r>
            <a:r>
              <a:rPr lang="ru-RU" sz="1000" dirty="0" smtClean="0">
                <a:latin typeface="Verdana" pitchFamily="34" charset="0"/>
                <a:cs typeface="+mn-cs"/>
              </a:rPr>
              <a:t> млн. руб.,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 исполнено </a:t>
            </a:r>
            <a:r>
              <a:rPr lang="ru-RU" sz="1000" b="1" dirty="0" smtClean="0">
                <a:latin typeface="Verdana" pitchFamily="34" charset="0"/>
                <a:cs typeface="+mn-cs"/>
              </a:rPr>
              <a:t>132</a:t>
            </a:r>
            <a:r>
              <a:rPr lang="ru-RU" sz="1000" dirty="0" smtClean="0">
                <a:latin typeface="Verdana" pitchFamily="34" charset="0"/>
                <a:cs typeface="+mn-cs"/>
              </a:rPr>
              <a:t> судебных акта  на сумму </a:t>
            </a:r>
            <a:r>
              <a:rPr lang="ru-RU" sz="1000" b="1" dirty="0" smtClean="0">
                <a:latin typeface="Verdana" pitchFamily="34" charset="0"/>
                <a:cs typeface="+mn-cs"/>
              </a:rPr>
              <a:t>86,6</a:t>
            </a:r>
            <a:r>
              <a:rPr lang="ru-RU" sz="1000" dirty="0" smtClean="0">
                <a:latin typeface="Verdana" pitchFamily="34" charset="0"/>
                <a:cs typeface="+mn-cs"/>
              </a:rPr>
              <a:t> млн. руб.</a:t>
            </a: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5121633" y="2204686"/>
            <a:ext cx="3195355" cy="855584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133637" y="2307647"/>
            <a:ext cx="3183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Управлением жилищно-коммунального хозяйства принято и исполнено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+mn-cs"/>
              </a:rPr>
              <a:t>10</a:t>
            </a:r>
            <a:r>
              <a:rPr lang="ru-RU" sz="1000" dirty="0" smtClean="0">
                <a:latin typeface="Verdana" pitchFamily="34" charset="0"/>
                <a:cs typeface="+mn-cs"/>
              </a:rPr>
              <a:t> судебных актов  на сумму </a:t>
            </a:r>
            <a:r>
              <a:rPr lang="ru-RU" sz="1000" b="1" dirty="0" smtClean="0">
                <a:latin typeface="Verdana" pitchFamily="34" charset="0"/>
                <a:cs typeface="+mn-cs"/>
              </a:rPr>
              <a:t>3,1</a:t>
            </a:r>
            <a:r>
              <a:rPr lang="ru-RU" sz="1000" dirty="0" smtClean="0">
                <a:latin typeface="Verdana" pitchFamily="34" charset="0"/>
                <a:cs typeface="+mn-cs"/>
              </a:rPr>
              <a:t> млн. руб.</a:t>
            </a: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5105132" y="3312701"/>
            <a:ext cx="3205854" cy="820569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032375" y="3399819"/>
            <a:ext cx="337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Управлением культуры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принят и исполнен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+mn-cs"/>
              </a:rPr>
              <a:t>1</a:t>
            </a:r>
            <a:r>
              <a:rPr lang="ru-RU" sz="1000" dirty="0" smtClean="0">
                <a:latin typeface="Verdana" pitchFamily="34" charset="0"/>
                <a:cs typeface="+mn-cs"/>
              </a:rPr>
              <a:t> судебный акт на сумму </a:t>
            </a:r>
            <a:r>
              <a:rPr lang="ru-RU" sz="1000" b="1" dirty="0" smtClean="0">
                <a:latin typeface="Verdana" pitchFamily="34" charset="0"/>
                <a:cs typeface="+mn-cs"/>
              </a:rPr>
              <a:t>12 </a:t>
            </a:r>
            <a:r>
              <a:rPr lang="ru-RU" sz="1000" dirty="0" smtClean="0">
                <a:latin typeface="Verdana" pitchFamily="34" charset="0"/>
                <a:cs typeface="+mn-cs"/>
              </a:rPr>
              <a:t>руб. </a:t>
            </a:r>
            <a:r>
              <a:rPr lang="ru-RU" sz="1000" b="1" dirty="0" smtClean="0">
                <a:latin typeface="Verdana" pitchFamily="34" charset="0"/>
                <a:cs typeface="+mn-cs"/>
              </a:rPr>
              <a:t>33</a:t>
            </a:r>
            <a:r>
              <a:rPr lang="ru-RU" sz="1000" dirty="0" smtClean="0">
                <a:latin typeface="Verdana" pitchFamily="34" charset="0"/>
                <a:cs typeface="+mn-cs"/>
              </a:rPr>
              <a:t> коп.</a:t>
            </a: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5111314" y="4434861"/>
            <a:ext cx="3230253" cy="829876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133817" y="4512113"/>
            <a:ext cx="3179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Контрольно-счетной палатой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принят и исполнен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+mn-cs"/>
              </a:rPr>
              <a:t>1</a:t>
            </a:r>
            <a:r>
              <a:rPr lang="ru-RU" sz="1000" dirty="0" smtClean="0">
                <a:latin typeface="Verdana" pitchFamily="34" charset="0"/>
                <a:cs typeface="+mn-cs"/>
              </a:rPr>
              <a:t> судебный акт на сумму </a:t>
            </a:r>
            <a:r>
              <a:rPr lang="ru-RU" sz="1000" b="1" dirty="0" smtClean="0">
                <a:latin typeface="Verdana" pitchFamily="34" charset="0"/>
                <a:cs typeface="+mn-cs"/>
              </a:rPr>
              <a:t>4,5</a:t>
            </a:r>
            <a:r>
              <a:rPr lang="ru-RU" sz="1000" dirty="0" smtClean="0">
                <a:latin typeface="Verdana" pitchFamily="34" charset="0"/>
                <a:cs typeface="+mn-cs"/>
              </a:rPr>
              <a:t> тыс. руб.</a:t>
            </a: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455731" y="2204686"/>
            <a:ext cx="4109267" cy="955025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32838" y="2248905"/>
            <a:ext cx="395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За счет средств казны МОГО «Ухта» 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принято </a:t>
            </a:r>
            <a:r>
              <a:rPr lang="ru-RU" sz="1000" b="1" dirty="0" smtClean="0">
                <a:latin typeface="Verdana" pitchFamily="34" charset="0"/>
                <a:cs typeface="+mn-cs"/>
              </a:rPr>
              <a:t>26</a:t>
            </a:r>
            <a:r>
              <a:rPr lang="ru-RU" sz="1000" dirty="0" smtClean="0">
                <a:latin typeface="Verdana" pitchFamily="34" charset="0"/>
                <a:cs typeface="+mn-cs"/>
              </a:rPr>
              <a:t> судебных актов на сумму </a:t>
            </a:r>
            <a:r>
              <a:rPr lang="ru-RU" sz="1000" b="1" dirty="0" smtClean="0">
                <a:latin typeface="Verdana" pitchFamily="34" charset="0"/>
                <a:cs typeface="+mn-cs"/>
              </a:rPr>
              <a:t>2,1</a:t>
            </a:r>
            <a:r>
              <a:rPr lang="ru-RU" sz="1000" dirty="0" smtClean="0">
                <a:latin typeface="Verdana" pitchFamily="34" charset="0"/>
                <a:cs typeface="+mn-cs"/>
              </a:rPr>
              <a:t> млн. руб.,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</a:rPr>
              <a:t>исполнено </a:t>
            </a:r>
            <a:r>
              <a:rPr lang="ru-RU" sz="1000" b="1" dirty="0" smtClean="0">
                <a:latin typeface="Verdana" pitchFamily="34" charset="0"/>
              </a:rPr>
              <a:t>29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>
                <a:latin typeface="Verdana" pitchFamily="34" charset="0"/>
              </a:rPr>
              <a:t>судебных актов </a:t>
            </a:r>
            <a:r>
              <a:rPr lang="ru-RU" sz="1000" dirty="0" smtClean="0">
                <a:latin typeface="Verdana" pitchFamily="34" charset="0"/>
              </a:rPr>
              <a:t>на </a:t>
            </a:r>
            <a:r>
              <a:rPr lang="ru-RU" sz="1000" dirty="0">
                <a:latin typeface="Verdana" pitchFamily="34" charset="0"/>
              </a:rPr>
              <a:t>сумму </a:t>
            </a:r>
            <a:r>
              <a:rPr lang="ru-RU" sz="1000" b="1" dirty="0" smtClean="0">
                <a:latin typeface="Verdana" pitchFamily="34" charset="0"/>
              </a:rPr>
              <a:t>2,8</a:t>
            </a:r>
            <a:r>
              <a:rPr lang="ru-RU" sz="1000" dirty="0" smtClean="0">
                <a:latin typeface="Verdana" pitchFamily="34" charset="0"/>
              </a:rPr>
              <a:t> </a:t>
            </a:r>
            <a:r>
              <a:rPr lang="ru-RU" sz="1000" dirty="0">
                <a:latin typeface="Verdana" pitchFamily="34" charset="0"/>
              </a:rPr>
              <a:t>млн. руб</a:t>
            </a:r>
            <a:r>
              <a:rPr lang="ru-RU" sz="1000" dirty="0" smtClean="0">
                <a:latin typeface="Verdana" pitchFamily="34" charset="0"/>
              </a:rPr>
              <a:t>.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</a:rPr>
              <a:t>(3 судебных акта 2018 года на сумму 727,8 тыс. руб.)</a:t>
            </a: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460864" y="4399479"/>
            <a:ext cx="4127433" cy="864093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60864" y="4512114"/>
            <a:ext cx="4127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Бюджетными и автономными учреждениями МОГО «Ухта» принято </a:t>
            </a:r>
            <a:r>
              <a:rPr lang="ru-RU" sz="1000" b="1" dirty="0">
                <a:latin typeface="Verdana" pitchFamily="34" charset="0"/>
                <a:cs typeface="+mn-cs"/>
              </a:rPr>
              <a:t> </a:t>
            </a:r>
            <a:r>
              <a:rPr lang="ru-RU" sz="1000" b="1" dirty="0" smtClean="0">
                <a:latin typeface="Verdana" pitchFamily="34" charset="0"/>
                <a:cs typeface="+mn-cs"/>
              </a:rPr>
              <a:t>211</a:t>
            </a:r>
            <a:r>
              <a:rPr lang="ru-RU" sz="1000" dirty="0" smtClean="0">
                <a:latin typeface="Verdana" pitchFamily="34" charset="0"/>
                <a:cs typeface="+mn-cs"/>
              </a:rPr>
              <a:t> судебных актов на сумму </a:t>
            </a:r>
            <a:r>
              <a:rPr lang="ru-RU" sz="1000" b="1" dirty="0" smtClean="0">
                <a:latin typeface="Verdana" pitchFamily="34" charset="0"/>
                <a:cs typeface="+mn-cs"/>
              </a:rPr>
              <a:t>5,0</a:t>
            </a:r>
            <a:r>
              <a:rPr lang="ru-RU" sz="1000" dirty="0" smtClean="0">
                <a:latin typeface="Verdana" pitchFamily="34" charset="0"/>
                <a:cs typeface="+mn-cs"/>
              </a:rPr>
              <a:t> млн. руб.,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 исполнено </a:t>
            </a:r>
            <a:r>
              <a:rPr lang="ru-RU" sz="1000" b="1" dirty="0" smtClean="0">
                <a:latin typeface="Verdana" pitchFamily="34" charset="0"/>
                <a:cs typeface="+mn-cs"/>
              </a:rPr>
              <a:t>207</a:t>
            </a:r>
            <a:r>
              <a:rPr lang="ru-RU" sz="1000" dirty="0" smtClean="0">
                <a:latin typeface="Verdana" pitchFamily="34" charset="0"/>
                <a:cs typeface="+mn-cs"/>
              </a:rPr>
              <a:t> судебных актов на сумму </a:t>
            </a:r>
            <a:r>
              <a:rPr lang="ru-RU" sz="1000" b="1" dirty="0" smtClean="0">
                <a:latin typeface="Verdana" pitchFamily="34" charset="0"/>
                <a:cs typeface="+mn-cs"/>
              </a:rPr>
              <a:t>5,0</a:t>
            </a:r>
            <a:r>
              <a:rPr lang="ru-RU" sz="1000" dirty="0" smtClean="0">
                <a:latin typeface="Verdana" pitchFamily="34" charset="0"/>
                <a:cs typeface="+mn-cs"/>
              </a:rPr>
              <a:t> млн. рублей</a:t>
            </a: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36" name="Прямоугольник с двумя скругленными противолежащими углами 35"/>
          <p:cNvSpPr/>
          <p:nvPr/>
        </p:nvSpPr>
        <p:spPr>
          <a:xfrm>
            <a:off x="1728351" y="5524151"/>
            <a:ext cx="5709626" cy="650895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1750853" y="5601403"/>
            <a:ext cx="562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По состоянию на 1 января 2020 года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не исполнено </a:t>
            </a:r>
            <a:r>
              <a:rPr lang="ru-RU" sz="1000" b="1" dirty="0" smtClean="0">
                <a:latin typeface="Verdana" pitchFamily="34" charset="0"/>
                <a:cs typeface="+mn-cs"/>
              </a:rPr>
              <a:t>7</a:t>
            </a:r>
            <a:r>
              <a:rPr lang="ru-RU" sz="1000" dirty="0" smtClean="0">
                <a:latin typeface="Verdana" pitchFamily="34" charset="0"/>
                <a:cs typeface="+mn-cs"/>
              </a:rPr>
              <a:t> судебных актов на сумму </a:t>
            </a:r>
            <a:r>
              <a:rPr lang="ru-RU" sz="1000" b="1" dirty="0" smtClean="0">
                <a:latin typeface="Verdana" pitchFamily="34" charset="0"/>
                <a:cs typeface="+mn-cs"/>
              </a:rPr>
              <a:t>108,6</a:t>
            </a:r>
            <a:r>
              <a:rPr lang="ru-RU" sz="1000" dirty="0" smtClean="0">
                <a:latin typeface="Verdana" pitchFamily="34" charset="0"/>
                <a:cs typeface="+mn-cs"/>
              </a:rPr>
              <a:t> тыс. рублей</a:t>
            </a:r>
            <a:endParaRPr lang="ru-RU" sz="1000" dirty="0"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77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РЕЗЕРВЫ НА ИСПОЛНЕНИЕ СУДЕБНЫХ АКТОВ ПО ОБРАЩЕНИЮ ВЗЫСКАНИЯ НА СРЕДСТВА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59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45600" y="2830239"/>
            <a:ext cx="2937129" cy="1231594"/>
          </a:xfrm>
          <a:prstGeom prst="homePlate">
            <a:avLst>
              <a:gd name="adj" fmla="val 434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Оплата задолженности по муниципальным контрактам на строительство в рамках муниципальной программы «Переселение граждан из аварийного жилищного фонда на 2013-2017 годы»</a:t>
            </a:r>
          </a:p>
        </p:txBody>
      </p:sp>
      <p:sp>
        <p:nvSpPr>
          <p:cNvPr id="57" name="Нашивка 56"/>
          <p:cNvSpPr/>
          <p:nvPr/>
        </p:nvSpPr>
        <p:spPr>
          <a:xfrm>
            <a:off x="7160905" y="5478147"/>
            <a:ext cx="405045" cy="58401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" name="Пятиугольник 57"/>
          <p:cNvSpPr/>
          <p:nvPr/>
        </p:nvSpPr>
        <p:spPr>
          <a:xfrm>
            <a:off x="4728551" y="5478148"/>
            <a:ext cx="2634877" cy="584010"/>
          </a:xfrm>
          <a:prstGeom prst="homePlate">
            <a:avLst>
              <a:gd name="adj" fmla="val 3455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Оплата 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неустойки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Нашивка 58"/>
          <p:cNvSpPr/>
          <p:nvPr/>
        </p:nvSpPr>
        <p:spPr>
          <a:xfrm>
            <a:off x="2962139" y="5462322"/>
            <a:ext cx="405045" cy="58401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0" name="Пятиугольник 59"/>
          <p:cNvSpPr/>
          <p:nvPr/>
        </p:nvSpPr>
        <p:spPr>
          <a:xfrm>
            <a:off x="227535" y="5462323"/>
            <a:ext cx="2937128" cy="584010"/>
          </a:xfrm>
          <a:prstGeom prst="homePlate">
            <a:avLst>
              <a:gd name="adj" fmla="val 3455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Оплата 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судебных расходов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Нашивка 60"/>
          <p:cNvSpPr/>
          <p:nvPr/>
        </p:nvSpPr>
        <p:spPr>
          <a:xfrm>
            <a:off x="2980205" y="4452850"/>
            <a:ext cx="405045" cy="58401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2" name="Пятиугольник 61"/>
          <p:cNvSpPr/>
          <p:nvPr/>
        </p:nvSpPr>
        <p:spPr>
          <a:xfrm>
            <a:off x="245599" y="4452851"/>
            <a:ext cx="2937129" cy="584010"/>
          </a:xfrm>
          <a:prstGeom prst="homePlate">
            <a:avLst>
              <a:gd name="adj" fmla="val 3455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Возмещение (взыскание) выкупной цены за жилое 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помещение</a:t>
            </a:r>
            <a:endParaRPr lang="ru-RU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65225" y="3215203"/>
            <a:ext cx="12939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544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руб.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90520" y="5615828"/>
            <a:ext cx="12939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186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руб.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43713" y="5629322"/>
            <a:ext cx="10759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руб.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322659" y="4514648"/>
            <a:ext cx="1293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657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руб.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Нашивка 70"/>
          <p:cNvSpPr/>
          <p:nvPr/>
        </p:nvSpPr>
        <p:spPr>
          <a:xfrm>
            <a:off x="7168288" y="3700645"/>
            <a:ext cx="405045" cy="58401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2" name="Пятиугольник 71"/>
          <p:cNvSpPr/>
          <p:nvPr/>
        </p:nvSpPr>
        <p:spPr>
          <a:xfrm>
            <a:off x="4735934" y="3700646"/>
            <a:ext cx="2634877" cy="584010"/>
          </a:xfrm>
          <a:prstGeom prst="homePlate">
            <a:avLst>
              <a:gd name="adj" fmla="val 3455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Оплата госпошлины</a:t>
            </a:r>
          </a:p>
        </p:txBody>
      </p:sp>
      <p:sp>
        <p:nvSpPr>
          <p:cNvPr id="73" name="Нашивка 72"/>
          <p:cNvSpPr/>
          <p:nvPr/>
        </p:nvSpPr>
        <p:spPr>
          <a:xfrm>
            <a:off x="7164231" y="2895649"/>
            <a:ext cx="405045" cy="58401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4" name="Пятиугольник 73"/>
          <p:cNvSpPr/>
          <p:nvPr/>
        </p:nvSpPr>
        <p:spPr>
          <a:xfrm>
            <a:off x="4731876" y="2895650"/>
            <a:ext cx="2634878" cy="584010"/>
          </a:xfrm>
          <a:prstGeom prst="homePlate">
            <a:avLst>
              <a:gd name="adj" fmla="val 3455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Оплата процентов за пользование чужими денежными средствами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7571731" y="3854150"/>
            <a:ext cx="12955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366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тыс. руб.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18153" y="925230"/>
            <a:ext cx="57163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Предусмотрено </a:t>
            </a:r>
            <a:r>
              <a:rPr lang="ru-RU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93,0</a:t>
            </a:r>
            <a:r>
              <a:rPr 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руб. </a:t>
            </a:r>
            <a:endParaRPr lang="ru-RU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Общая </a:t>
            </a: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сумма расходов </a:t>
            </a:r>
            <a:r>
              <a:rPr lang="ru-RU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91,1</a:t>
            </a:r>
            <a:r>
              <a:rPr 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руб.</a:t>
            </a:r>
          </a:p>
        </p:txBody>
      </p:sp>
      <p:sp>
        <p:nvSpPr>
          <p:cNvPr id="80" name="Равнобедренный треугольник 79"/>
          <p:cNvSpPr/>
          <p:nvPr/>
        </p:nvSpPr>
        <p:spPr>
          <a:xfrm flipV="1">
            <a:off x="1692828" y="1853825"/>
            <a:ext cx="5566950" cy="630070"/>
          </a:xfrm>
          <a:prstGeom prst="triangle">
            <a:avLst>
              <a:gd name="adj" fmla="val 49809"/>
            </a:avLst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4" name="Нашивка 83"/>
          <p:cNvSpPr/>
          <p:nvPr/>
        </p:nvSpPr>
        <p:spPr>
          <a:xfrm>
            <a:off x="2969574" y="2830239"/>
            <a:ext cx="430121" cy="1231593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3" name="Нашивка 32"/>
          <p:cNvSpPr/>
          <p:nvPr/>
        </p:nvSpPr>
        <p:spPr>
          <a:xfrm>
            <a:off x="7168288" y="4547884"/>
            <a:ext cx="405045" cy="687911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4736130" y="4547885"/>
            <a:ext cx="2636587" cy="687911"/>
          </a:xfrm>
          <a:prstGeom prst="homePlate">
            <a:avLst>
              <a:gd name="adj" fmla="val 2528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Взыскание неосновательного обогащения по договорам аренды земельных участков в пользу ООО «Лукойл-Коми»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500326" y="4664474"/>
            <a:ext cx="1293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руб.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573334" y="2956822"/>
            <a:ext cx="1293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141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руб.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БЮДЖЕТ?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894045"/>
            <a:ext cx="3960439" cy="625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Бюджет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 – (от старонормандского </a:t>
            </a:r>
            <a:r>
              <a:rPr lang="en-US" sz="1000" dirty="0" err="1">
                <a:solidFill>
                  <a:prstClr val="black"/>
                </a:solidFill>
                <a:latin typeface="Verdana" pitchFamily="34" charset="0"/>
              </a:rPr>
              <a:t>bougette</a:t>
            </a:r>
            <a:r>
              <a:rPr lang="en-US" sz="1000" dirty="0">
                <a:solidFill>
                  <a:prstClr val="black"/>
                </a:solidFill>
                <a:latin typeface="Verdana" pitchFamily="34" charset="0"/>
              </a:rPr>
              <a:t> –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>
              <a:lnSpc>
                <a:spcPct val="120000"/>
              </a:lnSpc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Доходы бюджета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– поступающие в бюджет денежные средства.</a:t>
            </a:r>
          </a:p>
          <a:p>
            <a:pPr>
              <a:lnSpc>
                <a:spcPct val="120000"/>
              </a:lnSpc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Расходы бюджета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– выплачиваемые из бюджета денежные средства.</a:t>
            </a:r>
          </a:p>
          <a:p>
            <a:pPr>
              <a:lnSpc>
                <a:spcPct val="120000"/>
              </a:lnSpc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Профицит бюджета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– превышение доходов бюджета над его расходами.</a:t>
            </a:r>
          </a:p>
          <a:p>
            <a:pPr>
              <a:lnSpc>
                <a:spcPct val="120000"/>
              </a:lnSpc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Дефицит бюджета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– превышение расходов бюджета над его доходами.</a:t>
            </a:r>
          </a:p>
          <a:p>
            <a:pPr>
              <a:lnSpc>
                <a:spcPct val="120000"/>
              </a:lnSpc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Межбюджетные трансферты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en-US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Сокращения: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БК РФ – Бюджетный кодекс Российской Федерации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ФБ – федеральный бюджет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РК – республиканский бюджет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МБ – местный бюджет</a:t>
            </a:r>
          </a:p>
          <a:p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6016" y="859319"/>
            <a:ext cx="4132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Участие граждан в формировании бюджета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6016" y="1157127"/>
            <a:ext cx="3736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Гражданин – как налогоплательщик помогает формировать доходную часть бюджета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5075" y="4720928"/>
            <a:ext cx="3736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Гражданин – как получатель социальных гарантий (расходная часть бюджета)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pic>
        <p:nvPicPr>
          <p:cNvPr id="1034" name="Picture 10" descr="C:\Documents and Settings\ahmedova\Рабочий стол\images копия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9788" y="267575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ahmedova\Рабочий стол\images копия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5438788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975708" y="5825548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Образование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61224" y="5324545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Культура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33769" y="5335161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Медицина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63393" y="5335161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ЖКХ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79726" y="5223235"/>
            <a:ext cx="1262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Социальные льготы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20330" y="5747082"/>
            <a:ext cx="1464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5292080" y="5121038"/>
            <a:ext cx="117112" cy="20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238423" y="5121038"/>
            <a:ext cx="0" cy="20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730843" y="5121038"/>
            <a:ext cx="0" cy="704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755692" y="5121038"/>
            <a:ext cx="0" cy="704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152709" y="5063163"/>
            <a:ext cx="155595" cy="20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8063393" y="5063163"/>
            <a:ext cx="181015" cy="261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/>
          </p:nvPr>
        </p:nvGraphicFramePr>
        <p:xfrm>
          <a:off x="4083732" y="1716577"/>
          <a:ext cx="5158718" cy="343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619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КОНТРОЛЬНЫЕ МЕРОПРИЯТИЯ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852" y="4409642"/>
            <a:ext cx="7676952" cy="1889879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результатам контрольных мероприятий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направлено: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 объектов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контроля: 20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актов контрольных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мероприятий, 9 представлений, 7 предписаний;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 прокуратуры г. Ухты – 1 акт контрольного мероприятия, материалы по результатам 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2 контрольных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мероприятий; </a:t>
            </a:r>
          </a:p>
          <a:p>
            <a:pPr algn="just">
              <a:lnSpc>
                <a:spcPct val="15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в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 Управления Федеральной антимонопольной службы по РК - 1 акт контрольного мероприятия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материалы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2 контрольным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мероприятиям;</a:t>
            </a:r>
          </a:p>
          <a:p>
            <a:pPr algn="just">
              <a:lnSpc>
                <a:spcPct val="15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в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 Межрайонной налоговой службы - материалы по 1 контрольному мероприятию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58724" y="928600"/>
            <a:ext cx="3112107" cy="154779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958724" y="1012108"/>
            <a:ext cx="31121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За 2019 год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Финансовым управлением проведено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20 контрольных мероприятий</a:t>
            </a:r>
            <a:endParaRPr lang="ru-RU" sz="1400" b="1" dirty="0">
              <a:solidFill>
                <a:schemeClr val="bg1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518867" y="1108723"/>
            <a:ext cx="2008469" cy="1080157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66235" y="1342778"/>
            <a:ext cx="2113732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Необоснованные расходы </a:t>
            </a:r>
            <a:r>
              <a:rPr lang="ru-RU" sz="1200" b="1" dirty="0" smtClean="0">
                <a:latin typeface="Verdana" pitchFamily="34" charset="0"/>
                <a:cs typeface="+mn-cs"/>
              </a:rPr>
              <a:t>1,9</a:t>
            </a:r>
            <a:r>
              <a:rPr lang="ru-RU" sz="1000" dirty="0" smtClean="0">
                <a:latin typeface="Verdana" pitchFamily="34" charset="0"/>
                <a:cs typeface="+mn-cs"/>
              </a:rPr>
              <a:t> млн. руб.</a:t>
            </a: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466235" y="3040796"/>
            <a:ext cx="2008469" cy="1080741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431399" y="3171581"/>
            <a:ext cx="211373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Неэффективное использование бюджетных средств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Verdana" pitchFamily="34" charset="0"/>
                <a:cs typeface="+mn-cs"/>
              </a:rPr>
              <a:t>1,0</a:t>
            </a:r>
            <a:r>
              <a:rPr lang="ru-RU" sz="1000" dirty="0" smtClean="0">
                <a:latin typeface="Verdana" pitchFamily="34" charset="0"/>
                <a:cs typeface="+mn-cs"/>
              </a:rPr>
              <a:t> млн. руб.</a:t>
            </a: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71702" y="1124012"/>
            <a:ext cx="2008469" cy="1083865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16752" y="1325635"/>
            <a:ext cx="211373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Нецелевое использование денежных средств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Verdana" pitchFamily="34" charset="0"/>
                <a:cs typeface="+mn-cs"/>
              </a:rPr>
              <a:t>0,7</a:t>
            </a:r>
            <a:r>
              <a:rPr lang="ru-RU" sz="1000" dirty="0" smtClean="0">
                <a:latin typeface="Verdana" pitchFamily="34" charset="0"/>
                <a:cs typeface="+mn-cs"/>
              </a:rPr>
              <a:t> млн. руб.</a:t>
            </a: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16752" y="3040796"/>
            <a:ext cx="2008469" cy="1080741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64120" y="3258000"/>
            <a:ext cx="211373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Недостача нефинансовых активов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Verdana" pitchFamily="34" charset="0"/>
                <a:cs typeface="+mn-cs"/>
              </a:rPr>
              <a:t>0,3</a:t>
            </a:r>
            <a:r>
              <a:rPr lang="ru-RU" sz="1000" dirty="0" smtClean="0">
                <a:latin typeface="Verdana" pitchFamily="34" charset="0"/>
                <a:cs typeface="+mn-cs"/>
              </a:rPr>
              <a:t> млн. </a:t>
            </a:r>
            <a:r>
              <a:rPr lang="ru-RU" sz="1000" dirty="0">
                <a:latin typeface="Verdana" pitchFamily="34" charset="0"/>
                <a:cs typeface="+mn-cs"/>
              </a:rPr>
              <a:t>р</a:t>
            </a:r>
            <a:r>
              <a:rPr lang="ru-RU" sz="1000" dirty="0" smtClean="0">
                <a:latin typeface="Verdana" pitchFamily="34" charset="0"/>
                <a:cs typeface="+mn-cs"/>
              </a:rPr>
              <a:t>уб.</a:t>
            </a: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365181" y="3037569"/>
            <a:ext cx="2008469" cy="1083968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319725" y="3356246"/>
            <a:ext cx="2113732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+mn-cs"/>
              </a:rPr>
              <a:t>Другие нарушения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Verdana" pitchFamily="34" charset="0"/>
                <a:cs typeface="+mn-cs"/>
              </a:rPr>
              <a:t>0,5</a:t>
            </a:r>
            <a:r>
              <a:rPr lang="ru-RU" sz="1000" dirty="0" smtClean="0">
                <a:latin typeface="Verdana" pitchFamily="34" charset="0"/>
                <a:cs typeface="+mn-cs"/>
              </a:rPr>
              <a:t> млн. руб.</a:t>
            </a:r>
            <a:endParaRPr lang="ru-RU" sz="1000" dirty="0">
              <a:latin typeface="Verdana" pitchFamily="34" charset="0"/>
              <a:cs typeface="+mn-cs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168911" y="2473303"/>
            <a:ext cx="691732" cy="367779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5962494" y="1482054"/>
            <a:ext cx="540060" cy="367779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5400000">
            <a:off x="2504805" y="1482054"/>
            <a:ext cx="540060" cy="367779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49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 И ПРОБЛЕМЫ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61510" y="908720"/>
            <a:ext cx="8229600" cy="4525963"/>
          </a:xfrm>
        </p:spPr>
        <p:txBody>
          <a:bodyPr>
            <a:normAutofit lnSpcReduction="10000"/>
          </a:bodyPr>
          <a:lstStyle/>
          <a:p>
            <a:pPr marL="628650" lvl="1" indent="-171450" algn="just" fontAlgn="base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выпадающие </a:t>
            </a: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доходы при предоставлении льгот, установленных федеральным законодательством по налогам – 469,0 млн. </a:t>
            </a: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рублей (предоставление </a:t>
            </a: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налоговых льгот - положительно, однако необходимо компенсировать местным бюджетам объемы выпадающих доходов</a:t>
            </a: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</a:p>
          <a:p>
            <a:pPr marL="628650" lvl="1" indent="-171450" algn="just" fontAlgn="base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ru-RU" sz="1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lvl="1" indent="-171450" algn="just" fontAlgn="base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дополнительные </a:t>
            </a: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источники доходов на принятие новых расходных обязательств отсутствовали</a:t>
            </a: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628650" lvl="1" indent="-171450" algn="just" fontAlgn="base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ru-RU" sz="1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lvl="1" indent="-171450" algn="just" fontAlgn="base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судебные </a:t>
            </a: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иски к МОГО «Ухта», в том числе по переселению граждан из аварийного жилищного фонда (</a:t>
            </a: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слайды </a:t>
            </a: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№</a:t>
            </a: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58-59);</a:t>
            </a:r>
          </a:p>
          <a:p>
            <a:pPr marL="628650" lvl="1" indent="-171450" algn="just" fontAlgn="base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ru-RU" sz="11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lvl="1" indent="-171450" algn="just" fontAlgn="base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перерасчет </a:t>
            </a:r>
            <a:r>
              <a:rPr 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по арендной плате за земельные участки (требование ООО «ЛУКОЙЛ-КОМИ» о возврате неосновательного обогащения).</a:t>
            </a:r>
          </a:p>
        </p:txBody>
      </p:sp>
    </p:spTree>
    <p:extLst>
      <p:ext uri="{BB962C8B-B14F-4D97-AF65-F5344CB8AC3E}">
        <p14:creationId xmlns:p14="http://schemas.microsoft.com/office/powerpoint/2010/main" val="51236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037" y="728700"/>
            <a:ext cx="8726903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доходам 4 072 млн. рублей исполнен в сумме 4 087,4 млн. рублей или 100,4% к плану, перевыполнение составило 15,4 млн. рублей.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 по расходам не выполнен на 103,3 млн. рублей или на 2,3% (план 4 403,5 млн. рублей копейка, исполнение 4 300,2 млн. рублей). </a:t>
            </a:r>
          </a:p>
          <a:p>
            <a:pPr indent="450000" algn="just">
              <a:lnSpc>
                <a:spcPct val="150000"/>
              </a:lnSpc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Дефицит бюджета составил 212, 8 млн. рублей утвержденном дефиците в сумме 331,5 млн. рублей.</a:t>
            </a:r>
          </a:p>
          <a:p>
            <a:pPr indent="450000" algn="just">
              <a:lnSpc>
                <a:spcPct val="150000"/>
              </a:lnSpc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Объём кредиторской задолженности на 1 января 2020 года составил 23 тыс. рублей. </a:t>
            </a:r>
          </a:p>
          <a:p>
            <a:pPr indent="450000" algn="just">
              <a:lnSpc>
                <a:spcPct val="150000"/>
              </a:lnSpc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2019 год долг увеличился на 66 млн. рублей  и составил 363 млн. рублей (не превышает предельных значений, установленных Бюджетным кодексом Российской Федерации).</a:t>
            </a:r>
          </a:p>
          <a:p>
            <a:pPr indent="450000" algn="just">
              <a:lnSpc>
                <a:spcPct val="150000"/>
              </a:lnSpc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 на обслуживание долга снизились на 24,6 % (с 24 млн. рублей до 6 млн. рублей). Экономия по расходам на обслуживание муниципального долга от первоначального решения Совета МОГО «Ухта» от  14 декабря 2018 года № 303 «О бюджете МОГО «Ухта» на 2019 год и плановый период 2020 и 2021 годов» составила 18 млн. рублей.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2212" y="4764813"/>
            <a:ext cx="8325925" cy="98955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444228" y="4821153"/>
            <a:ext cx="5130570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Ежемесячно направляется информация о выдаче разрешения на ввод объектов капитального строительства в эксплуатацию.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Ежеквартально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проводятся заседания межведомственной комиссии при Администрации МОГО «Ухта» по ликвидации задолженности по выплате заработной платы, уплате страховых взносов.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562" y="4252446"/>
            <a:ext cx="405752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Выполнение мероприятий по увеличению доходов: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441515" y="4796711"/>
            <a:ext cx="2989658" cy="974456"/>
          </a:xfrm>
          <a:prstGeom prst="homePlate">
            <a:avLst>
              <a:gd name="adj" fmla="val 3068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80313" y="4738699"/>
            <a:ext cx="298965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Сотрудничество Межрайонной 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инспекции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Федеральной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налоговой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службы № 3 по Республике Коми с администрацией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МОГО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«Ухта» по легализации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объектов налогообложения, трудовой деятельности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6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ОТКРЫТОСТЬ БЮДЖЕТНЫХ </a:t>
            </a:r>
            <a:r>
              <a:rPr lang="ru-RU" dirty="0" smtClean="0"/>
              <a:t>ДАННЫХ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89828"/>
            <a:ext cx="8640960" cy="6555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ПУБЛИЧНЫЕ СЛУШАНИЯ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МОГО «Ухта» ежегодно проводятся публичные слушания по проекту бюджета, а также проекту годового отчета об исполнении бюджета. Информацию о дате и месте проведения публичных слушаний можно узнать по адресу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http://sovet.mouhta.ru/publ-sl/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ОБЩЕСТВЕННЫЙ СОВЕТ 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 2013 года функционирует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Общественный совет МОГО «Ухта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». Информация о деятельности Общественного совета размещена по адресу </a:t>
            </a:r>
            <a:r>
              <a:rPr lang="en-US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  <a:hlinkClick r:id="rId3"/>
              </a:rPr>
              <a:t>https://mouhta.ru/adm/osovet</a:t>
            </a:r>
            <a:r>
              <a:rPr lang="en-US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  <a:hlinkClick r:id="rId3"/>
              </a:rPr>
              <a:t>/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 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800" dirty="0" smtClean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ОПРОСЫ ДЛЯ ГРАЖДАН ПО БЮДЖЕТНОЙ ТЕМАТИКЕ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На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сайте Финансового управления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проводятся опросы по бюджетной тематике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, принять участие в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опросе или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ознакомится с его результатами можно по адресу </a:t>
            </a:r>
            <a:r>
              <a:rPr lang="en-US" sz="1000" dirty="0">
                <a:solidFill>
                  <a:prstClr val="black"/>
                </a:solidFill>
                <a:latin typeface="Verdana" pitchFamily="34" charset="0"/>
                <a:hlinkClick r:id="rId4"/>
              </a:rPr>
              <a:t>http://fin.mouhta.ru/opros/index.php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black"/>
              </a:solidFill>
              <a:latin typeface="Verdana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ДНИ ФИНАНСОВОЙ ГРАМОТНОСТИ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Финансовое управление является организатором и участником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Всероссийской акции «Дни финансовой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грамотности в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учебных заведениях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». Информация о планах и проведенных мероприятиях размещена по адресу </a:t>
            </a:r>
            <a:r>
              <a:rPr lang="en-US" sz="1000" dirty="0">
                <a:solidFill>
                  <a:prstClr val="black"/>
                </a:solidFill>
                <a:latin typeface="Verdana" pitchFamily="34" charset="0"/>
                <a:hlinkClick r:id="rId5"/>
              </a:rPr>
              <a:t>http://fin.mouhta.ru/fingram/obzor</a:t>
            </a:r>
            <a:r>
              <a:rPr lang="en-US" sz="1000" dirty="0" smtClean="0">
                <a:solidFill>
                  <a:prstClr val="black"/>
                </a:solidFill>
                <a:latin typeface="Verdana" pitchFamily="34" charset="0"/>
                <a:hlinkClick r:id="rId5"/>
              </a:rPr>
              <a:t>/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black"/>
              </a:solidFill>
              <a:latin typeface="Verdana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ОБРАТНАЯ СВЯЗЬ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На сайте Финансового управления в разделе Бюджет для граждан есть форма обратной связи – возможность отправить свой отзыв и предложения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http://fin.mouhta.ru/byudzhet/grazhdan/forma-obratnoy-svyazi/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800" dirty="0" smtClean="0">
              <a:solidFill>
                <a:prstClr val="black"/>
              </a:solidFill>
              <a:latin typeface="Verdana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РЕЙТИНГ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По итогам за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2019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год МОГО «Ухта» отнесено к </a:t>
            </a:r>
            <a:r>
              <a:rPr lang="en-US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I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 группе по степени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качества управления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бюджетным процессом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(комплексная итоговая оценка </a:t>
            </a:r>
            <a:r>
              <a:rPr lang="en-US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26,341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).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Рейтинг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муниципальных районов и городских округов Республики Коми по уровню открытости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бюджетных данных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размещается по адресу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https://minfin.rkomi.ru/deyatelnost/monitoring-kachestva-upravleniya-obshchestvennymi-finansami/monitoring-mo-v-rk-po-urovnyu-otkrytosti-byudjetnyh-dannyh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000" dirty="0" smtClean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Результаты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мониторинга соблюдения муниципальными образованиями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требований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бюджетного законодательства Российской Федерации и оценки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качества можно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посмотреть по адресу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https://minfin.rkomi.ru/deyatelnost/monitoring-kachestva-upravleniya-obshchestvennymi-finansami/monitoring-soblyudeniya-municipalnymi-obrazovaniyami-gorodskih-okrugov-i-municipalnyh-rayonov-respubliki-komi-trebovaniy-byudjetnogo-zakonodatelstva-rossiyskoy-federacii-i-ocenki-kachestva-upravleniya-byudjetnym-processom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 </a:t>
            </a: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1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2412" y="764704"/>
            <a:ext cx="8639175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Финансовое управление администрации МОГО «Ухта»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http://fin.mouhta.ru</a:t>
            </a:r>
            <a:endParaRPr lang="ru-RU" sz="14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Адрес: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169300, Республика Коми, г</a:t>
            </a:r>
            <a:r>
              <a:rPr lang="ru-RU" sz="14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 Ухта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, ул. Бушуева, д.11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Телефон: </a:t>
            </a:r>
            <a:r>
              <a:rPr lang="ru-RU" sz="14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8(8216)700-128</a:t>
            </a:r>
            <a:endParaRPr lang="ru-RU" sz="14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Факс: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8(8216)700-129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Электронная почта: </a:t>
            </a:r>
            <a:r>
              <a:rPr lang="en-US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fu02uxta@mail.ru</a:t>
            </a:r>
            <a:endParaRPr lang="ru-RU" sz="14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endParaRPr lang="en-US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Время работы: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Понедельник - четверг с 08:45 до 17:15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Пятница с 08:45 до 15:45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Обед с 13:00 до 14:00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Суббота, воскресенье – выходные дни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График личного приема граждан руководством Финансового управления администрации МОГО «Ухта»</a:t>
            </a:r>
            <a:endParaRPr lang="ru-RU" sz="14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492076"/>
              </p:ext>
            </p:extLst>
          </p:nvPr>
        </p:nvGraphicFramePr>
        <p:xfrm>
          <a:off x="350435" y="4293096"/>
          <a:ext cx="854115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54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7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Verdana" pitchFamily="34" charset="0"/>
                        </a:rPr>
                        <a:t>Крайн</a:t>
                      </a:r>
                      <a:r>
                        <a:rPr lang="ru-RU" sz="1400" dirty="0">
                          <a:latin typeface="Verdana" pitchFamily="34" charset="0"/>
                        </a:rPr>
                        <a:t> Галина Владимировна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Verdana" pitchFamily="34" charset="0"/>
                        </a:rPr>
                        <a:t>Исполняющий обязанности </a:t>
                      </a:r>
                      <a:r>
                        <a:rPr lang="ru-RU" sz="1400" dirty="0">
                          <a:latin typeface="Verdana" pitchFamily="34" charset="0"/>
                        </a:rPr>
                        <a:t>начальника  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Финансового управления администрации МОГО «Ухта»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Verdana" pitchFamily="34" charset="0"/>
                        </a:rPr>
                        <a:t>3-я среда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 каждого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latin typeface="Verdana" pitchFamily="34" charset="0"/>
                        </a:rPr>
                        <a:t>месяца с 11:00 до13:00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845"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Verdana" pitchFamily="34" charset="0"/>
                        </a:rPr>
                        <a:t>Брюшкова</a:t>
                      </a:r>
                      <a:r>
                        <a:rPr lang="ru-RU" sz="1400" dirty="0">
                          <a:latin typeface="Verdana" pitchFamily="34" charset="0"/>
                        </a:rPr>
                        <a:t>  Елена Александровна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Verdana" pitchFamily="34" charset="0"/>
                        </a:rPr>
                        <a:t>Заместитель начальника  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Финансового управления администрации МОГО «Ухта»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Verdana" pitchFamily="34" charset="0"/>
                        </a:rPr>
                        <a:t>2-й четверг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 каждого месяца с 11:00 </a:t>
                      </a:r>
                      <a:endParaRPr lang="ru-RU" sz="1400" baseline="0" dirty="0" smtClean="0">
                        <a:latin typeface="Verdana" pitchFamily="34" charset="0"/>
                      </a:endParaRPr>
                    </a:p>
                    <a:p>
                      <a:r>
                        <a:rPr lang="ru-RU" sz="1400" baseline="0" dirty="0" smtClean="0">
                          <a:latin typeface="Verdana" pitchFamily="34" charset="0"/>
                        </a:rPr>
                        <a:t>до 13:00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4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И УЧАСТНИКИ БЮДЖЕТНОГО ПРОЦЕССА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1354738" y="5367041"/>
            <a:ext cx="3102889" cy="887943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973091" y="4022899"/>
            <a:ext cx="3102889" cy="848171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468934" y="2643010"/>
            <a:ext cx="3102889" cy="864568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210541" y="1088855"/>
            <a:ext cx="2151009" cy="877097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35" tIns="101635" rIns="1089458" bIns="101635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 rot="10800000">
            <a:off x="3125568" y="3248583"/>
            <a:ext cx="563562" cy="848172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5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 rot="10800000">
            <a:off x="2488769" y="1965942"/>
            <a:ext cx="563562" cy="759758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5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 rot="10800000">
            <a:off x="3565415" y="4677881"/>
            <a:ext cx="565150" cy="759759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248605330"/>
              </p:ext>
            </p:extLst>
          </p:nvPr>
        </p:nvGraphicFramePr>
        <p:xfrm>
          <a:off x="2188168" y="1005298"/>
          <a:ext cx="2405681" cy="1085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3155" y="1104179"/>
            <a:ext cx="225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Рассмотрение и утверждение годового отчета об исполнении бюджета Советом МОГО «Ухта»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85556"/>
              </p:ext>
            </p:extLst>
          </p:nvPr>
        </p:nvGraphicFramePr>
        <p:xfrm>
          <a:off x="4572000" y="651621"/>
          <a:ext cx="4320480" cy="6009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Глава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-руководитель городского окру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га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руководит подготовкой вопросов, вносимых на рассмотрение Совета;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инициирует публичные слушания;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председательствует на заседании Совета.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Совет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рассматривает и утверждает бюджет;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устанавливает, изменяет и отменяет местные налоги.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Администрация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составляет и исполняет бюджет;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осуществляет муниципальные заимствования.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9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Контрольно-счетная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палата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проводит экспертизу проекта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контролирует исполнение местного бюджета.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Главные администраторы (администраторы) доходов бюджета городского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предоставляют сведения, необходимые для составления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и предоставляют бюджетную отчетность.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17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Главные распорядители (распорядители) бюджетных средств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осуществляют планирование расходов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составляют обоснование бюджетных ассигнований;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и утверждают муниципальные задания для подведомственных учреждений.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11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Главные администраторы (администраторы) источников финансирования дефицита бюджета городского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осуществляют планирование (прогнозирование) поступлений и выплат  по  источникам  финансирования дефицита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бюджетную отчетность.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25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Получатели бюджетных средств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составляют и исполняют бюджетную смету;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ведут бюджетный учет;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и предоставляют главному распорядителю бюджетных средств бюджетную отчетность.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1513" y="2725700"/>
            <a:ext cx="3073487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Представление администрацией годового отчета в представительный орган муниципального образования  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(до 1 мая)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03588" y="4097145"/>
            <a:ext cx="3102889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Внешняя проверка годового отчета об исполнении бюджета Контрольно-счетной палатой МОГО «Ухта»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(1 апреля – 1 мая)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94587" y="5528275"/>
            <a:ext cx="225989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Составление бюджетной отчетности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(январь – 1 апреля)</a:t>
            </a:r>
          </a:p>
        </p:txBody>
      </p:sp>
    </p:spTree>
    <p:extLst>
      <p:ext uri="{BB962C8B-B14F-4D97-AF65-F5344CB8AC3E}">
        <p14:creationId xmlns:p14="http://schemas.microsoft.com/office/powerpoint/2010/main" val="37742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ХАРАКТЕРИСТИКИ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0238" y="3337980"/>
            <a:ext cx="6021497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Динамика доходов и расходов бюджета</a:t>
            </a:r>
            <a:endParaRPr lang="ru-RU" sz="1200" dirty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611560" y="6489340"/>
            <a:ext cx="726321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2015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факт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9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837491"/>
              </p:ext>
            </p:extLst>
          </p:nvPr>
        </p:nvGraphicFramePr>
        <p:xfrm>
          <a:off x="230015" y="3750654"/>
          <a:ext cx="8856984" cy="305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228687"/>
              </p:ext>
            </p:extLst>
          </p:nvPr>
        </p:nvGraphicFramePr>
        <p:xfrm>
          <a:off x="250238" y="593834"/>
          <a:ext cx="8693489" cy="262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65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51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51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93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63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5086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2018</a:t>
                      </a:r>
                      <a:endParaRPr lang="ru-RU" sz="1000" b="1" dirty="0">
                        <a:latin typeface="Verdana" pitchFamily="34" charset="0"/>
                      </a:endParaRPr>
                    </a:p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факт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план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факт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Отклонение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от плана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к плану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ДОХОДЫ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3 761,8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4 072,0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4 087,4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15,4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100,4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Налоговые и неналоговые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доходы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1 388,0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1 463,9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1 492,2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28,3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101,9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Безвозмездные поступления, всего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2 373,8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2 608,1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2 595,2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12,9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99,5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РАСХОДЫ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3 678,6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4 403,5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4 300,2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- 103,3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97,7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ДЕФИЦИТ(-) ПРОФИЦИТ (+)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83,2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-331,5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-212,8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118,7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64,2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МУНИЦИПАЛЬНЫЙ ДОЛГ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297,0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417,0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363,0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-54,0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87,1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1" name="Пятиугольник 10"/>
          <p:cNvSpPr/>
          <p:nvPr/>
        </p:nvSpPr>
        <p:spPr>
          <a:xfrm>
            <a:off x="1871700" y="6489339"/>
            <a:ext cx="726321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2016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факт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3260986" y="6489340"/>
            <a:ext cx="726321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2017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факт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4526995" y="6489338"/>
            <a:ext cx="726321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2018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факт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5908574" y="6489340"/>
            <a:ext cx="726321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2019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план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7182290" y="6489340"/>
            <a:ext cx="726321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2019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факт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4A29083-8EF2-4139-A046-49BEF0E8E8EB}"/>
              </a:ext>
            </a:extLst>
          </p:cNvPr>
          <p:cNvSpPr txBox="1"/>
          <p:nvPr/>
        </p:nvSpPr>
        <p:spPr>
          <a:xfrm>
            <a:off x="8156020" y="278650"/>
            <a:ext cx="80823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88291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ДОХОДЫ И РАСХОДЫ НА ДУШУ НАСЕЛЕНИЯ ПО СРАВНЕНИЮ С ДРУГИМИ МУНИЦИПАЛЬНЫМИ ОБРАЗОВАНИЯМИ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08293346"/>
              </p:ext>
            </p:extLst>
          </p:nvPr>
        </p:nvGraphicFramePr>
        <p:xfrm>
          <a:off x="-142625" y="1555866"/>
          <a:ext cx="4823452" cy="454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26823123"/>
              </p:ext>
            </p:extLst>
          </p:nvPr>
        </p:nvGraphicFramePr>
        <p:xfrm>
          <a:off x="4355976" y="1552891"/>
          <a:ext cx="4676315" cy="440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72450" y="781062"/>
            <a:ext cx="79220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тыс.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987058"/>
            <a:ext cx="381546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Доходы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в расчете на душу населения по сравнению </a:t>
            </a:r>
            <a:endParaRPr lang="en-US" sz="1000" dirty="0">
              <a:solidFill>
                <a:prstClr val="black"/>
              </a:solidFill>
              <a:latin typeface="Verdana" pitchFamily="34" charset="0"/>
            </a:endParaRP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с другими муниципальными образованиями </a:t>
            </a:r>
            <a:endParaRPr lang="en-US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6179090"/>
            <a:ext cx="24016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Информация на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01.01.2020</a:t>
            </a:r>
            <a:endParaRPr lang="ru-RU" sz="12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0827" y="982727"/>
            <a:ext cx="387638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Расходы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в расчете на душу населения по сравнению </a:t>
            </a:r>
            <a:endParaRPr lang="en-US" sz="1000" dirty="0">
              <a:solidFill>
                <a:prstClr val="black"/>
              </a:solidFill>
              <a:latin typeface="Verdana" pitchFamily="34" charset="0"/>
            </a:endParaRP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с другими муниципальными образованиями </a:t>
            </a:r>
            <a:endParaRPr lang="en-US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2506" y="4710483"/>
            <a:ext cx="107593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1498" y="3826005"/>
            <a:ext cx="54053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7016" y="2760299"/>
            <a:ext cx="72968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6363" y="2985106"/>
            <a:ext cx="56778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01174" y="1868196"/>
            <a:ext cx="83227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Воркута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43264" y="4641433"/>
            <a:ext cx="107593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91058" y="3725012"/>
            <a:ext cx="54053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43213" y="2753849"/>
            <a:ext cx="72968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35493" y="2945098"/>
            <a:ext cx="56778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19204" y="1861677"/>
            <a:ext cx="83227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Воркута</a:t>
            </a:r>
          </a:p>
        </p:txBody>
      </p:sp>
    </p:spTree>
    <p:extLst>
      <p:ext uri="{BB962C8B-B14F-4D97-AF65-F5344CB8AC3E}">
        <p14:creationId xmlns:p14="http://schemas.microsoft.com/office/powerpoint/2010/main" val="170448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10.xml><?xml version="1.0" encoding="utf-8"?>
<a:theme xmlns:a="http://schemas.openxmlformats.org/drawingml/2006/main" name="15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7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14.xml><?xml version="1.0" encoding="utf-8"?>
<a:theme xmlns:a="http://schemas.openxmlformats.org/drawingml/2006/main" name="18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1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19.xml><?xml version="1.0" encoding="utf-8"?>
<a:theme xmlns:a="http://schemas.openxmlformats.org/drawingml/2006/main" name="19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5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20.xml><?xml version="1.0" encoding="utf-8"?>
<a:theme xmlns:a="http://schemas.openxmlformats.org/drawingml/2006/main" name="20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21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4.xml><?xml version="1.0" encoding="utf-8"?>
<a:theme xmlns:a="http://schemas.openxmlformats.org/drawingml/2006/main" name="9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5.xml><?xml version="1.0" encoding="utf-8"?>
<a:theme xmlns:a="http://schemas.openxmlformats.org/drawingml/2006/main" name="10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6.xml><?xml version="1.0" encoding="utf-8"?>
<a:theme xmlns:a="http://schemas.openxmlformats.org/drawingml/2006/main" name="11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7.xml><?xml version="1.0" encoding="utf-8"?>
<a:theme xmlns:a="http://schemas.openxmlformats.org/drawingml/2006/main" name="12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8.xml><?xml version="1.0" encoding="utf-8"?>
<a:theme xmlns:a="http://schemas.openxmlformats.org/drawingml/2006/main" name="13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9.xml><?xml version="1.0" encoding="utf-8"?>
<a:theme xmlns:a="http://schemas.openxmlformats.org/drawingml/2006/main" name="14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Бюджет_для_граждан 2015-2017</Template>
  <TotalTime>20216</TotalTime>
  <Words>10694</Words>
  <Application>Microsoft Office PowerPoint</Application>
  <PresentationFormat>Экран (4:3)</PresentationFormat>
  <Paragraphs>3162</Paragraphs>
  <Slides>64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25</vt:i4>
      </vt:variant>
      <vt:variant>
        <vt:lpstr>Заголовки слайдов</vt:lpstr>
      </vt:variant>
      <vt:variant>
        <vt:i4>64</vt:i4>
      </vt:variant>
    </vt:vector>
  </HeadingPairs>
  <TitlesOfParts>
    <vt:vector size="89" baseType="lpstr">
      <vt:lpstr>Бюджет_для_граждан 2015-2017</vt:lpstr>
      <vt:lpstr>5_Бюджет_для_граждан 2015-2017</vt:lpstr>
      <vt:lpstr>8_Бюджет_для_граждан 2015-2017</vt:lpstr>
      <vt:lpstr>9_Бюджет_для_граждан 2015-2017</vt:lpstr>
      <vt:lpstr>10_Бюджет_для_граждан 2015-2017</vt:lpstr>
      <vt:lpstr>11_Бюджет_для_граждан 2015-2017</vt:lpstr>
      <vt:lpstr>12_Бюджет_для_граждан 2015-2017</vt:lpstr>
      <vt:lpstr>13_Бюджет_для_граждан 2015-2017</vt:lpstr>
      <vt:lpstr>14_Бюджет_для_граждан 2015-2017</vt:lpstr>
      <vt:lpstr>15_Бюджет_для_граждан 2015-2017</vt:lpstr>
      <vt:lpstr>Тема Office</vt:lpstr>
      <vt:lpstr>2_Тема Office</vt:lpstr>
      <vt:lpstr>17_Бюджет_для_граждан 2015-2017</vt:lpstr>
      <vt:lpstr>18_Бюджет_для_граждан 2015-2017</vt:lpstr>
      <vt:lpstr>3_Тема Office</vt:lpstr>
      <vt:lpstr>4_Тема Office</vt:lpstr>
      <vt:lpstr>6_Тема Office</vt:lpstr>
      <vt:lpstr>1_Бюджет_для_граждан 2015-2017</vt:lpstr>
      <vt:lpstr>19_Бюджет_для_граждан 2015-2017</vt:lpstr>
      <vt:lpstr>20_Бюджет_для_граждан 2015-2017</vt:lpstr>
      <vt:lpstr>7_Тема Office</vt:lpstr>
      <vt:lpstr>8_Тема Office</vt:lpstr>
      <vt:lpstr>10_Тема Office</vt:lpstr>
      <vt:lpstr>11_Тема Office</vt:lpstr>
      <vt:lpstr>12_Тема Office</vt:lpstr>
      <vt:lpstr>БЮДЖЕТ ДЛЯ ГРАЖДАН</vt:lpstr>
      <vt:lpstr>СОДЕРЖАНИЕ</vt:lpstr>
      <vt:lpstr>СОДЕРЖАНИЕ</vt:lpstr>
      <vt:lpstr>СОЦИАЛЬНО-ЭКОНОМИЧЕСКАЯ ХАРАКТЕРИСТИКА</vt:lpstr>
      <vt:lpstr>СЕТЬ МУНИЦИПАЛЬНЫХ УЧРЕЖДЕНИЙ</vt:lpstr>
      <vt:lpstr>ЧТО ТАКОЕ БЮДЖЕТ?</vt:lpstr>
      <vt:lpstr>ЭТАПЫ И УЧАСТНИКИ БЮДЖЕТНОГО ПРОЦЕССА</vt:lpstr>
      <vt:lpstr>ОСНОВНЫЕ ХАРАКТЕРИСТИКИ БЮДЖЕТА</vt:lpstr>
      <vt:lpstr>ДОХОДЫ И РАСХОДЫ НА ДУШУ НАСЕЛЕНИЯ ПО СРАВНЕНИЮ С ДРУГИМИ МУНИЦИПАЛЬНЫМИ ОБРАЗОВАНИЯМИ</vt:lpstr>
      <vt:lpstr>ДОХОДЫ МУНИЦИПАЛЬНОГО ОБРАЗОВАНИЯ</vt:lpstr>
      <vt:lpstr>МЫ - НАЛОГОПЛАТЕЛЬЩИКИ</vt:lpstr>
      <vt:lpstr>РАСПРЕДЕЛЕНИЕ НАЛОГОВЫХ ДОХОДОВ МЕЖДУ БЮДЖЕТАМИ</vt:lpstr>
      <vt:lpstr>РАСПРЕДЕЛЕНИЕ НАЛОГОВЫХ ДОХОДОВ МЕЖДУ БЮДЖЕТАМИ</vt:lpstr>
      <vt:lpstr>РАСПРЕДЕЛЕНИЕ НАЛОГОВЫХ ДОХОДОВ МЕЖДУ БЮДЖЕТАМИ</vt:lpstr>
      <vt:lpstr>СТРУКТУРА ДОХОДОВ</vt:lpstr>
      <vt:lpstr>СТРУКТУРА НАЛОГОВЫХ И НЕНАЛОГОВЫХ ДОХОДОВ</vt:lpstr>
      <vt:lpstr>РАСПРЕДЕЛЕНИЕ НАЛОГОВЫХ ДОХОДОВ ПО УРОВНЯМ БЮДЖЕТОВ (ПО ГЛАВНОМУ АДМИНИСТРАТОРУ – ФЕДЕРАЛЬНАЯ НАЛОГОВАЯ СЛУЖБА)</vt:lpstr>
      <vt:lpstr>МЕЖБЮДЖЕТНЫЕ ОТНОШЕНИЯ</vt:lpstr>
      <vt:lpstr>МЕЖБЮДЖЕТНЫЕ ОТНОШЕНИЯ</vt:lpstr>
      <vt:lpstr>МЕЖБЮДЖЕТНЫЕ ОТНОШЕНИЯ</vt:lpstr>
      <vt:lpstr>МЕЖБЮДЖЕТНЫЕ ОТНОШЕНИЯ</vt:lpstr>
      <vt:lpstr>ВЫПАДАЮЩИЕ ДОХОДЫ ПРИ ПРЕДОСТАВЛЕНИИ ЛЬГОТ ПО НАЛОГАМ</vt:lpstr>
      <vt:lpstr>МЕРОПРИЯТИЯ В РАМКАХ СОГЛАШЕНИЙ</vt:lpstr>
      <vt:lpstr>РАСХОДЫ БЮДЖЕТА ПО ВИДАМ РАСХОДОВ</vt:lpstr>
      <vt:lpstr>РАСХОДЫ В РАСЧЕТЕ НА ДУШУ НАСЕЛЕНИЯ В 2019 ГОДУ</vt:lpstr>
      <vt:lpstr>РАСХОДЫ БЮДЖЕТА В РАЗРЕЗЕ РАЗДЕЛОВ, ПОДРАЗДЕЛОВ</vt:lpstr>
      <vt:lpstr>РАСХОДЫ БЮДЖЕТА В РАЗРЕЗЕ РАЗДЕЛОВ, ПОДРАЗДЕЛОВ</vt:lpstr>
      <vt:lpstr>РАСХОДЫ БЮДЖЕТА В РАЗРЕЗЕ РАЗДЕЛОВ, ПОДРАЗДЕЛОВ</vt:lpstr>
      <vt:lpstr>РАСХОДЫ БЮДЖЕТА В РАЗРЕЗЕ РАЗДЕЛОВ, ПОДРАЗДЕЛОВ</vt:lpstr>
      <vt:lpstr>ПРОГРАММНЫЙ БЮДЖЕТ</vt:lpstr>
      <vt:lpstr>МУНИЦИПАЛЬНАЯ ПРОГРАММА «РАЗВИТИЕ СИСТЕМЫ  МУНИЦИПАЛЬНОГО УПРАВЛЕНИЯ»</vt:lpstr>
      <vt:lpstr>МУНИЦИПАЛЬНАЯ ПРОГРАММА «РАЗВИТИЕ  ЭКОНОМИКИ»</vt:lpstr>
      <vt:lpstr>МУНИЦИПАЛЬНАЯ ПРОГРАММА «БЕЗОПАСНОСТЬ ЖИЗНЕДЕЯТЕЛЬНОСТИ НАСЕЛЕНИЯ»</vt:lpstr>
      <vt:lpstr>МУНИЦИПАЛЬНАЯ ПРОГРАММА «РАЗВИТИЕ ТРАНСПОРТНОЙ СИСТЕМЫ»</vt:lpstr>
      <vt:lpstr>МУНИЦИПАЛЬНАЯ ПРОГРАММА «ЖИЛЬЕ И ЖИЛИЩНО-КОММУНАЛЬНОЕ ХОЗЯЙСТВО»</vt:lpstr>
      <vt:lpstr>МУНИЦИПАЛЬНАЯ ПРОГРАММА «ЖИЛЬЕ И ЖИЛИЩНО-КОММУНАЛЬНОЕ ХОЗЯЙСТВО»</vt:lpstr>
      <vt:lpstr>МУНИЦИПАЛЬНАЯ ПРОГРАММА «РАЗВИТИЕ ОБРАЗОВАНИЯ»</vt:lpstr>
      <vt:lpstr>МУНИЦИПАЛЬНАЯ ПРОГРАММА «РАЗВИТИЕ ОБРАЗОВАНИЯ»</vt:lpstr>
      <vt:lpstr>МУНИЦИПАЛЬНАЯ ПРОГРАММА «РАЗВИТИЕ ОБРАЗОВАНИЯ»</vt:lpstr>
      <vt:lpstr>МУНИЦИПАЛЬНАЯ ПРОГРАММА «КУЛЬТУРА»</vt:lpstr>
      <vt:lpstr>МУНИЦИПАЛЬНАЯ ПРОГРАММА «КУЛЬТУРА»</vt:lpstr>
      <vt:lpstr>МУНИЦИПАЛЬНАЯ ПРОГРАММА «КУЛЬТУРА»</vt:lpstr>
      <vt:lpstr>МУНИЦИПАЛЬНАЯ ПРОГРАММА «СОЦИАЛЬНАЯ ПОДДЕРЖКА НАСЕЛЕНИЯ»</vt:lpstr>
      <vt:lpstr>МУНИЦИПАЛЬНАЯ ПРОГРАММА «ФОРМИРОВАНИЕ СОВРЕМЕННОЙ ГОРОДСКОЙ СРЕДЫ»</vt:lpstr>
      <vt:lpstr>МУНИЦИПАЛЬНАЯ ПРОГРАММА «РАЗВИТИЕ ФИЗИЧЕСКОЙ КУЛЬТУРЫ И СПОРТА»</vt:lpstr>
      <vt:lpstr>МУНИЦИПАЛЬНАЯ ПРОГРАММА «РАЗВИТИЕ ФИЗИЧЕСКОЙ КУЛЬТУРЫ И СПОРТА»</vt:lpstr>
      <vt:lpstr>МУНИЦИПАЛЬНАЯ ПРОГРАММА «ПЕРЕСЕЛЕНИЕ ГРАЖДАН,  ПРОЖИВАЮЩИХ НА ТЕРРИТОРИИ МОГО «УХТА»,  ИЗ АВАРИЙНОГО ЖИЛИЩНОГО ФОНДА НА 2019 -2025 ГОДЫ»</vt:lpstr>
      <vt:lpstr>ПОДДЕРЖКА ОРГАНИЗАЦИЙ</vt:lpstr>
      <vt:lpstr>ПОДДЕРЖКА ОРГАНИЗАЦИЙ</vt:lpstr>
      <vt:lpstr>РАСХОДЫ НА ПОДДЕРЖКУ ОТДЕЛЬНЫХ КАТЕГОРИЙ ГРАЖДАН</vt:lpstr>
      <vt:lpstr>РАСХОДЫ НА ПОДДЕРЖКУ ОТДЕЛЬНЫХ КАТЕГОРИЙ ГРАЖДАН</vt:lpstr>
      <vt:lpstr>ПРИОРИТЕТНЫЙ ПРОЕКТ  «ФОРМИРОВАНИЕ КОМФОРТНОЙ ГОРОДСКОЙ СРЕДЫ»</vt:lpstr>
      <vt:lpstr>НАРОДНЫЙ БЮДЖЕТ</vt:lpstr>
      <vt:lpstr>НАРОДНЫЙ БЮДЖЕТ</vt:lpstr>
      <vt:lpstr>НАЦИОНАЛЬНЫЕ ПРОЕКТЫ</vt:lpstr>
      <vt:lpstr>НАЦИОНАЛЬНЫЕ ПРОЕКТЫ</vt:lpstr>
      <vt:lpstr>МУНИЦИПАЛЬНЫЙ ДОЛГ</vt:lpstr>
      <vt:lpstr>СВЕДЕНИЯ ПО ИСПОЛНЕНИЮ СУДЕБНЫХ АКТОВ ПО ОБРАЩЕНИЮ ВЗЫСКАНИЯ НА СРЕДСТВА БЮДЖЕТА МОГО «УХТА»</vt:lpstr>
      <vt:lpstr>РЕЗЕРВЫ НА ИСПОЛНЕНИЕ СУДЕБНЫХ АКТОВ ПО ОБРАЩЕНИЮ ВЗЫСКАНИЯ НА СРЕДСТВА БЮДЖЕТА</vt:lpstr>
      <vt:lpstr>КОНТРОЛЬНЫЕ МЕРОПРИЯТИЯ</vt:lpstr>
      <vt:lpstr>РИСКИ И ПРОБЛЕМЫ</vt:lpstr>
      <vt:lpstr>ВЫВОДЫ</vt:lpstr>
      <vt:lpstr>ОТКРЫТОСТЬ БЮДЖЕТНЫХ ДАННЫХ</vt:lpstr>
      <vt:lpstr>КОНТАКТНАЯ ИНФОРМАЦИЯ</vt:lpstr>
    </vt:vector>
  </TitlesOfParts>
  <Company>Финансовое управление администрации МОГО "Ухта"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Броткина О.В.</dc:creator>
  <cp:lastModifiedBy>Starceva</cp:lastModifiedBy>
  <cp:revision>2438</cp:revision>
  <cp:lastPrinted>2020-06-05T12:08:16Z</cp:lastPrinted>
  <dcterms:created xsi:type="dcterms:W3CDTF">2013-11-20T11:05:04Z</dcterms:created>
  <dcterms:modified xsi:type="dcterms:W3CDTF">2020-06-05T12:14:24Z</dcterms:modified>
</cp:coreProperties>
</file>