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66" r:id="rId3"/>
    <p:sldId id="282" r:id="rId4"/>
    <p:sldId id="307" r:id="rId5"/>
    <p:sldId id="281" r:id="rId6"/>
    <p:sldId id="335" r:id="rId7"/>
    <p:sldId id="308" r:id="rId8"/>
    <p:sldId id="332" r:id="rId9"/>
    <p:sldId id="258" r:id="rId10"/>
    <p:sldId id="333" r:id="rId11"/>
    <p:sldId id="286" r:id="rId12"/>
    <p:sldId id="284" r:id="rId13"/>
    <p:sldId id="280" r:id="rId14"/>
    <p:sldId id="330" r:id="rId15"/>
    <p:sldId id="285" r:id="rId16"/>
    <p:sldId id="334" r:id="rId17"/>
    <p:sldId id="336" r:id="rId18"/>
    <p:sldId id="337" r:id="rId19"/>
    <p:sldId id="327" r:id="rId20"/>
    <p:sldId id="294" r:id="rId21"/>
    <p:sldId id="277" r:id="rId2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006633"/>
    <a:srgbClr val="CC0066"/>
    <a:srgbClr val="009966"/>
    <a:srgbClr val="808080"/>
    <a:srgbClr val="666666"/>
    <a:srgbClr val="333333"/>
    <a:srgbClr val="33996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обслуживание муниципального долга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545597814907612E-3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3636793444722837E-3"/>
                  <c:y val="-6.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9091195629815225E-3"/>
                  <c:y val="-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4545597814907612E-3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3636793444722837E-3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9091195629815225E-3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-5.312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4545597814906545E-3"/>
                  <c:y val="-4.06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4545597814907612E-3"/>
                  <c:y val="-2.187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4545597814908679E-3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01.01.2008</c:v>
                </c:pt>
                <c:pt idx="1">
                  <c:v>01.01.2009</c:v>
                </c:pt>
                <c:pt idx="2">
                  <c:v> 01.01.2010</c:v>
                </c:pt>
                <c:pt idx="3">
                  <c:v> 01.01.2011</c:v>
                </c:pt>
                <c:pt idx="4">
                  <c:v>01.01.2012</c:v>
                </c:pt>
                <c:pt idx="5">
                  <c:v>01.01.2013</c:v>
                </c:pt>
                <c:pt idx="6">
                  <c:v>01.01.2014</c:v>
                </c:pt>
                <c:pt idx="7">
                  <c:v>01.01.2015</c:v>
                </c:pt>
                <c:pt idx="8">
                  <c:v>01.01.2016</c:v>
                </c:pt>
                <c:pt idx="9">
                  <c:v>01.01.2017</c:v>
                </c:pt>
                <c:pt idx="10">
                  <c:v>01.01.2018</c:v>
                </c:pt>
                <c:pt idx="11">
                  <c:v>01.01.2019</c:v>
                </c:pt>
                <c:pt idx="12">
                  <c:v>01.01.2020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5</c:v>
                </c:pt>
                <c:pt idx="1">
                  <c:v>10</c:v>
                </c:pt>
                <c:pt idx="2">
                  <c:v>45</c:v>
                </c:pt>
                <c:pt idx="3">
                  <c:v>59</c:v>
                </c:pt>
                <c:pt idx="4">
                  <c:v>40</c:v>
                </c:pt>
                <c:pt idx="5">
                  <c:v>41</c:v>
                </c:pt>
                <c:pt idx="6">
                  <c:v>47</c:v>
                </c:pt>
                <c:pt idx="7">
                  <c:v>43</c:v>
                </c:pt>
                <c:pt idx="8">
                  <c:v>47</c:v>
                </c:pt>
                <c:pt idx="9">
                  <c:v>36</c:v>
                </c:pt>
                <c:pt idx="10">
                  <c:v>14</c:v>
                </c:pt>
                <c:pt idx="11">
                  <c:v>7</c:v>
                </c:pt>
                <c:pt idx="12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Муниципальный внутренний долг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2.9091195629815225E-3"/>
                  <c:y val="-0.1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091195629815225E-3"/>
                  <c:y val="-0.1718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091195629815225E-3"/>
                  <c:y val="-0.221874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0.284374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3636793444722837E-3"/>
                  <c:y val="-0.278125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3636793444722837E-3"/>
                  <c:y val="-0.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545597814907612E-3"/>
                  <c:y val="-0.296875000000000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0.306250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4545597814907612E-3"/>
                  <c:y val="-0.290625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3636793444722837E-3"/>
                  <c:y val="-0.2656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4545597814907612E-3"/>
                  <c:y val="-0.190624999999999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4545597814907612E-3"/>
                  <c:y val="-0.181250000000000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4.3636793444723904E-3"/>
                  <c:y val="-0.246875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000">
                    <a:latin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01.01.2008</c:v>
                </c:pt>
                <c:pt idx="1">
                  <c:v>01.01.2009</c:v>
                </c:pt>
                <c:pt idx="2">
                  <c:v> 01.01.2010</c:v>
                </c:pt>
                <c:pt idx="3">
                  <c:v> 01.01.2011</c:v>
                </c:pt>
                <c:pt idx="4">
                  <c:v>01.01.2012</c:v>
                </c:pt>
                <c:pt idx="5">
                  <c:v>01.01.2013</c:v>
                </c:pt>
                <c:pt idx="6">
                  <c:v>01.01.2014</c:v>
                </c:pt>
                <c:pt idx="7">
                  <c:v>01.01.2015</c:v>
                </c:pt>
                <c:pt idx="8">
                  <c:v>01.01.2016</c:v>
                </c:pt>
                <c:pt idx="9">
                  <c:v>01.01.2017</c:v>
                </c:pt>
                <c:pt idx="10">
                  <c:v>01.01.2018</c:v>
                </c:pt>
                <c:pt idx="11">
                  <c:v>01.01.2019</c:v>
                </c:pt>
                <c:pt idx="12">
                  <c:v>01.01.2020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129.19999999999999</c:v>
                </c:pt>
                <c:pt idx="1">
                  <c:v>254.3</c:v>
                </c:pt>
                <c:pt idx="2">
                  <c:v>352.2</c:v>
                </c:pt>
                <c:pt idx="3">
                  <c:v>474</c:v>
                </c:pt>
                <c:pt idx="4">
                  <c:v>474</c:v>
                </c:pt>
                <c:pt idx="5">
                  <c:v>594</c:v>
                </c:pt>
                <c:pt idx="6">
                  <c:v>495</c:v>
                </c:pt>
                <c:pt idx="7">
                  <c:v>514</c:v>
                </c:pt>
                <c:pt idx="8">
                  <c:v>474</c:v>
                </c:pt>
                <c:pt idx="9">
                  <c:v>439</c:v>
                </c:pt>
                <c:pt idx="10">
                  <c:v>305.5</c:v>
                </c:pt>
                <c:pt idx="11">
                  <c:v>297</c:v>
                </c:pt>
                <c:pt idx="12">
                  <c:v>417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26586880"/>
        <c:axId val="126588416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Отношение муниципального внутреннего долга к налоговым и неналоговым доходам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dLbls>
            <c:dLbl>
              <c:idx val="0"/>
              <c:layout>
                <c:manualLayout>
                  <c:x val="-8.7273586889445674E-3"/>
                  <c:y val="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63647825192609E-2"/>
                  <c:y val="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3636793444722837E-3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8182391259630449E-3"/>
                  <c:y val="-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0363836940870655E-2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818396722361418E-2"/>
                  <c:y val="-3.437500000000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4727516285342938E-2"/>
                  <c:y val="-4.06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7.2727989074538061E-3"/>
                  <c:y val="-2.8125492125984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4545597814907612E-2"/>
                  <c:y val="-2.8125246062992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163647825192609E-2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4545597814907612E-2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327307103611833E-2"/>
                  <c:y val="-3.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9091195629815117E-2"/>
                  <c:y val="-3.7499999999999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latin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01.01.2008</c:v>
                </c:pt>
                <c:pt idx="1">
                  <c:v>01.01.2009</c:v>
                </c:pt>
                <c:pt idx="2">
                  <c:v> 01.01.2010</c:v>
                </c:pt>
                <c:pt idx="3">
                  <c:v> 01.01.2011</c:v>
                </c:pt>
                <c:pt idx="4">
                  <c:v>01.01.2012</c:v>
                </c:pt>
                <c:pt idx="5">
                  <c:v>01.01.2013</c:v>
                </c:pt>
                <c:pt idx="6">
                  <c:v>01.01.2014</c:v>
                </c:pt>
                <c:pt idx="7">
                  <c:v>01.01.2015</c:v>
                </c:pt>
                <c:pt idx="8">
                  <c:v>01.01.2016</c:v>
                </c:pt>
                <c:pt idx="9">
                  <c:v>01.01.2017</c:v>
                </c:pt>
                <c:pt idx="10">
                  <c:v>01.01.2018</c:v>
                </c:pt>
                <c:pt idx="11">
                  <c:v>01.01.2019</c:v>
                </c:pt>
                <c:pt idx="12">
                  <c:v>01.01.2020</c:v>
                </c:pt>
              </c:strCache>
            </c:strRef>
          </c:cat>
          <c:val>
            <c:numRef>
              <c:f>Лист1!$D$2:$D$14</c:f>
              <c:numCache>
                <c:formatCode>0%</c:formatCode>
                <c:ptCount val="13"/>
                <c:pt idx="0">
                  <c:v>0.12</c:v>
                </c:pt>
                <c:pt idx="1">
                  <c:v>0.18</c:v>
                </c:pt>
                <c:pt idx="2">
                  <c:v>0.27</c:v>
                </c:pt>
                <c:pt idx="3">
                  <c:v>0.32</c:v>
                </c:pt>
                <c:pt idx="4">
                  <c:v>0.27</c:v>
                </c:pt>
                <c:pt idx="5">
                  <c:v>0.32</c:v>
                </c:pt>
                <c:pt idx="6">
                  <c:v>0.25</c:v>
                </c:pt>
                <c:pt idx="7">
                  <c:v>0.36</c:v>
                </c:pt>
                <c:pt idx="8">
                  <c:v>0.36</c:v>
                </c:pt>
                <c:pt idx="9">
                  <c:v>0.3</c:v>
                </c:pt>
                <c:pt idx="10">
                  <c:v>0.21</c:v>
                </c:pt>
                <c:pt idx="11">
                  <c:v>0.21</c:v>
                </c:pt>
                <c:pt idx="12">
                  <c:v>0.28999999999999998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702208"/>
        <c:axId val="126589952"/>
      </c:lineChart>
      <c:catAx>
        <c:axId val="12658688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700">
                <a:latin typeface="Verdana" pitchFamily="34" charset="0"/>
              </a:defRPr>
            </a:pPr>
            <a:endParaRPr lang="ru-RU"/>
          </a:p>
        </c:txPr>
        <c:crossAx val="126588416"/>
        <c:crosses val="autoZero"/>
        <c:auto val="1"/>
        <c:lblAlgn val="ctr"/>
        <c:lblOffset val="100"/>
        <c:noMultiLvlLbl val="0"/>
      </c:catAx>
      <c:valAx>
        <c:axId val="1265884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525" cap="flat">
            <a:solidFill>
              <a:srgbClr val="4D4D4D"/>
            </a:solidFill>
          </a:ln>
        </c:spPr>
        <c:txPr>
          <a:bodyPr/>
          <a:lstStyle/>
          <a:p>
            <a:pPr>
              <a:defRPr sz="800">
                <a:latin typeface="Verdana" pitchFamily="34" charset="0"/>
              </a:defRPr>
            </a:pPr>
            <a:endParaRPr lang="ru-RU"/>
          </a:p>
        </c:txPr>
        <c:crossAx val="126586880"/>
        <c:crosses val="autoZero"/>
        <c:crossBetween val="between"/>
      </c:valAx>
      <c:valAx>
        <c:axId val="126589952"/>
        <c:scaling>
          <c:orientation val="minMax"/>
          <c:max val="1"/>
        </c:scaling>
        <c:delete val="0"/>
        <c:axPos val="r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Verdana" pitchFamily="34" charset="0"/>
              </a:defRPr>
            </a:pPr>
            <a:endParaRPr lang="ru-RU"/>
          </a:p>
        </c:txPr>
        <c:crossAx val="48702208"/>
        <c:crosses val="max"/>
        <c:crossBetween val="between"/>
      </c:valAx>
      <c:catAx>
        <c:axId val="48702208"/>
        <c:scaling>
          <c:orientation val="minMax"/>
        </c:scaling>
        <c:delete val="1"/>
        <c:axPos val="b"/>
        <c:majorTickMark val="out"/>
        <c:minorTickMark val="none"/>
        <c:tickLblPos val="nextTo"/>
        <c:crossAx val="12658995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4.9884643101423799E-2"/>
          <c:y val="0.839427657480315"/>
          <c:w val="0.93804926811591216"/>
          <c:h val="0.14182234251968504"/>
        </c:manualLayout>
      </c:layout>
      <c:overlay val="0"/>
      <c:txPr>
        <a:bodyPr/>
        <a:lstStyle/>
        <a:p>
          <a:pPr>
            <a:defRPr sz="800">
              <a:latin typeface="Verdan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2"/>
            </a:solidFill>
          </c:spPr>
          <c:explosion val="20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BCE-4E4C-BFAE-02FA7FAB6030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BCE-4E4C-BFAE-02FA7FAB6030}"/>
              </c:ext>
            </c:extLst>
          </c:dPt>
          <c:dLbls>
            <c:dLbl>
              <c:idx val="0"/>
              <c:layout>
                <c:manualLayout>
                  <c:x val="-8.6224987347084892E-2"/>
                  <c:y val="-9.049296577513281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1651976932464449E-2"/>
                  <c:y val="-0.1809859315502656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900">
                    <a:latin typeface="Verdana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Бюджетные кредиты</c:v>
                </c:pt>
                <c:pt idx="1">
                  <c:v>Кредиты кредитных организаций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3.1E-2</c:v>
                </c:pt>
                <c:pt idx="1">
                  <c:v>0.96899999999999997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BCE-4E4C-BFAE-02FA7FAB603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58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1590B-5E69-4297-B8C4-FF2AC349D727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44D18-844B-49A8-9CA4-9BE8F8161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66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4D18-844B-49A8-9CA4-9BE8F816127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879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4FA1-EA58-4C3A-B2D1-8A33D25126DD}" type="datetime1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381328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FADE-1F69-4D2F-B6BE-347D7A484363}" type="datetime1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A28B-9251-46D5-8E3D-E966B4E2DECC}" type="datetime1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80000" y="180000"/>
            <a:ext cx="8784000" cy="720000"/>
          </a:xfrm>
        </p:spPr>
        <p:txBody>
          <a:bodyPr anchor="t">
            <a:norm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1600" b="1">
                <a:solidFill>
                  <a:srgbClr val="006633"/>
                </a:solidFill>
                <a:latin typeface="Georgia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000" y="1600201"/>
            <a:ext cx="8784000" cy="2620888"/>
          </a:xfrm>
        </p:spPr>
        <p:txBody>
          <a:bodyPr/>
          <a:lstStyle>
            <a:lvl1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1pPr>
            <a:lvl2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2pPr>
            <a:lvl3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3pPr>
            <a:lvl4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4pPr>
            <a:lvl5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2C51-91F8-4B68-95B7-05C7B1C650D2}" type="datetime1">
              <a:rPr lang="ru-RU" smtClean="0"/>
              <a:t>04.02.2020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05A1-D7BC-4D50-8B06-9CC8ADB0F2A9}" type="datetime1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C9B0-0F6C-4C52-B00E-7589BECE496E}" type="datetime1">
              <a:rPr lang="ru-RU" smtClean="0"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4710-B982-4E85-8FB5-09FD7E9E0E65}" type="datetime1">
              <a:rPr lang="ru-RU" smtClean="0"/>
              <a:t>04.02.2020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C55-3F3C-4EF2-99F8-F1678E6FFDD3}" type="datetime1">
              <a:rPr lang="ru-RU" smtClean="0"/>
              <a:t>04.02.2020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8069-BCF7-4411-9722-5FA3114F09B4}" type="datetime1">
              <a:rPr lang="ru-RU" smtClean="0"/>
              <a:t>04.02.2020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7F03-EC61-444C-AE4E-94E3B03C13BB}" type="datetime1">
              <a:rPr lang="ru-RU" smtClean="0"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D7175-1666-4C7F-B8A3-53242D382D61}" type="datetime1">
              <a:rPr lang="ru-RU" smtClean="0"/>
              <a:t>04.02.2020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02133-1741-4825-B39E-9DF1956C31AA}" type="datetime1">
              <a:rPr lang="ru-RU" smtClean="0"/>
              <a:t>04.02.2020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1"/>
          <p:cNvSpPr>
            <a:spLocks noGrp="1"/>
          </p:cNvSpPr>
          <p:nvPr>
            <p:ph type="ctrTitle"/>
          </p:nvPr>
        </p:nvSpPr>
        <p:spPr>
          <a:xfrm>
            <a:off x="827584" y="1181419"/>
            <a:ext cx="7772400" cy="1470025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ГРАЖДАН</a:t>
            </a:r>
          </a:p>
        </p:txBody>
      </p:sp>
      <p:sp>
        <p:nvSpPr>
          <p:cNvPr id="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0" y="2657571"/>
            <a:ext cx="6985000" cy="1752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С УЧЕТОМ ВНЕСЕННЫХ ИЗМЕНЕНИЙ И ДОПОЛНЕНИЙ В БЮДЖЕТ МОГО </a:t>
            </a:r>
            <a:r>
              <a:rPr lang="ru-RU" sz="3000" dirty="0">
                <a:solidFill>
                  <a:schemeClr val="tx1"/>
                </a:solidFill>
                <a:ea typeface="+mj-ea"/>
                <a:cs typeface="Tahoma" pitchFamily="34" charset="0"/>
              </a:rPr>
              <a:t>«УХТА» </a:t>
            </a:r>
            <a:endParaRPr lang="ru-RU" sz="3000" dirty="0" smtClean="0">
              <a:solidFill>
                <a:schemeClr val="tx1"/>
              </a:solidFill>
              <a:ea typeface="+mj-ea"/>
              <a:cs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НА 2019 ГОД И ПЛАНОВЫЙ ПЕРИОД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 2020 И 2021 ГОДОВ</a:t>
            </a:r>
            <a:endParaRPr lang="ru-RU" sz="3000" dirty="0">
              <a:solidFill>
                <a:schemeClr val="tx1"/>
              </a:solidFill>
              <a:ea typeface="+mj-ea"/>
              <a:cs typeface="Tahoma" pitchFamily="34" charset="0"/>
            </a:endParaRPr>
          </a:p>
        </p:txBody>
      </p:sp>
      <p:pic>
        <p:nvPicPr>
          <p:cNvPr id="23" name="Picture 2" descr="E:\18 Бюджет для граждан\Ухта_большая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75288"/>
            <a:ext cx="9144000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одзаголовок 2"/>
          <p:cNvSpPr txBox="1">
            <a:spLocks/>
          </p:cNvSpPr>
          <p:nvPr/>
        </p:nvSpPr>
        <p:spPr>
          <a:xfrm>
            <a:off x="1196625" y="405125"/>
            <a:ext cx="6985000" cy="1752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8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ФИНАНСОВОЕ УПРАВЛЕНИЕ АДМИНИСТРАЦИИ МОГО «УХТА»</a:t>
            </a:r>
            <a:endParaRPr lang="ru-RU" sz="1800" dirty="0">
              <a:solidFill>
                <a:schemeClr val="tx1"/>
              </a:solidFill>
              <a:ea typeface="+mj-ea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6565" y="4874599"/>
            <a:ext cx="8217314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по решению Совета МОГО «Ухта» от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20.12.2019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№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399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«О внесении изменений и дополнений в</a:t>
            </a:r>
          </a:p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решение Совета МОГО «Ухта»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«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О бюджете МОГО «Ухта» на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2019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год и </a:t>
            </a:r>
          </a:p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плановый период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2020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и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2021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годов»</a:t>
            </a:r>
          </a:p>
        </p:txBody>
      </p:sp>
    </p:spTree>
    <p:extLst>
      <p:ext uri="{BB962C8B-B14F-4D97-AF65-F5344CB8AC3E}">
        <p14:creationId xmlns:p14="http://schemas.microsoft.com/office/powerpoint/2010/main" val="871442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ОБРАЗОВАНИЯ»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8" name="Пятиугольник 7"/>
          <p:cNvSpPr/>
          <p:nvPr/>
        </p:nvSpPr>
        <p:spPr>
          <a:xfrm>
            <a:off x="251520" y="907266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2019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806038"/>
              </p:ext>
            </p:extLst>
          </p:nvPr>
        </p:nvGraphicFramePr>
        <p:xfrm>
          <a:off x="287342" y="1248203"/>
          <a:ext cx="8695246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17059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-70,2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Организация, проведение и участие обучающихся и педагогов в конкурсах, фестивалях, соревнованиях, различных мероприятиях федерального, республиканского и городского уровней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926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+643,1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Организация методической и мониторинговой деятельности в образовательных учреждениях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926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+3 882,1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Обеспечение персонифицированного финансирования дополнительного образования детей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6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+45,0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Проведение и участие в мероприятиях гражданско-патриотической направленности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6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+25,2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Проведение и участие в мероприятиях, направленных на пропаганду здорового образа жизни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6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-7,3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Организация временной занятости подростков в летний период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262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+666,0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Содержание и обеспечение деятельности МУ «Управление образования» администрации МОГО «Ухта»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992456" y="850607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655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«КУЛЬТУРА»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17" name="Пятиугольник 16"/>
          <p:cNvSpPr/>
          <p:nvPr/>
        </p:nvSpPr>
        <p:spPr>
          <a:xfrm>
            <a:off x="251520" y="2273374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2019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716846"/>
              </p:ext>
            </p:extLst>
          </p:nvPr>
        </p:nvGraphicFramePr>
        <p:xfrm>
          <a:off x="287342" y="2664916"/>
          <a:ext cx="8695246" cy="3139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-154,7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проведение капитального и текущего ремонта объектов культуры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+530,0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Укрепление материально-технической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базы за счет средств местного бюджета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+373,3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организацию городских мероприятий за счет средств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местного бюджета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+3,5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оплату услуг по обращению с твердыми коммунальными отходами за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счет средств республиканского и местного бюджетов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+18 685,1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обеспечение достижения установленного уровня средней заработной платы (Указ Президента РФ)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+3 869,6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доведение размеров оплаты труда работников до МРОТ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-155,0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Предоставление мер социальной поддержки в виде компенсации расходов на оплату жилого помещения и коммунальных услуг педагогическим работникам и специалистам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+2 434,8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Содержание и обеспечение деятельности МУ «Управление культуры администрации МОГО «Ухта»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т</a:t>
            </a:r>
            <a:r>
              <a:rPr lang="ru-RU" sz="1000" dirty="0" smtClean="0">
                <a:latin typeface="Verdana" pitchFamily="34" charset="0"/>
              </a:rPr>
              <a:t>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26168"/>
              </p:ext>
            </p:extLst>
          </p:nvPr>
        </p:nvGraphicFramePr>
        <p:xfrm>
          <a:off x="251520" y="1122968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/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/>
                <a:gridCol w="890925"/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10.09.2019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297 058,3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267 530,3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261 933,7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+25 586,6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021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«СОЦИАЛЬНАЯ ПОДДЕРЖКА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НАСЕЛЕНИЯ</a:t>
            </a:r>
            <a:r>
              <a:rPr lang="ru-RU" dirty="0"/>
              <a:t>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13" name="Пятиугольник 12"/>
          <p:cNvSpPr/>
          <p:nvPr/>
        </p:nvSpPr>
        <p:spPr>
          <a:xfrm>
            <a:off x="251520" y="2262357"/>
            <a:ext cx="404680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304758"/>
              </p:ext>
            </p:extLst>
          </p:nvPr>
        </p:nvGraphicFramePr>
        <p:xfrm>
          <a:off x="287342" y="2753052"/>
          <a:ext cx="869524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-230,7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предоставление дополнительных мер социальной поддержки гражданам (экономия)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+132,3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оказание единовременной материальной помощи гражданам, оказавшимся в трудной жизненной ситуации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933773"/>
              </p:ext>
            </p:extLst>
          </p:nvPr>
        </p:nvGraphicFramePr>
        <p:xfrm>
          <a:off x="251520" y="1242926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/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/>
                <a:gridCol w="890925"/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10.09.2019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3 902,2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2 500,0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2 500,0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-98,4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637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«ФОРМИРОВАНИЕ СОВРЕМЕННОЙ</a:t>
            </a:r>
            <a:br>
              <a:rPr lang="ru-RU" dirty="0"/>
            </a:br>
            <a:r>
              <a:rPr lang="ru-RU" dirty="0"/>
              <a:t>ГОРОДСКОЙ СРЕДЫ»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525926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2229306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2019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531996"/>
              </p:ext>
            </p:extLst>
          </p:nvPr>
        </p:nvGraphicFramePr>
        <p:xfrm>
          <a:off x="276325" y="2657834"/>
          <a:ext cx="8695246" cy="37764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8158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+826,6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ремонт дворовых территорий многоквартирных домов, проездов к дворовым территориям многоквартирных домов за счет средств муниципального дорожного фонда МОГО «Ухта»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6664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+510,0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обустройство мест погребений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1759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+599,1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благоустройство улично-дорожной сети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3962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+2 167,8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оплату за потребленную электроэнергию, необходимую для работоспособности светофоров и наружного освещения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069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+1 687,1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Субсидии организациям, осуществляющим капитальный ремонт (ремонт) и содержание объектов внешнего благоустройства 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272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-1 065,5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техническое обслуживание, санитарное содержание мест погребений и текущий ремонт элементов благоустройства мест погребений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39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+10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938,3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Субсидии организациям, осуществляющим капитальный ремонт (ремонт) и содержание объектов благоустройства, объектов культурного наследия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774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+24,1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принудительную эвакуацию длительно хранящегося, брошенного и разукомплектованного автотранспорта или автотранспорта, эвакуированного из мест несанкционированной стоянки и вывоз незаконно установленных </a:t>
                      </a:r>
                      <a:r>
                        <a:rPr lang="ru-RU" sz="1000" dirty="0" err="1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балков</a:t>
                      </a: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и нестационарных торговых объектов с территории МОГО «Ухта»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097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+124,7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обустройство дворовых территорий и проездов МОГО «Ухта»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820507"/>
              </p:ext>
            </p:extLst>
          </p:nvPr>
        </p:nvGraphicFramePr>
        <p:xfrm>
          <a:off x="273554" y="1147885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/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/>
                <a:gridCol w="890925"/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10.09.2019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280 700,4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77 272,9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72 590,3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+15 830,5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+8 779,1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+9 310,5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336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«ФОРМИРОВАНИЕ СОВРЕМЕННОЙ</a:t>
            </a:r>
            <a:br>
              <a:rPr lang="ru-RU" dirty="0"/>
            </a:br>
            <a:r>
              <a:rPr lang="ru-RU" dirty="0"/>
              <a:t>ГОРОДСКОЙ СРЕДЫ»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18" name="Пятиугольник 17"/>
          <p:cNvSpPr/>
          <p:nvPr/>
        </p:nvSpPr>
        <p:spPr>
          <a:xfrm>
            <a:off x="298105" y="2471540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792493"/>
              </p:ext>
            </p:extLst>
          </p:nvPr>
        </p:nvGraphicFramePr>
        <p:xfrm>
          <a:off x="307981" y="2877099"/>
          <a:ext cx="8695246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+8 779,1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Ремонт дворовых территорий многоквартирных домов, проездов к дворовым территориям многоквартирных домов за счет средств муниципального дорожного фонда МОГО «Ухта»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Пятиугольник 19"/>
          <p:cNvSpPr/>
          <p:nvPr/>
        </p:nvSpPr>
        <p:spPr>
          <a:xfrm>
            <a:off x="288229" y="3699036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162305"/>
              </p:ext>
            </p:extLst>
          </p:nvPr>
        </p:nvGraphicFramePr>
        <p:xfrm>
          <a:off x="298105" y="4104595"/>
          <a:ext cx="8695246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+9 310,5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Ремонт дворовых территорий многоквартирных домов, проездов к дворовым территориям многоквартирных домов за счет средств муниципального дорожного фонда МОГО «Ухта»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535518"/>
              </p:ext>
            </p:extLst>
          </p:nvPr>
        </p:nvGraphicFramePr>
        <p:xfrm>
          <a:off x="283984" y="1608169"/>
          <a:ext cx="8695246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/>
              </a:tblGrid>
              <a:tr h="309563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+18,3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проектно-сметные и изыскательские работы по благоустройству, в </a:t>
                      </a:r>
                      <a:r>
                        <a:rPr lang="ru-RU" sz="1000" dirty="0" err="1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т.ч</a:t>
                      </a: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. </a:t>
                      </a:r>
                      <a:r>
                        <a:rPr lang="ru-RU" sz="1000" dirty="0" err="1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берегоукрепление</a:t>
                      </a: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и предотвращение перемещения грунта в местах с крутыми уклонами рельефа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Пятиугольник 9"/>
          <p:cNvSpPr/>
          <p:nvPr/>
        </p:nvSpPr>
        <p:spPr>
          <a:xfrm>
            <a:off x="251424" y="1178700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2019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579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ФИЗИЧЕСКОЙ КУЛЬТУРЫ </a:t>
            </a:r>
            <a:br>
              <a:rPr lang="ru-RU" dirty="0"/>
            </a:br>
            <a:r>
              <a:rPr lang="ru-RU" dirty="0"/>
              <a:t>И СПОРТА»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21" name="Пятиугольник 20"/>
          <p:cNvSpPr/>
          <p:nvPr/>
        </p:nvSpPr>
        <p:spPr>
          <a:xfrm>
            <a:off x="251520" y="2108119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2019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650213"/>
              </p:ext>
            </p:extLst>
          </p:nvPr>
        </p:nvGraphicFramePr>
        <p:xfrm>
          <a:off x="287342" y="2598814"/>
          <a:ext cx="8695246" cy="128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+6 861,2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обеспечение достижения установленного уровня средней заработной платы педагогических работников (Указ Президента РФ)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+1 712,0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оказание муниципальных услуг (выполнение работ) </a:t>
                      </a:r>
                      <a:r>
                        <a:rPr lang="ru-RU" sz="1000" dirty="0" err="1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физкультурно</a:t>
                      </a: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- спортивными учреждениями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+8,0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подготовку и выдачу технических условий по объекту: «Капитальный ремонт объекта: «Спортивный комплекс «Нефтяник»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915690"/>
              </p:ext>
            </p:extLst>
          </p:nvPr>
        </p:nvGraphicFramePr>
        <p:xfrm>
          <a:off x="251520" y="1088688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/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/>
                <a:gridCol w="890925"/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10.09.2019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153 829,0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126 926,5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125 983,4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+8 581,2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+360,0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Пятиугольник 8"/>
          <p:cNvSpPr/>
          <p:nvPr/>
        </p:nvSpPr>
        <p:spPr>
          <a:xfrm>
            <a:off x="248749" y="4130495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357289"/>
              </p:ext>
            </p:extLst>
          </p:nvPr>
        </p:nvGraphicFramePr>
        <p:xfrm>
          <a:off x="284571" y="4621190"/>
          <a:ext cx="8695246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+360,0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Безвозмездные поступления на проведение капитального и текущего ремонта </a:t>
                      </a:r>
                      <a:r>
                        <a:rPr lang="ru-RU" sz="1000" dirty="0" err="1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физкультурно</a:t>
                      </a: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– спортивных учреждений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308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 smtClean="0"/>
              <a:t>«ПЕРЕСЕЛЕНИЕ ГРАЖДАН, ПРОЖИВАЮЩИХ НА </a:t>
            </a:r>
            <a:br>
              <a:rPr lang="ru-RU" dirty="0" smtClean="0"/>
            </a:br>
            <a:r>
              <a:rPr lang="ru-RU" dirty="0" smtClean="0"/>
              <a:t>ТЕРРИТОРИИ МОГО «УХТА», ИЗ АВАРИЙНОГО ЖИЛИЩНОГО ФОНДА</a:t>
            </a:r>
            <a:br>
              <a:rPr lang="ru-RU" dirty="0" smtClean="0"/>
            </a:br>
            <a:r>
              <a:rPr lang="ru-RU" dirty="0" smtClean="0"/>
              <a:t>НА 2013-2017 ГОДЫ»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21" name="Пятиугольник 20"/>
          <p:cNvSpPr/>
          <p:nvPr/>
        </p:nvSpPr>
        <p:spPr>
          <a:xfrm>
            <a:off x="251520" y="2647952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2019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022373"/>
              </p:ext>
            </p:extLst>
          </p:nvPr>
        </p:nvGraphicFramePr>
        <p:xfrm>
          <a:off x="287342" y="3171698"/>
          <a:ext cx="8695246" cy="6207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+996,0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обеспечение мероприятий по переселению граждан из аварийного жилищного фонда за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счет средств местного бюджета (на исполнение судебных актов по обращению взыскания на средства бюджета МОГО «Ухта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»)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50955" y="1178700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008157"/>
              </p:ext>
            </p:extLst>
          </p:nvPr>
        </p:nvGraphicFramePr>
        <p:xfrm>
          <a:off x="251520" y="1518351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/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/>
                <a:gridCol w="890925"/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10.09.2019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31 856,7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+996,0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909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НЕПРОГРАММНЫЕ МЕРОПРИЯТИЯ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17</a:t>
            </a:fld>
            <a:endParaRPr lang="ru-RU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956195"/>
              </p:ext>
            </p:extLst>
          </p:nvPr>
        </p:nvGraphicFramePr>
        <p:xfrm>
          <a:off x="251424" y="2132268"/>
          <a:ext cx="8695246" cy="423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-972,7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Содержание Совета МОГО «Ухта»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-56,0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Текущий ремонт помещений в здании, расположенном по адресу г. Ухта, ул. Первомайская, д. 3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+25 552,6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Исполнение судебных актов по обращению взыскания на средства бюджета МОГО «Ухта», связанных с взысканием неосновательного обогащения в пользу ООО «ЛУКОЙЛ-Коми»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+652,8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Осуществление государственных полномочий Республики Коми за счет средств республиканского бюджета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-11 106,5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Исполнение исполнительных листов судебных органов по искам к МОГО «Ухта» (казне) о возмещении вреда, причиненного незаконными действиями (бездействием) органов местного самоуправления или их должностных лиц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-39 038,3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Исполнение судебных актов, предусматривающих обращения взыскания на средства бюджета МОГО «Ухта»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-675,5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Финансовое обеспечение </a:t>
                      </a:r>
                      <a:r>
                        <a:rPr lang="ru-RU" sz="1000" dirty="0" err="1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софинансирования</a:t>
                      </a: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мероприятий, осуществляемых за счёт безвозмездных поступлений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+2 310,2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Расходы за счет резервного фонда Правительства Республики Коми по предупреждению и ликвидации чрезвычайных ситуаций и последствий стихийных бедствий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+3 582,8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Исполнение судебных актов по выплате денежной компенсации взамен предоставления жилого помещения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-249,6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Доплаты к пенсиям государственных служащих субъектов Российской Федерации и муниципальных служащих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437803"/>
              </p:ext>
            </p:extLst>
          </p:nvPr>
        </p:nvGraphicFramePr>
        <p:xfrm>
          <a:off x="251424" y="789916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/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/>
                <a:gridCol w="890925"/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10.09.2019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303 361,5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309 143,5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359 762,5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-8 404,6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-9 960,4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-9 599,6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Пятиугольник 9"/>
          <p:cNvSpPr/>
          <p:nvPr/>
        </p:nvSpPr>
        <p:spPr>
          <a:xfrm>
            <a:off x="251520" y="1711507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2019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268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НЕПРОГРАММНЫЕ МЕРОПРИЯТИЯ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18</a:t>
            </a:fld>
            <a:endParaRPr lang="ru-RU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122280"/>
              </p:ext>
            </p:extLst>
          </p:nvPr>
        </p:nvGraphicFramePr>
        <p:xfrm>
          <a:off x="251424" y="986500"/>
          <a:ext cx="8695246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+63,5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Компенсация расходов на оплату стоимости проезда и провоза багажа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-1,5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Проведение выборов в представительные органы муниципального образования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+8 576,5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Содержание МУ УКС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+2 957,1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Содержание Администрации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251520" y="565739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2019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591902"/>
              </p:ext>
            </p:extLst>
          </p:nvPr>
        </p:nvGraphicFramePr>
        <p:xfrm>
          <a:off x="251520" y="3068952"/>
          <a:ext cx="8695246" cy="138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+219,5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Условно утверждаемые (утвержденные) расходы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-9 819,9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Исполнение исполнительных листов судебных органов по искам к МОГО «Ухта» (казне) о возмещении вреда, причиненного незаконными действиями (бездействием) органов местного самоуправления или их должностных лиц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-360,0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Содержание МУ УКС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Пятиугольник 10"/>
          <p:cNvSpPr/>
          <p:nvPr/>
        </p:nvSpPr>
        <p:spPr>
          <a:xfrm>
            <a:off x="251616" y="2648191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484428"/>
              </p:ext>
            </p:extLst>
          </p:nvPr>
        </p:nvGraphicFramePr>
        <p:xfrm>
          <a:off x="251520" y="5049216"/>
          <a:ext cx="8695246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-10 065,1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Исполнение исполнительных листов судебных органов по искам к МОГО «Ухта» (казне) о возмещении вреда, причиненного незаконными действиями (бездействием) органов местного самоуправления или их должностных лиц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+465,5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Условно утверждаемые (утвержденные) расходы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Пятиугольник 12"/>
          <p:cNvSpPr/>
          <p:nvPr/>
        </p:nvSpPr>
        <p:spPr>
          <a:xfrm>
            <a:off x="251616" y="4628455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787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МУНИЦИПАЛЬНЫЙ ДОЛГ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11" name="Пятиугольник 10"/>
          <p:cNvSpPr/>
          <p:nvPr/>
        </p:nvSpPr>
        <p:spPr>
          <a:xfrm>
            <a:off x="125220" y="2472180"/>
            <a:ext cx="1131366" cy="195771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solidFill>
                  <a:schemeClr val="tx1"/>
                </a:solidFill>
                <a:latin typeface="Verdana" pitchFamily="34" charset="0"/>
              </a:rPr>
              <a:t>млн. руб.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62012" y="420222"/>
            <a:ext cx="41706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Экономия в результате: </a:t>
            </a:r>
            <a:endParaRPr lang="ru-RU" sz="1000" dirty="0" smtClean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- досрочного погашения коммерческих кредитов</a:t>
            </a:r>
            <a:endParaRPr lang="ru-RU" sz="1000" dirty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- перекредитования коммерческих кредитов</a:t>
            </a:r>
          </a:p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(замещение «дорогих» кредитов на «дешевые»)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ru-RU" sz="1000" dirty="0">
                <a:latin typeface="Verdana" pitchFamily="34" charset="0"/>
              </a:rPr>
              <a:t>использование временно свободных средств </a:t>
            </a:r>
          </a:p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бюджетных и автономных </a:t>
            </a:r>
            <a:r>
              <a:rPr lang="ru-RU" sz="1000" dirty="0" smtClean="0">
                <a:latin typeface="Verdana" pitchFamily="34" charset="0"/>
              </a:rPr>
              <a:t>учреждений</a:t>
            </a:r>
          </a:p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- снижения начальной цены контракта по итогам проведения аукционов на оказание услуг по предоставлению возобновляемой и </a:t>
            </a:r>
            <a:r>
              <a:rPr lang="ru-RU" sz="1000" dirty="0" err="1" smtClean="0">
                <a:latin typeface="Verdana" pitchFamily="34" charset="0"/>
              </a:rPr>
              <a:t>невозобновляемой</a:t>
            </a:r>
            <a:r>
              <a:rPr lang="ru-RU" sz="1000" dirty="0" smtClean="0">
                <a:latin typeface="Verdana" pitchFamily="34" charset="0"/>
              </a:rPr>
              <a:t> кредитной линии бюджету МОГО «Ухта»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3453" y="1325376"/>
            <a:ext cx="3398518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Verdana" pitchFamily="34" charset="0"/>
              </a:rPr>
              <a:t>Экономия</a:t>
            </a:r>
            <a:r>
              <a:rPr lang="ru-RU" sz="1000" dirty="0">
                <a:latin typeface="Verdana" pitchFamily="34" charset="0"/>
              </a:rPr>
              <a:t> от первоначального решения </a:t>
            </a:r>
          </a:p>
          <a:p>
            <a:r>
              <a:rPr lang="ru-RU" sz="1000" dirty="0">
                <a:latin typeface="Verdana" pitchFamily="34" charset="0"/>
              </a:rPr>
              <a:t>о бюджете МОГО «Ухта» составила: </a:t>
            </a:r>
          </a:p>
          <a:p>
            <a:r>
              <a:rPr lang="ru-RU" sz="1000" b="1" dirty="0">
                <a:latin typeface="Verdana" pitchFamily="34" charset="0"/>
              </a:rPr>
              <a:t>2016</a:t>
            </a:r>
            <a:r>
              <a:rPr lang="ru-RU" sz="1000" dirty="0">
                <a:latin typeface="Verdana" pitchFamily="34" charset="0"/>
              </a:rPr>
              <a:t> год </a:t>
            </a:r>
            <a:r>
              <a:rPr lang="ru-RU" sz="1000" b="1" dirty="0">
                <a:latin typeface="Verdana" pitchFamily="34" charset="0"/>
              </a:rPr>
              <a:t>21,1</a:t>
            </a:r>
            <a:r>
              <a:rPr lang="ru-RU" sz="1000" dirty="0">
                <a:latin typeface="Verdana" pitchFamily="34" charset="0"/>
              </a:rPr>
              <a:t> млн. руб.</a:t>
            </a:r>
          </a:p>
          <a:p>
            <a:r>
              <a:rPr lang="ru-RU" sz="1000" b="1" dirty="0">
                <a:latin typeface="Verdana" pitchFamily="34" charset="0"/>
              </a:rPr>
              <a:t>2017</a:t>
            </a:r>
            <a:r>
              <a:rPr lang="ru-RU" sz="1000" dirty="0">
                <a:latin typeface="Verdana" pitchFamily="34" charset="0"/>
              </a:rPr>
              <a:t> год </a:t>
            </a:r>
            <a:r>
              <a:rPr lang="ru-RU" sz="1000" b="1" dirty="0">
                <a:latin typeface="Verdana" pitchFamily="34" charset="0"/>
              </a:rPr>
              <a:t>45,2</a:t>
            </a:r>
            <a:r>
              <a:rPr lang="ru-RU" sz="1000" dirty="0">
                <a:latin typeface="Verdana" pitchFamily="34" charset="0"/>
              </a:rPr>
              <a:t> млн. руб.</a:t>
            </a:r>
          </a:p>
          <a:p>
            <a:r>
              <a:rPr lang="ru-RU" sz="1000" b="1" dirty="0">
                <a:latin typeface="Verdana" pitchFamily="34" charset="0"/>
              </a:rPr>
              <a:t>2018</a:t>
            </a:r>
            <a:r>
              <a:rPr lang="ru-RU" sz="1000" dirty="0">
                <a:latin typeface="Verdana" pitchFamily="34" charset="0"/>
              </a:rPr>
              <a:t> год </a:t>
            </a:r>
            <a:r>
              <a:rPr lang="ru-RU" sz="1000" b="1" dirty="0">
                <a:latin typeface="Verdana" pitchFamily="34" charset="0"/>
              </a:rPr>
              <a:t>24,5</a:t>
            </a:r>
            <a:r>
              <a:rPr lang="ru-RU" sz="1000" dirty="0">
                <a:latin typeface="Verdana" pitchFamily="34" charset="0"/>
              </a:rPr>
              <a:t> млн. руб</a:t>
            </a:r>
            <a:r>
              <a:rPr lang="ru-RU" sz="1000" dirty="0" smtClean="0">
                <a:latin typeface="Verdana" pitchFamily="34" charset="0"/>
              </a:rPr>
              <a:t>.</a:t>
            </a:r>
          </a:p>
          <a:p>
            <a:r>
              <a:rPr lang="ru-RU" sz="1000" dirty="0">
                <a:latin typeface="Verdana" pitchFamily="34" charset="0"/>
              </a:rPr>
              <a:t>н</a:t>
            </a:r>
            <a:r>
              <a:rPr lang="ru-RU" sz="1000" dirty="0" smtClean="0">
                <a:latin typeface="Verdana" pitchFamily="34" charset="0"/>
              </a:rPr>
              <a:t>а </a:t>
            </a:r>
            <a:r>
              <a:rPr lang="ru-RU" sz="1000" b="1" dirty="0" smtClean="0">
                <a:latin typeface="Verdana" pitchFamily="34" charset="0"/>
              </a:rPr>
              <a:t>2019</a:t>
            </a:r>
            <a:r>
              <a:rPr lang="ru-RU" sz="1000" dirty="0" smtClean="0">
                <a:latin typeface="Verdana" pitchFamily="34" charset="0"/>
              </a:rPr>
              <a:t> год  – 17,1 млн. руб.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5692" y="521788"/>
            <a:ext cx="4248442" cy="8679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b="1" dirty="0" smtClean="0">
                <a:latin typeface="Verdana" pitchFamily="34" charset="0"/>
              </a:rPr>
              <a:t>Средняя ставка </a:t>
            </a:r>
            <a:r>
              <a:rPr lang="ru-RU" sz="1000" b="1" dirty="0">
                <a:latin typeface="Verdana" pitchFamily="34" charset="0"/>
              </a:rPr>
              <a:t>по </a:t>
            </a:r>
            <a:r>
              <a:rPr lang="ru-RU" sz="1000" b="1" dirty="0" smtClean="0">
                <a:latin typeface="Verdana" pitchFamily="34" charset="0"/>
              </a:rPr>
              <a:t>банковским кредитам 8,8%</a:t>
            </a:r>
            <a:endParaRPr lang="ru-RU" sz="1000" b="1" dirty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endParaRPr lang="ru-RU" sz="600" b="1" dirty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000" b="1" dirty="0" smtClean="0">
                <a:latin typeface="Verdana" pitchFamily="34" charset="0"/>
              </a:rPr>
              <a:t>Ставка </a:t>
            </a:r>
            <a:r>
              <a:rPr lang="ru-RU" sz="1000" b="1" dirty="0">
                <a:latin typeface="Verdana" pitchFamily="34" charset="0"/>
              </a:rPr>
              <a:t>бюджетного </a:t>
            </a:r>
            <a:r>
              <a:rPr lang="ru-RU" sz="1000" b="1" dirty="0" smtClean="0">
                <a:latin typeface="Verdana" pitchFamily="34" charset="0"/>
              </a:rPr>
              <a:t>кредита Министерства </a:t>
            </a:r>
            <a:r>
              <a:rPr lang="ru-RU" sz="1000" b="1" dirty="0">
                <a:latin typeface="Verdana" pitchFamily="34" charset="0"/>
              </a:rPr>
              <a:t>финансов </a:t>
            </a:r>
          </a:p>
          <a:p>
            <a:pPr>
              <a:lnSpc>
                <a:spcPct val="120000"/>
              </a:lnSpc>
            </a:pPr>
            <a:r>
              <a:rPr lang="ru-RU" sz="1000" b="1" dirty="0">
                <a:latin typeface="Verdana" pitchFamily="34" charset="0"/>
              </a:rPr>
              <a:t>Республики Коми </a:t>
            </a:r>
            <a:r>
              <a:rPr lang="ru-RU" sz="1000" b="1" dirty="0" smtClean="0">
                <a:latin typeface="Verdana" pitchFamily="34" charset="0"/>
              </a:rPr>
              <a:t>0,1</a:t>
            </a:r>
            <a:endParaRPr lang="ru-RU" sz="1000" b="1" dirty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endParaRPr lang="ru-RU" sz="600" b="1" dirty="0">
              <a:latin typeface="Verdana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286352887"/>
              </p:ext>
            </p:extLst>
          </p:nvPr>
        </p:nvGraphicFramePr>
        <p:xfrm>
          <a:off x="187160" y="2751494"/>
          <a:ext cx="873116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3405861615"/>
              </p:ext>
            </p:extLst>
          </p:nvPr>
        </p:nvGraphicFramePr>
        <p:xfrm>
          <a:off x="855741" y="2496074"/>
          <a:ext cx="1755194" cy="1403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2381434" y="3238482"/>
            <a:ext cx="72492" cy="67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/>
          </a:p>
        </p:txBody>
      </p:sp>
      <p:sp>
        <p:nvSpPr>
          <p:cNvPr id="27" name="TextBox 26"/>
          <p:cNvSpPr txBox="1"/>
          <p:nvPr/>
        </p:nvSpPr>
        <p:spPr>
          <a:xfrm>
            <a:off x="2398363" y="3164513"/>
            <a:ext cx="12939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latin typeface="Verdana" pitchFamily="34" charset="0"/>
              </a:rPr>
              <a:t>Бюджетные кредиты</a:t>
            </a:r>
            <a:endParaRPr lang="ru-RU" sz="800" dirty="0">
              <a:latin typeface="Verdana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379913" y="3034150"/>
            <a:ext cx="72492" cy="6750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/>
          </a:p>
        </p:txBody>
      </p:sp>
      <p:sp>
        <p:nvSpPr>
          <p:cNvPr id="29" name="TextBox 28"/>
          <p:cNvSpPr txBox="1"/>
          <p:nvPr/>
        </p:nvSpPr>
        <p:spPr>
          <a:xfrm>
            <a:off x="2392568" y="2911173"/>
            <a:ext cx="12923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latin typeface="Verdana" pitchFamily="34" charset="0"/>
              </a:rPr>
              <a:t>Кредиты кредитных </a:t>
            </a:r>
          </a:p>
          <a:p>
            <a:r>
              <a:rPr lang="ru-RU" sz="800" dirty="0" smtClean="0">
                <a:latin typeface="Verdana" pitchFamily="34" charset="0"/>
              </a:rPr>
              <a:t>организаций</a:t>
            </a:r>
            <a:endParaRPr lang="ru-RU" sz="800" dirty="0">
              <a:latin typeface="Verdan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43667" y="2426668"/>
            <a:ext cx="27819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latin typeface="Verdana" pitchFamily="34" charset="0"/>
              </a:rPr>
              <a:t>Структура муниципального долга на 01.01.2019</a:t>
            </a:r>
            <a:endParaRPr lang="ru-RU" sz="8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949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ХАРАКТЕРИСТИКИ БЮДЖЕТА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276735"/>
              </p:ext>
            </p:extLst>
          </p:nvPr>
        </p:nvGraphicFramePr>
        <p:xfrm>
          <a:off x="281488" y="673555"/>
          <a:ext cx="8620198" cy="19822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82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902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302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84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30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2663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Показатель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Решение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о бюджете МОГО «Ухта» на 2019 год и плановый период 2020 и 2021 годов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к редакции от 10.09.2019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5864">
                <a:tc vMerge="1">
                  <a:txBody>
                    <a:bodyPr/>
                    <a:lstStyle/>
                    <a:p>
                      <a:pPr algn="l"/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10.09.2019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Проект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млн. руб.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% (+/-)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2060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>
                          <a:latin typeface="Verdana" pitchFamily="34" charset="0"/>
                          <a:cs typeface="Arial" pitchFamily="34" charset="0"/>
                        </a:rPr>
                        <a:t>ДОХОДЫ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3 791,3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4 087,9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296,6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7,8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Налоговые и неналоговые</a:t>
                      </a:r>
                      <a:r>
                        <a:rPr lang="ru-RU" sz="1000" b="0" baseline="0" dirty="0">
                          <a:latin typeface="Verdana" pitchFamily="34" charset="0"/>
                          <a:cs typeface="Arial" pitchFamily="34" charset="0"/>
                        </a:rPr>
                        <a:t> доходы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1 391,1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</a:t>
                      </a: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 463,9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72,8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5,2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Безвозмездные поступления, всего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2 400,2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2 624,0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223,8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9,3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>
                          <a:latin typeface="Verdana" pitchFamily="34" charset="0"/>
                          <a:cs typeface="Arial" pitchFamily="34" charset="0"/>
                        </a:rPr>
                        <a:t>РАСХОДЫ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4 122,8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4 419,4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296,6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7,2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>
                          <a:latin typeface="Verdana" pitchFamily="34" charset="0"/>
                          <a:cs typeface="Arial" pitchFamily="34" charset="0"/>
                        </a:rPr>
                        <a:t>ДЕФИЦИТ(-) ПРОФИЦИТ (+)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-331,5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-331,5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Пятиугольник 7"/>
          <p:cNvSpPr/>
          <p:nvPr/>
        </p:nvSpPr>
        <p:spPr>
          <a:xfrm>
            <a:off x="7819021" y="425886"/>
            <a:ext cx="1131366" cy="195771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000" dirty="0">
                <a:solidFill>
                  <a:schemeClr val="tx1"/>
                </a:solidFill>
                <a:latin typeface="Verdana" pitchFamily="34" charset="0"/>
              </a:rPr>
              <a:t>млн. руб.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5A09492-28BA-45DA-AAA4-B0654009F17E}"/>
              </a:ext>
            </a:extLst>
          </p:cNvPr>
          <p:cNvSpPr txBox="1"/>
          <p:nvPr/>
        </p:nvSpPr>
        <p:spPr>
          <a:xfrm>
            <a:off x="266183" y="2754848"/>
            <a:ext cx="3034805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b="1" dirty="0">
                <a:latin typeface="Tahoma" pitchFamily="34" charset="0"/>
                <a:cs typeface="Tahoma" pitchFamily="34" charset="0"/>
              </a:rPr>
              <a:t>СТРУКТУРА ДОПОЛНИТЕЛЬНЫХ ДОХОДОВ</a:t>
            </a:r>
          </a:p>
        </p:txBody>
      </p:sp>
      <p:sp>
        <p:nvSpPr>
          <p:cNvPr id="10" name="Шестиугольник 9">
            <a:extLst>
              <a:ext uri="{FF2B5EF4-FFF2-40B4-BE49-F238E27FC236}">
                <a16:creationId xmlns:a16="http://schemas.microsoft.com/office/drawing/2014/main" xmlns="" id="{E77C69B2-2FA1-4E1D-A1AA-6C9F6E3C0E7D}"/>
              </a:ext>
            </a:extLst>
          </p:cNvPr>
          <p:cNvSpPr/>
          <p:nvPr/>
        </p:nvSpPr>
        <p:spPr>
          <a:xfrm>
            <a:off x="281487" y="3049002"/>
            <a:ext cx="2178681" cy="343572"/>
          </a:xfrm>
          <a:prstGeom prst="hexag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A18E872-F701-45A7-8263-3B8077FB0308}"/>
              </a:ext>
            </a:extLst>
          </p:cNvPr>
          <p:cNvSpPr txBox="1"/>
          <p:nvPr/>
        </p:nvSpPr>
        <p:spPr>
          <a:xfrm>
            <a:off x="370315" y="3084579"/>
            <a:ext cx="203038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ahoma" pitchFamily="34" charset="0"/>
                <a:cs typeface="Tahoma" pitchFamily="34" charset="0"/>
              </a:rPr>
              <a:t>+ 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296 586,2 тыс.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8D94763-D287-4C05-B188-650D4520544A}"/>
              </a:ext>
            </a:extLst>
          </p:cNvPr>
          <p:cNvSpPr txBox="1"/>
          <p:nvPr/>
        </p:nvSpPr>
        <p:spPr>
          <a:xfrm>
            <a:off x="2486704" y="3097677"/>
            <a:ext cx="1905272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Доходы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Шестиугольник 12">
            <a:extLst>
              <a:ext uri="{FF2B5EF4-FFF2-40B4-BE49-F238E27FC236}">
                <a16:creationId xmlns:a16="http://schemas.microsoft.com/office/drawing/2014/main" xmlns="" id="{2EED5B1B-6F87-4AAB-A6DD-C19446092B89}"/>
              </a:ext>
            </a:extLst>
          </p:cNvPr>
          <p:cNvSpPr/>
          <p:nvPr/>
        </p:nvSpPr>
        <p:spPr>
          <a:xfrm>
            <a:off x="619974" y="4687681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D4A481A-7279-4BF1-9FB1-41A03CEABB7F}"/>
              </a:ext>
            </a:extLst>
          </p:cNvPr>
          <p:cNvSpPr txBox="1"/>
          <p:nvPr/>
        </p:nvSpPr>
        <p:spPr>
          <a:xfrm>
            <a:off x="707429" y="4731618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+ 223 693,2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FFF5F7B-B021-4626-A307-8A12D32D6E4C}"/>
              </a:ext>
            </a:extLst>
          </p:cNvPr>
          <p:cNvSpPr txBox="1"/>
          <p:nvPr/>
        </p:nvSpPr>
        <p:spPr>
          <a:xfrm>
            <a:off x="2514291" y="4648488"/>
            <a:ext cx="18776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Межбюджетные трансферты</a:t>
            </a: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2019 года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xmlns="" id="{836BFD89-4B73-40D9-9179-94CF18234DE3}"/>
              </a:ext>
            </a:extLst>
          </p:cNvPr>
          <p:cNvCxnSpPr>
            <a:cxnSpLocks/>
          </p:cNvCxnSpPr>
          <p:nvPr/>
        </p:nvCxnSpPr>
        <p:spPr>
          <a:xfrm>
            <a:off x="283265" y="3201177"/>
            <a:ext cx="0" cy="26078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0687B5FF-AA3B-4F79-A18D-F640F4E63CF2}"/>
              </a:ext>
            </a:extLst>
          </p:cNvPr>
          <p:cNvSpPr txBox="1"/>
          <p:nvPr/>
        </p:nvSpPr>
        <p:spPr>
          <a:xfrm>
            <a:off x="2514290" y="5498967"/>
            <a:ext cx="1967698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Безвозмездные  поступления от негосударственных организаций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0" name="Шестиугольник 39">
            <a:extLst>
              <a:ext uri="{FF2B5EF4-FFF2-40B4-BE49-F238E27FC236}">
                <a16:creationId xmlns:a16="http://schemas.microsoft.com/office/drawing/2014/main" xmlns="" id="{A2F5C02E-0500-4048-8EC7-33E4AA0FDDEF}"/>
              </a:ext>
            </a:extLst>
          </p:cNvPr>
          <p:cNvSpPr/>
          <p:nvPr/>
        </p:nvSpPr>
        <p:spPr>
          <a:xfrm>
            <a:off x="603074" y="5650283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0BE3A255-F9A7-48E9-B69D-5F6B18A2706A}"/>
              </a:ext>
            </a:extLst>
          </p:cNvPr>
          <p:cNvSpPr txBox="1"/>
          <p:nvPr/>
        </p:nvSpPr>
        <p:spPr>
          <a:xfrm>
            <a:off x="690529" y="5694220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latin typeface="Tahoma" pitchFamily="34" charset="0"/>
                <a:cs typeface="Tahoma" pitchFamily="34" charset="0"/>
              </a:rPr>
              <a:t>+ 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124,7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65A09492-28BA-45DA-AAA4-B0654009F17E}"/>
              </a:ext>
            </a:extLst>
          </p:cNvPr>
          <p:cNvSpPr txBox="1"/>
          <p:nvPr/>
        </p:nvSpPr>
        <p:spPr>
          <a:xfrm>
            <a:off x="4581743" y="2754848"/>
            <a:ext cx="3095719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b="1" dirty="0">
                <a:latin typeface="Tahoma" pitchFamily="34" charset="0"/>
                <a:cs typeface="Tahoma" pitchFamily="34" charset="0"/>
              </a:rPr>
              <a:t>СТРУКТУРА ДОПОЛНИТЕЛЬНЫХ 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РАСХОДОВ</a:t>
            </a:r>
            <a:endParaRPr lang="ru-RU" sz="1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" name="Шестиугольник 51">
            <a:extLst>
              <a:ext uri="{FF2B5EF4-FFF2-40B4-BE49-F238E27FC236}">
                <a16:creationId xmlns:a16="http://schemas.microsoft.com/office/drawing/2014/main" xmlns="" id="{E77C69B2-2FA1-4E1D-A1AA-6C9F6E3C0E7D}"/>
              </a:ext>
            </a:extLst>
          </p:cNvPr>
          <p:cNvSpPr/>
          <p:nvPr/>
        </p:nvSpPr>
        <p:spPr>
          <a:xfrm>
            <a:off x="4564827" y="3042611"/>
            <a:ext cx="2178681" cy="343572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2A18E872-F701-45A7-8263-3B8077FB0308}"/>
              </a:ext>
            </a:extLst>
          </p:cNvPr>
          <p:cNvSpPr txBox="1"/>
          <p:nvPr/>
        </p:nvSpPr>
        <p:spPr>
          <a:xfrm>
            <a:off x="4650720" y="3067171"/>
            <a:ext cx="19560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ahoma" pitchFamily="34" charset="0"/>
                <a:cs typeface="Tahoma" pitchFamily="34" charset="0"/>
              </a:rPr>
              <a:t>+ 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296 586,2 тыс.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58D94763-D287-4C05-B188-650D4520544A}"/>
              </a:ext>
            </a:extLst>
          </p:cNvPr>
          <p:cNvSpPr txBox="1"/>
          <p:nvPr/>
        </p:nvSpPr>
        <p:spPr>
          <a:xfrm>
            <a:off x="6836872" y="3469149"/>
            <a:ext cx="1964297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Межбюджетные трансферты</a:t>
            </a: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2019 года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0687B5FF-AA3B-4F79-A18D-F640F4E63CF2}"/>
              </a:ext>
            </a:extLst>
          </p:cNvPr>
          <p:cNvSpPr txBox="1"/>
          <p:nvPr/>
        </p:nvSpPr>
        <p:spPr>
          <a:xfrm>
            <a:off x="6902505" y="4724235"/>
            <a:ext cx="2257493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Местный бюджет</a:t>
            </a:r>
          </a:p>
        </p:txBody>
      </p: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xmlns="" id="{836BFD89-4B73-40D9-9179-94CF18234DE3}"/>
              </a:ext>
            </a:extLst>
          </p:cNvPr>
          <p:cNvCxnSpPr>
            <a:cxnSpLocks/>
          </p:cNvCxnSpPr>
          <p:nvPr/>
        </p:nvCxnSpPr>
        <p:spPr>
          <a:xfrm>
            <a:off x="4577446" y="3201178"/>
            <a:ext cx="0" cy="1646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58D94763-D287-4C05-B188-650D4520544A}"/>
              </a:ext>
            </a:extLst>
          </p:cNvPr>
          <p:cNvSpPr txBox="1"/>
          <p:nvPr/>
        </p:nvSpPr>
        <p:spPr>
          <a:xfrm>
            <a:off x="6746273" y="3097676"/>
            <a:ext cx="1905272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Расходы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5" name="Шестиугольник 74">
            <a:extLst>
              <a:ext uri="{FF2B5EF4-FFF2-40B4-BE49-F238E27FC236}">
                <a16:creationId xmlns:a16="http://schemas.microsoft.com/office/drawing/2014/main" xmlns="" id="{2EED5B1B-6F87-4AAB-A6DD-C19446092B89}"/>
              </a:ext>
            </a:extLst>
          </p:cNvPr>
          <p:cNvSpPr/>
          <p:nvPr/>
        </p:nvSpPr>
        <p:spPr>
          <a:xfrm>
            <a:off x="4923027" y="3521368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7D4A481A-7279-4BF1-9FB1-41A03CEABB7F}"/>
              </a:ext>
            </a:extLst>
          </p:cNvPr>
          <p:cNvSpPr txBox="1"/>
          <p:nvPr/>
        </p:nvSpPr>
        <p:spPr>
          <a:xfrm>
            <a:off x="5010482" y="3565305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+ 223 693,2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83" name="Шестиугольник 82">
            <a:extLst>
              <a:ext uri="{FF2B5EF4-FFF2-40B4-BE49-F238E27FC236}">
                <a16:creationId xmlns:a16="http://schemas.microsoft.com/office/drawing/2014/main" xmlns="" id="{A2F5C02E-0500-4048-8EC7-33E4AA0FDDEF}"/>
              </a:ext>
            </a:extLst>
          </p:cNvPr>
          <p:cNvSpPr/>
          <p:nvPr/>
        </p:nvSpPr>
        <p:spPr>
          <a:xfrm>
            <a:off x="4943694" y="4680299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0BE3A255-F9A7-48E9-B69D-5F6B18A2706A}"/>
              </a:ext>
            </a:extLst>
          </p:cNvPr>
          <p:cNvSpPr txBox="1"/>
          <p:nvPr/>
        </p:nvSpPr>
        <p:spPr>
          <a:xfrm>
            <a:off x="5031149" y="4724236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+ 72 768,3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cxnSp>
        <p:nvCxnSpPr>
          <p:cNvPr id="92" name="Прямая соединительная линия 91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77446" y="4835651"/>
            <a:ext cx="345581" cy="3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77446" y="4217724"/>
            <a:ext cx="366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77446" y="3688415"/>
            <a:ext cx="343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0687B5FF-AA3B-4F79-A18D-F640F4E63CF2}"/>
              </a:ext>
            </a:extLst>
          </p:cNvPr>
          <p:cNvSpPr txBox="1"/>
          <p:nvPr/>
        </p:nvSpPr>
        <p:spPr>
          <a:xfrm>
            <a:off x="5046001" y="5227689"/>
            <a:ext cx="4102980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68 938,0 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Увеличение расходов за счет поступившего штрафа</a:t>
            </a:r>
          </a:p>
          <a:p>
            <a:r>
              <a:rPr lang="ru-RU" sz="1000" dirty="0">
                <a:latin typeface="Tahoma" pitchFamily="34" charset="0"/>
                <a:cs typeface="Tahoma" pitchFamily="34" charset="0"/>
              </a:rPr>
              <a:t> 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               по искам о возмещении вреда причиненного </a:t>
            </a:r>
          </a:p>
          <a:p>
            <a:r>
              <a:rPr lang="ru-RU" sz="1000" dirty="0">
                <a:latin typeface="Tahoma" pitchFamily="34" charset="0"/>
                <a:cs typeface="Tahoma" pitchFamily="34" charset="0"/>
              </a:rPr>
              <a:t> 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               окружающей среде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0687B5FF-AA3B-4F79-A18D-F640F4E63CF2}"/>
              </a:ext>
            </a:extLst>
          </p:cNvPr>
          <p:cNvSpPr txBox="1"/>
          <p:nvPr/>
        </p:nvSpPr>
        <p:spPr>
          <a:xfrm>
            <a:off x="5057018" y="5837471"/>
            <a:ext cx="410298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3 830,3 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Увеличение расходов за счет перевыполнения</a:t>
            </a:r>
          </a:p>
          <a:p>
            <a:r>
              <a:rPr lang="ru-RU" sz="1000" dirty="0">
                <a:latin typeface="Tahoma" pitchFamily="34" charset="0"/>
                <a:cs typeface="Tahoma" pitchFamily="34" charset="0"/>
              </a:rPr>
              <a:t> </a:t>
            </a:r>
            <a:r>
              <a:rPr lang="ru-RU" sz="1000" dirty="0" smtClean="0">
                <a:latin typeface="Tahoma" pitchFamily="34" charset="0"/>
                <a:cs typeface="Tahoma" pitchFamily="34" charset="0"/>
              </a:rPr>
              <a:t>             доходной части бюджета</a:t>
            </a:r>
          </a:p>
        </p:txBody>
      </p:sp>
      <p:cxnSp>
        <p:nvCxnSpPr>
          <p:cNvPr id="105" name="Прямая соединительная линия 104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948150" y="5982441"/>
            <a:ext cx="1088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948150" y="5360193"/>
            <a:ext cx="1088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83265" y="5809072"/>
            <a:ext cx="3214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83265" y="4846354"/>
            <a:ext cx="3533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Шестиугольник 54">
            <a:extLst>
              <a:ext uri="{FF2B5EF4-FFF2-40B4-BE49-F238E27FC236}">
                <a16:creationId xmlns:a16="http://schemas.microsoft.com/office/drawing/2014/main" xmlns="" id="{2EED5B1B-6F87-4AAB-A6DD-C19446092B89}"/>
              </a:ext>
            </a:extLst>
          </p:cNvPr>
          <p:cNvSpPr/>
          <p:nvPr/>
        </p:nvSpPr>
        <p:spPr>
          <a:xfrm>
            <a:off x="651187" y="3793466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7D4A481A-7279-4BF1-9FB1-41A03CEABB7F}"/>
              </a:ext>
            </a:extLst>
          </p:cNvPr>
          <p:cNvSpPr txBox="1"/>
          <p:nvPr/>
        </p:nvSpPr>
        <p:spPr>
          <a:xfrm>
            <a:off x="738642" y="3837403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+ 72 768,3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4FFF5F7B-B021-4626-A307-8A12D32D6E4C}"/>
              </a:ext>
            </a:extLst>
          </p:cNvPr>
          <p:cNvSpPr txBox="1"/>
          <p:nvPr/>
        </p:nvSpPr>
        <p:spPr>
          <a:xfrm>
            <a:off x="2545504" y="3754273"/>
            <a:ext cx="18776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Налоговые и неналоговые</a:t>
            </a: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доходы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xmlns="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92444" y="3952139"/>
            <a:ext cx="3533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xmlns="" id="{58D94763-D287-4C05-B188-650D4520544A}"/>
              </a:ext>
            </a:extLst>
          </p:cNvPr>
          <p:cNvSpPr txBox="1"/>
          <p:nvPr/>
        </p:nvSpPr>
        <p:spPr>
          <a:xfrm>
            <a:off x="6865764" y="3953018"/>
            <a:ext cx="1964297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Безвозмездные поступления от негосударственных организаций в 2019 году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4" name="Шестиугольник 63">
            <a:extLst>
              <a:ext uri="{FF2B5EF4-FFF2-40B4-BE49-F238E27FC236}">
                <a16:creationId xmlns:a16="http://schemas.microsoft.com/office/drawing/2014/main" xmlns="" id="{2EED5B1B-6F87-4AAB-A6DD-C19446092B89}"/>
              </a:ext>
            </a:extLst>
          </p:cNvPr>
          <p:cNvSpPr/>
          <p:nvPr/>
        </p:nvSpPr>
        <p:spPr>
          <a:xfrm>
            <a:off x="4932206" y="4059363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7D4A481A-7279-4BF1-9FB1-41A03CEABB7F}"/>
              </a:ext>
            </a:extLst>
          </p:cNvPr>
          <p:cNvSpPr txBox="1"/>
          <p:nvPr/>
        </p:nvSpPr>
        <p:spPr>
          <a:xfrm>
            <a:off x="5019661" y="4103300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+ 124,7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</p:spTree>
    <p:extLst>
      <p:ext uri="{BB962C8B-B14F-4D97-AF65-F5344CB8AC3E}">
        <p14:creationId xmlns:p14="http://schemas.microsoft.com/office/powerpoint/2010/main" val="699646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МУНИЦИПАЛЬНЫЙ ДОЛГ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1" y="3799400"/>
            <a:ext cx="59046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ИСТОЧНИКИ ФИНАНСИРОВАНИЯ ДЕФИЦИТА БЮДЖЕТА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560638"/>
              </p:ext>
            </p:extLst>
          </p:nvPr>
        </p:nvGraphicFramePr>
        <p:xfrm>
          <a:off x="260536" y="4103290"/>
          <a:ext cx="8620592" cy="2471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83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591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529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6232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6232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6546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72663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>
                          <a:latin typeface="Verdana" pitchFamily="34" charset="0"/>
                        </a:rPr>
                        <a:t>Источники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>
                          <a:latin typeface="Verdana" pitchFamily="34" charset="0"/>
                        </a:rPr>
                        <a:t>2018</a:t>
                      </a:r>
                    </a:p>
                    <a:p>
                      <a:pPr algn="r"/>
                      <a:r>
                        <a:rPr lang="ru-RU" sz="900" b="1" dirty="0">
                          <a:latin typeface="Verdana" pitchFamily="34" charset="0"/>
                        </a:rPr>
                        <a:t>(план)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>
                          <a:latin typeface="Verdana" pitchFamily="34" charset="0"/>
                        </a:rPr>
                        <a:t>2018</a:t>
                      </a:r>
                    </a:p>
                    <a:p>
                      <a:pPr algn="r"/>
                      <a:r>
                        <a:rPr lang="ru-RU" sz="900" b="1" dirty="0" smtClean="0">
                          <a:latin typeface="Verdana" pitchFamily="34" charset="0"/>
                        </a:rPr>
                        <a:t>(факт)</a:t>
                      </a:r>
                      <a:endParaRPr lang="ru-RU" sz="9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>
                          <a:latin typeface="Verdana" pitchFamily="34" charset="0"/>
                        </a:rPr>
                        <a:t>2019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>
                          <a:latin typeface="Verdana" pitchFamily="34" charset="0"/>
                        </a:rPr>
                        <a:t>2020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>
                          <a:latin typeface="Verdana" pitchFamily="34" charset="0"/>
                        </a:rPr>
                        <a:t>2021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8187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>
                          <a:latin typeface="Verdana" pitchFamily="34" charset="0"/>
                          <a:cs typeface="Arial" pitchFamily="34" charset="0"/>
                        </a:rPr>
                        <a:t>Кредиты</a:t>
                      </a:r>
                      <a:r>
                        <a:rPr lang="ru-RU" sz="900" b="1" baseline="0" dirty="0">
                          <a:latin typeface="Verdana" pitchFamily="34" charset="0"/>
                          <a:cs typeface="Arial" pitchFamily="34" charset="0"/>
                        </a:rPr>
                        <a:t> кредитных организаций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0459">
                <a:tc>
                  <a:txBody>
                    <a:bodyPr/>
                    <a:lstStyle/>
                    <a:p>
                      <a:pPr algn="l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Привлечение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369,0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368,5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554,0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284,5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150,0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Погашение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-319,0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-319,0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-434,0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-284,5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-150,0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7315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>
                          <a:latin typeface="Verdana" pitchFamily="34" charset="0"/>
                          <a:cs typeface="Arial" pitchFamily="34" charset="0"/>
                        </a:rPr>
                        <a:t>Бюджетные кредиты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Привлечение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139,8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419,4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145,8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49019">
                <a:tc>
                  <a:txBody>
                    <a:bodyPr/>
                    <a:lstStyle/>
                    <a:p>
                      <a:pPr algn="l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Погашение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-197,8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-477,4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-145,8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4434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>
                          <a:latin typeface="Verdana" pitchFamily="34" charset="0"/>
                          <a:cs typeface="Arial" pitchFamily="34" charset="0"/>
                        </a:rPr>
                        <a:t>Изменение остатков средств на счетах по учету средств бюджета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136,8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-74,7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211,5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>
                          <a:latin typeface="Verdana" pitchFamily="34" charset="0"/>
                          <a:cs typeface="Arial" pitchFamily="34" charset="0"/>
                        </a:rPr>
                        <a:t>Всего источников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128,8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-83,2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331,5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558605"/>
              </p:ext>
            </p:extLst>
          </p:nvPr>
        </p:nvGraphicFramePr>
        <p:xfrm>
          <a:off x="247173" y="894075"/>
          <a:ext cx="8568953" cy="2827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9614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98187"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b="1" baseline="0" dirty="0">
                          <a:latin typeface="Verdana" pitchFamily="34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Verdana" pitchFamily="34" charset="0"/>
                        </a:rPr>
                        <a:t>Предельный объем муниципального долга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Verdana" pitchFamily="34" charset="0"/>
                        </a:rPr>
                        <a:t>Объем</a:t>
                      </a:r>
                      <a:r>
                        <a:rPr lang="ru-RU" sz="900" b="1" baseline="0" dirty="0">
                          <a:latin typeface="Verdana" pitchFamily="34" charset="0"/>
                        </a:rPr>
                        <a:t> расходов на обслуживание</a:t>
                      </a:r>
                      <a:endParaRPr lang="ru-RU" sz="9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Verdana" pitchFamily="34" charset="0"/>
                        </a:rPr>
                        <a:t>Верхний предел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8187">
                <a:tc vMerge="1">
                  <a:txBody>
                    <a:bodyPr/>
                    <a:lstStyle/>
                    <a:p>
                      <a:pPr algn="l"/>
                      <a:endParaRPr lang="ru-RU" sz="900" b="1" baseline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>
                          <a:latin typeface="Verdana" pitchFamily="34" charset="0"/>
                        </a:rPr>
                        <a:t>Ограничение </a:t>
                      </a:r>
                    </a:p>
                    <a:p>
                      <a:pPr algn="ctr"/>
                      <a:r>
                        <a:rPr lang="ru-RU" sz="900" b="0" dirty="0">
                          <a:latin typeface="Verdana" pitchFamily="34" charset="0"/>
                        </a:rPr>
                        <a:t>по БК РФ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Verdana" pitchFamily="34" charset="0"/>
                        </a:rPr>
                        <a:t>Проект</a:t>
                      </a:r>
                      <a:endParaRPr lang="ru-RU" sz="9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latin typeface="Verdana" pitchFamily="34" charset="0"/>
                        </a:rPr>
                        <a:t>Ограничение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latin typeface="Verdana" pitchFamily="34" charset="0"/>
                        </a:rPr>
                        <a:t> по БК РФ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latin typeface="Verdana" pitchFamily="34" charset="0"/>
                        </a:rPr>
                        <a:t>Проект</a:t>
                      </a:r>
                      <a:endParaRPr lang="ru-RU" sz="9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latin typeface="Verdana" pitchFamily="34" charset="0"/>
                        </a:rPr>
                        <a:t>Ограничение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latin typeface="Verdana" pitchFamily="34" charset="0"/>
                        </a:rPr>
                        <a:t> по БК РФ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latin typeface="Verdana" pitchFamily="34" charset="0"/>
                        </a:rPr>
                        <a:t>Проект</a:t>
                      </a:r>
                      <a:endParaRPr lang="ru-RU" sz="9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0086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Verdana" pitchFamily="34" charset="0"/>
                          <a:cs typeface="Arial" pitchFamily="34" charset="0"/>
                        </a:rPr>
                        <a:t>2019</a:t>
                      </a:r>
                      <a:endParaRPr lang="ru-RU" sz="900" b="1" baseline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latin typeface="Verdana" pitchFamily="34" charset="0"/>
                        </a:rPr>
                        <a:t>п.3 ст. 107</a:t>
                      </a:r>
                    </a:p>
                    <a:p>
                      <a:pPr algn="l"/>
                      <a:r>
                        <a:rPr lang="ru-RU" sz="900" dirty="0">
                          <a:latin typeface="Verdana" pitchFamily="34" charset="0"/>
                        </a:rPr>
                        <a:t>Предельный объем  муниципального долга</a:t>
                      </a:r>
                      <a:r>
                        <a:rPr lang="ru-RU" sz="900" baseline="0" dirty="0">
                          <a:latin typeface="Verdana" pitchFamily="34" charset="0"/>
                        </a:rPr>
                        <a:t> не должен превышать 100% объема доходов  местного бюджета без учета утвержденного объема безвозмездных поступлений</a:t>
                      </a:r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Verdana" pitchFamily="34" charset="0"/>
                        </a:rPr>
                        <a:t>1 </a:t>
                      </a:r>
                      <a:r>
                        <a:rPr lang="ru-RU" sz="900" dirty="0" smtClean="0">
                          <a:latin typeface="Verdana" pitchFamily="34" charset="0"/>
                        </a:rPr>
                        <a:t>463,9</a:t>
                      </a:r>
                      <a:endParaRPr lang="ru-RU" sz="900" dirty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ru-RU" sz="900" dirty="0">
                          <a:latin typeface="Verdana" pitchFamily="34" charset="0"/>
                        </a:rPr>
                        <a:t>100%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ст. 111</a:t>
                      </a:r>
                    </a:p>
                    <a:p>
                      <a:pPr algn="l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Объем расходов на обслуживание муниципального долга не должен превышать 15% объема расходов без учета субвенций</a:t>
                      </a:r>
                    </a:p>
                    <a:p>
                      <a:pPr algn="l"/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Verdana" pitchFamily="34" charset="0"/>
                        </a:rPr>
                        <a:t>7,1</a:t>
                      </a:r>
                      <a:endParaRPr lang="ru-RU" sz="900" dirty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ru-RU" sz="900" dirty="0" smtClean="0">
                          <a:latin typeface="Verdana" pitchFamily="34" charset="0"/>
                        </a:rPr>
                        <a:t>0,3%</a:t>
                      </a:r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п.6 ст. 107 </a:t>
                      </a:r>
                    </a:p>
                    <a:p>
                      <a:pPr algn="l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Верхний предел муниципального долга не должен превышать ограничения,</a:t>
                      </a:r>
                      <a:r>
                        <a:rPr lang="ru-RU" sz="900" b="0" baseline="0" dirty="0">
                          <a:latin typeface="Verdana" pitchFamily="34" charset="0"/>
                          <a:cs typeface="Arial" pitchFamily="34" charset="0"/>
                        </a:rPr>
                        <a:t> установленные для предельного объема муниципального долга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Verdana" pitchFamily="34" charset="0"/>
                        </a:rPr>
                        <a:t>417,0</a:t>
                      </a:r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Verdana" pitchFamily="34" charset="0"/>
                          <a:cs typeface="Arial" pitchFamily="34" charset="0"/>
                        </a:rPr>
                        <a:t>2020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Verdana" pitchFamily="34" charset="0"/>
                        </a:rPr>
                        <a:t>1 </a:t>
                      </a:r>
                      <a:r>
                        <a:rPr lang="ru-RU" sz="900" dirty="0" smtClean="0">
                          <a:latin typeface="Verdana" pitchFamily="34" charset="0"/>
                        </a:rPr>
                        <a:t>404,9</a:t>
                      </a:r>
                      <a:endParaRPr lang="ru-RU" sz="900" dirty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ru-RU" sz="900" dirty="0">
                          <a:latin typeface="Verdana" pitchFamily="34" charset="0"/>
                        </a:rPr>
                        <a:t>100%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35,3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1,9%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417,0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05840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Verdana" pitchFamily="34" charset="0"/>
                          <a:cs typeface="Arial" pitchFamily="34" charset="0"/>
                        </a:rPr>
                        <a:t>2021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Verdana" pitchFamily="34" charset="0"/>
                        </a:rPr>
                        <a:t>1 </a:t>
                      </a:r>
                      <a:r>
                        <a:rPr lang="ru-RU" sz="900" dirty="0" smtClean="0">
                          <a:latin typeface="Verdana" pitchFamily="34" charset="0"/>
                        </a:rPr>
                        <a:t>420,8</a:t>
                      </a:r>
                      <a:endParaRPr lang="ru-RU" sz="900" dirty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ru-RU" sz="900" dirty="0">
                          <a:latin typeface="Verdana" pitchFamily="34" charset="0"/>
                        </a:rPr>
                        <a:t>100%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35,3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1,9%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417,0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61477" y="523675"/>
            <a:ext cx="6849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ОГРАНИЧЕНИЯ, УСТАНОВЛЕННЫЕ БЮДЖЕТНЫМ КОДЕКСОМ РОССИЙСКОЙ ФЕДЕРАЦИИ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7748158" y="664591"/>
            <a:ext cx="1131366" cy="195771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000" dirty="0">
                <a:solidFill>
                  <a:schemeClr val="tx1"/>
                </a:solidFill>
                <a:latin typeface="Verdana" pitchFamily="34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1210345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КОНТАКТНАЯ ИНФОРМАЦИЯ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2412" y="764704"/>
            <a:ext cx="8639175" cy="335476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Финансовое управление администрации МОГО «Ухта»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Verdana" pitchFamily="34" charset="0"/>
                <a:cs typeface="Tahoma" pitchFamily="34" charset="0"/>
              </a:rPr>
              <a:t>http://fin.mouhta.ru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latin typeface="Verdan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Адрес: 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169300, Республика Коми, г</a:t>
            </a:r>
            <a:r>
              <a:rPr lang="ru-RU" sz="1400" dirty="0" smtClean="0">
                <a:latin typeface="Verdana" pitchFamily="34" charset="0"/>
                <a:cs typeface="Tahoma" pitchFamily="34" charset="0"/>
              </a:rPr>
              <a:t>. Ухта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, ул. Бушуева, д.11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Телефон: 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8(8216)700-130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Факс: 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8(8216)700-129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Электронная почта: </a:t>
            </a:r>
            <a:r>
              <a:rPr lang="en-US" sz="1400" dirty="0">
                <a:latin typeface="Verdana" pitchFamily="34" charset="0"/>
                <a:cs typeface="Tahoma" pitchFamily="34" charset="0"/>
              </a:rPr>
              <a:t>fu02uxta@mail.ru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endParaRPr lang="en-US" sz="1000" dirty="0">
              <a:latin typeface="Verdan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Время работы: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Понедельник - четверг с 08:45 до 17:15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Пятница с 08:45 до 15:45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Обед с 13:00 до 14:00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Суббота, воскресенье – выходные дни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endParaRPr lang="ru-RU" sz="1000" dirty="0">
              <a:latin typeface="Verdan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График личного приема граждан руководством Финансового управления администрации МОГО «Ухта»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918200"/>
              </p:ext>
            </p:extLst>
          </p:nvPr>
        </p:nvGraphicFramePr>
        <p:xfrm>
          <a:off x="350435" y="4293096"/>
          <a:ext cx="8541152" cy="167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78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254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478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Verdana" pitchFamily="34" charset="0"/>
                        </a:rPr>
                        <a:t>Крайн</a:t>
                      </a:r>
                      <a:r>
                        <a:rPr lang="ru-RU" sz="1400" dirty="0" smtClean="0">
                          <a:latin typeface="Verdana" pitchFamily="34" charset="0"/>
                        </a:rPr>
                        <a:t> Галина Владимировна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Verdana" pitchFamily="34" charset="0"/>
                        </a:rPr>
                        <a:t>И.о</a:t>
                      </a:r>
                      <a:r>
                        <a:rPr lang="ru-RU" sz="1400" dirty="0" smtClean="0">
                          <a:latin typeface="Verdana" pitchFamily="34" charset="0"/>
                        </a:rPr>
                        <a:t>. заместителя </a:t>
                      </a:r>
                      <a:r>
                        <a:rPr lang="ru-RU" sz="1400" dirty="0">
                          <a:latin typeface="Verdana" pitchFamily="34" charset="0"/>
                        </a:rPr>
                        <a:t>руководителя администрации МОГО «Ухта» -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 </a:t>
                      </a:r>
                      <a:r>
                        <a:rPr lang="ru-RU" sz="1400" baseline="0" dirty="0" smtClean="0">
                          <a:latin typeface="Verdana" pitchFamily="34" charset="0"/>
                        </a:rPr>
                        <a:t>начальника 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Финансового управления администрации МОГО «Ухта»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Verdana" pitchFamily="34" charset="0"/>
                        </a:rPr>
                        <a:t>3-я среда</a:t>
                      </a:r>
                      <a:r>
                        <a:rPr lang="ru-RU" sz="1400" baseline="0" dirty="0" smtClean="0">
                          <a:latin typeface="Verdana" pitchFamily="34" charset="0"/>
                        </a:rPr>
                        <a:t> каждого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Verdana" pitchFamily="34" charset="0"/>
                        </a:rPr>
                        <a:t>месяца с 11:00 до13:00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0845"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Verdana" pitchFamily="34" charset="0"/>
                        </a:rPr>
                        <a:t>Брюшкова</a:t>
                      </a:r>
                      <a:r>
                        <a:rPr lang="ru-RU" sz="1400" dirty="0">
                          <a:latin typeface="Verdana" pitchFamily="34" charset="0"/>
                        </a:rPr>
                        <a:t>  Елена Александровна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Verdana" pitchFamily="34" charset="0"/>
                        </a:rPr>
                        <a:t>Заместитель начальника  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Финансового управления администрации МОГО «Ухта»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Verdana" pitchFamily="34" charset="0"/>
                        </a:rPr>
                        <a:t>2-й четверг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 каждого месяца с 11:00 до13:00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161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СИСТЕМЫ </a:t>
            </a:r>
            <a:br>
              <a:rPr lang="ru-RU" dirty="0"/>
            </a:br>
            <a:r>
              <a:rPr lang="ru-RU" dirty="0"/>
              <a:t>МУНИЦИПАЛЬНОГО УПРАВЛЕНИЯ»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2042017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2019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591703"/>
              </p:ext>
            </p:extLst>
          </p:nvPr>
        </p:nvGraphicFramePr>
        <p:xfrm>
          <a:off x="287342" y="2411525"/>
          <a:ext cx="8695246" cy="268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-7,1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Развитие единой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муниципальной </a:t>
                      </a:r>
                      <a:r>
                        <a:rPr lang="ru-RU" sz="1000" baseline="0" dirty="0" err="1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мультисервисной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корпоративной сети передачи данных</a:t>
                      </a: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(экономия)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-2 443,7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Обслуживание муниципального долга (экономия)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-797,2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организацию технической инвентаризации и паспортизации объектов недвижимого имущества (экономия)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-101,7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Обеспечение функционирования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информационных систем (экономия)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+5 999,8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содержание и обеспечение деятельности КУМИ администрации МОГО «Ухта» и Финансового управления администрации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МОГО «Ухта»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-1 031,4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вовлечение в оборот муниципального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имущества и земельных ресурсов (экономия)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-111,6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содержание и текущий ремонт объектов муниципальной собственности (экономия)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809628"/>
              </p:ext>
            </p:extLst>
          </p:nvPr>
        </p:nvGraphicFramePr>
        <p:xfrm>
          <a:off x="251520" y="1114834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/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/>
                <a:gridCol w="890925"/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10.09.2019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109 761,1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113 865,8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113 830,6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+1 507,1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+9 600,4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+9 599,6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Пятиугольник 8"/>
          <p:cNvSpPr/>
          <p:nvPr/>
        </p:nvSpPr>
        <p:spPr>
          <a:xfrm>
            <a:off x="282448" y="5069294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862076"/>
              </p:ext>
            </p:extLst>
          </p:nvPr>
        </p:nvGraphicFramePr>
        <p:xfrm>
          <a:off x="273554" y="5460836"/>
          <a:ext cx="869524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+9 600,4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Обслуживание муниципального долга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Пятиугольник 10"/>
          <p:cNvSpPr/>
          <p:nvPr/>
        </p:nvSpPr>
        <p:spPr>
          <a:xfrm>
            <a:off x="324678" y="5805595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322439"/>
              </p:ext>
            </p:extLst>
          </p:nvPr>
        </p:nvGraphicFramePr>
        <p:xfrm>
          <a:off x="293750" y="6208154"/>
          <a:ext cx="869524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+9 599,6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Обслуживание муниципального долга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872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«БЕЗОПАСНОСТЬ</a:t>
            </a:r>
            <a:br>
              <a:rPr lang="ru-RU" dirty="0"/>
            </a:br>
            <a:r>
              <a:rPr lang="ru-RU" dirty="0"/>
              <a:t> ЖИЗНЕДЕЯТЕЛЬНОСТИ НАСЕЛЕНИЯ»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2130153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2019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429944"/>
              </p:ext>
            </p:extLst>
          </p:nvPr>
        </p:nvGraphicFramePr>
        <p:xfrm>
          <a:off x="287342" y="2598814"/>
          <a:ext cx="8695246" cy="202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+2 369,1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содержание и обеспечение деятельности МУ «Управление по делам ГО и ЧС»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+237,2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предупреждение и минимизацию антропогенного воздействия на окружающую среду (ликвидация несанкционированных свалок)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-40,0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Профилактика правонарушений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-1 132,2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Субсидии организациям, осуществляющим капитальный ремонт (ремонт) и содержание объектов внешнего благоустройства (безопасность дорожного движения) (перераспределение бюджетных ассигнований на реализацию мероприятий по проведению капитального ремонта (ремонта) и содержанию дорог общего пользования местного значения МП «Развитие транспортной системы»)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509134"/>
              </p:ext>
            </p:extLst>
          </p:nvPr>
        </p:nvGraphicFramePr>
        <p:xfrm>
          <a:off x="266291" y="1132756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/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/>
                <a:gridCol w="890925"/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10.09.2019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44 723,3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38 467,3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38 467,3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+1 434,1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730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ТРАНСПОРТНОЙ </a:t>
            </a:r>
            <a:br>
              <a:rPr lang="ru-RU" dirty="0"/>
            </a:br>
            <a:r>
              <a:rPr lang="ru-RU" dirty="0"/>
              <a:t>СИСТЕМЫ»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5" name="Пятиугольник 14"/>
          <p:cNvSpPr/>
          <p:nvPr/>
        </p:nvSpPr>
        <p:spPr>
          <a:xfrm>
            <a:off x="251520" y="2068941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2019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914005"/>
              </p:ext>
            </p:extLst>
          </p:nvPr>
        </p:nvGraphicFramePr>
        <p:xfrm>
          <a:off x="265308" y="2520870"/>
          <a:ext cx="8695246" cy="4073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88113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-143,1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Субсидии юридическим лицам и индивидуальным предпринимателям без образования юридического лица, осуществляющим пассажирские перевозки автомобильным транспортом (кроме такси), по </a:t>
                      </a:r>
                      <a:r>
                        <a:rPr lang="ru-RU" sz="1000" dirty="0" err="1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внутримуниципальным</a:t>
                      </a: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временным (дачным) маршрутам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0328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+14,6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перевозку пассажиров и багажа по муниципальным регулярным автобусным маршрутам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541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+535,5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возмещение выпадающих доходов организаций воздушного транспорта за счет средств республиканского бюджета 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7674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-4 008,0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объездную дорогу от проспекта А.И. </a:t>
                      </a:r>
                      <a:r>
                        <a:rPr lang="ru-RU" sz="1000" dirty="0" err="1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Зерюнова</a:t>
                      </a: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до автодороги </a:t>
                      </a:r>
                      <a:r>
                        <a:rPr lang="ru-RU" sz="1000" dirty="0" err="1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Сыктыкар</a:t>
                      </a: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- Ухта (перераспределение бюджетных ассигнований в связи с расторжением муниципального контракта)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274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+43 963,9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Субсидии организациям, осуществляющим капитальный ремонт (ремонт) и содержание объектов внешнего благоустройства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+249,7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содержание, устройство и текущий ремонт поселковых дорог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-1 372,0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оборудование и содержание ледовых переправ и зимних автомобильных дорог общего пользования местного значения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-826,6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капитальный ремонт (ремонт) автомобильных дорог общего пользования местного значения за счет средств муниципального дорожного фонда МОГО «Ухта» (перераспределение бюджетных ассигнований на реализацию мероприятия по ремонту дворовых территорий многоквартирных домов, проездов к дворовым территориям за счет средств муниципального дорожного фонда МОГО «Ухта»  муниципальной программы «Формирование современной городской среды»)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537086"/>
              </p:ext>
            </p:extLst>
          </p:nvPr>
        </p:nvGraphicFramePr>
        <p:xfrm>
          <a:off x="257658" y="1094719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/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/>
                <a:gridCol w="890925"/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10.09.2019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316 151,3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92 506,6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105 333,4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+38 414,0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-4 785,0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041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ТРАНСПОРТНОЙ </a:t>
            </a:r>
            <a:br>
              <a:rPr lang="ru-RU" dirty="0"/>
            </a:br>
            <a:r>
              <a:rPr lang="ru-RU" dirty="0"/>
              <a:t>СИСТЕМЫ»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19" name="Пятиугольник 18"/>
          <p:cNvSpPr/>
          <p:nvPr/>
        </p:nvSpPr>
        <p:spPr>
          <a:xfrm>
            <a:off x="216287" y="1211327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557529"/>
              </p:ext>
            </p:extLst>
          </p:nvPr>
        </p:nvGraphicFramePr>
        <p:xfrm>
          <a:off x="216287" y="1808784"/>
          <a:ext cx="8695246" cy="16137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486818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-6 320,0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Субсидии организациям, осуществляющим капитальный ремонт (ремонт) и содержание объектов внешнего благоустройства (перераспределение бюджетных ассигнований на реализацию мероприятия по сносу аварийных жилых домов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муниципальной программы «</a:t>
                      </a: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Жилье и жилищно-коммунальное хозяйство»)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6818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+715,0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содержание, устройство и текущий ремонт поселковых дорог 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818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+820,0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оборудование и содержание ледовых переправ и зимних автомобильных дорог общего пользования местного значения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13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«ЖИЛЬЕ И ЖИЛИЩНО-</a:t>
            </a:r>
            <a:br>
              <a:rPr lang="ru-RU" dirty="0"/>
            </a:br>
            <a:r>
              <a:rPr lang="ru-RU" dirty="0"/>
              <a:t>КОММУНАЛЬНОЕ ХОЗЯЙСТВО»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251520" y="1986932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2019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839016"/>
              </p:ext>
            </p:extLst>
          </p:nvPr>
        </p:nvGraphicFramePr>
        <p:xfrm>
          <a:off x="287342" y="2345423"/>
          <a:ext cx="8695246" cy="42678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-3 177,4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снос аварийных жилых домов (в связи с экономией по итогам конкурсных процедур)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080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+12 579,3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обеспечение мероприятий по переселению граждан из аварийного жилищного фонда 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0009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+49,2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Осуществление государственных полномочий Республики Коми за счет средств республиканского бюджета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5897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+282,8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предоставление социальных выплат молодым семьям на приобретение жилого помещения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36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+1 250,0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оплату ежемесячных взносов на капитальный ремонт общего имущества МКД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5764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-339,7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ремонт муниципальных помещений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3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-500,0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субсидии организациям для улучшения состояния и содержания муниципального жилищного фонда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3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+50,0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оплату содержания и коммунальных услуг муниципальных помещений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3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+111,1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инвентаризацию жилищного фонда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3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+412,7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обследование жилого здания по адресу: </a:t>
                      </a:r>
                      <a:r>
                        <a:rPr lang="ru-RU" sz="1000" dirty="0" err="1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пгт</a:t>
                      </a: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Ярега, </a:t>
                      </a:r>
                      <a:r>
                        <a:rPr lang="ru-RU" sz="1000" dirty="0" err="1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ул.Строительная</a:t>
                      </a: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, д.5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3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-30,6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содержание наружного газопровода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3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-2 155,0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актуализацию и корректировку ПСД по объекту «Строительство станций водоочистки с созданием системы управления комплексом водоснабжения в «Пожня-Ель» г. Ухта» (перераспределение бюджетных ассигнований на реализацию мероприятия по содержанию и обеспечению деятельности МУ «УЖКХ»)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3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+252,7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организацию транспортировки тел умерших, личность которых не установлена, а также одиноких и криминальных с места смерти в морг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944090"/>
              </p:ext>
            </p:extLst>
          </p:nvPr>
        </p:nvGraphicFramePr>
        <p:xfrm>
          <a:off x="265150" y="1081783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/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/>
                <a:gridCol w="890925"/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10.09.2019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186 591,0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238 844,2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280 607,0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+12 926,3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+4 785,0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1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«ЖИЛЬЕ И ЖИЛИЩНО-</a:t>
            </a:r>
            <a:br>
              <a:rPr lang="ru-RU" dirty="0"/>
            </a:br>
            <a:r>
              <a:rPr lang="ru-RU" dirty="0"/>
              <a:t>КОММУНАЛЬНОЕ ХОЗЯЙСТВО»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251520" y="1127606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2019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855796"/>
              </p:ext>
            </p:extLst>
          </p:nvPr>
        </p:nvGraphicFramePr>
        <p:xfrm>
          <a:off x="287342" y="1519148"/>
          <a:ext cx="8695246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-100,0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актуализацию схемы теплоснабжения, в </a:t>
                      </a:r>
                      <a:r>
                        <a:rPr lang="ru-RU" sz="1000" dirty="0" err="1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т.ч</a:t>
                      </a: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. электронной модели теплоснабжения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-20,0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Субсидии на возмещение выпадающих доходов, возникающих при оказании услуг по льготному и бесплатному обслуживанию в общественных банях отдельных категорий граждан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080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-214,4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оснащение муниципальных помещений индивидуальными приборами учета коммунальных услуг и ввод их в эксплуатацию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0009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+4 475,6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Содержание и обеспечение деятельности МУ «УЖКХ»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992456" y="850607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251520" y="2996632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633083"/>
              </p:ext>
            </p:extLst>
          </p:nvPr>
        </p:nvGraphicFramePr>
        <p:xfrm>
          <a:off x="261396" y="3402191"/>
          <a:ext cx="8695246" cy="119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+4 700,0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снос аварийных жилых домов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+800,0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ремонт муниципальных помещений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-715,0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актуализацию и корректировку ПСД по объекту «Строительство станций водоочистки с созданием системы управления комплексом водоснабжения в «Пожня-Ель» г. Ухта»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767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ОБРАЗОВАНИЯ»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251520" y="2064051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2019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209034"/>
              </p:ext>
            </p:extLst>
          </p:nvPr>
        </p:nvGraphicFramePr>
        <p:xfrm>
          <a:off x="287342" y="2469742"/>
          <a:ext cx="8695246" cy="40949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/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-482,0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реконструкцию здания муниципального образовательного учреждения «Межшкольный учебный комбинат» МОГО «Ухта» под дошкольное образовательное учреждение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3873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+182 274,2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оказание муниципальных услуг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8956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+12 541,5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предоставление компенсации родителям платы за присмотр и уход за детьми за счет средств республиканского бюджета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5897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-5 794,8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услуги по обращению с ТКО за счет средств республиканского бюджета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266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+4 698,7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мероприятия государственной программы РФ «Доступная среда»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08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-1 939,4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На укрепление материально-технической базы и создание безопасных условий в организациях в сфере образования в Республике Коми за счет средств республиканского бюджета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3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+6 886,0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Проведение капитального и текущего ремонта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3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+11,5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Повышение квалификации работников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3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-39,1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Предоставление мер социальной поддержки в виде компенсации расходов на оплату жилого помещения и коммунальных услуг педагогическим работникам и специалистам муниципальных образовательных организаций в Республике Коми, работающим и проживающим в сельских населенных пунктах или поселках городского типа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31"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-3 527,1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Мероприятия по предоставлению бесплатного двухразового питания обучающимся с ограниченными возможностями здоровья в дошкольных образовательных организациях и МОУ «НШДС № 1»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992456" y="850607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45406"/>
              </p:ext>
            </p:extLst>
          </p:nvPr>
        </p:nvGraphicFramePr>
        <p:xfrm>
          <a:off x="260010" y="1044191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/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/>
                <a:gridCol w="890925"/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10.09.2019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2019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2 354 368,2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2 273 651,7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2 258 365,2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+199 813,4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2126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4893</TotalTime>
  <Words>3101</Words>
  <Application>Microsoft Office PowerPoint</Application>
  <PresentationFormat>Экран (4:3)</PresentationFormat>
  <Paragraphs>686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БЮДЖЕТ ДЛЯ ГРАЖДАН</vt:lpstr>
      <vt:lpstr>ОСНОВНЫЕ ХАРАКТЕРИСТИКИ БЮДЖЕТА</vt:lpstr>
      <vt:lpstr>МУНИЦИПАЛЬНАЯ ПРОГРАММА  «РАЗВИТИЕ СИСТЕМЫ  МУНИЦИПАЛЬНОГО УПРАВЛЕНИЯ»</vt:lpstr>
      <vt:lpstr>МУНИЦИПАЛЬНАЯ ПРОГРАММА  «БЕЗОПАСНОСТЬ  ЖИЗНЕДЕЯТЕЛЬНОСТИ НАСЕЛЕНИЯ»</vt:lpstr>
      <vt:lpstr>МУНИЦИПАЛЬНАЯ ПРОГРАММА  «РАЗВИТИЕ ТРАНСПОРТНОЙ  СИСТЕМЫ»</vt:lpstr>
      <vt:lpstr>МУНИЦИПАЛЬНАЯ ПРОГРАММА  «РАЗВИТИЕ ТРАНСПОРТНОЙ  СИСТЕМЫ»</vt:lpstr>
      <vt:lpstr>МУНИЦИПАЛЬНАЯ ПРОГРАММА  «ЖИЛЬЕ И ЖИЛИЩНО- КОММУНАЛЬНОЕ ХОЗЯЙСТВО»</vt:lpstr>
      <vt:lpstr>МУНИЦИПАЛЬНАЯ ПРОГРАММА  «ЖИЛЬЕ И ЖИЛИЩНО- КОММУНАЛЬНОЕ ХОЗЯЙСТВО»</vt:lpstr>
      <vt:lpstr>МУНИЦИПАЛЬНАЯ ПРОГРАММА  «РАЗВИТИЕ ОБРАЗОВАНИЯ»</vt:lpstr>
      <vt:lpstr>МУНИЦИПАЛЬНАЯ ПРОГРАММА  «РАЗВИТИЕ ОБРАЗОВАНИЯ»</vt:lpstr>
      <vt:lpstr>МУНИЦИПАЛЬНАЯ ПРОГРАММА  «КУЛЬТУРА»</vt:lpstr>
      <vt:lpstr>МУНИЦИПАЛЬНАЯ ПРОГРАММА  «СОЦИАЛЬНАЯ ПОДДЕРЖКА  НАСЕЛЕНИЯ»</vt:lpstr>
      <vt:lpstr>МУНИЦИПАЛЬНАЯ ПРОГРАММА  «ФОРМИРОВАНИЕ СОВРЕМЕННОЙ ГОРОДСКОЙ СРЕДЫ»</vt:lpstr>
      <vt:lpstr>МУНИЦИПАЛЬНАЯ ПРОГРАММА  «ФОРМИРОВАНИЕ СОВРЕМЕННОЙ ГОРОДСКОЙ СРЕДЫ»</vt:lpstr>
      <vt:lpstr>МУНИЦИПАЛЬНАЯ ПРОГРАММА  «РАЗВИТИЕ ФИЗИЧЕСКОЙ КУЛЬТУРЫ  И СПОРТА»</vt:lpstr>
      <vt:lpstr>МУНИЦИПАЛЬНАЯ ПРОГРАММА  «ПЕРЕСЕЛЕНИЕ ГРАЖДАН, ПРОЖИВАЮЩИХ НА  ТЕРРИТОРИИ МОГО «УХТА», ИЗ АВАРИЙНОГО ЖИЛИЩНОГО ФОНДА НА 2013-2017 ГОДЫ»</vt:lpstr>
      <vt:lpstr>НЕПРОГРАММНЫЕ МЕРОПРИЯТИЯ</vt:lpstr>
      <vt:lpstr>НЕПРОГРАММНЫЕ МЕРОПРИЯТИЯ</vt:lpstr>
      <vt:lpstr>МУНИЦИПАЛЬНЫЙ ДОЛГ</vt:lpstr>
      <vt:lpstr>МУНИЦИПАЛЬНЫЙ ДОЛГ</vt:lpstr>
      <vt:lpstr>КОНТАКТНАЯ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Starceva</cp:lastModifiedBy>
  <cp:revision>759</cp:revision>
  <cp:lastPrinted>2020-02-04T07:15:36Z</cp:lastPrinted>
  <dcterms:modified xsi:type="dcterms:W3CDTF">2020-02-04T10:14:16Z</dcterms:modified>
</cp:coreProperties>
</file>