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82" r:id="rId4"/>
    <p:sldId id="307" r:id="rId5"/>
    <p:sldId id="281" r:id="rId6"/>
    <p:sldId id="308" r:id="rId7"/>
    <p:sldId id="332" r:id="rId8"/>
    <p:sldId id="258" r:id="rId9"/>
    <p:sldId id="333" r:id="rId10"/>
    <p:sldId id="286" r:id="rId11"/>
    <p:sldId id="284" r:id="rId12"/>
    <p:sldId id="280" r:id="rId13"/>
    <p:sldId id="330" r:id="rId14"/>
    <p:sldId id="285" r:id="rId15"/>
    <p:sldId id="327" r:id="rId16"/>
    <p:sldId id="294" r:id="rId17"/>
    <p:sldId id="277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294464"/>
        <c:axId val="2395456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000157596398373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</c:strCache>
            </c:strRef>
          </c:cat>
          <c:val>
            <c:numRef>
              <c:f>Лист1!$D$2:$D$13</c:f>
              <c:numCache>
                <c:formatCode>0%</c:formatCode>
                <c:ptCount val="12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71328"/>
        <c:axId val="23956096"/>
      </c:lineChart>
      <c:catAx>
        <c:axId val="21294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23954560"/>
        <c:crosses val="autoZero"/>
        <c:auto val="1"/>
        <c:lblAlgn val="ctr"/>
        <c:lblOffset val="100"/>
        <c:noMultiLvlLbl val="0"/>
      </c:catAx>
      <c:valAx>
        <c:axId val="23954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21294464"/>
        <c:crosses val="autoZero"/>
        <c:crossBetween val="between"/>
      </c:valAx>
      <c:valAx>
        <c:axId val="23956096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23971328"/>
        <c:crosses val="max"/>
        <c:crossBetween val="between"/>
      </c:valAx>
      <c:catAx>
        <c:axId val="23971328"/>
        <c:scaling>
          <c:orientation val="minMax"/>
        </c:scaling>
        <c:delete val="1"/>
        <c:axPos val="b"/>
        <c:majorTickMark val="out"/>
        <c:minorTickMark val="none"/>
        <c:tickLblPos val="nextTo"/>
        <c:crossAx val="239560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651976932464449E-2"/>
                  <c:y val="-0.18098593155026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4.3999999999999997E-2</c:v>
                </c:pt>
                <c:pt idx="1">
                  <c:v>0.95599999999999996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13.09.2019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2019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2020 И 2021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10.09.2019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347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«Ухта»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2019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1898796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03301"/>
              </p:ext>
            </p:extLst>
          </p:nvPr>
        </p:nvGraphicFramePr>
        <p:xfrm>
          <a:off x="287342" y="2290338"/>
          <a:ext cx="8695246" cy="414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+2 673,4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проведение капитального и текущего ремонта объектов культуры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+1 356,1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Укрепление материально-технической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базы за счет средств федерального,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+203,4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поддержание работоспособности инфраструктуры связи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+130,0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обслуживание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объектов культурного наследия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+712,0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комплектование документных (книжных) фондов библиотек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за счет средств федерального, республиканского и местного 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+3 350,0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городских мероприятий за счет средств местного бюджета и безвозмездных поступлений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+341,1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народных проектов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+2 376,8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услуг по обращению с твердыми коммунальными отходами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+13 867,5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региональных проектов за счет средств федерального,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+4 517,7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достижения установленного уровня средней заработной платы (Указ Президента РФ)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44011"/>
              </p:ext>
            </p:extLst>
          </p:nvPr>
        </p:nvGraphicFramePr>
        <p:xfrm>
          <a:off x="251520" y="924662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267 530,3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267 530,3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261 933,7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+29 528,0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108119"/>
            <a:ext cx="404680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93976"/>
              </p:ext>
            </p:extLst>
          </p:nvPr>
        </p:nvGraphicFramePr>
        <p:xfrm>
          <a:off x="287342" y="2598814"/>
          <a:ext cx="8695246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+202,2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поддержку социально ориентированных некоммерческих организаций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+1 200,0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единовременной материальной помощи гражданам, оказавшимся в трудной жизненной ситуации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98757"/>
              </p:ext>
            </p:extLst>
          </p:nvPr>
        </p:nvGraphicFramePr>
        <p:xfrm>
          <a:off x="251520" y="108868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+1 402,2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3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1942864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21923"/>
              </p:ext>
            </p:extLst>
          </p:nvPr>
        </p:nvGraphicFramePr>
        <p:xfrm>
          <a:off x="276325" y="2371392"/>
          <a:ext cx="8695246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+10 526,3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на реализацию мероприятий по благоустройству улично-дорожной сети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+57 009,1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на реализацию программ формирования современной городской среды за счет средств федерального,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75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+101 010,1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проекта «Благоустройство общественной территории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г. Ухты «набережная Газовиков» МОГО «Ухта» – победителя Всероссийского конкурса лучших проектов создания комфортной городской среды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-1 720,6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обустройство ледового городка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6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+4 086,0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техническое обслуживание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, санитарное содержание мест погребений и текущий ремонт элементов благоустройства мест погребений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7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+16,6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технологическое присоединение к электрическим сетям,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принадлежащим сторонним организациям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+778,2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осуществление государственного полномочия Республики Коми по организации проведения на территории соответствующего муниципального образования мероприятий по отлову и содержанию безнадзорных животных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ринудительную эвакуацию длительно хранящегося, брошенного и разукомплектованного автотранспорта или автотранспорта,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эвакуированного из мест несанкционированной стоянки и вывоз незаконно установленных </a:t>
                      </a:r>
                      <a:r>
                        <a:rPr lang="ru-RU" sz="1000" baseline="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балков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 нестационарных торговых объектов с территории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+7 782,2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за потребленную электроэнергию,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необходимую для работоспособности светофоров и наружного освещения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74634"/>
              </p:ext>
            </p:extLst>
          </p:nvPr>
        </p:nvGraphicFramePr>
        <p:xfrm>
          <a:off x="273554" y="101568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99 809,3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76 494,7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71 812,1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+180 891,1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+778,2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+778,2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298105" y="247154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32288"/>
              </p:ext>
            </p:extLst>
          </p:nvPr>
        </p:nvGraphicFramePr>
        <p:xfrm>
          <a:off x="307981" y="2877099"/>
          <a:ext cx="8695246" cy="620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+778,2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осуществление 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государственного полномочия Республики Коми по организации проведения на территории соответствующего муниципального образования мероприятий по отлову и содержанию безнадзорных животных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Пятиугольник 19"/>
          <p:cNvSpPr/>
          <p:nvPr/>
        </p:nvSpPr>
        <p:spPr>
          <a:xfrm>
            <a:off x="288229" y="369903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64776"/>
              </p:ext>
            </p:extLst>
          </p:nvPr>
        </p:nvGraphicFramePr>
        <p:xfrm>
          <a:off x="298105" y="4104595"/>
          <a:ext cx="8695246" cy="620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+778,2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осуществление 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государственного полномочия Республики Коми по организации проведения на территории соответствующего муниципального образования мероприятий по отлову и содержанию безнадзорных животных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11875"/>
              </p:ext>
            </p:extLst>
          </p:nvPr>
        </p:nvGraphicFramePr>
        <p:xfrm>
          <a:off x="283984" y="1608169"/>
          <a:ext cx="869524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/>
              </a:tblGrid>
              <a:tr h="30956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+1 303,2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ремонт объектов благоустройства общественных территорий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(увеличение с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убсидии организациям, осуществляющим капитальный ремонт (ремонт) и содержание объектов благоустройства, объектов культурного наследия)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51424" y="11787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7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99396"/>
              </p:ext>
            </p:extLst>
          </p:nvPr>
        </p:nvGraphicFramePr>
        <p:xfrm>
          <a:off x="287342" y="2598814"/>
          <a:ext cx="8695246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+3 000,5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отдельных мероприятий регионального проекта «Новая физическая культура населения (Спорт – норма жизни)»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+9 264,5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достижения установленного уровня средней заработной платы педагогических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работников (Указ Президента РФ)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+145,7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решения Совета МОГО «Ухта» от 29.04.2009 № 317 «Об утверждении положения о муниципальной службе в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+3 164,4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Безвозмездные поступления от АО «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Транснефть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-Север» на замену и обшивку витражей большой ванны плавательного бассейна «Юность»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+6 510,2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Безвозмездные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поступления от АО «</a:t>
                      </a:r>
                      <a:r>
                        <a:rPr lang="ru-RU" sz="1000" baseline="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Транснефть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-Север» на капитальный ремонт объекта: «Спортивный комплекс «Нефтяник»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+917,4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Ремонт основной кровли волейбольного зала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+430,0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народных проектов в сфере физической культуры и спорта, прошедших отбор в рамках «Народный бюджет»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+2 819,8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услуги по обращению с ТКО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55594"/>
              </p:ext>
            </p:extLst>
          </p:nvPr>
        </p:nvGraphicFramePr>
        <p:xfrm>
          <a:off x="251520" y="108868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127 576,5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126 926,5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125 983,4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+26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252,5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125220" y="2472180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2742" y="1371543"/>
            <a:ext cx="4170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- перекредитования коммерческих кредитов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(замещение «дорогих» кредитов на «дешевые»)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Verdana" pitchFamily="34" charset="0"/>
              </a:rPr>
              <a:t>использование 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2742" y="263140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>
                <a:latin typeface="Verdana" pitchFamily="34" charset="0"/>
              </a:rPr>
              <a:t>2016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21,1</a:t>
            </a:r>
            <a:r>
              <a:rPr lang="ru-RU" sz="1000" dirty="0">
                <a:latin typeface="Verdana" pitchFamily="34" charset="0"/>
              </a:rPr>
              <a:t> млн. руб.</a:t>
            </a:r>
          </a:p>
          <a:p>
            <a:r>
              <a:rPr lang="ru-RU" sz="1000" b="1" dirty="0">
                <a:latin typeface="Verdana" pitchFamily="34" charset="0"/>
              </a:rPr>
              <a:t>2017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45,2</a:t>
            </a:r>
            <a:r>
              <a:rPr lang="ru-RU" sz="1000" dirty="0">
                <a:latin typeface="Verdana" pitchFamily="34" charset="0"/>
              </a:rPr>
              <a:t> млн. руб.</a:t>
            </a:r>
          </a:p>
          <a:p>
            <a:r>
              <a:rPr lang="ru-RU" sz="1000" b="1" dirty="0">
                <a:latin typeface="Verdana" pitchFamily="34" charset="0"/>
              </a:rPr>
              <a:t>2018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24,5</a:t>
            </a:r>
            <a:r>
              <a:rPr lang="ru-RU" sz="1000" dirty="0">
                <a:latin typeface="Verdana" pitchFamily="34" charset="0"/>
              </a:rPr>
              <a:t> 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01.09.2019</a:t>
            </a:r>
            <a:r>
              <a:rPr lang="ru-RU" sz="1000" dirty="0" smtClean="0">
                <a:latin typeface="Verdana" pitchFamily="34" charset="0"/>
              </a:rPr>
              <a:t> – 14,7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570" y="672443"/>
            <a:ext cx="3348322" cy="160659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банковским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кредитам </a:t>
            </a:r>
            <a:r>
              <a:rPr lang="ru-RU" sz="1000" b="1" dirty="0" smtClean="0">
                <a:latin typeface="Verdana" pitchFamily="34" charset="0"/>
              </a:rPr>
              <a:t>9,0%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кредита</a:t>
            </a: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кредита</a:t>
            </a: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Федерального </a:t>
            </a:r>
            <a:r>
              <a:rPr lang="ru-RU" sz="1000" b="1" dirty="0">
                <a:latin typeface="Verdana" pitchFamily="34" charset="0"/>
              </a:rPr>
              <a:t>казначейства </a:t>
            </a:r>
            <a:r>
              <a:rPr lang="ru-RU" sz="1000" b="1" dirty="0" smtClean="0">
                <a:latin typeface="Verdana" pitchFamily="34" charset="0"/>
              </a:rPr>
              <a:t>0,1</a:t>
            </a:r>
            <a:r>
              <a:rPr lang="ru-RU" sz="1000" b="1" dirty="0">
                <a:latin typeface="Verdana" pitchFamily="34" charset="0"/>
              </a:rPr>
              <a:t>%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34202643"/>
              </p:ext>
            </p:extLst>
          </p:nvPr>
        </p:nvGraphicFramePr>
        <p:xfrm>
          <a:off x="187160" y="2751494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551571537"/>
              </p:ext>
            </p:extLst>
          </p:nvPr>
        </p:nvGraphicFramePr>
        <p:xfrm>
          <a:off x="855741" y="2496074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381434" y="323848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398363" y="3164513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79913" y="303415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392568" y="291117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3667" y="2426668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01.01.2019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49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3799400"/>
            <a:ext cx="5904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ИСТОЧНИКИ ФИНАНСИРОВАНИЯ ДЕФИЦИТА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07525"/>
              </p:ext>
            </p:extLst>
          </p:nvPr>
        </p:nvGraphicFramePr>
        <p:xfrm>
          <a:off x="260536" y="4103290"/>
          <a:ext cx="8620592" cy="2471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2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54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266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</a:rPr>
                        <a:t>Источники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2018</a:t>
                      </a:r>
                    </a:p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(план)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2018</a:t>
                      </a:r>
                    </a:p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(факт)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2019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Кредиты</a:t>
                      </a:r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 кредитных организаций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45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369,0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368,5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808,0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-319,0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-319,0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-688,0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7315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139,8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419,4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01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-197,8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-477,4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4434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136,8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-74,7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Всего источников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128,8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-83,2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331,5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43594"/>
              </p:ext>
            </p:extLst>
          </p:nvPr>
        </p:nvGraphicFramePr>
        <p:xfrm>
          <a:off x="247173" y="894075"/>
          <a:ext cx="8568953" cy="282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8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Предельный объем муниципального долга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Объем</a:t>
                      </a:r>
                      <a:r>
                        <a:rPr lang="ru-RU" sz="900" b="1" baseline="0" dirty="0">
                          <a:latin typeface="Verdana" pitchFamily="34" charset="0"/>
                        </a:rPr>
                        <a:t> расходов на обслуживание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Верхний предел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 vMerge="1">
                  <a:txBody>
                    <a:bodyPr/>
                    <a:lstStyle/>
                    <a:p>
                      <a:pPr algn="l"/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Ограничение </a:t>
                      </a:r>
                    </a:p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08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2019</a:t>
                      </a:r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latin typeface="Verdana" pitchFamily="34" charset="0"/>
                        </a:rPr>
                        <a:t>п.3 ст. 107</a:t>
                      </a:r>
                    </a:p>
                    <a:p>
                      <a:pPr algn="l"/>
                      <a:r>
                        <a:rPr lang="ru-RU" sz="900" dirty="0">
                          <a:latin typeface="Verdana" pitchFamily="34" charset="0"/>
                        </a:rPr>
                        <a:t>Предельный объем  муниципального долга</a:t>
                      </a:r>
                      <a:r>
                        <a:rPr lang="ru-RU" sz="900" baseline="0" dirty="0">
                          <a:latin typeface="Verdana" pitchFamily="34" charset="0"/>
                        </a:rPr>
                        <a:t> не должен превышать 100% объема доходов  местного бюджета без учета утвержденного объема безвозмездных поступлений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1 391,1</a:t>
                      </a: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ст. 111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Объем расходов на обслуживание муниципального долга не должен превышать 15% объема расходов без учета субвенций</a:t>
                      </a: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9,5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0,4%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п.6 ст. 107 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Верхний предел муниципального долга не должен превышать ограничения,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 установленные для предельного объема муниципального долга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417,0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1 396,1</a:t>
                      </a: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25,7</a:t>
                      </a: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1,4%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417,0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58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1 411,5</a:t>
                      </a: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25,7</a:t>
                      </a: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1,4%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417,0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477" y="523675"/>
            <a:ext cx="684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ОГРАНИЧЕНИЯ, УСТАНОВЛЕННЫЕ БЮДЖЕТНЫМ КОДЕКСОМ РОССИЙСКОЙ ФЕДЕРАЦИИ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748158" y="66459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103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8(8216)700-130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47080"/>
              </p:ext>
            </p:extLst>
          </p:nvPr>
        </p:nvGraphicFramePr>
        <p:xfrm>
          <a:off x="350435" y="4293096"/>
          <a:ext cx="854115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Игнатова Елена Васильевна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Заместитель руководителя администрации МОГО «Ухта» -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начальник 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1-й вторник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 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>
                          <a:latin typeface="Verdana" pitchFamily="34" charset="0"/>
                        </a:rPr>
                        <a:t> Галина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23154"/>
              </p:ext>
            </p:extLst>
          </p:nvPr>
        </p:nvGraphicFramePr>
        <p:xfrm>
          <a:off x="281488" y="673555"/>
          <a:ext cx="8620198" cy="1982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2019 год и плановый период 2020 и 2021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14.12.2018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14.12.2018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3 527,9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3 791,3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263,4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7,5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1 391,1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1 391,1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2 136,8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2 400,2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3 527,9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4 122,8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594,9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16,9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-331,5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smtClean="0">
                          <a:latin typeface="Verdana" pitchFamily="34" charset="0"/>
                          <a:cs typeface="Arial" pitchFamily="34" charset="0"/>
                        </a:rPr>
                        <a:t>-331,5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425886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2754848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049002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084579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263 368,7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309767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4" y="3696151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9" y="3740088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+ 280 013,0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1" y="3656958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2019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2522509" y="4953151"/>
            <a:ext cx="177359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Возврат остатков субсидий, субвенций и иных  межбюджетных трансфертов, имеющих  целевое назначение,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 flipH="1">
            <a:off x="281487" y="3201177"/>
            <a:ext cx="1778" cy="2236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636643" y="5270574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724098" y="5314511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- 26 917,4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2514290" y="4276080"/>
            <a:ext cx="196769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 поступления от негосударственных 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603074" y="442739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690529" y="447133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10 273,1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  <a:endCxn id="37" idx="3"/>
          </p:cNvCxnSpPr>
          <p:nvPr/>
        </p:nvCxnSpPr>
        <p:spPr>
          <a:xfrm>
            <a:off x="283265" y="5437302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81743" y="2754848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042611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067171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594 862,5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36872" y="3469149"/>
            <a:ext cx="19642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2019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836872" y="4011520"/>
            <a:ext cx="20383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п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902505" y="5781867"/>
            <a:ext cx="225749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77446" y="3201178"/>
            <a:ext cx="0" cy="270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836872" y="4526832"/>
            <a:ext cx="2558204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 поступления от негосударственных организаций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в 2019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3097676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836872" y="5060873"/>
            <a:ext cx="2558204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 поступления от негосударственных организаций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п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Шестиугольник 7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23027" y="352136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10482" y="356530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+ 280 013,0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7" name="Шестиугольник 76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23026" y="459380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10481" y="463774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+ 10 273,0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9" name="Шестиугольник 78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35940" y="4044847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23395" y="4088784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128 720,0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1" name="Шестиугольник 80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23025" y="517082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10480" y="521476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+ 6 589,0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3" name="Шестиугольник 82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43694" y="5737931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31149" y="5781868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+ 169 267,5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5904980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9692" y="5337872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760533"/>
            <a:ext cx="345581" cy="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217724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3688415"/>
            <a:ext cx="3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948150" y="5910361"/>
            <a:ext cx="0" cy="722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5046001" y="6164134"/>
            <a:ext cx="410298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49 267,5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расходов за счет остатка на 01.01.2019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5057018" y="6432389"/>
            <a:ext cx="410298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120 000,0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расходов за привлечения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к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оммерческого кредита</a:t>
            </a:r>
          </a:p>
        </p:txBody>
      </p: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  <a:endCxn id="102" idx="1"/>
          </p:cNvCxnSpPr>
          <p:nvPr/>
        </p:nvCxnSpPr>
        <p:spPr>
          <a:xfrm>
            <a:off x="4948150" y="6632444"/>
            <a:ext cx="108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8150" y="6296638"/>
            <a:ext cx="108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4586185"/>
            <a:ext cx="321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3854824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63204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919105"/>
              </p:ext>
            </p:extLst>
          </p:nvPr>
        </p:nvGraphicFramePr>
        <p:xfrm>
          <a:off x="287342" y="2598814"/>
          <a:ext cx="8695246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-14 700,0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Обслуживание муниципального долга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+1 083,3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оформление межевых планов и постановку на кадастровый учет земельных участков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+4 473,5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проведение комплексных кадастровых работ за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счет межбюджетных трансфертов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+1 930,0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решения Совета МОГО «Ухта» от 29.04.2009 № 317 «Об утверждении положения о муниципальной службе в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-1 645,0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проведения землеустроительных работ по описанию местоположения границ МОГО «Ухта» (экономия по итогам конкурсных процедур)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+3 464,9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текущий ремонт объектов муниципальной собственности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87577"/>
              </p:ext>
            </p:extLst>
          </p:nvPr>
        </p:nvGraphicFramePr>
        <p:xfrm>
          <a:off x="251520" y="1191953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115 154,4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113 865,8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113 830,6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-5 393,3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7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47491"/>
              </p:ext>
            </p:extLst>
          </p:nvPr>
        </p:nvGraphicFramePr>
        <p:xfrm>
          <a:off x="287342" y="2598814"/>
          <a:ext cx="8695246" cy="220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- 680,0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Перераспределение бюджетных ассигнований в связи с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отменой обязанности по уплате налога на движимое имущество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+237,1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создание системы по раздельному накоплению отходов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-3 295,9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разработку комплексных схем организации дорожного движения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(перераспределение на ремонт поселковых дорог,  2 617,2 тыс. руб.; н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а оплату за потребленную электроэнергию, необходимую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для работоспособности светофоров и наружного освещения, 183,8 тыс. руб.; на ликвидацию несанкционированных свалок, 494,9 тыс. руб.)</a:t>
                      </a:r>
                      <a:endParaRPr lang="ru-RU" sz="1000" dirty="0" smtClean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+494,9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ликвидацию несанкционированных свалок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11766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47 967,2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38 467,3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38 467,3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-3 243,9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73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186574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80936"/>
              </p:ext>
            </p:extLst>
          </p:nvPr>
        </p:nvGraphicFramePr>
        <p:xfrm>
          <a:off x="265308" y="2158020"/>
          <a:ext cx="8695246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+2 216,5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возмещение выпадающих доходов организаций воздушного транспорта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+3 546,0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содержание, устройство и текущий ремонт поселковых дорог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+826,6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капитальный ремонт (ремонт) автомобильных дорог общего пользования местного значения за счет средств муниципального дорожного фонда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6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+124 069,4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техническое обслуживание,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санитарное содержание и текущий ремонт объектов внешнего благоустройства МОГО «Ухта» (увеличение субсидии юридическим лицам на капитальный ремонт (ремонт) объектов внешнего благоустройства)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+1 229,4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оборудование и содержание ледовых переправ и зимних автомобильных дорог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+2 959,2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автомобильных дорог за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+4 396,2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строительство дорожной сети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251520" y="493740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19031"/>
              </p:ext>
            </p:extLst>
          </p:nvPr>
        </p:nvGraphicFramePr>
        <p:xfrm>
          <a:off x="261396" y="5264159"/>
          <a:ext cx="8695246" cy="620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681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-22 014,6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реализацию мероприятия по строительству станций водоочистки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 созданием системы управления комплексом водоснабжения в «Пожня-Ель» г. Ухта)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41644" y="5801344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5801"/>
              </p:ext>
            </p:extLst>
          </p:nvPr>
        </p:nvGraphicFramePr>
        <p:xfrm>
          <a:off x="251520" y="6107750"/>
          <a:ext cx="8695246" cy="620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-9 187,8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реализацию мероприятия по строительству станций водоочистки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 созданием системы управления комплексом водоснабжения в «Пожня-Ель» г. Ухта)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9679"/>
              </p:ext>
            </p:extLst>
          </p:nvPr>
        </p:nvGraphicFramePr>
        <p:xfrm>
          <a:off x="251520" y="993647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176 908,0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114 521,2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114 521,2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+139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243,3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-22 014,6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- 9 187,8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88777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71925"/>
              </p:ext>
            </p:extLst>
          </p:nvPr>
        </p:nvGraphicFramePr>
        <p:xfrm>
          <a:off x="287342" y="2257287"/>
          <a:ext cx="8695246" cy="4369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361,2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снос аварийных жилых домов (в связи с экономией по итогам конкурсных процедур)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+24 062,0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мероприятий по переселению граждан из аварийного жилищного фонда (резерв на исполнение судебных актов)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+18 969,0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предоставление социальных выплат молодым семьям на приобретение жилого помещения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+6 000,0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ежемесячных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взносов на капитальный ремонт общего имущества МКД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+20,7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капитальный ремонт лоджий МКД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6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оснащение муниципальных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помещений индивидуальными приборами учета коммунальных услуг и ввод их в эксплуатацию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+3 033,8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ремонт муниципальных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+11 579,3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строительство,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приобретение, реконструкцию, ремонт жилых помещений для обеспечения детей-сирот и детей, оставшихся без попечения родителей, лиц из числа детей-сирот и детей, оставшихся без попечения родителей, жилыми помещениями муниципального специализированного жилищного фонда, предоставляемыми по договорам найма специализированных жилых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+680,0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обустройство пандуса для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инвалидов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+2 155,0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а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ктуализацию и корректировку ПСД по объекту «Строительство станций водоочистки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 созданием системы управления комплексом водоснабжения в «Пожня-Ель» в г. 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+6 000,0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проектирование строительства котельной в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пгт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. Ярега за счет средств благотворительной помощи</a:t>
                      </a: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ООО «Лукойл-Коми»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30783"/>
              </p:ext>
            </p:extLst>
          </p:nvPr>
        </p:nvGraphicFramePr>
        <p:xfrm>
          <a:off x="265150" y="100466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115 780,0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96 851,4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96 851,4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+70 811,0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+141 992,8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+183 755,6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1276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92616"/>
              </p:ext>
            </p:extLst>
          </p:nvPr>
        </p:nvGraphicFramePr>
        <p:xfrm>
          <a:off x="287342" y="1519148"/>
          <a:ext cx="8695246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организациям для улучшения состояния и содержания муниципального жилищного фонда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содержания и коммунальных услуг муниципальных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+372,4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обеспечение деятельности МУ «УЖКХ»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51520" y="265510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0250"/>
              </p:ext>
            </p:extLst>
          </p:nvPr>
        </p:nvGraphicFramePr>
        <p:xfrm>
          <a:off x="261396" y="3060664"/>
          <a:ext cx="8695246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+2 355,0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снос аварийных жилых домов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+13 345,0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актуализацию и корректировку ПСД по объекту «Строительство станций водоочистки с созданием системы управления комплексом водоснабжения в «Пожня-Ель»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г.Ухта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+126 292,8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строительство станций водоочистки с созданием системы управления комплексом водоснабжения в «Пожня-Ель»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г.Ухта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за счет средств федерального,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62291" y="464389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66152"/>
              </p:ext>
            </p:extLst>
          </p:nvPr>
        </p:nvGraphicFramePr>
        <p:xfrm>
          <a:off x="272167" y="5038438"/>
          <a:ext cx="86952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+183 755,6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строительство станций водоочистки с созданием системы управления комплексом водоснабжения в «Пожня-Ель»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г.Ухта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за счет средств федерального,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76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0640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03450"/>
              </p:ext>
            </p:extLst>
          </p:nvPr>
        </p:nvGraphicFramePr>
        <p:xfrm>
          <a:off x="287342" y="2469742"/>
          <a:ext cx="8695246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3 213,4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реконструкцию здания муниципального образовательного учреждения «Межшкольный учебный комбинат» МО ГО «Ухта» под дошкольное образовательное учреждение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87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12 481,3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муниципальных услуг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95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-279,0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питания обучающихся 1-4 классов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-4 693,0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предоставление компенсации родителям платы за присмотр и уход за детьми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6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10 138,3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услуги по обращению с ТКО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8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600,0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народных проектов в сфере образования, прошедших отбор в рамках проекта «Народный бюджет»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1 214,1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государственной программы Российской Федерации «Доступная среда» на 2011 - 2020 годы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21 485,0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укрепление материально-технической базы и создание безопасных условий в организациях в сфере образования в Республике Коми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600,0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Безвозмездные поступления от ООО «ЛУКОЙЛ-УНП» на строительство теневых навесов МДОУ «Детский сад №3 общеразвивающего вида»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150,0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Безвозмездные поступления от ООО «ЛУКОЙЛ-УНП» на организацию конкурсных мероприятий и поощрение участников, победителей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98638"/>
              </p:ext>
            </p:extLst>
          </p:nvPr>
        </p:nvGraphicFramePr>
        <p:xfrm>
          <a:off x="260010" y="98910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14.12.2018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2 308 236,4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2 280 453,9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2 255 862,9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+46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131,8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-6 802,2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+2 502,3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51520" y="90726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83357"/>
              </p:ext>
            </p:extLst>
          </p:nvPr>
        </p:nvGraphicFramePr>
        <p:xfrm>
          <a:off x="287342" y="1248203"/>
          <a:ext cx="869524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1 221,4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решения Совета МОГО «Ухта» от 29.04.2009 № 317 «Об утверждении положения о муниципальной службе в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0,3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по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проведению оздоровительной кампании детей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19720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3365"/>
              </p:ext>
            </p:extLst>
          </p:nvPr>
        </p:nvGraphicFramePr>
        <p:xfrm>
          <a:off x="262291" y="2341559"/>
          <a:ext cx="869524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231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-6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523,5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муниципальными дошкольными и муниципальными общеобразовательными организациями в Республике Коми образовательных программ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51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+0,3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по проведению оздоровительной кампании детей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-135,9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питания обучающихся 1-4 классов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-23 150,8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муниципальных услуг (выполнение работ) образовательными учреждениями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6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819,5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3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+15 188,2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по предоставлению бесплатного двухразового питания обучающимся с ограниченными возможностями здоровья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ятиугольник 16"/>
          <p:cNvSpPr/>
          <p:nvPr/>
        </p:nvSpPr>
        <p:spPr>
          <a:xfrm>
            <a:off x="262291" y="433542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53998"/>
              </p:ext>
            </p:extLst>
          </p:nvPr>
        </p:nvGraphicFramePr>
        <p:xfrm>
          <a:off x="272167" y="4685580"/>
          <a:ext cx="869524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25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781,0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реализацию муниципальными дошкольными и муниципальными общеобразовательными организациями в Республике Коми образовательных программ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81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+0,3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по проведению оздоровительной кампании детей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5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-135,9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питания обучающихся 1-4 классов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-23 150,8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муниципальных услуг (выполнение работ) образовательными учреждениями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6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+7 819,5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4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+15 188,2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по предоставлению бесплатного двухразового питания обучающимся с ограниченными возможностями здоровья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655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2934</Words>
  <Application>Microsoft Office PowerPoint</Application>
  <PresentationFormat>Экран (4:3)</PresentationFormat>
  <Paragraphs>622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МУНИЦИПАЛЬНЫЙ ДОЛГ</vt:lpstr>
      <vt:lpstr>МУНИЦИПАЛЬНЫЙ ДОЛГ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710</cp:revision>
  <cp:lastPrinted>2019-09-11T09:17:38Z</cp:lastPrinted>
  <dcterms:modified xsi:type="dcterms:W3CDTF">2019-09-13T09:08:57Z</dcterms:modified>
</cp:coreProperties>
</file>