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320" r:id="rId3"/>
    <p:sldId id="312" r:id="rId4"/>
    <p:sldId id="265" r:id="rId5"/>
    <p:sldId id="270" r:id="rId6"/>
    <p:sldId id="324" r:id="rId7"/>
    <p:sldId id="264" r:id="rId8"/>
    <p:sldId id="293" r:id="rId9"/>
    <p:sldId id="322" r:id="rId10"/>
    <p:sldId id="266" r:id="rId11"/>
    <p:sldId id="278" r:id="rId12"/>
    <p:sldId id="290" r:id="rId13"/>
    <p:sldId id="263" r:id="rId14"/>
    <p:sldId id="315" r:id="rId15"/>
    <p:sldId id="272" r:id="rId16"/>
    <p:sldId id="318" r:id="rId17"/>
    <p:sldId id="291" r:id="rId18"/>
    <p:sldId id="316" r:id="rId19"/>
    <p:sldId id="295" r:id="rId20"/>
    <p:sldId id="261" r:id="rId21"/>
    <p:sldId id="319" r:id="rId22"/>
    <p:sldId id="302" r:id="rId23"/>
    <p:sldId id="304" r:id="rId24"/>
    <p:sldId id="305" r:id="rId25"/>
    <p:sldId id="260" r:id="rId26"/>
    <p:sldId id="310" r:id="rId27"/>
    <p:sldId id="282" r:id="rId28"/>
    <p:sldId id="283" r:id="rId29"/>
    <p:sldId id="307" r:id="rId30"/>
    <p:sldId id="281" r:id="rId31"/>
    <p:sldId id="308" r:id="rId32"/>
    <p:sldId id="309" r:id="rId33"/>
    <p:sldId id="258" r:id="rId34"/>
    <p:sldId id="259" r:id="rId35"/>
    <p:sldId id="286" r:id="rId36"/>
    <p:sldId id="287" r:id="rId37"/>
    <p:sldId id="284" r:id="rId38"/>
    <p:sldId id="280" r:id="rId39"/>
    <p:sldId id="285" r:id="rId40"/>
    <p:sldId id="311" r:id="rId41"/>
    <p:sldId id="313" r:id="rId42"/>
    <p:sldId id="314" r:id="rId43"/>
    <p:sldId id="328" r:id="rId44"/>
    <p:sldId id="329" r:id="rId45"/>
    <p:sldId id="327" r:id="rId46"/>
    <p:sldId id="294" r:id="rId47"/>
    <p:sldId id="296" r:id="rId48"/>
    <p:sldId id="298" r:id="rId49"/>
    <p:sldId id="321" r:id="rId50"/>
    <p:sldId id="323" r:id="rId51"/>
    <p:sldId id="297" r:id="rId52"/>
    <p:sldId id="277" r:id="rId5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6633"/>
    <a:srgbClr val="CC0066"/>
    <a:srgbClr val="009966"/>
    <a:srgbClr val="808080"/>
    <a:srgbClr val="666666"/>
    <a:srgbClr val="333333"/>
    <a:srgbClr val="339966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6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6.pn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marker>
            <c:symbol val="triangle"/>
            <c:size val="7"/>
          </c:marker>
          <c:dLbls>
            <c:dLbl>
              <c:idx val="0"/>
              <c:layout>
                <c:manualLayout>
                  <c:x val="-1.0288208717549902E-2"/>
                  <c:y val="3.8580782690812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E4-4F1E-ADB9-8E5AD38591B2}"/>
                </c:ext>
              </c:extLst>
            </c:dLbl>
            <c:dLbl>
              <c:idx val="1"/>
              <c:layout>
                <c:manualLayout>
                  <c:x val="-1.7636929230085547E-2"/>
                  <c:y val="7.7161565381624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E4-4F1E-ADB9-8E5AD38591B2}"/>
                </c:ext>
              </c:extLst>
            </c:dLbl>
            <c:dLbl>
              <c:idx val="2"/>
              <c:layout>
                <c:manualLayout>
                  <c:x val="0"/>
                  <c:y val="4.9603863459615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E4-4F1E-ADB9-8E5AD38591B2}"/>
                </c:ext>
              </c:extLst>
            </c:dLbl>
            <c:dLbl>
              <c:idx val="3"/>
              <c:layout>
                <c:manualLayout>
                  <c:x val="-3.0864626152649705E-2"/>
                  <c:y val="-7.1650024997222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E4-4F1E-ADB9-8E5AD38591B2}"/>
                </c:ext>
              </c:extLst>
            </c:dLbl>
            <c:dLbl>
              <c:idx val="4"/>
              <c:layout>
                <c:manualLayout>
                  <c:x val="-1.7636929230085547E-2"/>
                  <c:y val="-5.511540384401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E4-4F1E-ADB9-8E5AD38591B2}"/>
                </c:ext>
              </c:extLst>
            </c:dLbl>
            <c:dLbl>
              <c:idx val="5"/>
              <c:layout>
                <c:manualLayout>
                  <c:x val="4.4092323075214943E-3"/>
                  <c:y val="-1.6534621153205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E4-4F1E-ADB9-8E5AD38591B2}"/>
                </c:ext>
              </c:extLst>
            </c:dLbl>
            <c:dLbl>
              <c:idx val="6"/>
              <c:layout>
                <c:manualLayout>
                  <c:x val="-1.4697441025071289E-3"/>
                  <c:y val="9.3696186534829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E4-4F1E-ADB9-8E5AD38591B2}"/>
                </c:ext>
              </c:extLst>
            </c:dLbl>
            <c:numFmt formatCode="#,##0.0;[Red]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accent1"/>
                    </a:solidFill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(прогноз)</c:v>
                </c:pt>
                <c:pt idx="6">
                  <c:v>2019 (план)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3473.7</c:v>
                </c:pt>
                <c:pt idx="1">
                  <c:v>3537.2</c:v>
                </c:pt>
                <c:pt idx="2">
                  <c:v>3481.2</c:v>
                </c:pt>
                <c:pt idx="3">
                  <c:v>3582.9</c:v>
                </c:pt>
                <c:pt idx="4">
                  <c:v>3655.6</c:v>
                </c:pt>
                <c:pt idx="5">
                  <c:v>3659.6</c:v>
                </c:pt>
                <c:pt idx="6">
                  <c:v>3527.9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9E4-4F1E-ADB9-8E5AD38591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-2.9394882050142578E-3"/>
                  <c:y val="-2.7557701922008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E4-4F1E-ADB9-8E5AD38591B2}"/>
                </c:ext>
              </c:extLst>
            </c:dLbl>
            <c:dLbl>
              <c:idx val="1"/>
              <c:layout>
                <c:manualLayout>
                  <c:x val="-8.8184646150427735E-3"/>
                  <c:y val="-3.8580782690812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E4-4F1E-ADB9-8E5AD38591B2}"/>
                </c:ext>
              </c:extLst>
            </c:dLbl>
            <c:dLbl>
              <c:idx val="2"/>
              <c:layout>
                <c:manualLayout>
                  <c:x val="-3.2334370255156834E-2"/>
                  <c:y val="-6.0626944228419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E4-4F1E-ADB9-8E5AD38591B2}"/>
                </c:ext>
              </c:extLst>
            </c:dLbl>
            <c:dLbl>
              <c:idx val="3"/>
              <c:layout>
                <c:manualLayout>
                  <c:x val="-5.8789764100285156E-3"/>
                  <c:y val="-3.8580782690812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E4-4F1E-ADB9-8E5AD38591B2}"/>
                </c:ext>
              </c:extLst>
            </c:dLbl>
            <c:dLbl>
              <c:idx val="4"/>
              <c:layout>
                <c:manualLayout>
                  <c:x val="1.0288208717549902E-2"/>
                  <c:y val="-2.20461615376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9E4-4F1E-ADB9-8E5AD38591B2}"/>
                </c:ext>
              </c:extLst>
            </c:dLbl>
            <c:dLbl>
              <c:idx val="5"/>
              <c:layout>
                <c:manualLayout>
                  <c:x val="-1.1757952820056924E-2"/>
                  <c:y val="-6.613848461282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9E4-4F1E-ADB9-8E5AD38591B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accent2"/>
                    </a:solidFill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(прогноз)</c:v>
                </c:pt>
                <c:pt idx="6">
                  <c:v>2019 (план)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3614.9</c:v>
                </c:pt>
                <c:pt idx="1">
                  <c:v>3581.2</c:v>
                </c:pt>
                <c:pt idx="2">
                  <c:v>3485.5</c:v>
                </c:pt>
                <c:pt idx="3">
                  <c:v>3519.7</c:v>
                </c:pt>
                <c:pt idx="4">
                  <c:v>3513.2</c:v>
                </c:pt>
                <c:pt idx="5">
                  <c:v>3669.2</c:v>
                </c:pt>
                <c:pt idx="6">
                  <c:v>3527.9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E9E4-4F1E-ADB9-8E5AD3859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191488"/>
        <c:axId val="84082688"/>
      </c:lineChart>
      <c:catAx>
        <c:axId val="8419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84082688"/>
        <c:crosses val="autoZero"/>
        <c:auto val="1"/>
        <c:lblAlgn val="ctr"/>
        <c:lblOffset val="100"/>
        <c:noMultiLvlLbl val="0"/>
      </c:catAx>
      <c:valAx>
        <c:axId val="84082688"/>
        <c:scaling>
          <c:orientation val="minMax"/>
          <c:max val="3700"/>
          <c:min val="335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84191488"/>
        <c:crosses val="autoZero"/>
        <c:crossBetween val="between"/>
        <c:majorUnit val="150"/>
      </c:valAx>
    </c:plotArea>
    <c:legend>
      <c:legendPos val="b"/>
      <c:overlay val="0"/>
      <c:txPr>
        <a:bodyPr/>
        <a:lstStyle/>
        <a:p>
          <a:pPr>
            <a:defRPr sz="1000">
              <a:latin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28.2</c:v>
                </c:pt>
                <c:pt idx="1">
                  <c:v>20.100000000000001</c:v>
                </c:pt>
                <c:pt idx="2">
                  <c:v>20.2</c:v>
                </c:pt>
                <c:pt idx="3">
                  <c:v>12.2</c:v>
                </c:pt>
                <c:pt idx="4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64224"/>
        <c:axId val="91765760"/>
      </c:barChart>
      <c:catAx>
        <c:axId val="9176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91765760"/>
        <c:crosses val="autoZero"/>
        <c:auto val="1"/>
        <c:lblAlgn val="ctr"/>
        <c:lblOffset val="100"/>
        <c:noMultiLvlLbl val="0"/>
      </c:catAx>
      <c:valAx>
        <c:axId val="91765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764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201.5</c:v>
                </c:pt>
                <c:pt idx="1">
                  <c:v>111.4</c:v>
                </c:pt>
                <c:pt idx="2">
                  <c:v>113.9</c:v>
                </c:pt>
                <c:pt idx="3">
                  <c:v>113.7</c:v>
                </c:pt>
                <c:pt idx="4">
                  <c:v>110.9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98144"/>
        <c:axId val="91804032"/>
      </c:barChart>
      <c:catAx>
        <c:axId val="9179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91804032"/>
        <c:crosses val="autoZero"/>
        <c:auto val="1"/>
        <c:lblAlgn val="ctr"/>
        <c:lblOffset val="100"/>
        <c:noMultiLvlLbl val="0"/>
      </c:catAx>
      <c:valAx>
        <c:axId val="91804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798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70.099999999999994</c:v>
                </c:pt>
                <c:pt idx="1">
                  <c:v>81.2</c:v>
                </c:pt>
                <c:pt idx="2">
                  <c:v>53</c:v>
                </c:pt>
                <c:pt idx="3">
                  <c:v>43.9</c:v>
                </c:pt>
                <c:pt idx="4">
                  <c:v>44.2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204480"/>
        <c:axId val="93206016"/>
      </c:barChart>
      <c:catAx>
        <c:axId val="9320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93206016"/>
        <c:crosses val="autoZero"/>
        <c:auto val="1"/>
        <c:lblAlgn val="ctr"/>
        <c:lblOffset val="100"/>
        <c:noMultiLvlLbl val="0"/>
      </c:catAx>
      <c:valAx>
        <c:axId val="93206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3204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9112230773157338E-2"/>
                  <c:y val="-7.05084656690010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50-46AD-BB17-F4DA41C0FBC3}"/>
                </c:ext>
              </c:extLst>
            </c:dLbl>
            <c:dLbl>
              <c:idx val="1"/>
              <c:layout>
                <c:manualLayout>
                  <c:x val="6.2402075445070669E-2"/>
                  <c:y val="2.120363279176481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50-46AD-BB17-F4DA41C0FBC3}"/>
                </c:ext>
              </c:extLst>
            </c:dLbl>
            <c:dLbl>
              <c:idx val="2"/>
              <c:layout>
                <c:manualLayout>
                  <c:x val="6.5213654939240986E-2"/>
                  <c:y val="-6.86618153776692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50-46AD-BB17-F4DA41C0FBC3}"/>
                </c:ext>
              </c:extLst>
            </c:dLbl>
            <c:dLbl>
              <c:idx val="3"/>
              <c:layout>
                <c:manualLayout>
                  <c:x val="6.0625335923636114E-2"/>
                  <c:y val="-9.46681987294964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50-46AD-BB17-F4DA41C0FBC3}"/>
                </c:ext>
              </c:extLst>
            </c:dLbl>
            <c:dLbl>
              <c:idx val="4"/>
              <c:layout>
                <c:manualLayout>
                  <c:x val="6.0717337713227057E-2"/>
                  <c:y val="-2.613229132623613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50-46AD-BB17-F4DA41C0FBC3}"/>
                </c:ext>
              </c:extLst>
            </c:dLbl>
            <c:dLbl>
              <c:idx val="5"/>
              <c:layout>
                <c:manualLayout>
                  <c:x val="6.0767902665469602E-2"/>
                  <c:y val="1.461992305745436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50-46AD-BB17-F4DA41C0FBC3}"/>
                </c:ext>
              </c:extLst>
            </c:dLbl>
            <c:dLbl>
              <c:idx val="6"/>
              <c:layout>
                <c:manualLayout>
                  <c:x val="5.5110032819176362E-2"/>
                  <c:y val="4.6348732608505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(на 01.11.2018)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7885</c:v>
                </c:pt>
                <c:pt idx="1">
                  <c:v>8652</c:v>
                </c:pt>
                <c:pt idx="2">
                  <c:v>7861</c:v>
                </c:pt>
                <c:pt idx="3">
                  <c:v>7296</c:v>
                </c:pt>
                <c:pt idx="4">
                  <c:v>9752</c:v>
                </c:pt>
                <c:pt idx="5">
                  <c:v>14365</c:v>
                </c:pt>
                <c:pt idx="6">
                  <c:v>8906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550-46AD-BB17-F4DA41C0FB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637586814678249E-2"/>
                  <c:y val="-2.31743663042524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50-46AD-BB17-F4DA41C0FBC3}"/>
                </c:ext>
              </c:extLst>
            </c:dLbl>
            <c:dLbl>
              <c:idx val="1"/>
              <c:layout>
                <c:manualLayout>
                  <c:x val="5.782599747569032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50-46AD-BB17-F4DA41C0FBC3}"/>
                </c:ext>
              </c:extLst>
            </c:dLbl>
            <c:dLbl>
              <c:idx val="2"/>
              <c:layout>
                <c:manualLayout>
                  <c:x val="6.2162947286367093E-2"/>
                  <c:y val="-4.83203540550293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50-46AD-BB17-F4DA41C0FBC3}"/>
                </c:ext>
              </c:extLst>
            </c:dLbl>
            <c:dLbl>
              <c:idx val="3"/>
              <c:layout>
                <c:manualLayout>
                  <c:x val="6.2087876121872346E-2"/>
                  <c:y val="2.41287122552070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50-46AD-BB17-F4DA41C0FBC3}"/>
                </c:ext>
              </c:extLst>
            </c:dLbl>
            <c:dLbl>
              <c:idx val="4"/>
              <c:layout>
                <c:manualLayout>
                  <c:x val="6.0717297349474862E-2"/>
                  <c:y val="-4.42931462055719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50-46AD-BB17-F4DA41C0FBC3}"/>
                </c:ext>
              </c:extLst>
            </c:dLbl>
            <c:dLbl>
              <c:idx val="5"/>
              <c:layout>
                <c:manualLayout>
                  <c:x val="6.0874001353121536E-2"/>
                  <c:y val="-1.33320293076848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50-46AD-BB17-F4DA41C0FBC3}"/>
                </c:ext>
              </c:extLst>
            </c:dLbl>
            <c:dLbl>
              <c:idx val="6"/>
              <c:layout>
                <c:manualLayout>
                  <c:x val="5.2002149911271119E-2"/>
                  <c:y val="-1.1587183152126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(на 01.11.2018)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4511</c:v>
                </c:pt>
                <c:pt idx="1">
                  <c:v>5402</c:v>
                </c:pt>
                <c:pt idx="2">
                  <c:v>8343</c:v>
                </c:pt>
                <c:pt idx="3">
                  <c:v>11477</c:v>
                </c:pt>
                <c:pt idx="4">
                  <c:v>13019</c:v>
                </c:pt>
                <c:pt idx="5">
                  <c:v>17282</c:v>
                </c:pt>
                <c:pt idx="6">
                  <c:v>18506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550-46AD-BB17-F4DA41C0FB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637586814678249E-2"/>
                  <c:y val="2.31743663042524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550-46AD-BB17-F4DA41C0FBC3}"/>
                </c:ext>
              </c:extLst>
            </c:dLbl>
            <c:dLbl>
              <c:idx val="1"/>
              <c:layout>
                <c:manualLayout>
                  <c:x val="5.782599747569032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50-46AD-BB17-F4DA41C0FBC3}"/>
                </c:ext>
              </c:extLst>
            </c:dLbl>
            <c:dLbl>
              <c:idx val="2"/>
              <c:layout>
                <c:manualLayout>
                  <c:x val="5.9112230773157338E-2"/>
                  <c:y val="4.73340993647486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50-46AD-BB17-F4DA41C0FBC3}"/>
                </c:ext>
              </c:extLst>
            </c:dLbl>
            <c:dLbl>
              <c:idx val="3"/>
              <c:layout>
                <c:manualLayout>
                  <c:x val="5.8974348195545839E-2"/>
                  <c:y val="9.8536675624380382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550-46AD-BB17-F4DA41C0FBC3}"/>
                </c:ext>
              </c:extLst>
            </c:dLbl>
            <c:dLbl>
              <c:idx val="4"/>
              <c:layout>
                <c:manualLayout>
                  <c:x val="6.071729734947486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550-46AD-BB17-F4DA41C0FBC3}"/>
                </c:ext>
              </c:extLst>
            </c:dLbl>
            <c:dLbl>
              <c:idx val="5"/>
              <c:layout>
                <c:manualLayout>
                  <c:x val="5.7642123848100961E-2"/>
                  <c:y val="2.65446855612566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550-46AD-BB17-F4DA41C0FBC3}"/>
                </c:ext>
              </c:extLst>
            </c:dLbl>
            <c:dLbl>
              <c:idx val="6"/>
              <c:layout>
                <c:manualLayout>
                  <c:x val="4.5760681245627474E-2"/>
                  <c:y val="-4.63487326085048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(на 01.11.2018)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1419</c:v>
                </c:pt>
                <c:pt idx="1">
                  <c:v>1571</c:v>
                </c:pt>
                <c:pt idx="2">
                  <c:v>1109</c:v>
                </c:pt>
                <c:pt idx="3">
                  <c:v>1052</c:v>
                </c:pt>
                <c:pt idx="4">
                  <c:v>1070</c:v>
                </c:pt>
                <c:pt idx="5">
                  <c:v>1168</c:v>
                </c:pt>
                <c:pt idx="6">
                  <c:v>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550-46AD-BB17-F4DA41C0F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027328"/>
        <c:axId val="93049600"/>
      </c:barChart>
      <c:catAx>
        <c:axId val="9302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93049600"/>
        <c:crosses val="autoZero"/>
        <c:auto val="1"/>
        <c:lblAlgn val="ctr"/>
        <c:lblOffset val="100"/>
        <c:noMultiLvlLbl val="0"/>
      </c:catAx>
      <c:valAx>
        <c:axId val="93049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93027328"/>
        <c:crosses val="autoZero"/>
        <c:crossBetween val="between"/>
      </c:valAx>
      <c:spPr>
        <a:noFill/>
        <a:ln w="25375">
          <a:noFill/>
        </a:ln>
      </c:spPr>
    </c:plotArea>
    <c:legend>
      <c:legendPos val="b"/>
      <c:overlay val="0"/>
      <c:txPr>
        <a:bodyPr/>
        <a:lstStyle/>
        <a:p>
          <a:pPr>
            <a:defRPr sz="119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9.5000000000000001E-2</c:v>
                </c:pt>
                <c:pt idx="1">
                  <c:v>0.90500000000000003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9.8000000000000004E-2</c:v>
                </c:pt>
                <c:pt idx="1">
                  <c:v>0.90200000000000002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9.1999999999999998E-2</c:v>
                </c:pt>
                <c:pt idx="1">
                  <c:v>0.90800000000000003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8.5999999999999993E-2</c:v>
                </c:pt>
                <c:pt idx="1">
                  <c:v>0.91400000000000003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673534229403075"/>
                  <c:y val="-0.20802266529346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62-4065-8001-4DE8956CF7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0.76</c:v>
                </c:pt>
                <c:pt idx="1">
                  <c:v>0.13</c:v>
                </c:pt>
                <c:pt idx="2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62-4065-8001-4DE8956CF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673534229403075"/>
                  <c:y val="-0.20802266529346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8F-4831-8360-10A5E5EEF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</c:v>
                </c:pt>
                <c:pt idx="1">
                  <c:v>0.17</c:v>
                </c:pt>
                <c:pt idx="2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8F-4831-8360-10A5E5EEF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BD-4E76-94F5-B15639BC93AB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BD-4E76-94F5-B15639BC93AB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BD-4E76-94F5-B15639BC93AB}"/>
              </c:ext>
            </c:extLst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BD-4E76-94F5-B15639BC93AB}"/>
              </c:ext>
            </c:extLst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BD-4E76-94F5-B15639BC93AB}"/>
              </c:ext>
            </c:extLst>
          </c:dPt>
          <c:dLbls>
            <c:dLbl>
              <c:idx val="0"/>
              <c:layout>
                <c:manualLayout>
                  <c:x val="-0.11321767066408041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BD-4E76-94F5-B15639BC93AB}"/>
                </c:ext>
              </c:extLst>
            </c:dLbl>
            <c:dLbl>
              <c:idx val="1"/>
              <c:layout>
                <c:manualLayout>
                  <c:x val="-0.11585063974929159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BD-4E76-94F5-B15639BC93AB}"/>
                </c:ext>
              </c:extLst>
            </c:dLbl>
            <c:dLbl>
              <c:idx val="2"/>
              <c:layout>
                <c:manualLayout>
                  <c:x val="-8.6887979811968691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BD-4E76-94F5-B15639BC93AB}"/>
                </c:ext>
              </c:extLst>
            </c:dLbl>
            <c:dLbl>
              <c:idx val="3"/>
              <c:layout>
                <c:manualLayout>
                  <c:x val="-0.12111657791971393"/>
                  <c:y val="2.7971855467881042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BD-4E76-94F5-B15639BC93AB}"/>
                </c:ext>
              </c:extLst>
            </c:dLbl>
            <c:dLbl>
              <c:idx val="4"/>
              <c:layout>
                <c:manualLayout>
                  <c:x val="-0.14481329968661449"/>
                  <c:y val="-8.3915566403643133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BD-4E76-94F5-B15639BC93A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27.1</c:v>
                </c:pt>
                <c:pt idx="1">
                  <c:v>28.8</c:v>
                </c:pt>
                <c:pt idx="2">
                  <c:v>49.3</c:v>
                </c:pt>
                <c:pt idx="3">
                  <c:v>62.1</c:v>
                </c:pt>
                <c:pt idx="4">
                  <c:v>60.7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A-51BD-4E76-94F5-B15639BC9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84141184"/>
        <c:axId val="84142720"/>
      </c:bubbleChart>
      <c:valAx>
        <c:axId val="84141184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84142720"/>
        <c:crosses val="autoZero"/>
        <c:crossBetween val="midCat"/>
        <c:majorUnit val="5"/>
        <c:minorUnit val="0.2"/>
      </c:valAx>
      <c:valAx>
        <c:axId val="8414272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4141184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673534229403075"/>
                  <c:y val="-0.20802266529346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F8-4397-B1B8-37C32DCE2E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0.86</c:v>
                </c:pt>
                <c:pt idx="1">
                  <c:v>0.11</c:v>
                </c:pt>
                <c:pt idx="2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F8-4397-B1B8-37C32DCE2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673534229403075"/>
                  <c:y val="-0.20802266529346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12-4EC7-BACC-47149B922B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0.86</c:v>
                </c:pt>
                <c:pt idx="1">
                  <c:v>0.11</c:v>
                </c:pt>
                <c:pt idx="2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12-4EC7-BACC-47149B922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26100196854056"/>
          <c:y val="0.13689712754937833"/>
          <c:w val="0.51914795664845914"/>
          <c:h val="0.778721577184145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7.0655147331638206E-3"/>
                  <c:y val="1.6396367856877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F3-4DC3-9E33-B5864E160190}"/>
                </c:ext>
              </c:extLst>
            </c:dLbl>
            <c:dLbl>
              <c:idx val="1"/>
              <c:layout>
                <c:manualLayout>
                  <c:x val="-2.1127409302749776E-2"/>
                  <c:y val="6.8298149333800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F3-4DC3-9E33-B5864E160190}"/>
                </c:ext>
              </c:extLst>
            </c:dLbl>
            <c:dLbl>
              <c:idx val="4"/>
              <c:layout>
                <c:manualLayout>
                  <c:x val="-0.188782221262627"/>
                  <c:y val="-0.1795079399579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F3-4DC3-9E33-B5864E160190}"/>
                </c:ext>
              </c:extLst>
            </c:dLbl>
            <c:dLbl>
              <c:idx val="6"/>
              <c:layout>
                <c:manualLayout>
                  <c:x val="4.8031612839663521E-2"/>
                  <c:y val="8.6719912839884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F3-4DC3-9E33-B5864E160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</c:numCache>
            </c:numRef>
          </c:cat>
          <c:val>
            <c:numRef>
              <c:f>Лист1!$B$2:$B$8</c:f>
              <c:numCache>
                <c:formatCode>0%</c:formatCode>
                <c:ptCount val="7"/>
                <c:pt idx="0">
                  <c:v>0.09</c:v>
                </c:pt>
                <c:pt idx="1">
                  <c:v>0.05</c:v>
                </c:pt>
                <c:pt idx="2">
                  <c:v>0.02</c:v>
                </c:pt>
                <c:pt idx="3">
                  <c:v>0.03</c:v>
                </c:pt>
                <c:pt idx="4">
                  <c:v>0.69</c:v>
                </c:pt>
                <c:pt idx="5">
                  <c:v>0.01</c:v>
                </c:pt>
                <c:pt idx="6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F3-4DC3-9E33-B5864E160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7.0655147331638206E-3"/>
                  <c:y val="1.6396367856877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37-47AE-9CF2-EE39717F614E}"/>
                </c:ext>
              </c:extLst>
            </c:dLbl>
            <c:dLbl>
              <c:idx val="1"/>
              <c:layout>
                <c:manualLayout>
                  <c:x val="-1.8321601583052616E-2"/>
                  <c:y val="-1.7132528103202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37-47AE-9CF2-EE39717F614E}"/>
                </c:ext>
              </c:extLst>
            </c:dLbl>
            <c:dLbl>
              <c:idx val="3"/>
              <c:layout>
                <c:manualLayout>
                  <c:x val="3.1510125709302741E-2"/>
                  <c:y val="1.180136014743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37-47AE-9CF2-EE39717F614E}"/>
                </c:ext>
              </c:extLst>
            </c:dLbl>
            <c:dLbl>
              <c:idx val="4"/>
              <c:layout>
                <c:manualLayout>
                  <c:x val="-0.188782221262627"/>
                  <c:y val="-0.1795079399579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37-47AE-9CF2-EE39717F614E}"/>
                </c:ext>
              </c:extLst>
            </c:dLbl>
            <c:dLbl>
              <c:idx val="6"/>
              <c:layout>
                <c:manualLayout>
                  <c:x val="4.8031612839663521E-2"/>
                  <c:y val="8.6719912839884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37-47AE-9CF2-EE39717F61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</c:numCache>
            </c:numRef>
          </c:cat>
          <c:val>
            <c:numRef>
              <c:f>Лист1!$B$2:$B$8</c:f>
              <c:numCache>
                <c:formatCode>0%</c:formatCode>
                <c:ptCount val="7"/>
                <c:pt idx="0">
                  <c:v>0.09</c:v>
                </c:pt>
                <c:pt idx="1">
                  <c:v>0.04</c:v>
                </c:pt>
                <c:pt idx="2">
                  <c:v>0.02</c:v>
                </c:pt>
                <c:pt idx="3">
                  <c:v>0.01</c:v>
                </c:pt>
                <c:pt idx="4">
                  <c:v>0.73</c:v>
                </c:pt>
                <c:pt idx="5">
                  <c:v>0.01</c:v>
                </c:pt>
                <c:pt idx="6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937-47AE-9CF2-EE39717F6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7.4999999999999997E-2</c:v>
                </c:pt>
                <c:pt idx="1">
                  <c:v>0.92500000000000004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2019-2021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28301</c:v>
                </c:pt>
                <c:pt idx="1">
                  <c:v>31832</c:v>
                </c:pt>
                <c:pt idx="2">
                  <c:v>31832</c:v>
                </c:pt>
                <c:pt idx="3">
                  <c:v>36569</c:v>
                </c:pt>
                <c:pt idx="4">
                  <c:v>36569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45-4718-8ABA-7706AC250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599616"/>
        <c:axId val="117548160"/>
      </c:barChart>
      <c:catAx>
        <c:axId val="11759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17548160"/>
        <c:crosses val="autoZero"/>
        <c:auto val="1"/>
        <c:lblAlgn val="ctr"/>
        <c:lblOffset val="100"/>
        <c:noMultiLvlLbl val="0"/>
      </c:catAx>
      <c:valAx>
        <c:axId val="117548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59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2019-2021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37838</c:v>
                </c:pt>
                <c:pt idx="1">
                  <c:v>37993</c:v>
                </c:pt>
                <c:pt idx="2">
                  <c:v>37993</c:v>
                </c:pt>
                <c:pt idx="3">
                  <c:v>41283</c:v>
                </c:pt>
                <c:pt idx="4">
                  <c:v>41283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BD-481D-BFD7-B7EC8B758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262656"/>
        <c:axId val="122264192"/>
      </c:barChart>
      <c:catAx>
        <c:axId val="12226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22264192"/>
        <c:crosses val="autoZero"/>
        <c:auto val="1"/>
        <c:lblAlgn val="ctr"/>
        <c:lblOffset val="100"/>
        <c:noMultiLvlLbl val="0"/>
      </c:catAx>
      <c:valAx>
        <c:axId val="122264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226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2019-2021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25549</c:v>
                </c:pt>
                <c:pt idx="1">
                  <c:v>27455</c:v>
                </c:pt>
                <c:pt idx="2">
                  <c:v>31483</c:v>
                </c:pt>
                <c:pt idx="3">
                  <c:v>42127</c:v>
                </c:pt>
                <c:pt idx="4">
                  <c:v>42127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7C-4990-B682-6F9003A6E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161792"/>
        <c:axId val="122171776"/>
      </c:barChart>
      <c:catAx>
        <c:axId val="12216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22171776"/>
        <c:crosses val="autoZero"/>
        <c:auto val="1"/>
        <c:lblAlgn val="ctr"/>
        <c:lblOffset val="100"/>
        <c:noMultiLvlLbl val="0"/>
      </c:catAx>
      <c:valAx>
        <c:axId val="122171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2161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Школьники</c:v>
                </c:pt>
                <c:pt idx="1">
                  <c:v>Дошкольники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72.400000000000006</c:v>
                </c:pt>
                <c:pt idx="1">
                  <c:v>130.30000000000001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12-41AC-AA75-285E4326AD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-9.8493005316295686E-3"/>
                  <c:y val="-9.6994914258787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12-41AC-AA75-285E4326AD34}"/>
                </c:ext>
              </c:extLst>
            </c:dLbl>
            <c:dLbl>
              <c:idx val="1"/>
              <c:layout>
                <c:manualLayout>
                  <c:x val="-9.8493005316295686E-3"/>
                  <c:y val="2.22277444075051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12-41AC-AA75-285E4326A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Школьники</c:v>
                </c:pt>
                <c:pt idx="1">
                  <c:v>Дошкольники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64.7</c:v>
                </c:pt>
                <c:pt idx="1">
                  <c:v>106.3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912-41AC-AA75-285E4326A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198656"/>
        <c:axId val="122290560"/>
      </c:barChart>
      <c:catAx>
        <c:axId val="122198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22290560"/>
        <c:crosses val="autoZero"/>
        <c:auto val="1"/>
        <c:lblAlgn val="ctr"/>
        <c:lblOffset val="100"/>
        <c:noMultiLvlLbl val="0"/>
      </c:catAx>
      <c:valAx>
        <c:axId val="122290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19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2019-2021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21175</c:v>
                </c:pt>
                <c:pt idx="1">
                  <c:v>24782</c:v>
                </c:pt>
                <c:pt idx="2">
                  <c:v>32124</c:v>
                </c:pt>
                <c:pt idx="3">
                  <c:v>39711</c:v>
                </c:pt>
                <c:pt idx="4">
                  <c:v>39711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4D-44E6-AB8B-22BBD437E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822656"/>
        <c:axId val="124824192"/>
      </c:barChart>
      <c:catAx>
        <c:axId val="12482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24824192"/>
        <c:crosses val="autoZero"/>
        <c:auto val="1"/>
        <c:lblAlgn val="ctr"/>
        <c:lblOffset val="100"/>
        <c:noMultiLvlLbl val="0"/>
      </c:catAx>
      <c:valAx>
        <c:axId val="124824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482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40-4D3A-8AA3-A598D3303518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40-4D3A-8AA3-A598D3303518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40-4D3A-8AA3-A598D3303518}"/>
              </c:ext>
            </c:extLst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40-4D3A-8AA3-A598D3303518}"/>
              </c:ext>
            </c:extLst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740-4D3A-8AA3-A598D3303518}"/>
              </c:ext>
            </c:extLst>
          </c:dPt>
          <c:dLbls>
            <c:dLbl>
              <c:idx val="3"/>
              <c:layout>
                <c:manualLayout>
                  <c:x val="-0.12205935656601405"/>
                  <c:y val="-2.8851970987184956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40-4D3A-8AA3-A598D330351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23.7</c:v>
                </c:pt>
                <c:pt idx="1">
                  <c:v>22.6</c:v>
                </c:pt>
                <c:pt idx="2">
                  <c:v>40.6</c:v>
                </c:pt>
                <c:pt idx="3">
                  <c:v>47.3</c:v>
                </c:pt>
                <c:pt idx="4">
                  <c:v>49.3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A-A740-4D3A-8AA3-A598D3303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86326656"/>
        <c:axId val="86328448"/>
      </c:bubbleChart>
      <c:valAx>
        <c:axId val="86326656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86328448"/>
        <c:crosses val="autoZero"/>
        <c:crossBetween val="midCat"/>
        <c:majorUnit val="5"/>
        <c:minorUnit val="0.2"/>
      </c:valAx>
      <c:valAx>
        <c:axId val="8632844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6326656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2019-2021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31706</c:v>
                </c:pt>
                <c:pt idx="1">
                  <c:v>34071</c:v>
                </c:pt>
                <c:pt idx="2">
                  <c:v>39238</c:v>
                </c:pt>
                <c:pt idx="3">
                  <c:v>42127</c:v>
                </c:pt>
                <c:pt idx="4">
                  <c:v>42127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26-4164-81F5-53A125146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83168"/>
        <c:axId val="117784960"/>
      </c:barChart>
      <c:catAx>
        <c:axId val="11778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17784960"/>
        <c:crosses val="autoZero"/>
        <c:auto val="1"/>
        <c:lblAlgn val="ctr"/>
        <c:lblOffset val="100"/>
        <c:noMultiLvlLbl val="0"/>
      </c:catAx>
      <c:valAx>
        <c:axId val="117784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783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Обучающийся художественной школы</c:v>
                </c:pt>
                <c:pt idx="1">
                  <c:v>Обучающийся музыкальной школы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37</c:v>
                </c:pt>
                <c:pt idx="1">
                  <c:v>92.6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AD-48A7-9CCF-65F9407328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Обучающийся художественной школы</c:v>
                </c:pt>
                <c:pt idx="1">
                  <c:v>Обучающийся музыкальной школы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29.1</c:v>
                </c:pt>
                <c:pt idx="1">
                  <c:v>86.8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AD-48A7-9CCF-65F940732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14400"/>
        <c:axId val="117815936"/>
      </c:barChart>
      <c:catAx>
        <c:axId val="1178144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17815936"/>
        <c:crosses val="autoZero"/>
        <c:auto val="1"/>
        <c:lblAlgn val="ctr"/>
        <c:lblOffset val="100"/>
        <c:noMultiLvlLbl val="0"/>
      </c:catAx>
      <c:valAx>
        <c:axId val="11781593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781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2019-2021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34640</c:v>
                </c:pt>
                <c:pt idx="1">
                  <c:v>37224</c:v>
                </c:pt>
                <c:pt idx="2">
                  <c:v>42689</c:v>
                </c:pt>
                <c:pt idx="3">
                  <c:v>42127</c:v>
                </c:pt>
                <c:pt idx="4">
                  <c:v>42127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33-4451-A566-F069707E9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122432"/>
        <c:axId val="125123968"/>
      </c:barChart>
      <c:catAx>
        <c:axId val="12512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25123968"/>
        <c:crosses val="autoZero"/>
        <c:auto val="1"/>
        <c:lblAlgn val="ctr"/>
        <c:lblOffset val="100"/>
        <c:noMultiLvlLbl val="0"/>
      </c:catAx>
      <c:valAx>
        <c:axId val="125123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5122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Обучающийся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12-41AC-AA75-285E4326AD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9.8493005316295686E-3"/>
                  <c:y val="-9.6994914258787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12-41AC-AA75-285E4326AD34}"/>
                </c:ext>
              </c:extLst>
            </c:dLbl>
            <c:dLbl>
              <c:idx val="1"/>
              <c:layout>
                <c:manualLayout>
                  <c:x val="-9.8493005316295686E-3"/>
                  <c:y val="2.22277444075051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12-41AC-AA75-285E4326A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Обучающийся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912-41AC-AA75-285E4326A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159296"/>
        <c:axId val="125160832"/>
      </c:barChart>
      <c:catAx>
        <c:axId val="125159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25160832"/>
        <c:crosses val="autoZero"/>
        <c:auto val="1"/>
        <c:lblAlgn val="ctr"/>
        <c:lblOffset val="100"/>
        <c:noMultiLvlLbl val="0"/>
      </c:catAx>
      <c:valAx>
        <c:axId val="12516083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25159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14-4CD5-B866-EDB0EFB012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14-4CD5-B866-EDB0EFB012F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14-4CD5-B866-EDB0EFB012F7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14-4CD5-B866-EDB0EFB012F7}"/>
              </c:ext>
            </c:extLst>
          </c:dPt>
          <c:dLbls>
            <c:dLbl>
              <c:idx val="0"/>
              <c:layout>
                <c:manualLayout>
                  <c:x val="3.4035060134561319E-2"/>
                  <c:y val="4.47293125360095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14-4CD5-B866-EDB0EFB012F7}"/>
                </c:ext>
              </c:extLst>
            </c:dLbl>
            <c:dLbl>
              <c:idx val="1"/>
              <c:layout>
                <c:manualLayout>
                  <c:x val="0.10043846352288541"/>
                  <c:y val="-4.687349596762380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14-4CD5-B866-EDB0EFB012F7}"/>
                </c:ext>
              </c:extLst>
            </c:dLbl>
            <c:dLbl>
              <c:idx val="2"/>
              <c:layout>
                <c:manualLayout>
                  <c:x val="0.13504784779092344"/>
                  <c:y val="0.1771706544014352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14-4CD5-B866-EDB0EFB012F7}"/>
                </c:ext>
              </c:extLst>
            </c:dLbl>
            <c:dLbl>
              <c:idx val="3"/>
              <c:layout>
                <c:manualLayout>
                  <c:x val="-0.22690322544199421"/>
                  <c:y val="-0.230950667040538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14-4CD5-B866-EDB0EFB012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Культура</c:v>
                </c:pt>
                <c:pt idx="1">
                  <c:v>Администрация</c:v>
                </c:pt>
                <c:pt idx="2">
                  <c:v>ЖКХ</c:v>
                </c:pt>
                <c:pt idx="3">
                  <c:v>Образование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152260</c:v>
                </c:pt>
                <c:pt idx="1">
                  <c:v>7033390</c:v>
                </c:pt>
                <c:pt idx="2">
                  <c:v>6513381</c:v>
                </c:pt>
                <c:pt idx="3">
                  <c:v>23508992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14-4CD5-B866-EDB0EFB012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27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14-4CD5-B866-EDB0EFB012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14-4CD5-B866-EDB0EFB012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14-4CD5-B866-EDB0EFB012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14-4CD5-B866-EDB0EFB012F7}"/>
              </c:ext>
            </c:extLst>
          </c:dPt>
          <c:dLbls>
            <c:dLbl>
              <c:idx val="0"/>
              <c:layout>
                <c:manualLayout>
                  <c:x val="-9.1632009397532938E-2"/>
                  <c:y val="0.1428803560456712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14-4CD5-B866-EDB0EFB012F7}"/>
                </c:ext>
              </c:extLst>
            </c:dLbl>
            <c:dLbl>
              <c:idx val="1"/>
              <c:layout>
                <c:manualLayout>
                  <c:x val="2.176000227767854E-2"/>
                  <c:y val="1.407550658738395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14-4CD5-B866-EDB0EFB012F7}"/>
                </c:ext>
              </c:extLst>
            </c:dLbl>
            <c:dLbl>
              <c:idx val="2"/>
              <c:layout>
                <c:manualLayout>
                  <c:x val="0.11603480419345927"/>
                  <c:y val="-0.3001920612346057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14-4CD5-B866-EDB0EFB012F7}"/>
                </c:ext>
              </c:extLst>
            </c:dLbl>
            <c:dLbl>
              <c:idx val="3"/>
              <c:layout>
                <c:manualLayout>
                  <c:x val="-0.11629867212821764"/>
                  <c:y val="-0.2353798758444595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14-4CD5-B866-EDB0EFB012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33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Администрация</c:v>
                </c:pt>
                <c:pt idx="1">
                  <c:v>УФиС</c:v>
                </c:pt>
                <c:pt idx="2">
                  <c:v>Образование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4899443</c:v>
                </c:pt>
                <c:pt idx="1">
                  <c:v>819736</c:v>
                </c:pt>
                <c:pt idx="2">
                  <c:v>32891008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14-4CD5-B866-EDB0EFB012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332634915546627"/>
          <c:y val="0.33780512717953565"/>
          <c:w val="0.33658579150383727"/>
          <c:h val="0.304546542917307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14-4CD5-B866-EDB0EFB012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14-4CD5-B866-EDB0EFB012F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14-4CD5-B866-EDB0EFB012F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14-4CD5-B866-EDB0EFB012F7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1737138328523117"/>
                  <c:y val="0.130013332073905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14-4CD5-B866-EDB0EFB012F7}"/>
                </c:ext>
              </c:extLst>
            </c:dLbl>
            <c:dLbl>
              <c:idx val="1"/>
              <c:layout>
                <c:manualLayout>
                  <c:x val="-4.1851552301193459E-2"/>
                  <c:y val="-0.149627693378555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14-4CD5-B866-EDB0EFB012F7}"/>
                </c:ext>
              </c:extLst>
            </c:dLbl>
            <c:dLbl>
              <c:idx val="2"/>
              <c:layout>
                <c:manualLayout>
                  <c:x val="4.2379319944239054E-2"/>
                  <c:y val="-6.714331080445025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14-4CD5-B866-EDB0EFB012F7}"/>
                </c:ext>
              </c:extLst>
            </c:dLbl>
            <c:dLbl>
              <c:idx val="3"/>
              <c:layout>
                <c:manualLayout>
                  <c:x val="-0.13303857079889575"/>
                  <c:y val="1.761596424543996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14-4CD5-B866-EDB0EFB012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33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Администрация</c:v>
                </c:pt>
                <c:pt idx="1">
                  <c:v>УЖКХ</c:v>
                </c:pt>
                <c:pt idx="2">
                  <c:v>Культура</c:v>
                </c:pt>
                <c:pt idx="3">
                  <c:v>УФиС</c:v>
                </c:pt>
                <c:pt idx="4">
                  <c:v>Образование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2274211</c:v>
                </c:pt>
                <c:pt idx="1">
                  <c:v>20080</c:v>
                </c:pt>
                <c:pt idx="2">
                  <c:v>457496</c:v>
                </c:pt>
                <c:pt idx="3">
                  <c:v>833000</c:v>
                </c:pt>
                <c:pt idx="4">
                  <c:v>9970000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14-4CD5-B866-EDB0EFB012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663039604190086"/>
          <c:y val="0.44694059382349505"/>
          <c:w val="0.33658579150383727"/>
          <c:h val="0.423603415619808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обслуживание муниципального долга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545597814907612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636793444722837E-3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091195629815225E-3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545597814907612E-3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3636793444722837E-3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9091195629815225E-3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4545597814906545E-3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4545597814907612E-3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  <c:pt idx="11">
                  <c:v>01.01.2019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</c:v>
                </c:pt>
                <c:pt idx="1">
                  <c:v>10</c:v>
                </c:pt>
                <c:pt idx="2">
                  <c:v>45</c:v>
                </c:pt>
                <c:pt idx="3">
                  <c:v>59</c:v>
                </c:pt>
                <c:pt idx="4">
                  <c:v>40</c:v>
                </c:pt>
                <c:pt idx="5">
                  <c:v>41</c:v>
                </c:pt>
                <c:pt idx="6">
                  <c:v>47</c:v>
                </c:pt>
                <c:pt idx="7">
                  <c:v>43</c:v>
                </c:pt>
                <c:pt idx="8">
                  <c:v>47</c:v>
                </c:pt>
                <c:pt idx="9">
                  <c:v>36</c:v>
                </c:pt>
                <c:pt idx="10">
                  <c:v>14</c:v>
                </c:pt>
                <c:pt idx="1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Муниципальный внутренний долг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9091195629815225E-3"/>
                  <c:y val="-0.1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091195629815225E-3"/>
                  <c:y val="-0.171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091195629815225E-3"/>
                  <c:y val="-0.221874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284374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636793444722837E-3"/>
                  <c:y val="-0.27812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3636793444722837E-3"/>
                  <c:y val="-0.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545597814907612E-3"/>
                  <c:y val="-0.29687500000000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30625000000000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4545597814907612E-3"/>
                  <c:y val="-0.29062500000000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3636793444722837E-3"/>
                  <c:y val="-0.265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4545597814907612E-3"/>
                  <c:y val="-0.19062499999999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4545597814907612E-3"/>
                  <c:y val="-0.181250000000000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  <c:pt idx="11">
                  <c:v>01.01.2019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129.19999999999999</c:v>
                </c:pt>
                <c:pt idx="1">
                  <c:v>254.3</c:v>
                </c:pt>
                <c:pt idx="2">
                  <c:v>352.2</c:v>
                </c:pt>
                <c:pt idx="3">
                  <c:v>474</c:v>
                </c:pt>
                <c:pt idx="4">
                  <c:v>474</c:v>
                </c:pt>
                <c:pt idx="5">
                  <c:v>594</c:v>
                </c:pt>
                <c:pt idx="6">
                  <c:v>495</c:v>
                </c:pt>
                <c:pt idx="7">
                  <c:v>514</c:v>
                </c:pt>
                <c:pt idx="8">
                  <c:v>474</c:v>
                </c:pt>
                <c:pt idx="9">
                  <c:v>439</c:v>
                </c:pt>
                <c:pt idx="10">
                  <c:v>305.5</c:v>
                </c:pt>
                <c:pt idx="11">
                  <c:v>297.5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1723648"/>
        <c:axId val="13172518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Отношение муниципального внутреннего долга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8.7273586889445674E-3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63647825192609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636793444722837E-3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182391259630449E-3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363836940870655E-2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818396722361418E-2"/>
                  <c:y val="-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727516285342938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2727989074538061E-3"/>
                  <c:y val="-2.81254921259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4545597814907612E-2"/>
                  <c:y val="-2.8125246062992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163647825192609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4545597814907612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6000157596398373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  <c:pt idx="11">
                  <c:v>01.01.2019</c:v>
                </c:pt>
              </c:strCache>
            </c:strRef>
          </c:cat>
          <c:val>
            <c:numRef>
              <c:f>Лист1!$D$2:$D$13</c:f>
              <c:numCache>
                <c:formatCode>0%</c:formatCode>
                <c:ptCount val="12"/>
                <c:pt idx="0">
                  <c:v>0.12</c:v>
                </c:pt>
                <c:pt idx="1">
                  <c:v>0.18</c:v>
                </c:pt>
                <c:pt idx="2">
                  <c:v>0.27</c:v>
                </c:pt>
                <c:pt idx="3">
                  <c:v>0.32</c:v>
                </c:pt>
                <c:pt idx="4">
                  <c:v>0.27</c:v>
                </c:pt>
                <c:pt idx="5">
                  <c:v>0.32</c:v>
                </c:pt>
                <c:pt idx="6">
                  <c:v>0.25</c:v>
                </c:pt>
                <c:pt idx="7">
                  <c:v>0.36</c:v>
                </c:pt>
                <c:pt idx="8">
                  <c:v>0.36</c:v>
                </c:pt>
                <c:pt idx="9">
                  <c:v>0.3</c:v>
                </c:pt>
                <c:pt idx="10">
                  <c:v>0.21</c:v>
                </c:pt>
                <c:pt idx="11">
                  <c:v>0.21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376256"/>
        <c:axId val="131726720"/>
      </c:lineChart>
      <c:catAx>
        <c:axId val="1317236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Verdana" pitchFamily="34" charset="0"/>
              </a:defRPr>
            </a:pPr>
            <a:endParaRPr lang="ru-RU"/>
          </a:p>
        </c:txPr>
        <c:crossAx val="131725184"/>
        <c:crosses val="autoZero"/>
        <c:auto val="1"/>
        <c:lblAlgn val="ctr"/>
        <c:lblOffset val="100"/>
        <c:noMultiLvlLbl val="0"/>
      </c:catAx>
      <c:valAx>
        <c:axId val="131725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 cap="flat">
            <a:solidFill>
              <a:srgbClr val="4D4D4D"/>
            </a:solidFill>
          </a:ln>
        </c:spPr>
        <c:txPr>
          <a:bodyPr/>
          <a:lstStyle/>
          <a:p>
            <a:pPr>
              <a:defRPr sz="800">
                <a:latin typeface="Verdana" pitchFamily="34" charset="0"/>
              </a:defRPr>
            </a:pPr>
            <a:endParaRPr lang="ru-RU"/>
          </a:p>
        </c:txPr>
        <c:crossAx val="131723648"/>
        <c:crosses val="autoZero"/>
        <c:crossBetween val="between"/>
      </c:valAx>
      <c:valAx>
        <c:axId val="131726720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31376256"/>
        <c:crosses val="max"/>
        <c:crossBetween val="between"/>
      </c:valAx>
      <c:catAx>
        <c:axId val="131376256"/>
        <c:scaling>
          <c:orientation val="minMax"/>
        </c:scaling>
        <c:delete val="1"/>
        <c:axPos val="b"/>
        <c:majorTickMark val="out"/>
        <c:minorTickMark val="none"/>
        <c:tickLblPos val="nextTo"/>
        <c:crossAx val="13172672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4.9884643101423799E-2"/>
          <c:y val="0.839427657480315"/>
          <c:w val="0.93804926811591216"/>
          <c:h val="0.14182234251968504"/>
        </c:manualLayout>
      </c:layout>
      <c:overlay val="0"/>
      <c:txPr>
        <a:bodyPr/>
        <a:lstStyle/>
        <a:p>
          <a:pPr>
            <a:defRPr sz="800">
              <a:latin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</c:spPr>
          <c:explosion val="2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dLbls>
            <c:dLbl>
              <c:idx val="0"/>
              <c:layout>
                <c:manualLayout>
                  <c:x val="-8.6224987347084892E-2"/>
                  <c:y val="-9.04929657751328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1651976932464449E-2"/>
                  <c:y val="-0.180985931550265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Бюджетные кредиты</c:v>
                </c:pt>
                <c:pt idx="1">
                  <c:v>Кредиты кредитных организаций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4.3999999999999997E-2</c:v>
                </c:pt>
                <c:pt idx="1">
                  <c:v>0.95599999999999996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58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6-4956-9DB3-77C2F9E8A5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6-4956-9DB3-77C2F9E8A55E}"/>
              </c:ext>
            </c:extLst>
          </c:dPt>
          <c:cat>
            <c:strRef>
              <c:f>Лист1!$A$2:$A$5</c:f>
              <c:strCache>
                <c:ptCount val="3"/>
                <c:pt idx="0">
                  <c:v>Безвозмездные</c:v>
                </c:pt>
                <c:pt idx="1">
                  <c:v>Неналоговые</c:v>
                </c:pt>
                <c:pt idx="2">
                  <c:v>Налоговые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2136.8000000000002</c:v>
                </c:pt>
                <c:pt idx="1">
                  <c:v>153.80000000000001</c:v>
                </c:pt>
                <c:pt idx="2">
                  <c:v>1237.3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6-4956-9DB3-77C2F9E8A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 (план)</c:v>
                </c:pt>
                <c:pt idx="3">
                  <c:v>2018 (прогноз)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0.59</c:v>
                </c:pt>
                <c:pt idx="1">
                  <c:v>0.61</c:v>
                </c:pt>
                <c:pt idx="2">
                  <c:v>0.62</c:v>
                </c:pt>
                <c:pt idx="3">
                  <c:v>0.62</c:v>
                </c:pt>
                <c:pt idx="4">
                  <c:v>0.61</c:v>
                </c:pt>
                <c:pt idx="5">
                  <c:v>0.59</c:v>
                </c:pt>
                <c:pt idx="6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BA-4BFA-B316-48032CA2EA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 (план)</c:v>
                </c:pt>
                <c:pt idx="3">
                  <c:v>2018 (прогноз)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0.41</c:v>
                </c:pt>
                <c:pt idx="1">
                  <c:v>0.39</c:v>
                </c:pt>
                <c:pt idx="2">
                  <c:v>0.38</c:v>
                </c:pt>
                <c:pt idx="3">
                  <c:v>0.38</c:v>
                </c:pt>
                <c:pt idx="4">
                  <c:v>0.39</c:v>
                </c:pt>
                <c:pt idx="5">
                  <c:v>0.41</c:v>
                </c:pt>
                <c:pt idx="6">
                  <c:v>0.41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BA-4BFA-B316-48032CA2E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86566400"/>
        <c:axId val="86567936"/>
      </c:barChart>
      <c:catAx>
        <c:axId val="86566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86567936"/>
        <c:crosses val="autoZero"/>
        <c:auto val="1"/>
        <c:lblAlgn val="ctr"/>
        <c:lblOffset val="100"/>
        <c:noMultiLvlLbl val="0"/>
      </c:catAx>
      <c:valAx>
        <c:axId val="8656793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dash"/>
              <a:round/>
            </a:ln>
          </c:spPr>
        </c:majorGridlines>
        <c:numFmt formatCode="0%" sourceLinked="1"/>
        <c:majorTickMark val="none"/>
        <c:minorTickMark val="none"/>
        <c:tickLblPos val="nextTo"/>
        <c:spPr>
          <a:noFill/>
          <a:ln w="9525">
            <a:solidFill>
              <a:schemeClr val="bg1">
                <a:lumMod val="50000"/>
              </a:schemeClr>
            </a:solidFill>
            <a:prstDash val="solid"/>
          </a:ln>
        </c:spPr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86566400"/>
        <c:crosses val="autoZero"/>
        <c:crossBetween val="between"/>
        <c:majorUnit val="0.2"/>
      </c:valAx>
    </c:plotArea>
    <c:legend>
      <c:legendPos val="b"/>
      <c:overlay val="0"/>
      <c:txPr>
        <a:bodyPr/>
        <a:lstStyle/>
        <a:p>
          <a:pPr>
            <a:defRPr sz="1000">
              <a:latin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56017483021535"/>
          <c:y val="0.11708635414956323"/>
          <c:w val="0.64057568031046341"/>
          <c:h val="0.42934121694297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1C-49A0-B949-617A735F049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1C-49A0-B949-617A735F049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1C-49A0-B949-617A735F049A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1C-49A0-B949-617A735F049A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1C-49A0-B949-617A735F049A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1C-49A0-B949-617A735F049A}"/>
              </c:ext>
            </c:extLst>
          </c:dPt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налоги на имущество </c:v>
                </c:pt>
                <c:pt idx="2">
                  <c:v>Доходы от продажи активов</c:v>
                </c:pt>
                <c:pt idx="3">
                  <c:v>доходы от использования муниципального имущества</c:v>
                </c:pt>
                <c:pt idx="4">
                  <c:v>прочие доходы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269.3</c:v>
                </c:pt>
                <c:pt idx="1">
                  <c:v>121.1</c:v>
                </c:pt>
                <c:pt idx="2">
                  <c:v>20.2</c:v>
                </c:pt>
                <c:pt idx="3">
                  <c:v>113.9</c:v>
                </c:pt>
                <c:pt idx="4">
                  <c:v>53</c:v>
                </c:pt>
                <c:pt idx="5">
                  <c:v>813.6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1C-49A0-B949-617A735F0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0.17010945461074009"/>
          <c:y val="0.54642757109253381"/>
          <c:w val="0.6878611157542649"/>
          <c:h val="0.37272708913752978"/>
        </c:manualLayout>
      </c:layout>
      <c:overlay val="0"/>
      <c:txPr>
        <a:bodyPr/>
        <a:lstStyle/>
        <a:p>
          <a:pPr>
            <a:defRPr sz="900">
              <a:latin typeface="Verdana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99.4</c:v>
                </c:pt>
                <c:pt idx="1">
                  <c:v>113.3</c:v>
                </c:pt>
                <c:pt idx="2">
                  <c:v>121.1</c:v>
                </c:pt>
                <c:pt idx="3">
                  <c:v>128.4</c:v>
                </c:pt>
                <c:pt idx="4">
                  <c:v>136.6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158976"/>
        <c:axId val="90160512"/>
      </c:barChart>
      <c:catAx>
        <c:axId val="9015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90160512"/>
        <c:crosses val="autoZero"/>
        <c:auto val="1"/>
        <c:lblAlgn val="ctr"/>
        <c:lblOffset val="100"/>
        <c:noMultiLvlLbl val="0"/>
      </c:catAx>
      <c:valAx>
        <c:axId val="90160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015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264.39999999999998</c:v>
                </c:pt>
                <c:pt idx="1">
                  <c:v>256.8</c:v>
                </c:pt>
                <c:pt idx="2">
                  <c:v>269.3</c:v>
                </c:pt>
                <c:pt idx="3">
                  <c:v>275.7</c:v>
                </c:pt>
                <c:pt idx="4">
                  <c:v>280.5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91200"/>
        <c:axId val="90292992"/>
      </c:barChart>
      <c:catAx>
        <c:axId val="9029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90292992"/>
        <c:crosses val="autoZero"/>
        <c:auto val="1"/>
        <c:lblAlgn val="ctr"/>
        <c:lblOffset val="100"/>
        <c:noMultiLvlLbl val="0"/>
      </c:catAx>
      <c:valAx>
        <c:axId val="90292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0291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783</c:v>
                </c:pt>
                <c:pt idx="1">
                  <c:v>805.1</c:v>
                </c:pt>
                <c:pt idx="2">
                  <c:v>813.6</c:v>
                </c:pt>
                <c:pt idx="3">
                  <c:v>822.2</c:v>
                </c:pt>
                <c:pt idx="4">
                  <c:v>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373952"/>
        <c:axId val="91375488"/>
      </c:barChart>
      <c:catAx>
        <c:axId val="9137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91375488"/>
        <c:crosses val="autoZero"/>
        <c:auto val="1"/>
        <c:lblAlgn val="ctr"/>
        <c:lblOffset val="100"/>
        <c:noMultiLvlLbl val="0"/>
      </c:catAx>
      <c:valAx>
        <c:axId val="913754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1373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2ED8A-F4D3-4F98-A092-4DE5E20CA69D}" type="doc">
      <dgm:prSet loTypeId="urn:microsoft.com/office/officeart/2005/8/layout/funnel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D85730C-6DE2-4DFB-9346-B859D175B24E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Verdana" pitchFamily="34" charset="0"/>
            </a:rPr>
            <a:t>Транспортный налог</a:t>
          </a:r>
          <a:endParaRPr lang="ru-RU" dirty="0">
            <a:latin typeface="Verdana" pitchFamily="34" charset="0"/>
          </a:endParaRPr>
        </a:p>
      </dgm:t>
    </dgm:pt>
    <dgm:pt modelId="{20E25152-0FCB-4F7C-9152-2603A3D309FD}" type="parTrans" cxnId="{6B01934C-F076-47AF-BF74-4C87436BFF0D}">
      <dgm:prSet/>
      <dgm:spPr/>
      <dgm:t>
        <a:bodyPr/>
        <a:lstStyle/>
        <a:p>
          <a:endParaRPr lang="ru-RU"/>
        </a:p>
      </dgm:t>
    </dgm:pt>
    <dgm:pt modelId="{9032FBAD-B9DF-484A-941A-05A5E4524ED0}" type="sibTrans" cxnId="{6B01934C-F076-47AF-BF74-4C87436BFF0D}">
      <dgm:prSet/>
      <dgm:spPr/>
      <dgm:t>
        <a:bodyPr/>
        <a:lstStyle/>
        <a:p>
          <a:endParaRPr lang="ru-RU"/>
        </a:p>
      </dgm:t>
    </dgm:pt>
    <dgm:pt modelId="{8EA1656E-700A-4103-8D5D-DBBF0E756641}">
      <dgm:prSet phldrT="[Текст]"/>
      <dgm:spPr/>
      <dgm:t>
        <a:bodyPr/>
        <a:lstStyle/>
        <a:p>
          <a:r>
            <a:rPr lang="ru-RU" dirty="0" smtClean="0">
              <a:latin typeface="Verdana" pitchFamily="34" charset="0"/>
            </a:rPr>
            <a:t>Налог на имущество</a:t>
          </a:r>
          <a:endParaRPr lang="ru-RU" dirty="0">
            <a:latin typeface="Verdana" pitchFamily="34" charset="0"/>
          </a:endParaRPr>
        </a:p>
      </dgm:t>
    </dgm:pt>
    <dgm:pt modelId="{248055E1-2C44-4A5A-A047-31A2BB4519D8}" type="parTrans" cxnId="{576FC5C1-9383-43D9-9539-238EA7283659}">
      <dgm:prSet/>
      <dgm:spPr/>
      <dgm:t>
        <a:bodyPr/>
        <a:lstStyle/>
        <a:p>
          <a:endParaRPr lang="ru-RU"/>
        </a:p>
      </dgm:t>
    </dgm:pt>
    <dgm:pt modelId="{A1237E49-02CF-4FC6-A458-AF5DE007DBAF}" type="sibTrans" cxnId="{576FC5C1-9383-43D9-9539-238EA7283659}">
      <dgm:prSet/>
      <dgm:spPr/>
      <dgm:t>
        <a:bodyPr/>
        <a:lstStyle/>
        <a:p>
          <a:endParaRPr lang="ru-RU"/>
        </a:p>
      </dgm:t>
    </dgm:pt>
    <dgm:pt modelId="{2666E760-4F2B-4432-8536-D9E8AFA8D79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AEC6DF8-EB6A-4F3D-990D-5272C9A63AEF}" type="parTrans" cxnId="{C03A933C-77D4-4781-81F8-C14403AADEB5}">
      <dgm:prSet/>
      <dgm:spPr/>
      <dgm:t>
        <a:bodyPr/>
        <a:lstStyle/>
        <a:p>
          <a:endParaRPr lang="ru-RU"/>
        </a:p>
      </dgm:t>
    </dgm:pt>
    <dgm:pt modelId="{E52D09C6-937E-4AC9-9F1F-EF3298823ED2}" type="sibTrans" cxnId="{C03A933C-77D4-4781-81F8-C14403AADEB5}">
      <dgm:prSet/>
      <dgm:spPr/>
      <dgm:t>
        <a:bodyPr/>
        <a:lstStyle/>
        <a:p>
          <a:endParaRPr lang="ru-RU"/>
        </a:p>
      </dgm:t>
    </dgm:pt>
    <dgm:pt modelId="{63A92BD9-5B67-4669-8452-E44616FB727F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>
              <a:latin typeface="Verdana" pitchFamily="34" charset="0"/>
            </a:rPr>
            <a:t>НДФЛ</a:t>
          </a:r>
          <a:endParaRPr lang="ru-RU" dirty="0">
            <a:latin typeface="Verdana" pitchFamily="34" charset="0"/>
          </a:endParaRPr>
        </a:p>
      </dgm:t>
    </dgm:pt>
    <dgm:pt modelId="{9E3EF9C9-77B7-46C2-B391-7A1F7F495615}" type="parTrans" cxnId="{3BB81365-7EC8-4343-8CE0-1912C946BD80}">
      <dgm:prSet/>
      <dgm:spPr/>
      <dgm:t>
        <a:bodyPr/>
        <a:lstStyle/>
        <a:p>
          <a:endParaRPr lang="ru-RU"/>
        </a:p>
      </dgm:t>
    </dgm:pt>
    <dgm:pt modelId="{976E9D82-249F-42E3-879C-B6BF63FAE6D9}" type="sibTrans" cxnId="{3BB81365-7EC8-4343-8CE0-1912C946BD80}">
      <dgm:prSet/>
      <dgm:spPr/>
      <dgm:t>
        <a:bodyPr/>
        <a:lstStyle/>
        <a:p>
          <a:endParaRPr lang="ru-RU"/>
        </a:p>
      </dgm:t>
    </dgm:pt>
    <dgm:pt modelId="{F07EAB04-CD9A-45B5-A7CC-84278A7403BC}">
      <dgm:prSet phldrT="[Текст]"/>
      <dgm:spPr/>
      <dgm:t>
        <a:bodyPr/>
        <a:lstStyle/>
        <a:p>
          <a:endParaRPr lang="ru-RU" dirty="0"/>
        </a:p>
      </dgm:t>
    </dgm:pt>
    <dgm:pt modelId="{AA7BA1FE-8006-4DF0-B5D8-D25497ED7E9D}" type="parTrans" cxnId="{4386EBEC-96C5-48AA-B682-B6F4E7741D0A}">
      <dgm:prSet/>
      <dgm:spPr/>
      <dgm:t>
        <a:bodyPr/>
        <a:lstStyle/>
        <a:p>
          <a:endParaRPr lang="ru-RU"/>
        </a:p>
      </dgm:t>
    </dgm:pt>
    <dgm:pt modelId="{13EFBE6F-3972-4740-84F5-CBD7B896834D}" type="sibTrans" cxnId="{4386EBEC-96C5-48AA-B682-B6F4E7741D0A}">
      <dgm:prSet/>
      <dgm:spPr/>
      <dgm:t>
        <a:bodyPr/>
        <a:lstStyle/>
        <a:p>
          <a:endParaRPr lang="ru-RU"/>
        </a:p>
      </dgm:t>
    </dgm:pt>
    <dgm:pt modelId="{3E0630B7-D450-45F7-A542-1652D1649619}" type="pres">
      <dgm:prSet presAssocID="{2412ED8A-F4D3-4F98-A092-4DE5E20CA69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6615C3-A207-48AD-A52B-F8BD52D23BC8}" type="pres">
      <dgm:prSet presAssocID="{2412ED8A-F4D3-4F98-A092-4DE5E20CA69D}" presName="ellipse" presStyleLbl="trBgShp" presStyleIdx="0" presStyleCnt="1"/>
      <dgm:spPr/>
    </dgm:pt>
    <dgm:pt modelId="{61BDDC89-6C92-4B0D-B111-9692DE96C42E}" type="pres">
      <dgm:prSet presAssocID="{2412ED8A-F4D3-4F98-A092-4DE5E20CA69D}" presName="arrow1" presStyleLbl="fgShp" presStyleIdx="0" presStyleCnt="1"/>
      <dgm:spPr/>
    </dgm:pt>
    <dgm:pt modelId="{260A294C-398F-4857-9587-ECADCC49BD63}" type="pres">
      <dgm:prSet presAssocID="{2412ED8A-F4D3-4F98-A092-4DE5E20CA69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5D20F-0529-41ED-958B-410B005E2A02}" type="pres">
      <dgm:prSet presAssocID="{FD85730C-6DE2-4DFB-9346-B859D175B24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A4BC7-CEA9-4C60-BF73-CB52CFA08B3F}" type="pres">
      <dgm:prSet presAssocID="{8EA1656E-700A-4103-8D5D-DBBF0E75664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D7A0E-EFB8-498E-9D45-78D037D63BF7}" type="pres">
      <dgm:prSet presAssocID="{2666E760-4F2B-4432-8536-D9E8AFA8D79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71586-7DBF-4B00-9DC1-0C43BA273D2B}" type="pres">
      <dgm:prSet presAssocID="{2412ED8A-F4D3-4F98-A092-4DE5E20CA69D}" presName="funnel" presStyleLbl="trAlignAcc1" presStyleIdx="0" presStyleCnt="1"/>
      <dgm:spPr/>
    </dgm:pt>
  </dgm:ptLst>
  <dgm:cxnLst>
    <dgm:cxn modelId="{F5C9AFD9-3D63-4C7D-BB00-7772F7B5D0F0}" type="presOf" srcId="{63A92BD9-5B67-4669-8452-E44616FB727F}" destId="{759D7A0E-EFB8-498E-9D45-78D037D63BF7}" srcOrd="0" destOrd="0" presId="urn:microsoft.com/office/officeart/2005/8/layout/funnel1"/>
    <dgm:cxn modelId="{B7465FAC-33D3-40C4-90B6-7FBB5C927116}" type="presOf" srcId="{2412ED8A-F4D3-4F98-A092-4DE5E20CA69D}" destId="{3E0630B7-D450-45F7-A542-1652D1649619}" srcOrd="0" destOrd="0" presId="urn:microsoft.com/office/officeart/2005/8/layout/funnel1"/>
    <dgm:cxn modelId="{6B01934C-F076-47AF-BF74-4C87436BFF0D}" srcId="{2412ED8A-F4D3-4F98-A092-4DE5E20CA69D}" destId="{FD85730C-6DE2-4DFB-9346-B859D175B24E}" srcOrd="1" destOrd="0" parTransId="{20E25152-0FCB-4F7C-9152-2603A3D309FD}" sibTransId="{9032FBAD-B9DF-484A-941A-05A5E4524ED0}"/>
    <dgm:cxn modelId="{C03A933C-77D4-4781-81F8-C14403AADEB5}" srcId="{2412ED8A-F4D3-4F98-A092-4DE5E20CA69D}" destId="{2666E760-4F2B-4432-8536-D9E8AFA8D79F}" srcOrd="3" destOrd="0" parTransId="{1AEC6DF8-EB6A-4F3D-990D-5272C9A63AEF}" sibTransId="{E52D09C6-937E-4AC9-9F1F-EF3298823ED2}"/>
    <dgm:cxn modelId="{412CE785-FDB7-4393-BCEA-C9F9DF3E0110}" type="presOf" srcId="{FD85730C-6DE2-4DFB-9346-B859D175B24E}" destId="{168A4BC7-CEA9-4C60-BF73-CB52CFA08B3F}" srcOrd="0" destOrd="0" presId="urn:microsoft.com/office/officeart/2005/8/layout/funnel1"/>
    <dgm:cxn modelId="{BC36AFC1-2BC5-45CD-BC35-53CC881F58DF}" type="presOf" srcId="{8EA1656E-700A-4103-8D5D-DBBF0E756641}" destId="{6715D20F-0529-41ED-958B-410B005E2A02}" srcOrd="0" destOrd="0" presId="urn:microsoft.com/office/officeart/2005/8/layout/funnel1"/>
    <dgm:cxn modelId="{576FC5C1-9383-43D9-9539-238EA7283659}" srcId="{2412ED8A-F4D3-4F98-A092-4DE5E20CA69D}" destId="{8EA1656E-700A-4103-8D5D-DBBF0E756641}" srcOrd="2" destOrd="0" parTransId="{248055E1-2C44-4A5A-A047-31A2BB4519D8}" sibTransId="{A1237E49-02CF-4FC6-A458-AF5DE007DBAF}"/>
    <dgm:cxn modelId="{4386EBEC-96C5-48AA-B682-B6F4E7741D0A}" srcId="{2412ED8A-F4D3-4F98-A092-4DE5E20CA69D}" destId="{F07EAB04-CD9A-45B5-A7CC-84278A7403BC}" srcOrd="4" destOrd="0" parTransId="{AA7BA1FE-8006-4DF0-B5D8-D25497ED7E9D}" sibTransId="{13EFBE6F-3972-4740-84F5-CBD7B896834D}"/>
    <dgm:cxn modelId="{3BB81365-7EC8-4343-8CE0-1912C946BD80}" srcId="{2412ED8A-F4D3-4F98-A092-4DE5E20CA69D}" destId="{63A92BD9-5B67-4669-8452-E44616FB727F}" srcOrd="0" destOrd="0" parTransId="{9E3EF9C9-77B7-46C2-B391-7A1F7F495615}" sibTransId="{976E9D82-249F-42E3-879C-B6BF63FAE6D9}"/>
    <dgm:cxn modelId="{A16B6AA8-4855-492C-925A-CB29D2121C17}" type="presOf" srcId="{2666E760-4F2B-4432-8536-D9E8AFA8D79F}" destId="{260A294C-398F-4857-9587-ECADCC49BD63}" srcOrd="0" destOrd="0" presId="urn:microsoft.com/office/officeart/2005/8/layout/funnel1"/>
    <dgm:cxn modelId="{D9F2EA74-455D-47BA-8050-2A97DF8A89D3}" type="presParOf" srcId="{3E0630B7-D450-45F7-A542-1652D1649619}" destId="{C56615C3-A207-48AD-A52B-F8BD52D23BC8}" srcOrd="0" destOrd="0" presId="urn:microsoft.com/office/officeart/2005/8/layout/funnel1"/>
    <dgm:cxn modelId="{DE12C3CD-6967-472F-9E53-43620AC9203F}" type="presParOf" srcId="{3E0630B7-D450-45F7-A542-1652D1649619}" destId="{61BDDC89-6C92-4B0D-B111-9692DE96C42E}" srcOrd="1" destOrd="0" presId="urn:microsoft.com/office/officeart/2005/8/layout/funnel1"/>
    <dgm:cxn modelId="{09D6802F-39AB-4DD8-ACDA-AAE311AE9B38}" type="presParOf" srcId="{3E0630B7-D450-45F7-A542-1652D1649619}" destId="{260A294C-398F-4857-9587-ECADCC49BD63}" srcOrd="2" destOrd="0" presId="urn:microsoft.com/office/officeart/2005/8/layout/funnel1"/>
    <dgm:cxn modelId="{841D3EF9-0E2D-4A80-848E-FD8FC340248C}" type="presParOf" srcId="{3E0630B7-D450-45F7-A542-1652D1649619}" destId="{6715D20F-0529-41ED-958B-410B005E2A02}" srcOrd="3" destOrd="0" presId="urn:microsoft.com/office/officeart/2005/8/layout/funnel1"/>
    <dgm:cxn modelId="{F68EE6B6-F8FE-49C1-99B9-B3AE7F3812F2}" type="presParOf" srcId="{3E0630B7-D450-45F7-A542-1652D1649619}" destId="{168A4BC7-CEA9-4C60-BF73-CB52CFA08B3F}" srcOrd="4" destOrd="0" presId="urn:microsoft.com/office/officeart/2005/8/layout/funnel1"/>
    <dgm:cxn modelId="{1389E3D3-6D66-4896-AE2A-F0597561EBA3}" type="presParOf" srcId="{3E0630B7-D450-45F7-A542-1652D1649619}" destId="{759D7A0E-EFB8-498E-9D45-78D037D63BF7}" srcOrd="5" destOrd="0" presId="urn:microsoft.com/office/officeart/2005/8/layout/funnel1"/>
    <dgm:cxn modelId="{EB25C073-5A07-4545-B634-3EC454B6D0D4}" type="presParOf" srcId="{3E0630B7-D450-45F7-A542-1652D1649619}" destId="{04671586-7DBF-4B00-9DC1-0C43BA273D2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/>
            <a:t>Проводятся публичные слушания</a:t>
          </a:r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F61CA2D6-A4F4-43CF-BAB6-005723B3067D}" type="presOf" srcId="{2A9A4847-3BA1-4BA1-AC2F-31C06C0F3570}" destId="{C0FEDEF4-320D-4FFD-9A58-C78DE507E03C}" srcOrd="0" destOrd="0" presId="urn:microsoft.com/office/officeart/2005/8/layout/vList3"/>
    <dgm:cxn modelId="{4544BDDD-D1E3-46CD-A76A-61D8BFC31CF5}" type="presOf" srcId="{8EB40CAB-6CF8-4B41-A93E-BCD427C7FA54}" destId="{11FF78F1-9292-4A98-A799-4DD163EB3031}" srcOrd="0" destOrd="0" presId="urn:microsoft.com/office/officeart/2005/8/layout/vList3"/>
    <dgm:cxn modelId="{52DEEC75-891F-4D52-9F37-26B9387BB9C3}" type="presParOf" srcId="{11FF78F1-9292-4A98-A799-4DD163EB3031}" destId="{03B708F0-6BA0-4E90-BCF1-E61ED13B6541}" srcOrd="0" destOrd="0" presId="urn:microsoft.com/office/officeart/2005/8/layout/vList3"/>
    <dgm:cxn modelId="{996B7C88-20E5-40A6-B72E-97D293CE9AD7}" type="presParOf" srcId="{03B708F0-6BA0-4E90-BCF1-E61ED13B6541}" destId="{15B302CE-8C3B-4D59-B08D-822E2198B2FC}" srcOrd="0" destOrd="0" presId="urn:microsoft.com/office/officeart/2005/8/layout/vList3"/>
    <dgm:cxn modelId="{5B8DE0C9-F17F-4002-B22B-689245187592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/>
            <a:t>Проводятся публичные слушания</a:t>
          </a:r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EAE31D-ED7F-4382-8C78-B346ABDEC824}" type="presOf" srcId="{2A9A4847-3BA1-4BA1-AC2F-31C06C0F3570}" destId="{C0FEDEF4-320D-4FFD-9A58-C78DE507E03C}" srcOrd="0" destOrd="0" presId="urn:microsoft.com/office/officeart/2005/8/layout/vList3"/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6FACB083-9E59-44EF-AACF-21EFE0D2514E}" type="presOf" srcId="{8EB40CAB-6CF8-4B41-A93E-BCD427C7FA54}" destId="{11FF78F1-9292-4A98-A799-4DD163EB3031}" srcOrd="0" destOrd="0" presId="urn:microsoft.com/office/officeart/2005/8/layout/vList3"/>
    <dgm:cxn modelId="{6C7DBF28-F9DB-4266-BF82-DF4A4A1C826E}" type="presParOf" srcId="{11FF78F1-9292-4A98-A799-4DD163EB3031}" destId="{03B708F0-6BA0-4E90-BCF1-E61ED13B6541}" srcOrd="0" destOrd="0" presId="urn:microsoft.com/office/officeart/2005/8/layout/vList3"/>
    <dgm:cxn modelId="{3AB91156-714F-4B56-AA91-210CEB54E4FF}" type="presParOf" srcId="{03B708F0-6BA0-4E90-BCF1-E61ED13B6541}" destId="{15B302CE-8C3B-4D59-B08D-822E2198B2FC}" srcOrd="0" destOrd="0" presId="urn:microsoft.com/office/officeart/2005/8/layout/vList3"/>
    <dgm:cxn modelId="{C36A9C6F-B2B2-40FB-A8CE-ED1B581C5FCD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615C3-A207-48AD-A52B-F8BD52D23BC8}">
      <dsp:nvSpPr>
        <dsp:cNvPr id="0" name=""/>
        <dsp:cNvSpPr/>
      </dsp:nvSpPr>
      <dsp:spPr>
        <a:xfrm>
          <a:off x="1188654" y="139715"/>
          <a:ext cx="2772810" cy="962960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DDC89-6C92-4B0D-B111-9692DE96C42E}">
      <dsp:nvSpPr>
        <dsp:cNvPr id="0" name=""/>
        <dsp:cNvSpPr/>
      </dsp:nvSpPr>
      <dsp:spPr>
        <a:xfrm>
          <a:off x="2310675" y="2497679"/>
          <a:ext cx="537366" cy="343914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0A294C-398F-4857-9587-ECADCC49BD63}">
      <dsp:nvSpPr>
        <dsp:cNvPr id="0" name=""/>
        <dsp:cNvSpPr/>
      </dsp:nvSpPr>
      <dsp:spPr>
        <a:xfrm>
          <a:off x="1289679" y="2772810"/>
          <a:ext cx="2579358" cy="644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1289679" y="2772810"/>
        <a:ext cx="2579358" cy="644839"/>
      </dsp:txXfrm>
    </dsp:sp>
    <dsp:sp modelId="{6715D20F-0529-41ED-958B-410B005E2A02}">
      <dsp:nvSpPr>
        <dsp:cNvPr id="0" name=""/>
        <dsp:cNvSpPr/>
      </dsp:nvSpPr>
      <dsp:spPr>
        <a:xfrm>
          <a:off x="2196754" y="1177047"/>
          <a:ext cx="967259" cy="9672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Verdana" pitchFamily="34" charset="0"/>
            </a:rPr>
            <a:t>Налог на имущество</a:t>
          </a:r>
          <a:endParaRPr lang="ru-RU" sz="700" kern="1200" dirty="0">
            <a:latin typeface="Verdana" pitchFamily="34" charset="0"/>
          </a:endParaRPr>
        </a:p>
      </dsp:txBody>
      <dsp:txXfrm>
        <a:off x="2338406" y="1318699"/>
        <a:ext cx="683955" cy="683955"/>
      </dsp:txXfrm>
    </dsp:sp>
    <dsp:sp modelId="{168A4BC7-CEA9-4C60-BF73-CB52CFA08B3F}">
      <dsp:nvSpPr>
        <dsp:cNvPr id="0" name=""/>
        <dsp:cNvSpPr/>
      </dsp:nvSpPr>
      <dsp:spPr>
        <a:xfrm>
          <a:off x="1504626" y="451387"/>
          <a:ext cx="967259" cy="96725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Verdana" pitchFamily="34" charset="0"/>
            </a:rPr>
            <a:t>Транспортный налог</a:t>
          </a:r>
          <a:endParaRPr lang="ru-RU" sz="700" kern="1200" dirty="0">
            <a:latin typeface="Verdana" pitchFamily="34" charset="0"/>
          </a:endParaRPr>
        </a:p>
      </dsp:txBody>
      <dsp:txXfrm>
        <a:off x="1646278" y="593039"/>
        <a:ext cx="683955" cy="683955"/>
      </dsp:txXfrm>
    </dsp:sp>
    <dsp:sp modelId="{759D7A0E-EFB8-498E-9D45-78D037D63BF7}">
      <dsp:nvSpPr>
        <dsp:cNvPr id="0" name=""/>
        <dsp:cNvSpPr/>
      </dsp:nvSpPr>
      <dsp:spPr>
        <a:xfrm>
          <a:off x="2493380" y="217525"/>
          <a:ext cx="967259" cy="96725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Verdana" pitchFamily="34" charset="0"/>
            </a:rPr>
            <a:t>НДФЛ</a:t>
          </a:r>
          <a:endParaRPr lang="ru-RU" sz="700" kern="1200" dirty="0">
            <a:latin typeface="Verdana" pitchFamily="34" charset="0"/>
          </a:endParaRPr>
        </a:p>
      </dsp:txBody>
      <dsp:txXfrm>
        <a:off x="2635032" y="359177"/>
        <a:ext cx="683955" cy="683955"/>
      </dsp:txXfrm>
    </dsp:sp>
    <dsp:sp modelId="{04671586-7DBF-4B00-9DC1-0C43BA273D2B}">
      <dsp:nvSpPr>
        <dsp:cNvPr id="0" name=""/>
        <dsp:cNvSpPr/>
      </dsp:nvSpPr>
      <dsp:spPr>
        <a:xfrm>
          <a:off x="1074733" y="21494"/>
          <a:ext cx="3009251" cy="240740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Проводятся публичные слушания</a:t>
          </a:r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Проводятся публичные слушания</a:t>
          </a:r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1590B-5E69-4297-B8C4-FF2AC349D727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44D18-844B-49A8-9CA4-9BE8F8161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6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/>
              <a:t>25.04.2019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2133-1741-4825-B39E-9DF1956C31AA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sovet.mouhta.ru/docs/resheniya/5-sozyv/" TargetMode="External"/><Relationship Id="rId2" Type="http://schemas.openxmlformats.org/officeDocument/2006/relationships/hyperlink" Target="https://mouhta.ru/docs/post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mouhta.ru/adm/post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minfin.rkomi.ru/page/4731/" TargetMode="External"/><Relationship Id="rId3" Type="http://schemas.openxmlformats.org/officeDocument/2006/relationships/hyperlink" Target="https://mouhta.ru/adm/osovet/" TargetMode="External"/><Relationship Id="rId7" Type="http://schemas.openxmlformats.org/officeDocument/2006/relationships/hyperlink" Target="https://minfin.rkomi.ru/page/14972/" TargetMode="External"/><Relationship Id="rId2" Type="http://schemas.openxmlformats.org/officeDocument/2006/relationships/hyperlink" Target="http://sovet.mouhta.ru/news/inf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n.mouhta.ru/byudzhet/grazhdan/2019/" TargetMode="External"/><Relationship Id="rId5" Type="http://schemas.openxmlformats.org/officeDocument/2006/relationships/hyperlink" Target="http://fin.mouhta.ru/fingram/obzor/" TargetMode="External"/><Relationship Id="rId4" Type="http://schemas.openxmlformats.org/officeDocument/2006/relationships/hyperlink" Target="http://fin.mouhta.ru/opros/index.php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</a:t>
            </a:r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141663"/>
            <a:ext cx="69850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К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БЮДЖЕТУ МОГО </a:t>
            </a: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«УХТА» </a:t>
            </a:r>
            <a:endParaRPr lang="ru-RU" sz="3000" dirty="0" smtClean="0">
              <a:solidFill>
                <a:schemeClr val="tx1"/>
              </a:solidFill>
              <a:ea typeface="+mj-ea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smtClean="0">
                <a:solidFill>
                  <a:schemeClr val="tx1"/>
                </a:solidFill>
                <a:ea typeface="+mj-ea"/>
                <a:cs typeface="Tahoma" pitchFamily="34" charset="0"/>
              </a:rPr>
              <a:t>НА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2019 ГОД И </a:t>
            </a:r>
            <a:r>
              <a:rPr lang="ru-RU" sz="3000" smtClean="0">
                <a:solidFill>
                  <a:schemeClr val="tx1"/>
                </a:solidFill>
                <a:ea typeface="+mj-ea"/>
                <a:cs typeface="Tahoma" pitchFamily="34" charset="0"/>
              </a:rPr>
              <a:t>ПЛАНОВЫЙ ПЕРИОД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smtClean="0">
                <a:solidFill>
                  <a:schemeClr val="tx1"/>
                </a:solidFill>
                <a:ea typeface="+mj-ea"/>
                <a:cs typeface="Tahoma" pitchFamily="34" charset="0"/>
              </a:rPr>
              <a:t>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2020 И 2021 ГОДОВ</a:t>
            </a:r>
            <a:endParaRPr lang="ru-RU" sz="30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  <p:pic>
        <p:nvPicPr>
          <p:cNvPr id="2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196625" y="405125"/>
            <a:ext cx="6985000" cy="175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ФИНАНСОВОЕ УПРАВЛЕНИЕ АДМИНИСТРАЦИИ МОГО «УХТА»</a:t>
            </a:r>
            <a:endParaRPr lang="ru-RU" sz="18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4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ХАРАКТЕРИСТИКИ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049750"/>
              </p:ext>
            </p:extLst>
          </p:nvPr>
        </p:nvGraphicFramePr>
        <p:xfrm>
          <a:off x="323528" y="811004"/>
          <a:ext cx="8496944" cy="272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(план)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(прогноз)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Динамика 2019 к 2018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ДОХОДЫ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3 655,6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3 673,0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3 659,6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3 527,9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96,0%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3 417,6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3 432,3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Налоговые и неналоговые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доходы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1 446,6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1 401,3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1 387,9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1 391,1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99,3%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1 402,1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1 411,5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Безвозмездные поступления, всего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2 209,0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2 271,7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2 271,7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2 136,8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94,1%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2 021,5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2 020,8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РАСХОДЫ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3 513,2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3 682,6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3 669,2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3 527,9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95,8%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3 417,6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3 432,3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ДЕФИЦИТ(-) ПРОФИЦИТ (+)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142,4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- 9,6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- 9,6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0,0%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МУНИЦИПАЛЬНЫЙ ДОЛГ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305,5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297,5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297,5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297,5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100,0%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297,5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297,5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50500989"/>
              </p:ext>
            </p:extLst>
          </p:nvPr>
        </p:nvGraphicFramePr>
        <p:xfrm>
          <a:off x="266171" y="4221088"/>
          <a:ext cx="864096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702" y="3805161"/>
            <a:ext cx="6021497" cy="323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rgbClr val="333333"/>
                </a:solidFill>
                <a:latin typeface="Verdana" pitchFamily="34" charset="0"/>
              </a:rPr>
              <a:t>Динамика доходов и расходов бюджета</a:t>
            </a:r>
            <a:endParaRPr lang="ru-RU" sz="1400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7812360" y="54100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69964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И РАСХОДЫ НА ДУШУ НАСЕЛЕНИЯ ПО СРАВНЕНИЮ С ДРУГИМИ МУНИЦИПАЛЬНЫМИ ОБРАЗОВАНИЯМИ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53135186"/>
              </p:ext>
            </p:extLst>
          </p:nvPr>
        </p:nvGraphicFramePr>
        <p:xfrm>
          <a:off x="-108520" y="1552892"/>
          <a:ext cx="4823452" cy="454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17279851"/>
              </p:ext>
            </p:extLst>
          </p:nvPr>
        </p:nvGraphicFramePr>
        <p:xfrm>
          <a:off x="4355976" y="1552891"/>
          <a:ext cx="4676315" cy="440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72450" y="781062"/>
            <a:ext cx="79220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987058"/>
            <a:ext cx="381546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Доходы </a:t>
            </a:r>
            <a:r>
              <a:rPr lang="ru-RU" sz="1000" dirty="0">
                <a:latin typeface="Verdana" pitchFamily="34" charset="0"/>
              </a:rPr>
              <a:t>в расчете на душу населения по сравнению </a:t>
            </a:r>
            <a:endParaRPr lang="en-US" sz="1000" dirty="0">
              <a:latin typeface="Verdana" pitchFamily="34" charset="0"/>
            </a:endParaRPr>
          </a:p>
          <a:p>
            <a:r>
              <a:rPr lang="ru-RU" sz="1000" dirty="0">
                <a:latin typeface="Verdana" pitchFamily="34" charset="0"/>
              </a:rPr>
              <a:t>с другими муниципальными образованиями 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6179090"/>
            <a:ext cx="2401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Verdana" pitchFamily="34" charset="0"/>
              </a:rPr>
              <a:t>Информация на 01.11.2018</a:t>
            </a:r>
            <a:endParaRPr lang="ru-RU" sz="12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0827" y="982727"/>
            <a:ext cx="387638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Расходы </a:t>
            </a:r>
            <a:r>
              <a:rPr lang="ru-RU" sz="1000" dirty="0">
                <a:latin typeface="Verdana" pitchFamily="34" charset="0"/>
              </a:rPr>
              <a:t>в расчете на душу населения по сравнению </a:t>
            </a:r>
            <a:endParaRPr lang="en-US" sz="1000" dirty="0">
              <a:latin typeface="Verdana" pitchFamily="34" charset="0"/>
            </a:endParaRPr>
          </a:p>
          <a:p>
            <a:r>
              <a:rPr lang="ru-RU" sz="1000" dirty="0">
                <a:latin typeface="Verdana" pitchFamily="34" charset="0"/>
              </a:rPr>
              <a:t>с другими муниципальными образованиями 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2506" y="4710483"/>
            <a:ext cx="107593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1498" y="3826005"/>
            <a:ext cx="54053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7016" y="2760299"/>
            <a:ext cx="7296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6363" y="2985106"/>
            <a:ext cx="5677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1174" y="1868196"/>
            <a:ext cx="83227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43264" y="4641433"/>
            <a:ext cx="107593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91058" y="3725012"/>
            <a:ext cx="54053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43213" y="2753849"/>
            <a:ext cx="7296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35493" y="2945098"/>
            <a:ext cx="5677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9204" y="1861677"/>
            <a:ext cx="83227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Воркута</a:t>
            </a:r>
          </a:p>
        </p:txBody>
      </p:sp>
    </p:spTree>
    <p:extLst>
      <p:ext uri="{BB962C8B-B14F-4D97-AF65-F5344CB8AC3E}">
        <p14:creationId xmlns:p14="http://schemas.microsoft.com/office/powerpoint/2010/main" val="201110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МУНИЦИПАЛЬНОГО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85" y="1421397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акцизов на ГСМ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00" y="1241397"/>
            <a:ext cx="2988000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1835" y="784569"/>
            <a:ext cx="24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Налоговые доходы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96000" y="1241397"/>
            <a:ext cx="2988000" cy="0"/>
          </a:xfrm>
          <a:prstGeom prst="lin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45200" y="1241397"/>
            <a:ext cx="2988000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248799" y="784197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Неналоговые доходы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91970" y="577717"/>
            <a:ext cx="2072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Безвозмездные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поступления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4983" y="1421396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использования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Плата 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оказания платных услуг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компенсации затрат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реализации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продажи земельных участков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Платежи,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Штрафы, санкции, возмещение ущерба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+mn-lt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34183" y="1421397"/>
            <a:ext cx="2988000" cy="469359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Межбюджетные трансферты – средства, предоставляемые одним бюджетом другому бюджету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Субсидии – межбюджетные трансферты, предоставляемые на условиях долевого софинансирования расходов других бюджетов;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Субвенции  - межбюджетные трансферты, предоставляемые на финансирование  «переданных» другим публично-правовым образованиям полномочий;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Прочие безвозмездные поступления от юридических и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59901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- НАЛОГОПЛАТЕЛЬЩИКИ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63085" y="4312250"/>
            <a:ext cx="2124245" cy="1741545"/>
            <a:chOff x="96192" y="4403248"/>
            <a:chExt cx="2124245" cy="174154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6" name="Трапеция 5"/>
            <p:cNvSpPr/>
            <p:nvPr/>
          </p:nvSpPr>
          <p:spPr>
            <a:xfrm>
              <a:off x="96192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626284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395085" y="4325966"/>
            <a:ext cx="2124245" cy="1739404"/>
            <a:chOff x="2287219" y="4405389"/>
            <a:chExt cx="2124245" cy="173940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9" name="Трапеция 8"/>
            <p:cNvSpPr/>
            <p:nvPr/>
          </p:nvSpPr>
          <p:spPr>
            <a:xfrm>
              <a:off x="2287219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2817311" y="4405389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27085" y="4312250"/>
            <a:ext cx="2124245" cy="1741545"/>
            <a:chOff x="4563864" y="4403248"/>
            <a:chExt cx="2124245" cy="1741545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2" name="Трапеция 11"/>
            <p:cNvSpPr/>
            <p:nvPr/>
          </p:nvSpPr>
          <p:spPr>
            <a:xfrm>
              <a:off x="4563864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5093956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859085" y="4312250"/>
            <a:ext cx="2124245" cy="1741545"/>
            <a:chOff x="6908763" y="4382724"/>
            <a:chExt cx="2124245" cy="1741545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5" name="Трапеция 14"/>
            <p:cNvSpPr/>
            <p:nvPr/>
          </p:nvSpPr>
          <p:spPr>
            <a:xfrm>
              <a:off x="6908763" y="5280107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7438855" y="4382724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5450" y="5480832"/>
            <a:ext cx="15456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 на доходы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14856" y="5315131"/>
            <a:ext cx="148470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 имущество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6393" y="5422853"/>
            <a:ext cx="112562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Земельный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76720" y="5422853"/>
            <a:ext cx="13837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Транспортный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7513" y="4717628"/>
            <a:ext cx="54534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13%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18455" y="4687276"/>
            <a:ext cx="93487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0,2%;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2%;0,5%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21532" y="4651526"/>
            <a:ext cx="60144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0,3%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1,5%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4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48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52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56779" y="8074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788" y="825096"/>
            <a:ext cx="18918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отдельных случаях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ставка налога: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9%, 30%, 35%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788" y="1586377"/>
            <a:ext cx="1577676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Налог поступает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МОГО «Ухта»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размере 20 %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Республики Коми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размере 80 %</a:t>
            </a:r>
            <a:endParaRPr lang="ru-RU" sz="12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45661" y="819026"/>
            <a:ext cx="1957587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Налог оплачивается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исходя из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стоимости объекта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налогообложения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(решение Совета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МОГО «Ухта»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от 20.11.2014 № 331)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50629" y="2376203"/>
            <a:ext cx="150874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МОГО «Ухта»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50632" y="784996"/>
            <a:ext cx="2060179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Ставка налога от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стоимости земельных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участков занятых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жилищным фондом,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с/х назначения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или приобретенных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(предоставленных)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для личного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подсобного хозяйства,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животноводства–0,3%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Прочие земельные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участки – 1,5%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50632" y="3262250"/>
            <a:ext cx="206659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бюджет МОГО «Ухта»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65752" y="805900"/>
            <a:ext cx="192873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Ставка налога на 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легковые автомобили</a:t>
            </a:r>
          </a:p>
          <a:p>
            <a:pPr algn="ctr"/>
            <a:endParaRPr lang="ru-RU" sz="1400" dirty="0">
              <a:latin typeface="Verdan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Мощность двигателя:</a:t>
            </a: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8228800" y="1667674"/>
            <a:ext cx="8707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15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20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30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50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75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150 руб.</a:t>
            </a:r>
          </a:p>
        </p:txBody>
      </p:sp>
      <p:sp>
        <p:nvSpPr>
          <p:cNvPr id="36" name="TextBox 48"/>
          <p:cNvSpPr txBox="1">
            <a:spLocks noChangeArrowheads="1"/>
          </p:cNvSpPr>
          <p:nvPr/>
        </p:nvSpPr>
        <p:spPr bwMode="auto">
          <a:xfrm>
            <a:off x="7032778" y="1667674"/>
            <a:ext cx="14526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до 70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70 – 85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85 – 100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100 – 150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150 – 200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200 – 250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свыше 250 л. с.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44353" y="3053561"/>
            <a:ext cx="193514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бюджет Республики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Коми в объеме 100 %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79" y="4409851"/>
            <a:ext cx="73770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Ставка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налога</a:t>
            </a:r>
          </a:p>
        </p:txBody>
      </p:sp>
    </p:spTree>
    <p:extLst>
      <p:ext uri="{BB962C8B-B14F-4D97-AF65-F5344CB8AC3E}">
        <p14:creationId xmlns:p14="http://schemas.microsoft.com/office/powerpoint/2010/main" val="321088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НАЛОГОВЫЕ И НЕНАЛОГОВЫЕ ДОХОДЫ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237508"/>
              </p:ext>
            </p:extLst>
          </p:nvPr>
        </p:nvGraphicFramePr>
        <p:xfrm>
          <a:off x="251520" y="1528654"/>
          <a:ext cx="8640959" cy="48350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51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0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60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1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7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51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800" b="1" dirty="0" smtClean="0">
                          <a:latin typeface="Verdana" pitchFamily="34" charset="0"/>
                        </a:rPr>
                        <a:t>Налогоплательщик</a:t>
                      </a:r>
                      <a:endParaRPr lang="ru-RU" sz="800" b="1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800" b="1" dirty="0" smtClean="0">
                          <a:latin typeface="Verdana" pitchFamily="34" charset="0"/>
                        </a:rPr>
                        <a:t>Распределение</a:t>
                      </a:r>
                      <a:endParaRPr lang="ru-RU" sz="800" b="1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800" b="1" dirty="0" smtClean="0">
                          <a:latin typeface="Verdana" pitchFamily="34" charset="0"/>
                        </a:rPr>
                        <a:t>Налогоплательщик</a:t>
                      </a:r>
                      <a:endParaRPr lang="ru-RU" sz="800" b="1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800" b="1" dirty="0" smtClean="0">
                          <a:latin typeface="Verdana" pitchFamily="34" charset="0"/>
                        </a:rPr>
                        <a:t>Распределение</a:t>
                      </a:r>
                      <a:endParaRPr lang="ru-RU" sz="800" b="1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266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Налог на доходы физических лиц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</a:rPr>
                        <a:t>Физические лица</a:t>
                      </a:r>
                      <a:endParaRPr lang="ru-RU" sz="8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</a:rPr>
                        <a:t>80% - </a:t>
                      </a:r>
                      <a:r>
                        <a:rPr lang="ru-RU" sz="800" b="0" dirty="0" smtClean="0">
                          <a:latin typeface="Verdana" pitchFamily="34" charset="0"/>
                        </a:rPr>
                        <a:t>РБ</a:t>
                      </a:r>
                      <a:endParaRPr lang="ru-RU" sz="800" b="0" dirty="0">
                        <a:latin typeface="Verdana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</a:rPr>
                        <a:t>20% </a:t>
                      </a:r>
                      <a:r>
                        <a:rPr lang="ru-RU" sz="800" b="0" dirty="0" smtClean="0">
                          <a:latin typeface="Verdana" pitchFamily="34" charset="0"/>
                        </a:rPr>
                        <a:t>-</a:t>
                      </a:r>
                      <a:r>
                        <a:rPr lang="ru-RU" sz="800" b="0" baseline="0" dirty="0" smtClean="0">
                          <a:latin typeface="Verdana" pitchFamily="34" charset="0"/>
                        </a:rPr>
                        <a:t> </a:t>
                      </a:r>
                      <a:r>
                        <a:rPr lang="ru-RU" sz="800" b="0" dirty="0" smtClean="0">
                          <a:latin typeface="Verdana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Аренда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земли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Индивидуальные предприниматели, юридические лица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8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</a:rPr>
                        <a:t>100% </a:t>
                      </a:r>
                      <a:r>
                        <a:rPr lang="ru-RU" sz="800" b="0" dirty="0" smtClean="0">
                          <a:latin typeface="Verdana" pitchFamily="34" charset="0"/>
                        </a:rPr>
                        <a:t>-</a:t>
                      </a:r>
                      <a:r>
                        <a:rPr lang="ru-RU" sz="800" b="0" baseline="0" dirty="0" smtClean="0">
                          <a:latin typeface="Verdana" pitchFamily="34" charset="0"/>
                        </a:rPr>
                        <a:t> </a:t>
                      </a:r>
                      <a:r>
                        <a:rPr lang="ru-RU" sz="800" b="0" dirty="0" smtClean="0">
                          <a:latin typeface="Verdana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Единый налог на вмененный доход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Субъекты среднего </a:t>
                      </a: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и малого бизнеса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Аренда имущества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Индивидуальные предприниматели, юридические лица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Упрощенная система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налогообложения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Субъекты среднего </a:t>
                      </a: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и малого бизнеса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50%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РБ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50%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Продажа имущества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Физические и юридические лица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Патент и единый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сельско-хозяйственный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налог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Индивидуальные предприниматели</a:t>
                      </a: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с</a:t>
                      </a:r>
                      <a:r>
                        <a:rPr lang="ru-RU" sz="800" b="0" baseline="0" dirty="0" smtClean="0">
                          <a:latin typeface="Verdana" pitchFamily="34" charset="0"/>
                          <a:cs typeface="Arial" pitchFamily="34" charset="0"/>
                        </a:rPr>
                        <a:t>убъекты </a:t>
                      </a:r>
                      <a:r>
                        <a:rPr lang="ru-RU" sz="800" b="0" baseline="0" dirty="0">
                          <a:latin typeface="Verdana" pitchFamily="34" charset="0"/>
                          <a:cs typeface="Arial" pitchFamily="34" charset="0"/>
                        </a:rPr>
                        <a:t>среднего и малого бизнеса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Продажа земельных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 участков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Физические и юридические лица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Налог на имущество физических лиц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Физические лица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Плата за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 наем жилья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Физические лица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Физические и юридические лица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Штрафы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Все налогоплательщики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Госпошлина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Физические и юридические лица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Плата за негативное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 воздействие на окружающую среду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Индивидуальные предприниматели, юридические лица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5%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ФБ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40%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РБ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55%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Акцизы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Юридические лица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12%</a:t>
                      </a:r>
                      <a:r>
                        <a:rPr lang="ru-RU" sz="800" b="0" baseline="0" dirty="0">
                          <a:latin typeface="Verdana" pitchFamily="34" charset="0"/>
                          <a:cs typeface="Arial" pitchFamily="34" charset="0"/>
                        </a:rPr>
                        <a:t> - </a:t>
                      </a:r>
                      <a:r>
                        <a:rPr lang="ru-RU" sz="800" b="0" baseline="0" dirty="0" smtClean="0">
                          <a:latin typeface="Verdana" pitchFamily="34" charset="0"/>
                          <a:cs typeface="Arial" pitchFamily="34" charset="0"/>
                        </a:rPr>
                        <a:t>ФБ</a:t>
                      </a:r>
                      <a:endParaRPr lang="ru-RU" sz="800" b="0" baseline="0" dirty="0"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baseline="0" dirty="0">
                          <a:latin typeface="Verdana" pitchFamily="34" charset="0"/>
                          <a:cs typeface="Arial" pitchFamily="34" charset="0"/>
                        </a:rPr>
                        <a:t>78% - </a:t>
                      </a:r>
                      <a:r>
                        <a:rPr lang="ru-RU" sz="800" b="0" baseline="0" dirty="0" smtClean="0">
                          <a:latin typeface="Verdana" pitchFamily="34" charset="0"/>
                          <a:cs typeface="Arial" pitchFamily="34" charset="0"/>
                        </a:rPr>
                        <a:t>РБ</a:t>
                      </a:r>
                      <a:endParaRPr lang="ru-RU" sz="800" b="0" baseline="0" dirty="0"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baseline="0" dirty="0">
                          <a:latin typeface="Verdana" pitchFamily="34" charset="0"/>
                          <a:cs typeface="Arial" pitchFamily="34" charset="0"/>
                        </a:rPr>
                        <a:t>10% - </a:t>
                      </a:r>
                      <a:r>
                        <a:rPr lang="ru-RU" sz="800" b="0" baseline="0" dirty="0" smtClean="0">
                          <a:latin typeface="Verdana" pitchFamily="34" charset="0"/>
                          <a:cs typeface="Arial" pitchFamily="34" charset="0"/>
                        </a:rPr>
                        <a:t>МБ 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baseline="0" dirty="0" smtClean="0">
                          <a:latin typeface="Verdana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800" b="0" baseline="0" dirty="0">
                          <a:latin typeface="Verdana" pitchFamily="34" charset="0"/>
                          <a:cs typeface="Arial" pitchFamily="34" charset="0"/>
                        </a:rPr>
                        <a:t>0,3607% - в бюджет МОГО «Ухта»)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Доходы от предоставления права размещения и эксплуатации нестандартных объектов торговли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Субъекты </a:t>
                      </a: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малого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предпринимательства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87090" y="735659"/>
            <a:ext cx="3814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Неналоговые доходы </a:t>
            </a:r>
            <a:r>
              <a:rPr lang="ru-RU" sz="1000" dirty="0">
                <a:latin typeface="Verdana" pitchFamily="34" charset="0"/>
              </a:rPr>
              <a:t>– все доходы, поступающие в бюджет города, не отнесенные к налоговым доходам и безвозмездным поступлениям.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744009"/>
            <a:ext cx="33930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Налоговые доходы </a:t>
            </a:r>
            <a:r>
              <a:rPr lang="ru-RU" sz="1000" dirty="0">
                <a:latin typeface="Verdana" pitchFamily="34" charset="0"/>
              </a:rPr>
              <a:t>– поступления от уплаты налогов и сборов, установленных Налоговым кодексом РФ.</a:t>
            </a:r>
          </a:p>
        </p:txBody>
      </p:sp>
    </p:spTree>
    <p:extLst>
      <p:ext uri="{BB962C8B-B14F-4D97-AF65-F5344CB8AC3E}">
        <p14:creationId xmlns:p14="http://schemas.microsoft.com/office/powerpoint/2010/main" val="700051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ДОХОДОВ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81898982"/>
              </p:ext>
            </p:extLst>
          </p:nvPr>
        </p:nvGraphicFramePr>
        <p:xfrm>
          <a:off x="1331640" y="764704"/>
          <a:ext cx="2687960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91880" y="781499"/>
            <a:ext cx="248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</a:rPr>
              <a:t>Безвозмездные поступления</a:t>
            </a:r>
          </a:p>
          <a:p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136,8 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млн. руб.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345" y="754699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</a:rPr>
              <a:t>Налоговые доходы</a:t>
            </a:r>
          </a:p>
          <a:p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1 </a:t>
            </a: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237,3 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млн. руб.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942" y="2620785"/>
            <a:ext cx="188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</a:rPr>
              <a:t>Неналоговые доходы</a:t>
            </a:r>
          </a:p>
          <a:p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153,8 млн. руб.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1619672" y="1243164"/>
            <a:ext cx="144016" cy="24162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51520" y="1243164"/>
            <a:ext cx="1368152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491880" y="1243164"/>
            <a:ext cx="144016" cy="15240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635896" y="1243164"/>
            <a:ext cx="1944216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763688" y="2620785"/>
            <a:ext cx="280309" cy="7620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88586" y="1561908"/>
            <a:ext cx="6335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latin typeface="Verdana" pitchFamily="34" charset="0"/>
              </a:rPr>
              <a:t>61%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52002" y="1523789"/>
            <a:ext cx="6335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latin typeface="Verdana" pitchFamily="34" charset="0"/>
              </a:rPr>
              <a:t>35%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51333" y="2363122"/>
            <a:ext cx="5148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latin typeface="Verdana" pitchFamily="34" charset="0"/>
              </a:rPr>
              <a:t>4%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874626027"/>
              </p:ext>
            </p:extLst>
          </p:nvPr>
        </p:nvGraphicFramePr>
        <p:xfrm>
          <a:off x="251520" y="3293985"/>
          <a:ext cx="8376592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980388" y="3429000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1 458,2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(41%)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85625" y="3428999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1 446,6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(39%)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71793" y="3431972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1 401,3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(38%)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73784" y="3421438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1 387,9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(38%)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64088" y="3421437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1 391,1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(39%)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4207" y="3434944"/>
            <a:ext cx="784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1 </a:t>
            </a:r>
            <a:r>
              <a:rPr lang="ru-RU" sz="1200" dirty="0" smtClean="0">
                <a:latin typeface="Verdana" pitchFamily="34" charset="0"/>
              </a:rPr>
              <a:t>396,1</a:t>
            </a:r>
            <a:endParaRPr lang="ru-RU" sz="1200" dirty="0">
              <a:latin typeface="Verdana" pitchFamily="34" charset="0"/>
            </a:endParaRPr>
          </a:p>
          <a:p>
            <a:pPr algn="ctr"/>
            <a:r>
              <a:rPr lang="ru-RU" sz="1200" dirty="0">
                <a:latin typeface="Verdana" pitchFamily="34" charset="0"/>
              </a:rPr>
              <a:t>(41%)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47478" y="3421436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1 411,5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(41%)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9364" y="5157192"/>
            <a:ext cx="837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2 124,7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(59%)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85624" y="5157191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2 209,0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(61%)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71792" y="5157190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2 271,7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(62%)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73784" y="5157189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2 271,7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(62%)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46164" y="5157192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2 136,8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(61%)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47029" y="5165579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2 021,5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(59%)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41128" y="5165579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2 020,8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(59%)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3" name="Пятиугольник 42"/>
          <p:cNvSpPr/>
          <p:nvPr/>
        </p:nvSpPr>
        <p:spPr>
          <a:xfrm>
            <a:off x="4199451" y="1610275"/>
            <a:ext cx="2541184" cy="1135077"/>
          </a:xfrm>
          <a:prstGeom prst="homePlate">
            <a:avLst>
              <a:gd name="adj" fmla="val 2780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4226914" y="1733750"/>
            <a:ext cx="20297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О</a:t>
            </a:r>
            <a:r>
              <a:rPr lang="ru-RU" sz="1000" dirty="0" smtClean="0">
                <a:latin typeface="Verdana" pitchFamily="34" charset="0"/>
              </a:rPr>
              <a:t>бъем </a:t>
            </a:r>
            <a:r>
              <a:rPr lang="ru-RU" sz="1000" dirty="0">
                <a:latin typeface="Verdana" pitchFamily="34" charset="0"/>
              </a:rPr>
              <a:t>налоговых и</a:t>
            </a:r>
          </a:p>
          <a:p>
            <a:r>
              <a:rPr lang="ru-RU" sz="1000" dirty="0">
                <a:latin typeface="Verdana" pitchFamily="34" charset="0"/>
              </a:rPr>
              <a:t>неналоговых доходов</a:t>
            </a:r>
          </a:p>
          <a:p>
            <a:r>
              <a:rPr lang="ru-RU" sz="1000" dirty="0" smtClean="0">
                <a:latin typeface="Verdana" pitchFamily="34" charset="0"/>
              </a:rPr>
              <a:t>в </a:t>
            </a:r>
            <a:r>
              <a:rPr lang="ru-RU" sz="1000" dirty="0">
                <a:latin typeface="Verdana" pitchFamily="34" charset="0"/>
              </a:rPr>
              <a:t>2019 году</a:t>
            </a:r>
          </a:p>
          <a:p>
            <a:r>
              <a:rPr lang="ru-RU" sz="1000" dirty="0">
                <a:latin typeface="Verdana" pitchFamily="34" charset="0"/>
              </a:rPr>
              <a:t>п</a:t>
            </a:r>
            <a:r>
              <a:rPr lang="ru-RU" sz="1000" dirty="0" smtClean="0">
                <a:latin typeface="Verdana" pitchFamily="34" charset="0"/>
              </a:rPr>
              <a:t>о отношению к 2018 году </a:t>
            </a:r>
          </a:p>
          <a:p>
            <a:r>
              <a:rPr lang="ru-RU" sz="1000" dirty="0" smtClean="0">
                <a:latin typeface="Verdana" pitchFamily="34" charset="0"/>
              </a:rPr>
              <a:t>увеличится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36302" y="1885425"/>
            <a:ext cx="204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на </a:t>
            </a:r>
            <a:r>
              <a:rPr lang="en-US" sz="1600" b="1" dirty="0" smtClean="0">
                <a:solidFill>
                  <a:srgbClr val="006633"/>
                </a:solidFill>
                <a:latin typeface="ALS Rubl" pitchFamily="50" charset="0"/>
              </a:rPr>
              <a:t>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3,2</a:t>
            </a:r>
            <a:r>
              <a:rPr lang="en-US" sz="1600" b="1" dirty="0" smtClean="0">
                <a:solidFill>
                  <a:srgbClr val="006633"/>
                </a:solidFill>
                <a:latin typeface="Verdana" pitchFamily="34" charset="0"/>
              </a:rPr>
              <a:t> </a:t>
            </a:r>
            <a:endParaRPr lang="ru-RU" sz="1600" b="1" dirty="0" smtClean="0">
              <a:solidFill>
                <a:srgbClr val="006633"/>
              </a:solidFill>
              <a:latin typeface="Verdana" pitchFamily="34" charset="0"/>
            </a:endParaRPr>
          </a:p>
          <a:p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млн. руб. </a:t>
            </a:r>
            <a:endParaRPr lang="ru-RU" sz="16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59226" y="1733750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2019 </a:t>
            </a:r>
            <a:endParaRPr lang="ru-RU" sz="16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79465" y="3123055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Verdana" pitchFamily="34" charset="0"/>
              </a:rPr>
              <a:t>3 582,9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8373" y="3123055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Verdana" pitchFamily="34" charset="0"/>
              </a:rPr>
              <a:t>3 655,6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44540" y="3110506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Verdana" pitchFamily="34" charset="0"/>
              </a:rPr>
              <a:t>3 673,0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46499" y="3107025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Verdana" pitchFamily="34" charset="0"/>
              </a:rPr>
              <a:t>3 659,6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36836" y="3103544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Verdana" pitchFamily="34" charset="0"/>
              </a:rPr>
              <a:t>3 527,9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32192" y="3106731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Verdana" pitchFamily="34" charset="0"/>
              </a:rPr>
              <a:t>3 417,6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31103" y="3122081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Verdana" pitchFamily="34" charset="0"/>
              </a:rPr>
              <a:t>3 432,3</a:t>
            </a:r>
            <a:endParaRPr lang="ru-RU" sz="12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НАЛОГОВЫХ И НЕНАЛОГОВЫХ ДОХОДОВ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433728"/>
              </p:ext>
            </p:extLst>
          </p:nvPr>
        </p:nvGraphicFramePr>
        <p:xfrm>
          <a:off x="2225675" y="1573688"/>
          <a:ext cx="4522788" cy="455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91336" y="1394936"/>
            <a:ext cx="201369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Verdana" pitchFamily="34" charset="0"/>
                <a:cs typeface="Tahoma" pitchFamily="34" charset="0"/>
              </a:rPr>
              <a:t>2019 год </a:t>
            </a:r>
            <a:r>
              <a:rPr lang="ru-RU" sz="1200" b="1" dirty="0" smtClean="0">
                <a:latin typeface="Verdana" pitchFamily="34" charset="0"/>
                <a:cs typeface="Tahoma" pitchFamily="34" charset="0"/>
              </a:rPr>
              <a:t>(млн. руб.)</a:t>
            </a:r>
            <a:endParaRPr lang="ru-RU" sz="12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021" y="4737144"/>
            <a:ext cx="1800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  <a:cs typeface="Tahoma" pitchFamily="34" charset="0"/>
              </a:rPr>
              <a:t>Налоги на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имущество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504259443"/>
              </p:ext>
            </p:extLst>
          </p:nvPr>
        </p:nvGraphicFramePr>
        <p:xfrm>
          <a:off x="-11599" y="4928426"/>
          <a:ext cx="3075187" cy="1754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85982" y="2708920"/>
            <a:ext cx="1935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  <a:cs typeface="Tahoma" pitchFamily="34" charset="0"/>
              </a:rPr>
              <a:t>Налоги на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совокупный </a:t>
            </a:r>
          </a:p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доход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615591063"/>
              </p:ext>
            </p:extLst>
          </p:nvPr>
        </p:nvGraphicFramePr>
        <p:xfrm>
          <a:off x="909" y="2872073"/>
          <a:ext cx="3086835" cy="175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23184" y="657467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Налог на доходы </a:t>
            </a:r>
            <a:endParaRPr lang="ru-RU" sz="1000" b="1" dirty="0" smtClean="0">
              <a:latin typeface="Verdan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физических </a:t>
            </a:r>
            <a:r>
              <a:rPr lang="ru-RU" sz="1000" b="1" dirty="0">
                <a:latin typeface="Verdana" pitchFamily="34" charset="0"/>
                <a:cs typeface="Tahoma" pitchFamily="34" charset="0"/>
              </a:rPr>
              <a:t>лиц</a:t>
            </a: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445103033"/>
              </p:ext>
            </p:extLst>
          </p:nvPr>
        </p:nvGraphicFramePr>
        <p:xfrm>
          <a:off x="-6546" y="770384"/>
          <a:ext cx="3086835" cy="181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755012" y="569161"/>
            <a:ext cx="167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Доходы от продажи</a:t>
            </a:r>
          </a:p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активов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4266204204"/>
              </p:ext>
            </p:extLst>
          </p:nvPr>
        </p:nvGraphicFramePr>
        <p:xfrm>
          <a:off x="6057166" y="765262"/>
          <a:ext cx="3086834" cy="175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444030" y="2708920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Доходы от использования</a:t>
            </a:r>
          </a:p>
          <a:p>
            <a:pPr algn="ctr"/>
            <a:r>
              <a:rPr lang="ru-RU" sz="1000" b="1" dirty="0">
                <a:latin typeface="Verdana" pitchFamily="34" charset="0"/>
                <a:cs typeface="Tahoma" pitchFamily="34" charset="0"/>
              </a:rPr>
              <a:t>м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униципального имущества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918460005"/>
              </p:ext>
            </p:extLst>
          </p:nvPr>
        </p:nvGraphicFramePr>
        <p:xfrm>
          <a:off x="6055329" y="2858515"/>
          <a:ext cx="3071620" cy="177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044716" y="4737144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Прочие доходы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2056389837"/>
              </p:ext>
            </p:extLst>
          </p:nvPr>
        </p:nvGraphicFramePr>
        <p:xfrm>
          <a:off x="6046933" y="4867415"/>
          <a:ext cx="3086835" cy="181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42" name="Прямая со стрелкой 41"/>
          <p:cNvCxnSpPr/>
          <p:nvPr/>
        </p:nvCxnSpPr>
        <p:spPr>
          <a:xfrm flipV="1">
            <a:off x="564803" y="5941884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03180" y="5662253"/>
            <a:ext cx="529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Verdana" pitchFamily="34" charset="0"/>
              </a:rPr>
              <a:t>14,0</a:t>
            </a:r>
            <a:r>
              <a:rPr lang="ru-RU" sz="800" dirty="0" smtClean="0">
                <a:latin typeface="Verdana" pitchFamily="34" charset="0"/>
              </a:rPr>
              <a:t>%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1132869" y="590815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92717" y="5642684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6,9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1687118" y="5907259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56924" y="5638803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6,0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2243645" y="5887890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20263" y="5631158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6,4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86691" y="4082820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5247" y="3901615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Verdana" pitchFamily="34" charset="0"/>
              </a:rPr>
              <a:t>2,9</a:t>
            </a:r>
            <a:r>
              <a:rPr lang="ru-RU" sz="800" dirty="0" smtClean="0">
                <a:latin typeface="Verdana" pitchFamily="34" charset="0"/>
              </a:rPr>
              <a:t>%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1157854" y="4136513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16191" y="3905692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Verdana" pitchFamily="34" charset="0"/>
              </a:rPr>
              <a:t>4</a:t>
            </a:r>
            <a:r>
              <a:rPr lang="en-US" sz="900" dirty="0" smtClean="0">
                <a:latin typeface="Verdana" pitchFamily="34" charset="0"/>
              </a:rPr>
              <a:t>,9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1698702" y="413561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69946" y="3870171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2,4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2276754" y="4107331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136425" y="3877510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1,7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1370" y="1852425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Verdana" pitchFamily="34" charset="0"/>
              </a:rPr>
              <a:t>2,8</a:t>
            </a:r>
            <a:r>
              <a:rPr lang="ru-RU" sz="800" dirty="0" smtClean="0">
                <a:latin typeface="Verdana" pitchFamily="34" charset="0"/>
              </a:rPr>
              <a:t>%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1126589" y="2039553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09632" y="1785956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1,1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1691187" y="203865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562564" y="1782075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1,1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2257364" y="2010371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117175" y="1782075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1,1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flipV="1">
            <a:off x="584225" y="2078231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630301" y="1934334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83238" y="1673805"/>
            <a:ext cx="529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Verdana" pitchFamily="34" charset="0"/>
              </a:rPr>
              <a:t>28,7</a:t>
            </a:r>
            <a:r>
              <a:rPr lang="ru-RU" sz="800" dirty="0" smtClean="0">
                <a:latin typeface="Verdana" pitchFamily="34" charset="0"/>
              </a:rPr>
              <a:t>%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7212580" y="1964595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090083" y="1718810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Verdana" pitchFamily="34" charset="0"/>
              </a:rPr>
              <a:t>4</a:t>
            </a:r>
            <a:r>
              <a:rPr lang="en-US" sz="900" dirty="0" smtClean="0">
                <a:latin typeface="Verdana" pitchFamily="34" charset="0"/>
              </a:rPr>
              <a:t>,9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 flipV="1">
            <a:off x="7752640" y="1964595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632340" y="1713003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2,4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192058" y="1758008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1,7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6616882" y="4161913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469819" y="3936109"/>
            <a:ext cx="529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Verdana" pitchFamily="34" charset="0"/>
              </a:rPr>
              <a:t>44,7</a:t>
            </a:r>
            <a:r>
              <a:rPr lang="ru-RU" sz="800" dirty="0" smtClean="0">
                <a:latin typeface="Verdana" pitchFamily="34" charset="0"/>
              </a:rPr>
              <a:t>%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flipV="1">
            <a:off x="7199161" y="4192174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76664" y="3934814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2,2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18921" y="3940582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0,2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178639" y="3939287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2,5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7752640" y="4163520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8308788" y="4182743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6614064" y="6131555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467001" y="5905751"/>
            <a:ext cx="529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Verdana" pitchFamily="34" charset="0"/>
              </a:rPr>
              <a:t>15,8</a:t>
            </a:r>
            <a:r>
              <a:rPr lang="ru-RU" sz="800" dirty="0" smtClean="0">
                <a:latin typeface="Verdana" pitchFamily="34" charset="0"/>
              </a:rPr>
              <a:t>%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 flipV="1">
            <a:off x="7196343" y="616181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073846" y="5904456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34,7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16103" y="5910224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17,2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198971" y="5908929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Verdana" pitchFamily="34" charset="0"/>
              </a:rPr>
              <a:t>0</a:t>
            </a:r>
            <a:r>
              <a:rPr lang="en-US" sz="900" dirty="0" smtClean="0">
                <a:latin typeface="Verdana" pitchFamily="34" charset="0"/>
              </a:rPr>
              <a:t>,7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>
            <a:off x="7749822" y="6133162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V="1">
            <a:off x="8320814" y="6175681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8308788" y="1993970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444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РАСПРЕДЕЛЕНИЕ НАЛОГОВЫХ ДОХОДОВ ПО УРОВНЯМ </a:t>
            </a:r>
            <a:r>
              <a:rPr lang="ru-RU" dirty="0" smtClean="0"/>
              <a:t>БЮДЖЕТОВ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1400" dirty="0" smtClean="0"/>
              <a:t>ПО ГЛАВНОМУ АДМИНИСТРАТОРУ </a:t>
            </a:r>
            <a:r>
              <a:rPr lang="ru-RU" dirty="0" smtClean="0"/>
              <a:t>– </a:t>
            </a:r>
            <a:r>
              <a:rPr lang="ru-RU" sz="1400" dirty="0" smtClean="0"/>
              <a:t>ФЕДЕРАЛЬНАЯ НАЛОГОВАЯ СЛУЖБА)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85557"/>
              </p:ext>
            </p:extLst>
          </p:nvPr>
        </p:nvGraphicFramePr>
        <p:xfrm>
          <a:off x="296525" y="1291128"/>
          <a:ext cx="8325925" cy="548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599" y="1371325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2220" y="4929717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43,8%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5369" y="2780705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52,7%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4816" y="1667499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3,5%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7714" y="2639709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23 841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3205" y="1504685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32 815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3372" y="3920434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13 815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9877" y="3687637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15 625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7235" y="3478050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17 313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68287" y="3143051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19 825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1340" y="5288553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57,1%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1339" y="4495605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32,6%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8639" y="4157593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10,3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3377" y="3673896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6,4%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12502" y="425288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48,2%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12502" y="528855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45,4%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4430" y="3340032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5,3%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03554" y="415759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57,9%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91980" y="531483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36,8%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6572" y="2834319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4,5%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72981" y="3736356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54,6%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72100" y="517593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40,9%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30106" y="528855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55,4%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35144" y="4366354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34,6%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30107" y="3921365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10,0%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55490" y="528625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31,4%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55490" y="3418561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65,2%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96366" y="2228791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223" y="2054303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28 375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5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ДОЛЯ АДМИНИСТРИРУЕМЫХ МУНИЦИПАЛИТЕТОМ ДОХОДОВ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335867" y="916733"/>
            <a:ext cx="2175650" cy="22037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60896696"/>
              </p:ext>
            </p:extLst>
          </p:nvPr>
        </p:nvGraphicFramePr>
        <p:xfrm>
          <a:off x="2155021" y="435809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5121" y="1464989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9,5%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169" y="1499313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2018: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 387,9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940842" y="1024871"/>
            <a:ext cx="2175650" cy="20849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471231615"/>
              </p:ext>
            </p:extLst>
          </p:nvPr>
        </p:nvGraphicFramePr>
        <p:xfrm>
          <a:off x="5783146" y="436658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683246" y="1465838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9,8%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9771" y="1499313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2019: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 391,1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329725" y="3879049"/>
            <a:ext cx="2175650" cy="22052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905265977"/>
              </p:ext>
            </p:extLst>
          </p:nvPr>
        </p:nvGraphicFramePr>
        <p:xfrm>
          <a:off x="2259708" y="3293984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159808" y="4323164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9,2%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9755" y="4424518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2020: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1 396,1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52390" y="3879048"/>
            <a:ext cx="2175650" cy="2205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203067876"/>
              </p:ext>
            </p:extLst>
          </p:nvPr>
        </p:nvGraphicFramePr>
        <p:xfrm>
          <a:off x="5692363" y="3293985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592463" y="4323165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8,6%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7463" y="4424519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2021: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1 411,5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9892" y="6262151"/>
            <a:ext cx="144985" cy="135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95295" y="6206547"/>
            <a:ext cx="2496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Налоговые и неналоговые доходы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10757" y="6274914"/>
            <a:ext cx="144985" cy="135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456160" y="6219310"/>
            <a:ext cx="37657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Доля доходов МОГО «Ухта» администрируемых КУМИ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89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ВЫПАДАЮЩИЕ ДОХОДЫ ПРИ ПРЕДОСТАВЛЕНИИ ЛЬГОТ ПО НАЛОГАМ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208619"/>
              </p:ext>
            </p:extLst>
          </p:nvPr>
        </p:nvGraphicFramePr>
        <p:xfrm>
          <a:off x="251519" y="899735"/>
          <a:ext cx="8690972" cy="552125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514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33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13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1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17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17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014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0608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017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01700"/>
              </a:tblGrid>
              <a:tr h="2250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Показатели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2010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2011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2012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2013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2014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2015</a:t>
                      </a:r>
                      <a:endParaRPr lang="ru-RU" sz="90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2016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2017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2018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06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1. Сумма льгот по НДФЛ в соответствии с Налоговым кодексом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Нет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Нет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115,0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109,0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243,9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279,8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277,4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304,4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303,0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 gridSpan="9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2. Сумма льготы по земельному налогу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Физические лица в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соответствии с решением Совета МОГО «Ухта» от 21.11.2006 № 24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0,3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Физические лица в соответствии с Налоговым кодексом</a:t>
                      </a:r>
                      <a:r>
                        <a:rPr lang="ru-RU" sz="900" baseline="0" dirty="0" smtClean="0">
                          <a:latin typeface="Verdana" pitchFamily="34" charset="0"/>
                        </a:rPr>
                        <a:t> Российской Федерации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1,1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Юридические лица в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соответствии с решением Совета МОГО «Ухта» от 21.11.2006 № 24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41,8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25,1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9,9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Юридические лица в соответствии с Налоговым кодексом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3,8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32">
                <a:tc gridSpan="9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3. Сумма льготы по налогу на имущество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физических лиц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Физические лица в соответствии с решением Совета МОГО «Ухта» от 20.11.2014 № 331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Физические лица в соответствии с Налоговым кодексом Российской Федерации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17,1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24,6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Итого: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61,8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46,4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161,1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154,6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289,5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328,4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311,7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342,3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342,7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7365" y="606555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80505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1590" y="1088740"/>
            <a:ext cx="77408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6633"/>
                </a:solidFill>
                <a:latin typeface="Verdana" pitchFamily="34" charset="0"/>
              </a:rPr>
              <a:t>Уважаемые жители муниципального образования</a:t>
            </a:r>
          </a:p>
          <a:p>
            <a:pPr algn="ctr"/>
            <a:r>
              <a:rPr lang="ru-RU" sz="1400" b="1" dirty="0">
                <a:solidFill>
                  <a:srgbClr val="006633"/>
                </a:solidFill>
                <a:latin typeface="Verdana" pitchFamily="34" charset="0"/>
              </a:rPr>
              <a:t>городского округа «Ухта»!</a:t>
            </a:r>
          </a:p>
          <a:p>
            <a:pPr algn="just"/>
            <a:r>
              <a:rPr lang="ru-RU" sz="1400" dirty="0">
                <a:latin typeface="Verdana" pitchFamily="34" charset="0"/>
              </a:rPr>
              <a:t> </a:t>
            </a: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В </a:t>
            </a:r>
            <a:r>
              <a:rPr lang="ru-RU" sz="1400" dirty="0">
                <a:latin typeface="Verdana" pitchFamily="34" charset="0"/>
              </a:rPr>
              <a:t>целях повышения прозрачности бюджета и бюджетного процесса Финансовым управлением администрации МОГО «Ухта» разработана брошюра «Бюджет для граждан» к </a:t>
            </a:r>
            <a:r>
              <a:rPr lang="ru-RU" sz="1400" dirty="0" smtClean="0">
                <a:latin typeface="Verdana" pitchFamily="34" charset="0"/>
              </a:rPr>
              <a:t>решению Совета </a:t>
            </a:r>
            <a:r>
              <a:rPr lang="ru-RU" sz="1400" dirty="0">
                <a:latin typeface="Verdana" pitchFamily="34" charset="0"/>
              </a:rPr>
              <a:t>МОГО «Ухта» «О бюджете МОГО «Ухта» на 2019 год и плановый период 2020 и 2021 годов</a:t>
            </a:r>
            <a:r>
              <a:rPr lang="ru-RU" sz="1400" dirty="0" smtClean="0">
                <a:latin typeface="Verdana" pitchFamily="34" charset="0"/>
              </a:rPr>
              <a:t>».</a:t>
            </a:r>
          </a:p>
          <a:p>
            <a:pPr algn="just">
              <a:tabLst>
                <a:tab pos="717550" algn="l"/>
              </a:tabLst>
            </a:pPr>
            <a:endParaRPr lang="ru-RU" sz="1400" dirty="0">
              <a:latin typeface="Verdana" pitchFamily="34" charset="0"/>
            </a:endParaRP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Бюджет </a:t>
            </a:r>
            <a:r>
              <a:rPr lang="ru-RU" sz="1400" dirty="0">
                <a:latin typeface="Verdana" pitchFamily="34" charset="0"/>
              </a:rPr>
              <a:t>для граждан - это упрощённая версия главного финансового документа Ухты, в котором подробно разъясняются основные «бюджетные» термины и понятия, отражена нормативная база и основные этапы бюджетного процесса, основные направления бюджетной и налоговой политики</a:t>
            </a:r>
            <a:r>
              <a:rPr lang="ru-RU" sz="1400" dirty="0" smtClean="0">
                <a:latin typeface="Verdana" pitchFamily="34" charset="0"/>
              </a:rPr>
              <a:t>.</a:t>
            </a:r>
          </a:p>
          <a:p>
            <a:pPr algn="just">
              <a:tabLst>
                <a:tab pos="717550" algn="l"/>
              </a:tabLst>
            </a:pPr>
            <a:endParaRPr lang="ru-RU" sz="1400" dirty="0">
              <a:latin typeface="Verdana" pitchFamily="34" charset="0"/>
            </a:endParaRP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В </a:t>
            </a:r>
            <a:r>
              <a:rPr lang="ru-RU" sz="1400" dirty="0">
                <a:latin typeface="Verdana" pitchFamily="34" charset="0"/>
              </a:rPr>
              <a:t>виде схем и диаграмм представлены основные характеристики бюджета, объём и структура доходов и расходов, муниципального долга</a:t>
            </a:r>
            <a:r>
              <a:rPr lang="ru-RU" sz="1400" dirty="0" smtClean="0">
                <a:latin typeface="Verdana" pitchFamily="34" charset="0"/>
              </a:rPr>
              <a:t>.</a:t>
            </a:r>
          </a:p>
          <a:p>
            <a:pPr algn="just">
              <a:tabLst>
                <a:tab pos="717550" algn="l"/>
              </a:tabLst>
            </a:pPr>
            <a:endParaRPr lang="ru-RU" sz="1400" dirty="0">
              <a:latin typeface="Verdana" pitchFamily="34" charset="0"/>
            </a:endParaRP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Мы </a:t>
            </a:r>
            <a:r>
              <a:rPr lang="ru-RU" sz="1400" dirty="0">
                <a:latin typeface="Verdana" pitchFamily="34" charset="0"/>
              </a:rPr>
              <a:t>надеемся, что «Бюджет для граждан» будет способствовать повышению общественного участия граждан в бюджетном </a:t>
            </a:r>
            <a:r>
              <a:rPr lang="ru-RU" sz="1400" dirty="0" smtClean="0">
                <a:latin typeface="Verdana" pitchFamily="34" charset="0"/>
              </a:rPr>
              <a:t>процессе.</a:t>
            </a:r>
          </a:p>
          <a:p>
            <a:pPr algn="just">
              <a:tabLst>
                <a:tab pos="717550" algn="l"/>
              </a:tabLst>
            </a:pPr>
            <a:r>
              <a:rPr lang="ru-RU" sz="1400" dirty="0">
                <a:latin typeface="Verdana" pitchFamily="34" charset="0"/>
              </a:rPr>
              <a:t>	</a:t>
            </a:r>
            <a:r>
              <a:rPr lang="ru-RU" sz="1400" dirty="0" smtClean="0">
                <a:latin typeface="Verdana" pitchFamily="34" charset="0"/>
              </a:rPr>
              <a:t>Мы </a:t>
            </a:r>
            <a:r>
              <a:rPr lang="ru-RU" sz="1400" dirty="0">
                <a:latin typeface="Verdana" pitchFamily="34" charset="0"/>
              </a:rPr>
              <a:t>открыты для ваших замечаний и предложений.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592212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8414" y="620688"/>
            <a:ext cx="2081337" cy="58326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55938" y="620688"/>
            <a:ext cx="2081337" cy="58326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18380" y="620688"/>
            <a:ext cx="2081337" cy="58326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28095" y="620688"/>
            <a:ext cx="2081337" cy="58326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3411" y="1268760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2 267,2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 smtClean="0">
                <a:latin typeface="Verdana" pitchFamily="34" charset="0"/>
              </a:rPr>
              <a:t>межбюджетных </a:t>
            </a:r>
            <a:r>
              <a:rPr lang="ru-RU" sz="1000" dirty="0">
                <a:latin typeface="Verdana" pitchFamily="34" charset="0"/>
              </a:rPr>
              <a:t>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62,0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2651" y="1268760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2 136,8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 smtClean="0">
                <a:latin typeface="Verdana" pitchFamily="34" charset="0"/>
              </a:rPr>
              <a:t>межбюджетных</a:t>
            </a:r>
            <a:r>
              <a:rPr lang="ru-RU" sz="1000" dirty="0" smtClean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60,6 %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235" y="724156"/>
            <a:ext cx="1691693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2018 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0758" y="755446"/>
            <a:ext cx="16916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2019 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2916" y="755446"/>
            <a:ext cx="16916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2020 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3201" y="755446"/>
            <a:ext cx="16916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2021 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9706" y="1268759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2 021,5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 smtClean="0">
                <a:latin typeface="Verdana" pitchFamily="34" charset="0"/>
              </a:rPr>
              <a:t>межбюджетных</a:t>
            </a:r>
            <a:r>
              <a:rPr lang="ru-RU" sz="1000" dirty="0" smtClean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59,1 %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19992" y="1289383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2 020,8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>
                <a:latin typeface="Verdana" pitchFamily="34" charset="0"/>
              </a:rPr>
              <a:t>межбюджетных </a:t>
            </a:r>
            <a:r>
              <a:rPr lang="ru-RU" sz="1000" dirty="0" smtClean="0">
                <a:solidFill>
                  <a:srgbClr val="333333"/>
                </a:solidFill>
                <a:latin typeface="Verdana" pitchFamily="34" charset="0"/>
              </a:rPr>
              <a:t>поступлений</a:t>
            </a:r>
            <a:endParaRPr lang="ru-RU" sz="1000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58,9 %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842709013"/>
              </p:ext>
            </p:extLst>
          </p:nvPr>
        </p:nvGraphicFramePr>
        <p:xfrm>
          <a:off x="-305928" y="2564904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53235" y="4797152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6432" y="4797152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53234" y="4782343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721,1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3702" y="4856209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3235" y="5337351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76432" y="5337351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53234" y="5322542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295,4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31792" y="5396408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3235" y="5890223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6432" y="5890223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53234" y="5875414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250,7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1792" y="5949280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3995344703"/>
              </p:ext>
            </p:extLst>
          </p:nvPr>
        </p:nvGraphicFramePr>
        <p:xfrm>
          <a:off x="1911847" y="2586819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671010" y="481906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594207" y="4819067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671009" y="4804258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1 714,4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51477" y="4878124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671010" y="5359266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594207" y="5359266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2671009" y="5344457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359,5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49567" y="5418323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671010" y="5912138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594207" y="5912138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2671009" y="5897329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62,9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49567" y="5971195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78034879"/>
              </p:ext>
            </p:extLst>
          </p:nvPr>
        </p:nvGraphicFramePr>
        <p:xfrm>
          <a:off x="4063754" y="2575244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4822917" y="4807492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746114" y="4807492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4822916" y="4792683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1 729,9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03384" y="4866549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822917" y="5347691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46114" y="5347691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822916" y="5332882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228,7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01474" y="5406748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822917" y="5900563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4746114" y="5900563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4822916" y="5885754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62,9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01474" y="5959620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4139819008"/>
              </p:ext>
            </p:extLst>
          </p:nvPr>
        </p:nvGraphicFramePr>
        <p:xfrm>
          <a:off x="6254039" y="2575688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7013202" y="4807936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936399" y="4807936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7013201" y="4793127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1 734,5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93669" y="4866993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013202" y="5348135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936399" y="5348135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7013201" y="5333326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223,4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91759" y="5407192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013202" y="590100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936399" y="5901007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7013201" y="5886198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62,9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591759" y="5960064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</p:spTree>
    <p:extLst>
      <p:ext uri="{BB962C8B-B14F-4D97-AF65-F5344CB8AC3E}">
        <p14:creationId xmlns:p14="http://schemas.microsoft.com/office/powerpoint/2010/main" val="2604048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35927"/>
              </p:ext>
            </p:extLst>
          </p:nvPr>
        </p:nvGraphicFramePr>
        <p:xfrm>
          <a:off x="251520" y="634821"/>
          <a:ext cx="8640959" cy="596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2019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 к 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ОБЩЕГОСУДАРСТВЕННЫЕ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ВОПРОСЫ (9,1%)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233,9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320,8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310,7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144,4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116,4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124,0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122,8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116,5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115,9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36,4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113,8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36,4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36,4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0111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Резервные фонды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104,2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0113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78,3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155,2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148,6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158,7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(0,9%)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101,6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09157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554368"/>
              </p:ext>
            </p:extLst>
          </p:nvPr>
        </p:nvGraphicFramePr>
        <p:xfrm>
          <a:off x="251520" y="669546"/>
          <a:ext cx="8640959" cy="592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2019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 к 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Обеспечение пожарной безопасности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0314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71,1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ЭКОНОМИКА (6,2%)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218,5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245,8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219,4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89,3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Водное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Транспорт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181,1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211,4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197,9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93,6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78,0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ЖИЛИЩНО-КОММУНАЛЬНОЕ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ХОЗЯЙСТВО (4,3%)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547,1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307,1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49,1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Жилищное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315,6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149,9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Коммунальное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192,3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Благоустройство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174,0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111,2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93,8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84,4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76,6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71,9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53,1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ОБРАЗОВАНИЕ (66,4%)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1 980,7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2 265,8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2 342,1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103,4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2 313,1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2 288,4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Дошкольное образование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881,6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1 061,6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1 086,1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102,3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1 088,0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1 067,2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Общее образование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912,1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1 008,5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1 038,7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103,0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1 010,5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1 006,6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0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880354"/>
              </p:ext>
            </p:extLst>
          </p:nvPr>
        </p:nvGraphicFramePr>
        <p:xfrm>
          <a:off x="251520" y="692696"/>
          <a:ext cx="8640959" cy="568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2019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 к 2018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102,3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114,1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116,3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101,9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Молодежная политика и оздоровление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104,9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74,4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89,8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127,9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87,4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87,4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КУЛЬТУРА,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КИНЕМАТОГРАФИЯ (6,0%)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224,1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175,6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151,2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93,6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48,5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62,0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СОЦИАЛЬНАЯ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ПОЛИТИКА (2,7%)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114,4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103,0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94,1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91,4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89,5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89,5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Пенсионное обеспечение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103,8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57,4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48,5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125,6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55,1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55,1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ФИЗИЧЕСКАЯ КУЛЬТУРА И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СПОРТ (3,6%)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139,2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156,2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127,5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81,6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126,9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125,9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Физическая культура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124,7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140,7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112,6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111,6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92,3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СРЕДСТВА МАССОВОЙ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ИНФОРМАЦИИ (0,1%)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3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274664"/>
              </p:ext>
            </p:extLst>
          </p:nvPr>
        </p:nvGraphicFramePr>
        <p:xfrm>
          <a:off x="251520" y="750571"/>
          <a:ext cx="8640959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2019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 к 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МУНИЦИПАЛЬНОГО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ДОЛГА (0,7%)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74,7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74,7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УСЛОВНО УТВЕРЖДАЕМЫЕ РАСХОДЫ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81,7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81,7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Расходы всего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3 513,2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3 682,6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3 527,9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95,8%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3 417,6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3 432,3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30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ПО ВИДАМ РАСХОДОВ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669875"/>
              </p:ext>
            </p:extLst>
          </p:nvPr>
        </p:nvGraphicFramePr>
        <p:xfrm>
          <a:off x="251520" y="646396"/>
          <a:ext cx="8640960" cy="361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Группа</a:t>
                      </a:r>
                      <a:r>
                        <a:rPr lang="ru-RU" sz="10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вида расходов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показателя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2019 к 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Расходы всего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3 513,2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3 682,6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3 527,9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95,8%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3 417,6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3 432,3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Выплаты персоналу органов муниципальной власти и казенных</a:t>
                      </a:r>
                      <a:r>
                        <a:rPr lang="ru-RU" sz="10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учреждений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328,2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332,8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101,4%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332,8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332,8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Закупка товаров, работ и услуг для муниципальных нужд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187,5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203,7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148,2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72,8%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112,3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107,2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77,4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72,9%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Капитальные</a:t>
                      </a:r>
                      <a:r>
                        <a:rPr lang="ru-RU" sz="10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вложения в объекты муниципальной собственности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182,2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103,7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31,2%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Субсидии бюджетным, автономным и иным</a:t>
                      </a:r>
                      <a:r>
                        <a:rPr lang="ru-RU" sz="10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некоммерческим организациям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2 258,9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2 538,2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2 592,6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102,1%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2 566,7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2 535,5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муниципального долга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74,7%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Иные бюджетные расходы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443,1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406,0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346,4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85,3%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302,2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46474422"/>
              </p:ext>
            </p:extLst>
          </p:nvPr>
        </p:nvGraphicFramePr>
        <p:xfrm>
          <a:off x="611560" y="4055410"/>
          <a:ext cx="4352971" cy="290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2065853" y="4851243"/>
            <a:ext cx="1523192" cy="1474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2018 год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3 682,6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22987764"/>
              </p:ext>
            </p:extLst>
          </p:nvPr>
        </p:nvGraphicFramePr>
        <p:xfrm>
          <a:off x="4427984" y="4149080"/>
          <a:ext cx="4327488" cy="288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вал 8"/>
          <p:cNvSpPr/>
          <p:nvPr/>
        </p:nvSpPr>
        <p:spPr>
          <a:xfrm>
            <a:off x="5830861" y="4834489"/>
            <a:ext cx="1523192" cy="1523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2019 год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3 527,9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700808"/>
            <a:ext cx="144016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095573"/>
            <a:ext cx="144016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492896"/>
            <a:ext cx="144016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5879" y="2852936"/>
            <a:ext cx="144016" cy="1440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5879" y="3250259"/>
            <a:ext cx="144016" cy="1440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5879" y="3645024"/>
            <a:ext cx="144016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5879" y="4005064"/>
            <a:ext cx="144016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896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98860"/>
              </p:ext>
            </p:extLst>
          </p:nvPr>
        </p:nvGraphicFramePr>
        <p:xfrm>
          <a:off x="4499992" y="2353584"/>
          <a:ext cx="4434634" cy="4169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48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35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2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795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</a:rPr>
                        <a:t>Непрограммная деятельность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404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Контрольно-счетной палаты</a:t>
                      </a:r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</a:rPr>
                        <a:t>7,2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</a:rPr>
                        <a:t>2,7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Совета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4,3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администрации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128,6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48,6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9404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Доплаты к пенсиям муниципальных служащих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</a:rPr>
                        <a:t>19,2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</a:rPr>
                        <a:t>7,2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94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управления капитального строительства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19,3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7,3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Субсидии печатным изданиям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1,9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Исполнение судебных актов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52,2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19,7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9175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Исполнения исполнительных листов судебных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органов по искам к МОГО «Ухта»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7,6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Резервный фонд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1,9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39175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Софинансирование мероприятий, осуществляемых за счет безвозмездных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поступлений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3,9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940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Итого по непрограммной деятельности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264,7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19" y="690138"/>
            <a:ext cx="4320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Основной составляющей бюджета </a:t>
            </a:r>
            <a:r>
              <a:rPr lang="ru-RU" sz="1000" dirty="0" smtClean="0">
                <a:latin typeface="Verdana" pitchFamily="34" charset="0"/>
              </a:rPr>
              <a:t>являются </a:t>
            </a:r>
            <a:r>
              <a:rPr lang="ru-RU" sz="1000" dirty="0">
                <a:latin typeface="Verdana" pitchFamily="34" charset="0"/>
              </a:rPr>
              <a:t>муниципальные программы.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Муниципальная программа – комплекс мероприятий, направленных на достижение стратегической цели.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В 2019 году </a:t>
            </a:r>
            <a:r>
              <a:rPr lang="ru-RU" sz="1000" dirty="0" smtClean="0">
                <a:latin typeface="Verdana" pitchFamily="34" charset="0"/>
              </a:rPr>
              <a:t>будет </a:t>
            </a:r>
            <a:r>
              <a:rPr lang="ru-RU" sz="1000" dirty="0">
                <a:latin typeface="Verdana" pitchFamily="34" charset="0"/>
              </a:rPr>
              <a:t>осуществляться реализация 10 муниципальных программ.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279472394"/>
              </p:ext>
            </p:extLst>
          </p:nvPr>
        </p:nvGraphicFramePr>
        <p:xfrm>
          <a:off x="4797667" y="275164"/>
          <a:ext cx="3110575" cy="2073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20272" y="423620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доля программных </a:t>
            </a:r>
          </a:p>
          <a:p>
            <a:r>
              <a:rPr lang="ru-RU" sz="1000" dirty="0">
                <a:latin typeface="Verdana" pitchFamily="34" charset="0"/>
              </a:rPr>
              <a:t>расходов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33850" y="639064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Verdana" pitchFamily="34" charset="0"/>
              </a:rPr>
              <a:t>92,5%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939" y="2237678"/>
            <a:ext cx="360041" cy="42629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688072" y="4246061"/>
            <a:ext cx="4346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РАСХОДЫ НА МУНИЦИПАЛЬНЫЕ ПРОГРАММЫ </a:t>
            </a:r>
            <a:r>
              <a:rPr lang="ru-RU" sz="1000" b="1" dirty="0" smtClean="0">
                <a:latin typeface="Verdana" pitchFamily="34" charset="0"/>
              </a:rPr>
              <a:t> </a:t>
            </a:r>
            <a:r>
              <a:rPr lang="ru-RU" sz="1000" b="1" dirty="0">
                <a:latin typeface="Verdana" pitchFamily="34" charset="0"/>
              </a:rPr>
              <a:t>3 263,2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827584" y="2277316"/>
            <a:ext cx="936104" cy="28803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115,2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827584" y="2717748"/>
            <a:ext cx="936104" cy="28803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1,7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814442" y="3140968"/>
            <a:ext cx="936104" cy="28803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48,0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812875" y="3538546"/>
            <a:ext cx="936104" cy="28803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176,9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836079" y="3956058"/>
            <a:ext cx="936104" cy="28803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115,8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836079" y="4415631"/>
            <a:ext cx="936104" cy="28803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2 308,2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835241" y="4833507"/>
            <a:ext cx="936104" cy="28803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267,5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843263" y="5273309"/>
            <a:ext cx="936104" cy="28803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2,5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843263" y="5663570"/>
            <a:ext cx="936104" cy="28803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99,8</a:t>
            </a:r>
          </a:p>
        </p:txBody>
      </p:sp>
      <p:sp>
        <p:nvSpPr>
          <p:cNvPr id="25" name="Пятиугольник 24"/>
          <p:cNvSpPr/>
          <p:nvPr/>
        </p:nvSpPr>
        <p:spPr>
          <a:xfrm>
            <a:off x="842270" y="6076536"/>
            <a:ext cx="936104" cy="28803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127,6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5696" y="2221277"/>
            <a:ext cx="2581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системы муниципального </a:t>
            </a:r>
          </a:p>
          <a:p>
            <a:r>
              <a:rPr lang="ru-RU" sz="1000" dirty="0">
                <a:latin typeface="Verdana" pitchFamily="34" charset="0"/>
              </a:rPr>
              <a:t>управления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32132" y="2738653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экономики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32132" y="3084929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Безопасность жизнедеятельности</a:t>
            </a:r>
          </a:p>
          <a:p>
            <a:r>
              <a:rPr lang="ru-RU" sz="1000" dirty="0">
                <a:latin typeface="Verdana" pitchFamily="34" charset="0"/>
              </a:rPr>
              <a:t>населения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35696" y="3559451"/>
            <a:ext cx="2348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транспортной системы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3895473"/>
            <a:ext cx="243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Жилье и жилищно-коммунальное</a:t>
            </a:r>
          </a:p>
          <a:p>
            <a:r>
              <a:rPr lang="ru-RU" sz="1000" dirty="0">
                <a:latin typeface="Verdana" pitchFamily="34" charset="0"/>
              </a:rPr>
              <a:t>хозяйство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35696" y="4423245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образования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35696" y="4863677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Культура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32132" y="5206294"/>
            <a:ext cx="1806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Социальная поддержка </a:t>
            </a:r>
          </a:p>
          <a:p>
            <a:r>
              <a:rPr lang="ru-RU" sz="1000" dirty="0">
                <a:latin typeface="Verdana" pitchFamily="34" charset="0"/>
              </a:rPr>
              <a:t>населения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37417" y="5596554"/>
            <a:ext cx="209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Формирование современной</a:t>
            </a:r>
          </a:p>
          <a:p>
            <a:r>
              <a:rPr lang="ru-RU" sz="1000" dirty="0">
                <a:latin typeface="Verdana" pitchFamily="34" charset="0"/>
              </a:rPr>
              <a:t>городской среды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37417" y="5996664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физической </a:t>
            </a:r>
          </a:p>
          <a:p>
            <a:r>
              <a:rPr lang="ru-RU" sz="1000" dirty="0">
                <a:latin typeface="Verdana" pitchFamily="34" charset="0"/>
              </a:rPr>
              <a:t>культуры и спорта</a:t>
            </a:r>
          </a:p>
        </p:txBody>
      </p:sp>
      <p:sp>
        <p:nvSpPr>
          <p:cNvPr id="37" name="Пятиугольник 36"/>
          <p:cNvSpPr/>
          <p:nvPr/>
        </p:nvSpPr>
        <p:spPr>
          <a:xfrm>
            <a:off x="7869178" y="2000369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545347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«РАЗВИТИЕ СИСТЕМЫ </a:t>
            </a:r>
            <a:br>
              <a:rPr lang="ru-RU" dirty="0"/>
            </a:br>
            <a:r>
              <a:rPr lang="ru-RU" dirty="0"/>
              <a:t>МУНИЦИПАЛЬНОГО УПРАВЛЕНИЯ»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1063850"/>
            <a:ext cx="4118811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Совершенствование системы муниципального </a:t>
            </a:r>
            <a:r>
              <a:rPr lang="ru-RU" sz="1000" dirty="0" smtClean="0">
                <a:latin typeface="Verdana" pitchFamily="34" charset="0"/>
              </a:rPr>
              <a:t>управления</a:t>
            </a:r>
          </a:p>
          <a:p>
            <a:pPr>
              <a:lnSpc>
                <a:spcPct val="120000"/>
              </a:lnSpc>
            </a:pPr>
            <a:endParaRPr lang="ru-RU" sz="6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Администрация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66219"/>
              </p:ext>
            </p:extLst>
          </p:nvPr>
        </p:nvGraphicFramePr>
        <p:xfrm>
          <a:off x="251519" y="2144431"/>
          <a:ext cx="4046805" cy="103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r>
                        <a:rPr lang="ru-RU" sz="1000" dirty="0">
                          <a:latin typeface="Verdana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млн. руб.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105,4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125,5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115,2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113,9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113,8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14202"/>
              </p:ext>
            </p:extLst>
          </p:nvPr>
        </p:nvGraphicFramePr>
        <p:xfrm>
          <a:off x="4562983" y="260648"/>
          <a:ext cx="5328592" cy="1751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44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41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Обеспечение функционирования информационных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систем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Развитие единой муниципальной мультисервисной корпоративной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сети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Организация технической инвентаризации и паспортизации объектов недвижимого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имущества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Вовлечение в оборот муниципального имущества и земельных ресурсов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3912464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2019 ГОДУ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51520" y="3190161"/>
            <a:ext cx="4046802" cy="576064"/>
          </a:xfrm>
          <a:prstGeom prst="upArrowCallout">
            <a:avLst>
              <a:gd name="adj1" fmla="val 25000"/>
              <a:gd name="adj2" fmla="val 35046"/>
              <a:gd name="adj3" fmla="val 25000"/>
              <a:gd name="adj4" fmla="val 6497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Доля в общем объеме расходов 3,5%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039631"/>
              </p:ext>
            </p:extLst>
          </p:nvPr>
        </p:nvGraphicFramePr>
        <p:xfrm>
          <a:off x="269989" y="4388254"/>
          <a:ext cx="4806066" cy="2171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7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Комитета по управлению муниципальным имуществом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36,7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Финансового управления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29,3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Обслуживание муниципального долга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24,2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Содержание,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капитальный и текущий ремонт объектов муниципальной собственности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18,4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Описание границ территориальных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зон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46382"/>
              </p:ext>
            </p:extLst>
          </p:nvPr>
        </p:nvGraphicFramePr>
        <p:xfrm>
          <a:off x="4562983" y="2182929"/>
          <a:ext cx="4329498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2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0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00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0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50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50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ОСНОВНЫЕ</a:t>
                      </a:r>
                      <a:r>
                        <a:rPr lang="ru-RU" sz="1000" b="1" baseline="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 ЦЕЛЕВЫЕ ПОКАЗАТЕЛИ</a:t>
                      </a:r>
                      <a:endParaRPr lang="ru-RU" sz="1000" b="1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Удовлетворенность населения деятельностью органов местного самоуправления, %</a:t>
                      </a:r>
                      <a:endParaRPr lang="ru-RU" sz="1000" dirty="0">
                        <a:solidFill>
                          <a:srgbClr val="FF0000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54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58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62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65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67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Количество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посещений портала администрации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, тыс. ед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.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170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175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180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185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190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Доля объектов муниципальной недвижимости,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право собственности на которое зарегистрировано по отношению к общему количеству объектов муниципальной собственности, %</a:t>
                      </a:r>
                      <a:endParaRPr lang="ru-RU" sz="1000" baseline="30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97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98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99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100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100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Доходы бюджета, от использования имущества, находящегося в муниципальной собственности, млн. руб.</a:t>
                      </a:r>
                      <a:endParaRPr lang="ru-RU" sz="1000" baseline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160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160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160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160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160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872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«РАЗВИТИЕ ЭКОНОМИКИ»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1087000"/>
            <a:ext cx="411881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Создание благоприятных условий для устойчивого экономического развития городского округа</a:t>
            </a:r>
          </a:p>
          <a:p>
            <a:pPr>
              <a:lnSpc>
                <a:spcPct val="120000"/>
              </a:lnSpc>
            </a:pPr>
            <a:endParaRPr lang="ru-RU" sz="6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Управление экономического развития администрации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82329"/>
              </p:ext>
            </p:extLst>
          </p:nvPr>
        </p:nvGraphicFramePr>
        <p:xfrm>
          <a:off x="251519" y="2537981"/>
          <a:ext cx="4046805" cy="103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r>
                        <a:rPr lang="ru-RU" sz="1000" dirty="0">
                          <a:latin typeface="Verdana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млн. руб.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436388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2019 ГОДУ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51520" y="3560561"/>
            <a:ext cx="4046802" cy="576064"/>
          </a:xfrm>
          <a:prstGeom prst="upArrowCallout">
            <a:avLst>
              <a:gd name="adj1" fmla="val 25000"/>
              <a:gd name="adj2" fmla="val 35046"/>
              <a:gd name="adj3" fmla="val 25000"/>
              <a:gd name="adj4" fmla="val 649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Доля в общем объеме расходов 0,1%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643446"/>
              </p:ext>
            </p:extLst>
          </p:nvPr>
        </p:nvGraphicFramePr>
        <p:xfrm>
          <a:off x="269989" y="4839679"/>
          <a:ext cx="4806066" cy="1058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7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Финансовая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поддержка субъектов малого и среднего предпринимательства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Обеспечение деятельности информационно-маркетингового центра малого и среднего предпринимательства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323106"/>
              </p:ext>
            </p:extLst>
          </p:nvPr>
        </p:nvGraphicFramePr>
        <p:xfrm>
          <a:off x="4572000" y="1210501"/>
          <a:ext cx="4329498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7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18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74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74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72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ОСНОВНЫЕ</a:t>
                      </a:r>
                      <a:r>
                        <a:rPr lang="ru-RU" sz="1000" b="1" baseline="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 ЦЕЛЕВЫЕ ПОКАЗАТЕЛИ</a:t>
                      </a:r>
                      <a:endParaRPr lang="ru-RU" sz="1000" b="1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Объем инвестиций в основной капитал (за исключением бюджетных средств) в расчете на 1 жителя, тыс. руб.</a:t>
                      </a:r>
                      <a:endParaRPr lang="ru-RU" sz="1000" dirty="0">
                        <a:solidFill>
                          <a:srgbClr val="FF0000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98,3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99,5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100,7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101,9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101,9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Число субъектов малого и среднего предпринимательства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расчете на 10 тыс. человек населения, ед.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294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294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301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305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309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Количество субъектов малого и среднего предпринимательства, получивших финансовую поддержку, ед.</a:t>
                      </a:r>
                      <a:endParaRPr lang="ru-RU" sz="1000" baseline="30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632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«БЕЗОПАСНОСТЬ</a:t>
            </a:r>
            <a:br>
              <a:rPr lang="ru-RU" dirty="0"/>
            </a:br>
            <a:r>
              <a:rPr lang="ru-RU" dirty="0"/>
              <a:t> ЖИЗНЕДЕЯТЕЛЬНОСТИ НАСЕЛЕНИЯ»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1168025"/>
            <a:ext cx="4118811" cy="110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Содействие и обеспечение безопасности населения и объектов на территории городского округа</a:t>
            </a:r>
          </a:p>
          <a:p>
            <a:pPr>
              <a:lnSpc>
                <a:spcPct val="120000"/>
              </a:lnSpc>
            </a:pPr>
            <a:endParaRPr lang="ru-RU" sz="6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Управление по делам ГО и ЧС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023423"/>
              </p:ext>
            </p:extLst>
          </p:nvPr>
        </p:nvGraphicFramePr>
        <p:xfrm>
          <a:off x="251519" y="2456956"/>
          <a:ext cx="4046805" cy="103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r>
                        <a:rPr lang="ru-RU" sz="1000" dirty="0">
                          <a:latin typeface="Verdana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млн. руб.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41,9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43,4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48,0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38,5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38,5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496043"/>
              </p:ext>
            </p:extLst>
          </p:nvPr>
        </p:nvGraphicFramePr>
        <p:xfrm>
          <a:off x="4562983" y="1554733"/>
          <a:ext cx="5328592" cy="808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26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5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Профилактика пожарной безопасности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1,6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Создание системы по раздельному сбору отходов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429443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2019 ГОДУ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51520" y="3479536"/>
            <a:ext cx="4046802" cy="576064"/>
          </a:xfrm>
          <a:prstGeom prst="upArrowCallout">
            <a:avLst>
              <a:gd name="adj1" fmla="val 25000"/>
              <a:gd name="adj2" fmla="val 35046"/>
              <a:gd name="adj3" fmla="val 25000"/>
              <a:gd name="adj4" fmla="val 649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Доля в общем объеме расходов 1,5%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6171"/>
              </p:ext>
            </p:extLst>
          </p:nvPr>
        </p:nvGraphicFramePr>
        <p:xfrm>
          <a:off x="269989" y="4770229"/>
          <a:ext cx="4806066" cy="1562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7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Управления по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делам ГО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 ЧС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28,1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Обустройство и содержание технических средств организации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безопасного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дорожного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движения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15,5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Профилактика правонарушений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2,7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63169"/>
              </p:ext>
            </p:extLst>
          </p:nvPr>
        </p:nvGraphicFramePr>
        <p:xfrm>
          <a:off x="4562983" y="2608231"/>
          <a:ext cx="4329498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7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18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74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74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72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ОСНОВНЫЕ</a:t>
                      </a:r>
                      <a:r>
                        <a:rPr lang="ru-RU" sz="1000" b="1" baseline="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 ЦЕЛЕВЫЕ ПОКАЗАТЕЛИ</a:t>
                      </a:r>
                      <a:endParaRPr lang="ru-RU" sz="1000" b="1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Наличие действующей добровольной народной дружины по предупреждению нарушений общественного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порядка</a:t>
                      </a:r>
                      <a:endParaRPr lang="ru-RU" sz="1000" dirty="0">
                        <a:solidFill>
                          <a:srgbClr val="FF0000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да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Уровень готовности сил и средств гражданской обороны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, %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75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80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Количество лиц, погибших в дорожно-транспортных происшествиях на 100 тыс. населения, ед.</a:t>
                      </a:r>
                      <a:endParaRPr lang="ru-RU" sz="1000" baseline="30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142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142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142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142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730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БЮДЖЕТ?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894045"/>
            <a:ext cx="3960439" cy="625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Бюджет</a:t>
            </a:r>
            <a:r>
              <a:rPr lang="ru-RU" sz="1000" dirty="0" smtClean="0">
                <a:latin typeface="Verdana" pitchFamily="34" charset="0"/>
              </a:rPr>
              <a:t> – (от старонормандского </a:t>
            </a:r>
            <a:r>
              <a:rPr lang="en-US" sz="1000" dirty="0" err="1" smtClean="0">
                <a:latin typeface="Verdana" pitchFamily="34" charset="0"/>
              </a:rPr>
              <a:t>bougette</a:t>
            </a:r>
            <a:r>
              <a:rPr lang="en-US" sz="1000" dirty="0" smtClean="0">
                <a:latin typeface="Verdana" pitchFamily="34" charset="0"/>
              </a:rPr>
              <a:t> – </a:t>
            </a:r>
            <a:r>
              <a:rPr lang="ru-RU" sz="1000" dirty="0" smtClean="0">
                <a:latin typeface="Verdana" pitchFamily="34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Доходы бюджета </a:t>
            </a:r>
            <a:r>
              <a:rPr lang="ru-RU" sz="1000" dirty="0" smtClean="0">
                <a:latin typeface="Verdana" pitchFamily="34" charset="0"/>
              </a:rPr>
              <a:t>– поступающие в бюджет денежные средства.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  <a:r>
              <a:rPr lang="ru-RU" sz="1000" dirty="0" smtClean="0">
                <a:latin typeface="Verdana" pitchFamily="34" charset="0"/>
              </a:rPr>
              <a:t>– выплачиваемые из бюджета денежные средства.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Профицит бюджета </a:t>
            </a:r>
            <a:r>
              <a:rPr lang="ru-RU" sz="1000" dirty="0" smtClean="0">
                <a:latin typeface="Verdana" pitchFamily="34" charset="0"/>
              </a:rPr>
              <a:t>– превышение доходов бюджета над его расходами.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Дефицит бюджета </a:t>
            </a:r>
            <a:r>
              <a:rPr lang="ru-RU" sz="1000" dirty="0" smtClean="0">
                <a:latin typeface="Verdana" pitchFamily="34" charset="0"/>
              </a:rPr>
              <a:t>– превышение расходов бюджета над его доходами.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Межбюджетные трансферты </a:t>
            </a:r>
            <a:r>
              <a:rPr lang="ru-RU" sz="1000" dirty="0" smtClean="0">
                <a:latin typeface="Verdana" pitchFamily="34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en-US" sz="100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Сокращения:</a:t>
            </a:r>
          </a:p>
          <a:p>
            <a:r>
              <a:rPr lang="ru-RU" sz="1000" dirty="0" smtClean="0">
                <a:latin typeface="Verdana" pitchFamily="34" charset="0"/>
              </a:rPr>
              <a:t>БК РФ – Бюджетный кодекс Российской Федерации</a:t>
            </a:r>
          </a:p>
          <a:p>
            <a:r>
              <a:rPr lang="ru-RU" sz="1000" dirty="0" smtClean="0">
                <a:latin typeface="Verdana" pitchFamily="34" charset="0"/>
              </a:rPr>
              <a:t>ФБ </a:t>
            </a:r>
            <a:r>
              <a:rPr lang="ru-RU" sz="1000" dirty="0">
                <a:latin typeface="Verdana" pitchFamily="34" charset="0"/>
              </a:rPr>
              <a:t>– федеральный бюджет</a:t>
            </a:r>
          </a:p>
          <a:p>
            <a:r>
              <a:rPr lang="ru-RU" sz="1000" dirty="0">
                <a:latin typeface="Verdana" pitchFamily="34" charset="0"/>
              </a:rPr>
              <a:t>РК – республиканский бюджет</a:t>
            </a:r>
          </a:p>
          <a:p>
            <a:r>
              <a:rPr lang="ru-RU" sz="1000" dirty="0">
                <a:latin typeface="Verdana" pitchFamily="34" charset="0"/>
              </a:rPr>
              <a:t>МБ – местный </a:t>
            </a:r>
            <a:r>
              <a:rPr lang="ru-RU" sz="1000" dirty="0" smtClean="0">
                <a:latin typeface="Verdana" pitchFamily="34" charset="0"/>
              </a:rPr>
              <a:t>бюджет</a:t>
            </a:r>
          </a:p>
          <a:p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 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859319"/>
            <a:ext cx="4132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Участие граждан в формировании бюджета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1157127"/>
            <a:ext cx="373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Гражданин – как налогоплательщик помогает формировать доходную часть бюджета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5075" y="4720928"/>
            <a:ext cx="373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Гражданин – как получатель социальных гарантий (расходная часть бюджета)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pic>
        <p:nvPicPr>
          <p:cNvPr id="1034" name="Picture 10" descr="C:\Documents and Settings\ahmedova\Рабочий стол\images копия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6757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ahmedova\Рабочий стол\images копия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438788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975708" y="5825548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Образование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61224" y="5324545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Культура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33769" y="5335161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Медицина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63393" y="5335161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ЖКХ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79726" y="5223235"/>
            <a:ext cx="126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Социальные льготы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0330" y="5747082"/>
            <a:ext cx="146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5292080" y="5121038"/>
            <a:ext cx="117112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238423" y="5121038"/>
            <a:ext cx="0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730843" y="5121038"/>
            <a:ext cx="0" cy="704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755692" y="5121038"/>
            <a:ext cx="0" cy="704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152709" y="5063163"/>
            <a:ext cx="155595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063393" y="5063163"/>
            <a:ext cx="181015" cy="261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28608042"/>
              </p:ext>
            </p:extLst>
          </p:nvPr>
        </p:nvGraphicFramePr>
        <p:xfrm>
          <a:off x="4083732" y="1716577"/>
          <a:ext cx="5158718" cy="343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941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«РАЗВИТИЕ ТРАНСПОРТНОЙ </a:t>
            </a:r>
            <a:br>
              <a:rPr lang="ru-RU" dirty="0"/>
            </a:br>
            <a:r>
              <a:rPr lang="ru-RU" dirty="0"/>
              <a:t>СИСТЕМЫ»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1075425"/>
            <a:ext cx="411881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Обеспечение потребности населения в качественных и доступных транспортных услугах</a:t>
            </a:r>
          </a:p>
          <a:p>
            <a:pPr>
              <a:lnSpc>
                <a:spcPct val="120000"/>
              </a:lnSpc>
            </a:pPr>
            <a:endParaRPr lang="ru-RU" sz="6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УЖКХ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892052"/>
              </p:ext>
            </p:extLst>
          </p:nvPr>
        </p:nvGraphicFramePr>
        <p:xfrm>
          <a:off x="251519" y="2433806"/>
          <a:ext cx="4046805" cy="103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r>
                        <a:rPr lang="ru-RU" sz="1000" dirty="0">
                          <a:latin typeface="Verdana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млн. руб.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168,3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201,4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176,9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114,5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114,5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021170"/>
              </p:ext>
            </p:extLst>
          </p:nvPr>
        </p:nvGraphicFramePr>
        <p:xfrm>
          <a:off x="4562983" y="1117198"/>
          <a:ext cx="5328592" cy="875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44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41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автомобильных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дорог общего пользования местного значения – 18,78 км.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Оборудование и содержание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ледовой переправы через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р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. Ижма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в с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. Кедвавом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– 0,25 км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.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413238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2019 ГОДУ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51520" y="3456386"/>
            <a:ext cx="4046802" cy="576064"/>
          </a:xfrm>
          <a:prstGeom prst="upArrowCallout">
            <a:avLst>
              <a:gd name="adj1" fmla="val 25000"/>
              <a:gd name="adj2" fmla="val 35046"/>
              <a:gd name="adj3" fmla="val 25000"/>
              <a:gd name="adj4" fmla="val 649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Доля в общем объеме расходов 5,4%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236913"/>
              </p:ext>
            </p:extLst>
          </p:nvPr>
        </p:nvGraphicFramePr>
        <p:xfrm>
          <a:off x="269989" y="4689204"/>
          <a:ext cx="4806066" cy="1612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79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улично-дорожной сети (200 км)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176,3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Субсидии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организациям,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осуществляющим пассажирские перевозки на дачных автобусных маршрутах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Субсидии организациям воздушного транспорта, осуществляющим пассажирские перевозки воздушным транспортом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537222"/>
              </p:ext>
            </p:extLst>
          </p:nvPr>
        </p:nvGraphicFramePr>
        <p:xfrm>
          <a:off x="4572000" y="2346960"/>
          <a:ext cx="4329498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92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40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ОСНОВНЫЕ</a:t>
                      </a:r>
                      <a:r>
                        <a:rPr lang="ru-RU" sz="1000" b="1" baseline="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 ЦЕЛЕВЫЕ ПОКАЗАТЕЛИ</a:t>
                      </a:r>
                      <a:endParaRPr lang="ru-RU" sz="1000" b="1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Количество перевезенных граждан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дачных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автобусных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маршрутах, тыс. чел.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Количество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рейсов пассажирских перевозок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воздушным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транспортом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, 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ед.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Общая площадь отремонтированных объектов дорожной инфраструктуры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, тыс. м</a:t>
                      </a:r>
                      <a:r>
                        <a:rPr lang="ru-RU" sz="1000" baseline="30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82,6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55,3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*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*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*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Доля протяженности автомобильных дорог общего пользования местного значения, отвечающих нормативным требованиям, к общей протяженности автомобильных дорог, 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63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0" y="6399396"/>
            <a:ext cx="4118811" cy="257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* Целевые показатели уточняются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41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«ЖИЛЬЕ И ЖИЛИЩНО-</a:t>
            </a:r>
            <a:br>
              <a:rPr lang="ru-RU" dirty="0"/>
            </a:br>
            <a:r>
              <a:rPr lang="ru-RU" dirty="0"/>
              <a:t>КОММУНАЛЬНОЕ ХОЗЯЙСТВО»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1063850"/>
            <a:ext cx="4118811" cy="129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Создание условий для удовлетворения потребностей населения в качественном жилье и жилищно-коммунальных услугах</a:t>
            </a:r>
          </a:p>
          <a:p>
            <a:pPr>
              <a:lnSpc>
                <a:spcPct val="120000"/>
              </a:lnSpc>
            </a:pPr>
            <a:endParaRPr lang="ru-RU" sz="6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УЖКХ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3458"/>
              </p:ext>
            </p:extLst>
          </p:nvPr>
        </p:nvGraphicFramePr>
        <p:xfrm>
          <a:off x="251519" y="2306481"/>
          <a:ext cx="4046805" cy="103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r>
                        <a:rPr lang="ru-RU" sz="1000" dirty="0">
                          <a:latin typeface="Verdana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млн. руб.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525,7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282,6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115,8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96,9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96,9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782800"/>
              </p:ext>
            </p:extLst>
          </p:nvPr>
        </p:nvGraphicFramePr>
        <p:xfrm>
          <a:off x="4562983" y="1176761"/>
          <a:ext cx="5328592" cy="4427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1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71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Снос аварийных жилых домов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Реконструкция и модернизация муниципального жилищного фонда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5,4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Обеспечение жильем отдельных категорий граждан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4,2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Обеспечение населения коммунальными и бытовыми услугами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Организация содержания муниципального жилищного фонда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43097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Осуществление переданных государственных полномочий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0,7</a:t>
                      </a:r>
                      <a:endParaRPr lang="ru-RU" sz="1600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Проведение капитального ремонта (ремонта) муниципального жилищного фонда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2573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Энергосбережение и повышение энергетической эффективности в жилищном фонде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73248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Предоставление субсидий организациям, оказывающим коммунальные услуги населению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0,05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5724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Проведение капитального ремонта (ремонта) и содержание объектов коммунальной инфраструктуры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1443616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3995491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2019 ГОДУ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51520" y="3329061"/>
            <a:ext cx="4046802" cy="576064"/>
          </a:xfrm>
          <a:prstGeom prst="upArrowCallout">
            <a:avLst>
              <a:gd name="adj1" fmla="val 25000"/>
              <a:gd name="adj2" fmla="val 35046"/>
              <a:gd name="adj3" fmla="val 25000"/>
              <a:gd name="adj4" fmla="val 6497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Доля в общем объеме расходов 3,5%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989706"/>
              </p:ext>
            </p:extLst>
          </p:nvPr>
        </p:nvGraphicFramePr>
        <p:xfrm>
          <a:off x="269989" y="4471281"/>
          <a:ext cx="4806066" cy="1612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7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УЖКХ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43,1</a:t>
                      </a:r>
                      <a:endParaRPr lang="ru-RU" sz="1600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Строительство, приобретение, реконструкция, ремонт жилых помещений для обеспечения детей-сирот и детей, оставшихся без попечения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родителей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30,4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Выплаты молодым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семьям на приобретение жилого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помещения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17,7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1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«ЖИЛЬЕ И ЖИЛИЩНО-</a:t>
            </a:r>
            <a:br>
              <a:rPr lang="ru-RU" dirty="0"/>
            </a:br>
            <a:r>
              <a:rPr lang="ru-RU" dirty="0"/>
              <a:t>КОММУНАЛЬНОЕ ХОЗЯЙСТВО»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32</a:t>
            </a:fld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243098"/>
              </p:ext>
            </p:extLst>
          </p:nvPr>
        </p:nvGraphicFramePr>
        <p:xfrm>
          <a:off x="180000" y="1196752"/>
          <a:ext cx="4464009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1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0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ОСНОВНЫЕ</a:t>
                      </a:r>
                      <a:r>
                        <a:rPr lang="ru-RU" sz="1000" b="1" baseline="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 ЦЕЛЕВЫЕ ПОКАЗАТЕЛИ</a:t>
                      </a:r>
                      <a:endParaRPr lang="ru-RU" sz="1000" b="1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Ввод в действие жилых домов, тыс. м</a:t>
                      </a:r>
                      <a:r>
                        <a:rPr lang="ru-RU" sz="1000" baseline="30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</a:t>
                      </a:r>
                      <a:endParaRPr lang="ru-RU" sz="1000" baseline="30000" dirty="0">
                        <a:solidFill>
                          <a:srgbClr val="FF0000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7,6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16,8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14,6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14,6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Общая площадь жилых помещений, приходящаяся на одного жителя, всего, м</a:t>
                      </a:r>
                      <a:r>
                        <a:rPr lang="ru-RU" sz="1000" baseline="30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22,6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23,5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23,5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Количество переселенных жителей из аварийного жилищного фонда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, чел.</a:t>
                      </a:r>
                      <a:endParaRPr lang="ru-RU" sz="1000" baseline="30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48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-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Расселенная площадь аварийного жилищного фонда,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м</a:t>
                      </a:r>
                      <a:r>
                        <a:rPr lang="ru-RU" sz="1000" baseline="30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</a:t>
                      </a:r>
                      <a:endParaRPr lang="ru-RU" sz="1000" baseline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1 228,6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 </a:t>
                      </a:r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552,8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552,8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 </a:t>
                      </a:r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552,8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-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046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Количество расселенных помещений аварийного жилищного фонда, шт.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-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5165109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415F6BEA-38E9-4422-A35F-1D53F69D7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69402"/>
              </p:ext>
            </p:extLst>
          </p:nvPr>
        </p:nvGraphicFramePr>
        <p:xfrm>
          <a:off x="4806071" y="1199493"/>
          <a:ext cx="4157928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21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34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52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61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61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47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ОСНОВНЫЕ</a:t>
                      </a:r>
                      <a:r>
                        <a:rPr lang="ru-RU" sz="1000" b="1" baseline="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 ЦЕЛЕВЫЕ ПОКАЗАТЕЛИ</a:t>
                      </a:r>
                      <a:endParaRPr lang="ru-RU" sz="1000" b="1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Уровень износа коммунальной инфраструктуры, 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60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Уровень удовлетворенности населения жилищно-коммунальными услугами (от числа опрошенных), %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42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023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«РАЗВИТИЕ ОБРАЗОВАНИЯ»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878650"/>
            <a:ext cx="411881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Повышение доступности, качества и эффективности системы образования с учетом потребностей населения</a:t>
            </a:r>
          </a:p>
          <a:p>
            <a:pPr>
              <a:lnSpc>
                <a:spcPct val="120000"/>
              </a:lnSpc>
            </a:pPr>
            <a:endParaRPr lang="ru-RU" sz="6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Управление образования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485771"/>
              </p:ext>
            </p:extLst>
          </p:nvPr>
        </p:nvGraphicFramePr>
        <p:xfrm>
          <a:off x="251519" y="2121281"/>
          <a:ext cx="4046805" cy="103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r>
                        <a:rPr lang="ru-RU" sz="1000" dirty="0">
                          <a:latin typeface="Verdana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млн. руб.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1 961,6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2 246,4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2 308,2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2 280,5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2 255,9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262185"/>
              </p:ext>
            </p:extLst>
          </p:nvPr>
        </p:nvGraphicFramePr>
        <p:xfrm>
          <a:off x="4716016" y="1023255"/>
          <a:ext cx="5184576" cy="4980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9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49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Бесплатное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питание учащихся 1-4 классов – 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5 386 детей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58,3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Капитальный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или текущий ремонт 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зданий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48,2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Укрепление 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материально-технической базы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35,8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Организация временной занятости подростков в летний период – 1 000 детей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14,3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Компенсация родительской платы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–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1 327 детей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13,9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Проведение оздоровительной кампании детей – 2 906 человек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10,7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Обеспечение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квалифицированными кадрами дошкольных образовательных учреждений – 92 обучающихся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8,4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Выплата ежемесячной денежной компенсации на оплату коммунальных услуг  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– 323 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педагогических работника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7,9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Организация и проведение ЕГЭ и ГИА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Повышение квалификации работников образовательных учреждений – 200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человек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Организация,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проведение и участие обучающихся и педагогов в конкурсах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3889314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2019 ГОДУ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51520" y="3143861"/>
            <a:ext cx="4046802" cy="576064"/>
          </a:xfrm>
          <a:prstGeom prst="upArrowCallout">
            <a:avLst>
              <a:gd name="adj1" fmla="val 25000"/>
              <a:gd name="adj2" fmla="val 35046"/>
              <a:gd name="adj3" fmla="val 25000"/>
              <a:gd name="adj4" fmla="val 6497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Доля в общем объеме расходов 70,7%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140833"/>
              </p:ext>
            </p:extLst>
          </p:nvPr>
        </p:nvGraphicFramePr>
        <p:xfrm>
          <a:off x="269989" y="4365104"/>
          <a:ext cx="4806066" cy="22329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7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Оказание услуг дошкольными образовательными учреждениями: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</a:t>
                      </a:r>
                      <a:endParaRPr lang="ru-RU" sz="1000" baseline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46 учреждений, 8 099 детей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1 055,6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Оказание услуг общеобразовательными учреждениями: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27 учреждений, 12 684 учащихся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918,0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Управления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74,3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Оказание услуг учреждениями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дополнительного образования детей: 3 учреждения, 2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903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учащихся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60,7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212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«РАЗВИТИЕ ОБРАЗОВАНИЯ»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317013"/>
              </p:ext>
            </p:extLst>
          </p:nvPr>
        </p:nvGraphicFramePr>
        <p:xfrm>
          <a:off x="251520" y="1021400"/>
          <a:ext cx="4410491" cy="569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5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75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75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75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75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78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ОСНОВНЫЕ</a:t>
                      </a:r>
                      <a:r>
                        <a:rPr lang="ru-RU" sz="1000" b="1" baseline="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 ЦЕЛЕВЫЕ ПОКАЗАТЕЛИ</a:t>
                      </a:r>
                      <a:endParaRPr lang="ru-RU" sz="1000" b="1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Доля детей в возрасте 1-6 лет, получающих дошкольную образовательную услугу и (или) услугу по их содержанию в муниципальных дошкольных образовательных учреждениях в общей численности детей в возрасте 1-6 лет,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87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87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87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87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87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учреждений, 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82,3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82,3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82,3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82,3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82,3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Доля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детей, охваченных образовательными программами дополнительного образования детей, в общей численности детей в возрасте от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5-18 лет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,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68,0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70,0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71,0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72,0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72,0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ятиугольник 6"/>
          <p:cNvSpPr/>
          <p:nvPr/>
        </p:nvSpPr>
        <p:spPr>
          <a:xfrm>
            <a:off x="4860032" y="305605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ПЕДАГОГИЧЕСКИХ РАБОТНИКОВ ДОШКОЛЬНЫХ ОБРАЗОВАТЕЛЬНЫХ УЧРЕЖДЕНИЙ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4825541" y="503733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</a:p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НА 1 ОБУЧАЮЩЕГОСЯ В ГОД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тыс. руб.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29585886"/>
              </p:ext>
            </p:extLst>
          </p:nvPr>
        </p:nvGraphicFramePr>
        <p:xfrm>
          <a:off x="4860033" y="666086"/>
          <a:ext cx="4046803" cy="117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ятиугольник 8"/>
          <p:cNvSpPr/>
          <p:nvPr/>
        </p:nvSpPr>
        <p:spPr>
          <a:xfrm>
            <a:off x="4860033" y="1873416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ПЕДАГОГИЧЕСКИХ РАБОТНИКОВ ОБЩЕОБРАЗОВАТЕЛЬНЫХ УЧРЕЖДЕНИЙ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108823433"/>
              </p:ext>
            </p:extLst>
          </p:nvPr>
        </p:nvGraphicFramePr>
        <p:xfrm>
          <a:off x="4860031" y="2144431"/>
          <a:ext cx="4046803" cy="117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ятиугольник 10"/>
          <p:cNvSpPr/>
          <p:nvPr/>
        </p:nvSpPr>
        <p:spPr>
          <a:xfrm>
            <a:off x="4839124" y="344476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ПЕДАГОГИЧЕСКИХ РАБОТНИКОВ ОРГАНИЗАЦИЙ ДОПОЛНИТЕЛЬНОГО ОБРАЗОВАНИЯ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29658639"/>
              </p:ext>
            </p:extLst>
          </p:nvPr>
        </p:nvGraphicFramePr>
        <p:xfrm>
          <a:off x="4840227" y="3871036"/>
          <a:ext cx="4046803" cy="117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802725709"/>
              </p:ext>
            </p:extLst>
          </p:nvPr>
        </p:nvGraphicFramePr>
        <p:xfrm>
          <a:off x="5004048" y="5301208"/>
          <a:ext cx="3868295" cy="130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49443" y="5501129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62943" y="5653529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2943" y="6012354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76443" y="6164754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43525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«КУЛЬТУРА»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878650"/>
            <a:ext cx="4118811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Развитие культурного потенциала, сохранение культурного наследия и гармонизация культурной жизни населения муниципального образования, а также развитие туризма на территории МОГО «Ухта»</a:t>
            </a:r>
          </a:p>
          <a:p>
            <a:pPr>
              <a:lnSpc>
                <a:spcPct val="120000"/>
              </a:lnSpc>
            </a:pPr>
            <a:endParaRPr lang="ru-RU" sz="6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Управление культуры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40328"/>
              </p:ext>
            </p:extLst>
          </p:nvPr>
        </p:nvGraphicFramePr>
        <p:xfrm>
          <a:off x="251519" y="2537981"/>
          <a:ext cx="4046805" cy="103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r>
                        <a:rPr lang="ru-RU" sz="1000" dirty="0">
                          <a:latin typeface="Verdana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млн. руб.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276,4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262,1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267,5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267,5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261,9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3697"/>
              </p:ext>
            </p:extLst>
          </p:nvPr>
        </p:nvGraphicFramePr>
        <p:xfrm>
          <a:off x="4716016" y="965380"/>
          <a:ext cx="5184576" cy="3234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9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49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Оказание услуг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централизованной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библиотекой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филиалами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31,3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Управления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культуры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22,2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Оказание услуг музеями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14,1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Организация городских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мероприятий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4,3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Выплата ежемесячной денежной компенсации на оплату коммунальных услуг – 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26 человек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Укрепление и модернизация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материально-технической 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базы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Комплектование документных (книжных) фондов библиотек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Капитальный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и текущий ремонт 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объектов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4329164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2019 ГОДУ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51520" y="3560561"/>
            <a:ext cx="4046802" cy="576064"/>
          </a:xfrm>
          <a:prstGeom prst="upArrowCallout">
            <a:avLst>
              <a:gd name="adj1" fmla="val 25000"/>
              <a:gd name="adj2" fmla="val 35046"/>
              <a:gd name="adj3" fmla="val 25000"/>
              <a:gd name="adj4" fmla="val 6497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Доля в общем объеме расходов 8,2%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322503"/>
              </p:ext>
            </p:extLst>
          </p:nvPr>
        </p:nvGraphicFramePr>
        <p:xfrm>
          <a:off x="269989" y="4862829"/>
          <a:ext cx="4806066" cy="1496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7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учреждений культурно-досуговой сферы: 6 учреждений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91,0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учреждений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дополнительного образования детей в области искусств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учреждения, 758 учащихся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55,2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центра обслуживания объектов культуры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47,9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021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«КУЛЬТУРА»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714361"/>
              </p:ext>
            </p:extLst>
          </p:nvPr>
        </p:nvGraphicFramePr>
        <p:xfrm>
          <a:off x="251520" y="917225"/>
          <a:ext cx="4060385" cy="579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19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ОСНОВНЫЕ</a:t>
                      </a:r>
                      <a:r>
                        <a:rPr lang="ru-RU" sz="1000" b="1" baseline="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 ЦЕЛЕВЫЕ ПОКАЗАТЕЛИ</a:t>
                      </a:r>
                      <a:endParaRPr lang="ru-RU" sz="1000" b="1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Уровень фактической обеспеченности учреждениями культуры от нормативной потребности клубами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и учреждениями клубного типа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, 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129,3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128,9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128,9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128,9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100,0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Уровень фактической обеспеченности учреждениями культуры от нормативной потребности библиотеками, 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100,0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109,1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109,1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109,1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100,0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Количество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творческих конкурсов, выставок, проведенных за год, ед.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72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73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74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75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75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Удельный вес населения, участвующего в мероприятиях в области реализации государственной национальной политики, 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19,2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30,0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35,0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40,0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40,0</a:t>
                      </a:r>
                    </a:p>
                    <a:p>
                      <a:pPr algn="ctr"/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ятиугольник 6"/>
          <p:cNvSpPr/>
          <p:nvPr/>
        </p:nvSpPr>
        <p:spPr>
          <a:xfrm>
            <a:off x="4860032" y="872780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РАБОТНИКОВ УЧРЕЖДЕНИЙ КУЛЬТУРЫ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4860033" y="4425872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</a:p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НА 1 ОБУЧАЮЩЕГОСЯ В ГОД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тыс. руб.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73142105"/>
              </p:ext>
            </p:extLst>
          </p:nvPr>
        </p:nvGraphicFramePr>
        <p:xfrm>
          <a:off x="4860033" y="1233261"/>
          <a:ext cx="4046803" cy="117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ятиугольник 8"/>
          <p:cNvSpPr/>
          <p:nvPr/>
        </p:nvSpPr>
        <p:spPr>
          <a:xfrm>
            <a:off x="4860033" y="2625791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ПЕДАГОГИЧЕСКИХ РАБОТНИКОВ ОРГАНИЗАЦИЙ ДОПОЛНИТЕЛЬНОГО ОБРАЗОВАНИЯ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87689315"/>
              </p:ext>
            </p:extLst>
          </p:nvPr>
        </p:nvGraphicFramePr>
        <p:xfrm>
          <a:off x="4857042" y="3175821"/>
          <a:ext cx="4046803" cy="117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54756484"/>
              </p:ext>
            </p:extLst>
          </p:nvPr>
        </p:nvGraphicFramePr>
        <p:xfrm>
          <a:off x="5004049" y="4817414"/>
          <a:ext cx="3744416" cy="139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720793" y="5038129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4293" y="5190529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34293" y="5584079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47793" y="5736479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44603" y="5573022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29,1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08578" y="5736997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37,0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24323" y="5020414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86,8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30423" y="5184389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92,6</a:t>
            </a:r>
          </a:p>
        </p:txBody>
      </p:sp>
    </p:spTree>
    <p:extLst>
      <p:ext uri="{BB962C8B-B14F-4D97-AF65-F5344CB8AC3E}">
        <p14:creationId xmlns:p14="http://schemas.microsoft.com/office/powerpoint/2010/main" val="15038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«СОЦИАЛЬНАЯ ПОДДЕРЖКА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НАСЕЛЕНИЯ</a:t>
            </a:r>
            <a:r>
              <a:rPr lang="ru-RU" dirty="0"/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1087000"/>
            <a:ext cx="4118811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Оказание социальной поддержки </a:t>
            </a:r>
            <a:r>
              <a:rPr lang="ru-RU" sz="1000" dirty="0" smtClean="0">
                <a:latin typeface="Verdana" pitchFamily="34" charset="0"/>
              </a:rPr>
              <a:t>гражданам</a:t>
            </a: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6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Социальный отдел администрации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622645"/>
              </p:ext>
            </p:extLst>
          </p:nvPr>
        </p:nvGraphicFramePr>
        <p:xfrm>
          <a:off x="251519" y="2156006"/>
          <a:ext cx="4046805" cy="103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r>
                        <a:rPr lang="ru-RU" sz="1000" dirty="0">
                          <a:latin typeface="Verdana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млн. руб.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397033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2019 ГОДУ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51520" y="3178586"/>
            <a:ext cx="4046802" cy="576064"/>
          </a:xfrm>
          <a:prstGeom prst="upArrowCallout">
            <a:avLst>
              <a:gd name="adj1" fmla="val 25000"/>
              <a:gd name="adj2" fmla="val 35046"/>
              <a:gd name="adj3" fmla="val 25000"/>
              <a:gd name="adj4" fmla="val 6497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Доля в общем объеме расходов 0,1%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757654"/>
              </p:ext>
            </p:extLst>
          </p:nvPr>
        </p:nvGraphicFramePr>
        <p:xfrm>
          <a:off x="269989" y="4446129"/>
          <a:ext cx="4806066" cy="20450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7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Предоставление финансовой поддержки социально ориентированным некоммерческим организациям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Оказание единовременной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материальной помощи гражданам, оказавшимся в трудной жизненной ситуации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0,6</a:t>
                      </a:r>
                      <a:endParaRPr lang="ru-RU" sz="1600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Предоставление дополнительных мер социальной поддержки гражданам, имеющим право на получение материальной помощи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366174"/>
              </p:ext>
            </p:extLst>
          </p:nvPr>
        </p:nvGraphicFramePr>
        <p:xfrm>
          <a:off x="4572000" y="434976"/>
          <a:ext cx="4329498" cy="60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7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18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74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74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72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ОСНОВНЫЕ</a:t>
                      </a:r>
                      <a:r>
                        <a:rPr lang="ru-RU" sz="1000" b="1" baseline="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 ЦЕЛЕВЫЕ ПОКАЗАТЕЛИ</a:t>
                      </a:r>
                      <a:endParaRPr lang="ru-RU" sz="1000" b="1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Доля граждан, получивших дополнительные меры социальной поддержки,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от общего количества обратившихся, %</a:t>
                      </a:r>
                      <a:endParaRPr lang="ru-RU" sz="1000" dirty="0">
                        <a:solidFill>
                          <a:srgbClr val="FF0000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88,5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89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89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Доля граждан с ограниченными физическими возможностями,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получивших дополнительные меры социальной поддержки, от общего количества обратившихся, %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88,5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89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89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Количество социально ориентированных некоммерческих организаций, которым оказана финансовая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поддержка, ед.</a:t>
                      </a:r>
                      <a:endParaRPr lang="ru-RU" sz="1000" baseline="30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7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7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Количество социально ориентированных некоммерческих организаций, которым оказана информационная и консультационная поддержка, ед.</a:t>
                      </a:r>
                      <a:endParaRPr lang="ru-RU" sz="1000" baseline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19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22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22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637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«ФОРМИРОВАНИЕ СОВРЕМЕННОЙ</a:t>
            </a:r>
            <a:br>
              <a:rPr lang="ru-RU" dirty="0"/>
            </a:br>
            <a:r>
              <a:rPr lang="ru-RU" dirty="0"/>
              <a:t>ГОРОДСКОЙ СРЕДЫ»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1098575"/>
            <a:ext cx="4118811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Повышение уровня </a:t>
            </a:r>
            <a:r>
              <a:rPr lang="ru-RU" sz="1000" dirty="0" smtClean="0">
                <a:latin typeface="Verdana" pitchFamily="34" charset="0"/>
              </a:rPr>
              <a:t>благоустройства</a:t>
            </a:r>
          </a:p>
          <a:p>
            <a:pPr>
              <a:lnSpc>
                <a:spcPct val="120000"/>
              </a:lnSpc>
            </a:pPr>
            <a:endParaRPr lang="ru-RU" sz="6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УЖКХ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004442"/>
              </p:ext>
            </p:extLst>
          </p:nvPr>
        </p:nvGraphicFramePr>
        <p:xfrm>
          <a:off x="251517" y="2341206"/>
          <a:ext cx="4046804" cy="103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17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1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17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17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r>
                        <a:rPr lang="ru-RU" sz="1000" dirty="0">
                          <a:latin typeface="Verdana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млн. руб.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35,2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99,8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76,5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71,8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4120814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2019 ГОДУ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51520" y="3363786"/>
            <a:ext cx="3024336" cy="576064"/>
          </a:xfrm>
          <a:prstGeom prst="upArrowCallout">
            <a:avLst>
              <a:gd name="adj1" fmla="val 25000"/>
              <a:gd name="adj2" fmla="val 35046"/>
              <a:gd name="adj3" fmla="val 25000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938567"/>
              </p:ext>
            </p:extLst>
          </p:nvPr>
        </p:nvGraphicFramePr>
        <p:xfrm>
          <a:off x="269989" y="4585029"/>
          <a:ext cx="4806066" cy="1684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68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91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и ремонт объектов благоустройства общественных территорий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89,0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и ремонт объектов благоустройства дворовых территорий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6,0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Благоустройство дворовых территорий и проездов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2,6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Благоустройство общественных территорий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2,2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75856" y="3561441"/>
            <a:ext cx="1022466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43153" y="3618330"/>
            <a:ext cx="2991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Доля в общем объеме расходов 3,1%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329614"/>
              </p:ext>
            </p:extLst>
          </p:nvPr>
        </p:nvGraphicFramePr>
        <p:xfrm>
          <a:off x="4707015" y="1105415"/>
          <a:ext cx="4176464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58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19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19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19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47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ОСНОВНЫЕ</a:t>
                      </a:r>
                      <a:r>
                        <a:rPr lang="ru-RU" sz="1000" b="1" baseline="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 ЦЕЛЕВЫЕ ПОКАЗАТЕЛИ</a:t>
                      </a:r>
                      <a:endParaRPr lang="ru-RU" sz="1000" b="1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Доля реализованных проектов по благоустройству территорий в общем количестве проектов по благоустройству дворовых территорий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,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6,3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9,3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12,2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Доля реализованных проектов по благоустройству общественных территорий в общем количестве проектов по благоустройству общественных территорий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,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15,0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24,0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33,0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Количество разработанных проектов по благоустройству общественных территорий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, ед.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3361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«РАЗВИТИЕ ФИЗИЧЕСКОЙ КУЛЬТУРЫ </a:t>
            </a:r>
            <a:br>
              <a:rPr lang="ru-RU" dirty="0"/>
            </a:br>
            <a:r>
              <a:rPr lang="ru-RU" dirty="0"/>
              <a:t>И СПОРТА»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1075425"/>
            <a:ext cx="4118811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Совершенствование системы физической культуры и спорта, направленной на укрепление здоровья, улучшение качества жизни населения и развитие массового спорта</a:t>
            </a:r>
          </a:p>
          <a:p>
            <a:pPr>
              <a:lnSpc>
                <a:spcPct val="120000"/>
              </a:lnSpc>
            </a:pPr>
            <a:endParaRPr lang="ru-RU" sz="6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Управление физической культуры и спорта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266447"/>
              </p:ext>
            </p:extLst>
          </p:nvPr>
        </p:nvGraphicFramePr>
        <p:xfrm>
          <a:off x="251519" y="2757906"/>
          <a:ext cx="4046805" cy="103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r>
                        <a:rPr lang="ru-RU" sz="1000" dirty="0">
                          <a:latin typeface="Verdana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млн. руб.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149,5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155,5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127,6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126,9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126,0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468798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2019 ГОДУ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51520" y="3815211"/>
            <a:ext cx="4046802" cy="576064"/>
          </a:xfrm>
          <a:prstGeom prst="upArrowCallout">
            <a:avLst>
              <a:gd name="adj1" fmla="val 25000"/>
              <a:gd name="adj2" fmla="val 35046"/>
              <a:gd name="adj3" fmla="val 25000"/>
              <a:gd name="adj4" fmla="val 6497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Доля в общем объеме расходов 3,9%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67315"/>
              </p:ext>
            </p:extLst>
          </p:nvPr>
        </p:nvGraphicFramePr>
        <p:xfrm>
          <a:off x="269989" y="5140629"/>
          <a:ext cx="4806066" cy="1246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38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Оказание услуг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физкультурно-спортивными учреждениями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112,8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Управления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физической культуры и спорта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14,3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Укрепление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материально-технической базы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242010"/>
              </p:ext>
            </p:extLst>
          </p:nvPr>
        </p:nvGraphicFramePr>
        <p:xfrm>
          <a:off x="4572000" y="296076"/>
          <a:ext cx="4329498" cy="271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7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18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74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74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72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ОСНОВНЫЕ</a:t>
                      </a:r>
                      <a:r>
                        <a:rPr lang="ru-RU" sz="1000" b="1" baseline="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 ЦЕЛЕВЫЕ ПОКАЗАТЕЛИ</a:t>
                      </a:r>
                      <a:endParaRPr lang="ru-RU" sz="1000" b="1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Уровень обеспеченности населения спортивными сооружениями, %</a:t>
                      </a:r>
                      <a:endParaRPr lang="ru-RU" sz="1000" dirty="0">
                        <a:solidFill>
                          <a:srgbClr val="FF0000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38,6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38,9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39,1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39,4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Доля населения, систематически занимающегося физической культурой и спортом, в общей численности населения, 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36,4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39,5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41,9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44,4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44,5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Пятиугольник 12"/>
          <p:cNvSpPr/>
          <p:nvPr/>
        </p:nvSpPr>
        <p:spPr>
          <a:xfrm>
            <a:off x="4700224" y="319011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ПЕДАГОГИЧЕСКИХ РАБОТНИКОВ ОРГАНИЗАЦИЙ ДОПОЛНИТЕЛЬНОГО ОБРАЗОВАНИЯ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19403873"/>
              </p:ext>
            </p:extLst>
          </p:nvPr>
        </p:nvGraphicFramePr>
        <p:xfrm>
          <a:off x="4701327" y="3731165"/>
          <a:ext cx="4046803" cy="1252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35219321"/>
              </p:ext>
            </p:extLst>
          </p:nvPr>
        </p:nvGraphicFramePr>
        <p:xfrm>
          <a:off x="4995634" y="5485727"/>
          <a:ext cx="3868295" cy="1093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ятиугольник 15"/>
          <p:cNvSpPr/>
          <p:nvPr/>
        </p:nvSpPr>
        <p:spPr>
          <a:xfrm>
            <a:off x="4906381" y="5141685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</a:p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НА 1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ОБУЧАЮЩЕГОСЯ СПОРТИВНОЙ ШКОЛЫ</a:t>
            </a:r>
          </a:p>
          <a:p>
            <a:pPr algn="ctr">
              <a:lnSpc>
                <a:spcPct val="120000"/>
              </a:lnSpc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В ГОД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тыс. руб.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8670" y="5791011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2170" y="6012861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82930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И УЧАСТНИКИ БЮДЖЕТНОГО ПРОЦЕССА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044449" y="4234779"/>
            <a:ext cx="2259896" cy="87410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298408" y="5421427"/>
            <a:ext cx="3017230" cy="864096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822467" y="3096623"/>
            <a:ext cx="3102889" cy="834951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93003" y="2017317"/>
            <a:ext cx="3102889" cy="85109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222904" y="849775"/>
            <a:ext cx="2151009" cy="863426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 rot="10800000">
            <a:off x="2447621" y="2699079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5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1" name="Полилиния 10"/>
          <p:cNvSpPr/>
          <p:nvPr/>
        </p:nvSpPr>
        <p:spPr>
          <a:xfrm rot="10800000">
            <a:off x="3566492" y="4935258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2" name="Полилиния 11"/>
          <p:cNvSpPr/>
          <p:nvPr/>
        </p:nvSpPr>
        <p:spPr>
          <a:xfrm rot="10800000">
            <a:off x="1975284" y="1602083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3" name="Полилиния 12"/>
          <p:cNvSpPr/>
          <p:nvPr/>
        </p:nvSpPr>
        <p:spPr>
          <a:xfrm rot="10800000">
            <a:off x="2891822" y="3788572"/>
            <a:ext cx="565150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63632862"/>
              </p:ext>
            </p:extLst>
          </p:nvPr>
        </p:nvGraphicFramePr>
        <p:xfrm>
          <a:off x="2205524" y="712232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6008" y="846520"/>
            <a:ext cx="2259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Verdana" pitchFamily="34" charset="0"/>
                <a:cs typeface="Arial" charset="0"/>
              </a:rPr>
              <a:t>Рассмотрение и утверждение годового отчета </a:t>
            </a:r>
          </a:p>
          <a:p>
            <a:r>
              <a:rPr lang="ru-RU" sz="1000" dirty="0">
                <a:latin typeface="Verdana" pitchFamily="34" charset="0"/>
                <a:cs typeface="Arial" charset="0"/>
              </a:rPr>
              <a:t>(передается администрацией</a:t>
            </a:r>
          </a:p>
          <a:p>
            <a:r>
              <a:rPr lang="ru-RU" sz="1000" dirty="0">
                <a:latin typeface="Verdana" pitchFamily="34" charset="0"/>
                <a:cs typeface="Arial" charset="0"/>
              </a:rPr>
              <a:t>в Совет не позднее 1 мая)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71443"/>
              </p:ext>
            </p:extLst>
          </p:nvPr>
        </p:nvGraphicFramePr>
        <p:xfrm>
          <a:off x="4572000" y="651621"/>
          <a:ext cx="4320480" cy="600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руководит подготовкой вопросов, вносимых на рассмотрение Совета;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инициирует публичные слушания;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председательствует на заседании Совета.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Совет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рассматривает и утверждает бюджет;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устанавливает, изменяет и отменяет местные налоги.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Администрация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составляет и исполняет бюджет;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осуществляет муниципальные заимствования.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9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Контрольно-счетная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палата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проводит экспертизу проекта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контролирует исполнение местного бюджета.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0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администраторы (администраторы) доходов бюджета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предоставляют сведения, необходимые для составления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предоставляют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1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распорядители (распорядители) бюджетных средств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осуществляют планирование расходов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составляют обоснование бюджетных ассигнований;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утверждают муниципальные задания для подведомственных учреждений.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1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администраторы (администраторы) источников финансирования дефицита бюджета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осуществляют планирование (прогнозирование) поступлений и выплат  по  источникам  финансирования дефицита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2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Получатели бюджетных средств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составляют и исполняют бюджетную смету;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ведут бюджетный учет;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предоставляют главному распорядителю бюджетных средств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60762" y="2232355"/>
            <a:ext cx="225989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Контроль за исполнением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(1 января – 31 декабря)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5335" y="3302501"/>
            <a:ext cx="225989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Исполнение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(1 января – 31 декабря)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44449" y="4321734"/>
            <a:ext cx="2259896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Рассмотрение и утверждение проекта бюджета 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(15 ноября – 15 декабря)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4095637238"/>
              </p:ext>
            </p:extLst>
          </p:nvPr>
        </p:nvGraphicFramePr>
        <p:xfrm>
          <a:off x="-158979" y="4147563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312039" y="5572629"/>
            <a:ext cx="225989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Составление проекта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(июль – 15 ноября)</a:t>
            </a:r>
          </a:p>
        </p:txBody>
      </p:sp>
    </p:spTree>
    <p:extLst>
      <p:ext uri="{BB962C8B-B14F-4D97-AF65-F5344CB8AC3E}">
        <p14:creationId xmlns:p14="http://schemas.microsoft.com/office/powerpoint/2010/main" val="619106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КАПИТАЛЬНЫЙ И ТЕКУЩИЙ РЕМОНТ,</a:t>
            </a:r>
            <a:br>
              <a:rPr lang="ru-RU" dirty="0"/>
            </a:br>
            <a:r>
              <a:rPr lang="ru-RU" dirty="0"/>
              <a:t>АНТИТЕРРОРИСТИЧЕСКИЕ И ПРОТИВОПОЖАРНЫЕ МЕРОПРИЯТИЯ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285A342-E81F-4604-A677-38EAFFCAA24C}"/>
              </a:ext>
            </a:extLst>
          </p:cNvPr>
          <p:cNvSpPr txBox="1"/>
          <p:nvPr/>
        </p:nvSpPr>
        <p:spPr>
          <a:xfrm>
            <a:off x="341530" y="1628800"/>
            <a:ext cx="2355132" cy="1532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14,7 млн. руб.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КАПИТАЛЬНЫЙ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РЕМОНТ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МОУ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«СОШ №9»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МОУ «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НШДС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МДОУ «Д/с №10»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МДОУ «Д/с №18»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МДОУ «Д/с №110»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D5B71B-9F5C-44A9-BC35-6C69EC906658}"/>
              </a:ext>
            </a:extLst>
          </p:cNvPr>
          <p:cNvSpPr txBox="1"/>
          <p:nvPr/>
        </p:nvSpPr>
        <p:spPr>
          <a:xfrm>
            <a:off x="4430670" y="917300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37,2 млн. руб.</a:t>
            </a:r>
          </a:p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ТЕКУЩИЙ РЕМОНТ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C3FC1F02-DB89-45F5-9D69-E9287740C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803104"/>
              </p:ext>
            </p:extLst>
          </p:nvPr>
        </p:nvGraphicFramePr>
        <p:xfrm>
          <a:off x="4511302" y="1421792"/>
          <a:ext cx="3744416" cy="217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D5B71B-9F5C-44A9-BC35-6C69EC906658}"/>
              </a:ext>
            </a:extLst>
          </p:cNvPr>
          <p:cNvSpPr txBox="1"/>
          <p:nvPr/>
        </p:nvSpPr>
        <p:spPr>
          <a:xfrm>
            <a:off x="237723" y="3682277"/>
            <a:ext cx="39084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38,6 </a:t>
            </a:r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млн. руб.</a:t>
            </a:r>
          </a:p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АНТИТЕРРОРИСТИЧЕСКИЕ МЕРОПРИЯТИЯ</a:t>
            </a:r>
          </a:p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(охрана учреждений, видеонаблюдение,</a:t>
            </a:r>
          </a:p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граждение и т.д.)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C3FC1F02-DB89-45F5-9D69-E9287740C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537965"/>
              </p:ext>
            </p:extLst>
          </p:nvPr>
        </p:nvGraphicFramePr>
        <p:xfrm>
          <a:off x="259893" y="4653136"/>
          <a:ext cx="3793336" cy="2071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D5B71B-9F5C-44A9-BC35-6C69EC906658}"/>
              </a:ext>
            </a:extLst>
          </p:cNvPr>
          <p:cNvSpPr txBox="1"/>
          <p:nvPr/>
        </p:nvSpPr>
        <p:spPr>
          <a:xfrm>
            <a:off x="4480804" y="3682277"/>
            <a:ext cx="3496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13,6 </a:t>
            </a:r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млн. руб.</a:t>
            </a:r>
          </a:p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ПРОТИВОПОЖАРНЫЕ МЕРОПРИЯТИЯ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C3FC1F02-DB89-45F5-9D69-E9287740C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793952"/>
              </p:ext>
            </p:extLst>
          </p:nvPr>
        </p:nvGraphicFramePr>
        <p:xfrm>
          <a:off x="4633438" y="4581250"/>
          <a:ext cx="3631507" cy="212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D35F8D-AAD1-49AF-9841-C04AF178A480}"/>
              </a:ext>
            </a:extLst>
          </p:cNvPr>
          <p:cNvSpPr txBox="1"/>
          <p:nvPr/>
        </p:nvSpPr>
        <p:spPr>
          <a:xfrm>
            <a:off x="209438" y="908720"/>
            <a:ext cx="3965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В качестве приоритетного направления капитальных вложений остается капитальный ремонт</a:t>
            </a:r>
          </a:p>
          <a:p>
            <a:r>
              <a:rPr lang="ru-RU" sz="1000" dirty="0">
                <a:latin typeface="Verdana" pitchFamily="34" charset="0"/>
              </a:rPr>
              <a:t>особо значимых социальных объектов</a:t>
            </a:r>
            <a:r>
              <a:rPr lang="ru-RU" sz="1000" dirty="0" smtClean="0">
                <a:latin typeface="Verdana" pitchFamily="34" charset="0"/>
              </a:rPr>
              <a:t>.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873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632707"/>
              </p:ext>
            </p:extLst>
          </p:nvPr>
        </p:nvGraphicFramePr>
        <p:xfrm>
          <a:off x="206515" y="764720"/>
          <a:ext cx="8730971" cy="5626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17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2265"/>
                <a:gridCol w="1867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798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</a:rPr>
                        <a:t>Наименование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План, тыс.</a:t>
                      </a:r>
                      <a:r>
                        <a:rPr lang="ru-RU" sz="1000" b="1" baseline="0" dirty="0" smtClean="0">
                          <a:latin typeface="Verdana" pitchFamily="34" charset="0"/>
                        </a:rPr>
                        <a:t> руб.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Показатели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 smtClean="0">
                          <a:latin typeface="Verdana" pitchFamily="34" charset="0"/>
                          <a:cs typeface="Arial" pitchFamily="34" charset="0"/>
                        </a:rPr>
                        <a:t>Пенсионеры</a:t>
                      </a:r>
                      <a:endParaRPr lang="ru-RU" sz="1000" b="1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Доплаты к пенсиям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муниципальных служащих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19 200,0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130 получателей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Пассажирские перевозки автомобильным транспортом по дачным маршрутам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400,0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34 300 талонов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Льготное и бесплатное обслуживание 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 общественных банях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168 помывок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Дети-сироты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Приобретение жилых помещений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30 395,7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20 квартир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Инвалиды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Обеспечение жильем ветеранов, инвалидов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4 172,5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 сертификатов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878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Молодые семьи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Социальные выплаты на приобретение жилого помещения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17 735,0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40 свидетельств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Семьи,</a:t>
                      </a:r>
                      <a:r>
                        <a:rPr lang="ru-RU" sz="1000" b="1" baseline="0" dirty="0" smtClean="0">
                          <a:latin typeface="Verdana" pitchFamily="34" charset="0"/>
                          <a:cs typeface="Arial" pitchFamily="34" charset="0"/>
                        </a:rPr>
                        <a:t> имеющие детей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628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Компенсация родителям платы за присмотр и уход за детьми, посещающими МДОУ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13 941,5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1 327 детей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Организация питания учащихся 1-4 классов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58 264,3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5 386 учащихся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Организация питания обучающихся с ограниченными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возможностями здоровья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15 188,2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1 022 обучающихся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769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217255"/>
              </p:ext>
            </p:extLst>
          </p:nvPr>
        </p:nvGraphicFramePr>
        <p:xfrm>
          <a:off x="206515" y="718420"/>
          <a:ext cx="8730971" cy="5366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17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2265"/>
                <a:gridCol w="1867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798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</a:rPr>
                        <a:t>Наименование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План, тыс.</a:t>
                      </a:r>
                      <a:r>
                        <a:rPr lang="ru-RU" sz="1000" b="1" baseline="0" dirty="0" smtClean="0">
                          <a:latin typeface="Verdana" pitchFamily="34" charset="0"/>
                        </a:rPr>
                        <a:t> руб.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Показатели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 smtClean="0">
                          <a:latin typeface="Verdana" pitchFamily="34" charset="0"/>
                          <a:cs typeface="Arial" pitchFamily="34" charset="0"/>
                        </a:rPr>
                        <a:t>Прочие категории граждан</a:t>
                      </a:r>
                      <a:endParaRPr lang="ru-RU" sz="1000" b="1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Оказание материальной помощи: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Родителям проходивших военную службу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по погибших (умерших) в период прохождения военной службы или умерших вследствие военной травмы после увольнения с военной службы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24,0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8 человек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Инвалидам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вследствие Чернобыльской катастрофы в связи с мероприятиями, приуроченными ко Дню участников ликвидации последствий радиационных аварий и катастроф и памяти жертв этих аварий и катастроф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38,0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20 человек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Родителю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(усыновителю), награжденному орденом «Родительская слава» и (или) медалью ордена «Родительская слава», премией Правительства Республики Коми лучшим многодетным семьям в Республике Коми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1 семья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Ветеранам Великой Отечественной войны в связи с традиционно считающимися юбилейными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датами, начиная с 90 лет со дня рождения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221,0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5 человек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Гражданам, удостоенным звания «Почетный гражданин г. Ухты» в связи с индивидуальными юбилейными датами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4 человека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Гражданам, награжденным знаком отличия «За заслуги перед Ухтой»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25,0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2</a:t>
                      </a:r>
                      <a:r>
                        <a:rPr lang="ru-RU" sz="1000" b="0" baseline="0" dirty="0" smtClean="0">
                          <a:latin typeface="Verdana" pitchFamily="34" charset="0"/>
                        </a:rPr>
                        <a:t> человека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Супругу (супруге)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и (или) близким родственникам (родителям, детям, усыновленным, родным братьям и родным сестрам) в связи со смертью гражданина, удостоенного звания «Почетный гражданин г. Ухты»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5 человек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Всего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159 795,2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6515" y="6255023"/>
            <a:ext cx="772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* Нормативно правовые акты, регулирующие поддержку отдельных категорий граждан размещены по адресам</a:t>
            </a:r>
          </a:p>
          <a:p>
            <a:r>
              <a:rPr lang="en-US" sz="1000" dirty="0">
                <a:latin typeface="Verdana" pitchFamily="34" charset="0"/>
                <a:hlinkClick r:id="rId2"/>
              </a:rPr>
              <a:t>https://mouhta.ru/docs/post</a:t>
            </a:r>
            <a:r>
              <a:rPr lang="en-US" sz="1000" dirty="0" smtClean="0">
                <a:latin typeface="Verdana" pitchFamily="34" charset="0"/>
                <a:hlinkClick r:id="rId2"/>
              </a:rPr>
              <a:t>/</a:t>
            </a:r>
            <a:r>
              <a:rPr lang="ru-RU" sz="1000" dirty="0" smtClean="0">
                <a:latin typeface="Verdana" pitchFamily="34" charset="0"/>
              </a:rPr>
              <a:t>; </a:t>
            </a:r>
            <a:r>
              <a:rPr lang="en-US" sz="1000" dirty="0">
                <a:latin typeface="Verdana" pitchFamily="34" charset="0"/>
                <a:hlinkClick r:id="rId3"/>
              </a:rPr>
              <a:t>http://sovet.mouhta.ru/docs/resheniya/5-sozyv</a:t>
            </a:r>
            <a:r>
              <a:rPr lang="en-US" sz="1000" dirty="0" smtClean="0">
                <a:latin typeface="Verdana" pitchFamily="34" charset="0"/>
                <a:hlinkClick r:id="rId3"/>
              </a:rPr>
              <a:t>/</a:t>
            </a:r>
            <a:r>
              <a:rPr lang="ru-RU" sz="1000" dirty="0" smtClean="0">
                <a:latin typeface="Verdana" pitchFamily="34" charset="0"/>
              </a:rPr>
              <a:t>.  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08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278347"/>
              </p:ext>
            </p:extLst>
          </p:nvPr>
        </p:nvGraphicFramePr>
        <p:xfrm>
          <a:off x="251424" y="603903"/>
          <a:ext cx="8641150" cy="60467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40312"/>
                <a:gridCol w="2880384"/>
                <a:gridCol w="630084"/>
                <a:gridCol w="720096"/>
                <a:gridCol w="540072"/>
                <a:gridCol w="540072"/>
                <a:gridCol w="540072"/>
                <a:gridCol w="450058"/>
              </a:tblGrid>
              <a:tr h="496445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Наименование программы / мероприятия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2019 год, млн.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Процент </a:t>
                      </a:r>
                      <a:r>
                        <a:rPr lang="ru-RU" sz="900" b="1" u="none" strike="noStrike" dirty="0" err="1">
                          <a:effectLst/>
                          <a:latin typeface="Verdana" pitchFamily="34" charset="0"/>
                        </a:rPr>
                        <a:t>софинансирования</a:t>
                      </a:r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, 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65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Verdana" pitchFamily="34" charset="0"/>
                        </a:rPr>
                        <a:t>ФБ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Verdana" pitchFamily="34" charset="0"/>
                        </a:rPr>
                        <a:t>РК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Verdana" pitchFamily="34" charset="0"/>
                        </a:rPr>
                        <a:t>МБ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ФБ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РК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МБ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565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4,2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1 773,20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31,6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22565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МП МОГО "Ухта" "Развитие экономики"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3610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ГП РК "Развитие экономики"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Финансовая поддержка субъектов малого и среднего предпринимательства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250162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МП МОГО "Ухта" "Безопасность жизнедеятельности населения"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4964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ГП РК "Воспроизводство и использование природных ресурсов и охрана окружающей среды"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Создание системы по раздельному сбору отходов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22565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МП МОГО "Ухта" "Развитие транспортной системы"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3610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ГП РК "Развитие транспортной системы"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Обеспечение транспортного обслуживания населения в границах городского округа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95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26445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МП МОГО "Ухта" "Жилье и </a:t>
                      </a:r>
                      <a:r>
                        <a:rPr lang="ru-RU" sz="900" b="1" u="none" strike="noStrike" dirty="0" err="1">
                          <a:effectLst/>
                          <a:latin typeface="Verdana" pitchFamily="34" charset="0"/>
                        </a:rPr>
                        <a:t>жилищно</a:t>
                      </a:r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 - коммунальное хозяйство"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4,2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32,5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17,7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225657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ГП РК "Социальная защита населения"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обеспечение жильем ветеранов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225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обеспечение жильем инвалидов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2,5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496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осуществление переданных государственных полномочий в области государственной поддержки граждан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36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обеспечение жильем детей-сирот и детей, оставшихся без попечения родителей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30,4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6318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ГП РК "Развитие строительства и жилищно-коммунального комплекса, энергосбережение и повышение энергоэффективности"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17,7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35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35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9026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ГП РК «Развитие сельского хозяйства и регулирование рынков сельскохозяйственной продукции, сырья и продовольствия, развитие </a:t>
                      </a:r>
                      <a:r>
                        <a:rPr lang="ru-RU" sz="900" u="none" strike="noStrike" dirty="0" err="1">
                          <a:effectLst/>
                          <a:latin typeface="Verdana" pitchFamily="34" charset="0"/>
                        </a:rPr>
                        <a:t>рыбохозяйственного</a:t>
                      </a:r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 комплекса в Республике Коми»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Осуществление государственного полномочия Республики Коми по отлову и содержанию безнадзорных животных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5507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818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УЧАСТИЕ В ФЕДЕРАЛЬНЫХ И РЕСПУБЛИКАНСКИХ ПРОГРАММАХ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085004"/>
              </p:ext>
            </p:extLst>
          </p:nvPr>
        </p:nvGraphicFramePr>
        <p:xfrm>
          <a:off x="239849" y="627053"/>
          <a:ext cx="8652728" cy="604955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43446"/>
                <a:gridCol w="2978837"/>
                <a:gridCol w="630084"/>
                <a:gridCol w="717441"/>
                <a:gridCol w="540795"/>
                <a:gridCol w="540795"/>
                <a:gridCol w="450663"/>
                <a:gridCol w="450667"/>
              </a:tblGrid>
              <a:tr h="218119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Наименование программы / мероприятия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2019 год, млн.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Процент </a:t>
                      </a:r>
                      <a:r>
                        <a:rPr lang="ru-RU" sz="900" b="1" u="none" strike="noStrike" dirty="0" err="1">
                          <a:effectLst/>
                          <a:latin typeface="Verdana" pitchFamily="34" charset="0"/>
                        </a:rPr>
                        <a:t>софинансирования</a:t>
                      </a:r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, 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1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Verdana" pitchFamily="34" charset="0"/>
                        </a:rPr>
                        <a:t>ФБ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Verdana" pitchFamily="34" charset="0"/>
                        </a:rPr>
                        <a:t>РК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Verdana" pitchFamily="34" charset="0"/>
                        </a:rPr>
                        <a:t>МБ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ФБ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РК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МБ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811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МП МОГО "Ухта" "Развитие образования"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1 740,60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6,1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31569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ГП РК "Развитие образования"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Оказание муниципальных услуг (выполнение работ) образовательными учреждениями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1656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218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Мероприятия по организации питания обучающихся 1 - 4 классов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58,3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99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212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ГП РК "Развитие образования"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Проведение оздоровительной кампании детей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4,6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5,6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32717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ГП РК "Социальная защита населения"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Предоставление компенсации родителям платы за присмотр и уход за детьми, посещающими ДОУ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13,9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419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7,8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21811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МП МОГО "Ухта" "Культура"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2181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ГП РК "Развитие культуры и туризма в Республике Коми"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Комплектование документных (книжных) фондов библиотек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419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ГП РК "Социальная защита населения"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21811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МП МОГО «Ухта» «Социальная поддержка населения»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1,5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3802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ГП РК "Социальная защита населения"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Предоставление субсидий социально ориентированным некоммерческим организациям (</a:t>
                      </a:r>
                      <a:r>
                        <a:rPr lang="ru-RU" sz="900" u="none" strike="noStrike" dirty="0" err="1">
                          <a:effectLst/>
                          <a:latin typeface="Verdana" pitchFamily="34" charset="0"/>
                        </a:rPr>
                        <a:t>софинансирование</a:t>
                      </a:r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38027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МП МОГО "Ухта" "Формирование современной городской среды"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4,8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7634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ГП РК "Современная городская среда на территории Республики Коми" Подпрограмма "Государственная поддержка муниципальных образований в Республике Коми в сфере благоустройства"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Благоустройство дворовых и общественных территорий МОГО "Ухта"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4,8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90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56232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3127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МУНИЦИПАЛЬНЫЙ ДОЛГ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>
            <a:off x="125220" y="2472180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2742" y="1536798"/>
            <a:ext cx="4170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Экономия в результате: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- перекредитования коммерческих кредитов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(замещение «дорогих» кредитов на «дешевые»)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ru-RU" sz="1000" dirty="0">
                <a:latin typeface="Verdana" pitchFamily="34" charset="0"/>
              </a:rPr>
              <a:t>использование временно свободных средств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бюджетных и автономных учреждений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2742" y="637718"/>
            <a:ext cx="3398518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Экономия</a:t>
            </a:r>
            <a:r>
              <a:rPr lang="ru-RU" sz="1000" dirty="0">
                <a:latin typeface="Verdana" pitchFamily="34" charset="0"/>
              </a:rPr>
              <a:t> от первоначального решения </a:t>
            </a:r>
          </a:p>
          <a:p>
            <a:r>
              <a:rPr lang="ru-RU" sz="1000" dirty="0">
                <a:latin typeface="Verdana" pitchFamily="34" charset="0"/>
              </a:rPr>
              <a:t>о бюджете МОГО «Ухта» составила: </a:t>
            </a:r>
          </a:p>
          <a:p>
            <a:r>
              <a:rPr lang="ru-RU" sz="1000" b="1" dirty="0">
                <a:latin typeface="Verdana" pitchFamily="34" charset="0"/>
              </a:rPr>
              <a:t>2016</a:t>
            </a:r>
            <a:r>
              <a:rPr lang="ru-RU" sz="1000" dirty="0">
                <a:latin typeface="Verdana" pitchFamily="34" charset="0"/>
              </a:rPr>
              <a:t> год </a:t>
            </a:r>
            <a:r>
              <a:rPr lang="ru-RU" sz="1000" b="1" dirty="0">
                <a:latin typeface="Verdana" pitchFamily="34" charset="0"/>
              </a:rPr>
              <a:t>21,1</a:t>
            </a:r>
            <a:r>
              <a:rPr lang="ru-RU" sz="1000" dirty="0">
                <a:latin typeface="Verdana" pitchFamily="34" charset="0"/>
              </a:rPr>
              <a:t> млн. руб.</a:t>
            </a:r>
          </a:p>
          <a:p>
            <a:r>
              <a:rPr lang="ru-RU" sz="1000" b="1" dirty="0">
                <a:latin typeface="Verdana" pitchFamily="34" charset="0"/>
              </a:rPr>
              <a:t>2017</a:t>
            </a:r>
            <a:r>
              <a:rPr lang="ru-RU" sz="1000" dirty="0">
                <a:latin typeface="Verdana" pitchFamily="34" charset="0"/>
              </a:rPr>
              <a:t> год </a:t>
            </a:r>
            <a:r>
              <a:rPr lang="ru-RU" sz="1000" b="1" dirty="0">
                <a:latin typeface="Verdana" pitchFamily="34" charset="0"/>
              </a:rPr>
              <a:t>45,2</a:t>
            </a:r>
            <a:r>
              <a:rPr lang="ru-RU" sz="1000" dirty="0">
                <a:latin typeface="Verdana" pitchFamily="34" charset="0"/>
              </a:rPr>
              <a:t> млн. руб.</a:t>
            </a:r>
          </a:p>
          <a:p>
            <a:r>
              <a:rPr lang="ru-RU" sz="1000" b="1" dirty="0">
                <a:latin typeface="Verdana" pitchFamily="34" charset="0"/>
              </a:rPr>
              <a:t>2018</a:t>
            </a:r>
            <a:r>
              <a:rPr lang="ru-RU" sz="1000" dirty="0">
                <a:latin typeface="Verdana" pitchFamily="34" charset="0"/>
              </a:rPr>
              <a:t> год </a:t>
            </a:r>
            <a:r>
              <a:rPr lang="ru-RU" sz="1000" b="1" dirty="0">
                <a:latin typeface="Verdana" pitchFamily="34" charset="0"/>
              </a:rPr>
              <a:t>24,5</a:t>
            </a:r>
            <a:r>
              <a:rPr lang="ru-RU" sz="1000" dirty="0">
                <a:latin typeface="Verdana" pitchFamily="34" charset="0"/>
              </a:rPr>
              <a:t> млн.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3570" y="672443"/>
            <a:ext cx="3348322" cy="160659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latin typeface="Verdana" pitchFamily="34" charset="0"/>
              </a:rPr>
              <a:t>Средняя ставка </a:t>
            </a:r>
            <a:r>
              <a:rPr lang="ru-RU" sz="1000" b="1" dirty="0">
                <a:latin typeface="Verdana" pitchFamily="34" charset="0"/>
              </a:rPr>
              <a:t>по банковским </a:t>
            </a:r>
          </a:p>
          <a:p>
            <a:pPr>
              <a:lnSpc>
                <a:spcPct val="120000"/>
              </a:lnSpc>
            </a:pPr>
            <a:r>
              <a:rPr lang="ru-RU" sz="1000" b="1" dirty="0">
                <a:latin typeface="Verdana" pitchFamily="34" charset="0"/>
              </a:rPr>
              <a:t>кредитам </a:t>
            </a:r>
            <a:r>
              <a:rPr lang="ru-RU" sz="1000" b="1" dirty="0" smtClean="0">
                <a:latin typeface="Verdana" pitchFamily="34" charset="0"/>
              </a:rPr>
              <a:t>8,3</a:t>
            </a:r>
            <a:r>
              <a:rPr lang="ru-RU" sz="1000" b="1" dirty="0">
                <a:latin typeface="Verdana" pitchFamily="34" charset="0"/>
              </a:rPr>
              <a:t>%</a:t>
            </a:r>
          </a:p>
          <a:p>
            <a:pPr>
              <a:lnSpc>
                <a:spcPct val="120000"/>
              </a:lnSpc>
            </a:pPr>
            <a:endParaRPr lang="ru-RU" sz="600" b="1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 smtClean="0">
                <a:latin typeface="Verdana" pitchFamily="34" charset="0"/>
              </a:rPr>
              <a:t>Ставка </a:t>
            </a:r>
            <a:r>
              <a:rPr lang="ru-RU" sz="1000" b="1" dirty="0">
                <a:latin typeface="Verdana" pitchFamily="34" charset="0"/>
              </a:rPr>
              <a:t>бюджетного кредита</a:t>
            </a:r>
          </a:p>
          <a:p>
            <a:pPr>
              <a:lnSpc>
                <a:spcPct val="120000"/>
              </a:lnSpc>
            </a:pPr>
            <a:r>
              <a:rPr lang="ru-RU" sz="1000" b="1" dirty="0" smtClean="0">
                <a:latin typeface="Verdana" pitchFamily="34" charset="0"/>
              </a:rPr>
              <a:t>Министерства </a:t>
            </a:r>
            <a:r>
              <a:rPr lang="ru-RU" sz="1000" b="1" dirty="0">
                <a:latin typeface="Verdana" pitchFamily="34" charset="0"/>
              </a:rPr>
              <a:t>финансов </a:t>
            </a:r>
          </a:p>
          <a:p>
            <a:pPr>
              <a:lnSpc>
                <a:spcPct val="120000"/>
              </a:lnSpc>
            </a:pPr>
            <a:r>
              <a:rPr lang="ru-RU" sz="1000" b="1" dirty="0">
                <a:latin typeface="Verdana" pitchFamily="34" charset="0"/>
              </a:rPr>
              <a:t>Республики Коми </a:t>
            </a:r>
            <a:r>
              <a:rPr lang="ru-RU" sz="1000" b="1" dirty="0" smtClean="0">
                <a:latin typeface="Verdana" pitchFamily="34" charset="0"/>
              </a:rPr>
              <a:t>5,5% (проект 0,1%)</a:t>
            </a:r>
            <a:endParaRPr lang="ru-RU" sz="1000" b="1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600" b="1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 smtClean="0">
                <a:latin typeface="Verdana" pitchFamily="34" charset="0"/>
              </a:rPr>
              <a:t>Ставка </a:t>
            </a:r>
            <a:r>
              <a:rPr lang="ru-RU" sz="1000" b="1" dirty="0">
                <a:latin typeface="Verdana" pitchFamily="34" charset="0"/>
              </a:rPr>
              <a:t>бюджетного кредита</a:t>
            </a:r>
          </a:p>
          <a:p>
            <a:pPr>
              <a:lnSpc>
                <a:spcPct val="120000"/>
              </a:lnSpc>
            </a:pPr>
            <a:r>
              <a:rPr lang="ru-RU" sz="1000" b="1" dirty="0" smtClean="0">
                <a:latin typeface="Verdana" pitchFamily="34" charset="0"/>
              </a:rPr>
              <a:t>Федерального </a:t>
            </a:r>
            <a:r>
              <a:rPr lang="ru-RU" sz="1000" b="1" dirty="0">
                <a:latin typeface="Verdana" pitchFamily="34" charset="0"/>
              </a:rPr>
              <a:t>казначейства </a:t>
            </a:r>
            <a:r>
              <a:rPr lang="ru-RU" sz="1000" b="1" dirty="0" smtClean="0">
                <a:latin typeface="Verdana" pitchFamily="34" charset="0"/>
              </a:rPr>
              <a:t>0,1</a:t>
            </a:r>
            <a:r>
              <a:rPr lang="ru-RU" sz="1000" b="1" dirty="0">
                <a:latin typeface="Verdana" pitchFamily="34" charset="0"/>
              </a:rPr>
              <a:t>%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67296056"/>
              </p:ext>
            </p:extLst>
          </p:nvPr>
        </p:nvGraphicFramePr>
        <p:xfrm>
          <a:off x="187160" y="2751494"/>
          <a:ext cx="873116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551571537"/>
              </p:ext>
            </p:extLst>
          </p:nvPr>
        </p:nvGraphicFramePr>
        <p:xfrm>
          <a:off x="855741" y="2496074"/>
          <a:ext cx="1755194" cy="140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381434" y="3238482"/>
            <a:ext cx="72492" cy="675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2398363" y="3164513"/>
            <a:ext cx="12939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Verdana" pitchFamily="34" charset="0"/>
              </a:rPr>
              <a:t>Бюджетные кредиты</a:t>
            </a:r>
            <a:endParaRPr lang="ru-RU" sz="800" dirty="0">
              <a:latin typeface="Verdan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79913" y="3034150"/>
            <a:ext cx="72492" cy="675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29" name="TextBox 28"/>
          <p:cNvSpPr txBox="1"/>
          <p:nvPr/>
        </p:nvSpPr>
        <p:spPr>
          <a:xfrm>
            <a:off x="2392568" y="2911173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Verdana" pitchFamily="34" charset="0"/>
              </a:rPr>
              <a:t>Кредиты кредитных </a:t>
            </a:r>
          </a:p>
          <a:p>
            <a:r>
              <a:rPr lang="ru-RU" sz="800" dirty="0" smtClean="0">
                <a:latin typeface="Verdana" pitchFamily="34" charset="0"/>
              </a:rPr>
              <a:t>организаций</a:t>
            </a:r>
            <a:endParaRPr lang="ru-RU" sz="800" dirty="0"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3667" y="2426668"/>
            <a:ext cx="27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Verdana" pitchFamily="34" charset="0"/>
              </a:rPr>
              <a:t>Структура муниципального долга на 01.01.2019</a:t>
            </a:r>
            <a:endParaRPr lang="ru-RU" sz="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49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МУНИЦИПАЛЬНЫЙ ДОЛГ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3799400"/>
            <a:ext cx="5904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ИСТОЧНИКИ ФИНАНСИРОВАНИЯ ДЕФИЦИТА БЮДЖЕТА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06341"/>
              </p:ext>
            </p:extLst>
          </p:nvPr>
        </p:nvGraphicFramePr>
        <p:xfrm>
          <a:off x="260536" y="4103290"/>
          <a:ext cx="8620592" cy="2471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8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9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29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23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23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54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Verdana" pitchFamily="34" charset="0"/>
                        </a:rPr>
                        <a:t>Источники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Verdana" pitchFamily="34" charset="0"/>
                        </a:rPr>
                        <a:t>2018</a:t>
                      </a:r>
                    </a:p>
                    <a:p>
                      <a:pPr algn="r"/>
                      <a:r>
                        <a:rPr lang="ru-RU" sz="900" b="1" dirty="0">
                          <a:latin typeface="Verdana" pitchFamily="34" charset="0"/>
                        </a:rPr>
                        <a:t>(план)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Verdana" pitchFamily="34" charset="0"/>
                        </a:rPr>
                        <a:t>2018</a:t>
                      </a:r>
                    </a:p>
                    <a:p>
                      <a:pPr algn="r"/>
                      <a:r>
                        <a:rPr lang="ru-RU" sz="900" b="1" dirty="0">
                          <a:latin typeface="Verdana" pitchFamily="34" charset="0"/>
                        </a:rPr>
                        <a:t>(прогноз)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18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Verdana" pitchFamily="34" charset="0"/>
                          <a:cs typeface="Arial" pitchFamily="34" charset="0"/>
                        </a:rPr>
                        <a:t>Кредиты</a:t>
                      </a:r>
                      <a:r>
                        <a:rPr lang="ru-RU" sz="900" b="1" baseline="0" dirty="0">
                          <a:latin typeface="Verdana" pitchFamily="34" charset="0"/>
                          <a:cs typeface="Arial" pitchFamily="34" charset="0"/>
                        </a:rPr>
                        <a:t> кредитных организаций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Привлечение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822,5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822,5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688,0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284,5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284,5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Погашение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-822,5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-822,5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-688,0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-284,5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-284,5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7315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Verdana" pitchFamily="34" charset="0"/>
                          <a:cs typeface="Arial" pitchFamily="34" charset="0"/>
                        </a:rPr>
                        <a:t>Бюджетные кредиты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Привлечение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139,8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139,8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145,8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9019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Погашение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-197,8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-197,8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-145,8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4434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Verdana" pitchFamily="34" charset="0"/>
                          <a:cs typeface="Arial" pitchFamily="34" charset="0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67,6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67,6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Verdana" pitchFamily="34" charset="0"/>
                          <a:cs typeface="Arial" pitchFamily="34" charset="0"/>
                        </a:rPr>
                        <a:t>Всего источников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9,6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9,6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532780"/>
              </p:ext>
            </p:extLst>
          </p:nvPr>
        </p:nvGraphicFramePr>
        <p:xfrm>
          <a:off x="247173" y="894075"/>
          <a:ext cx="8568953" cy="2827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9614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98187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baseline="0" dirty="0">
                          <a:latin typeface="Verdana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Verdana" pitchFamily="34" charset="0"/>
                        </a:rPr>
                        <a:t>Предельный объем муниципального долга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Verdana" pitchFamily="34" charset="0"/>
                        </a:rPr>
                        <a:t>Объем</a:t>
                      </a:r>
                      <a:r>
                        <a:rPr lang="ru-RU" sz="900" b="1" baseline="0" dirty="0">
                          <a:latin typeface="Verdana" pitchFamily="34" charset="0"/>
                        </a:rPr>
                        <a:t> расходов на обслуживание</a:t>
                      </a: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Verdana" pitchFamily="34" charset="0"/>
                        </a:rPr>
                        <a:t>Верхний предел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187">
                <a:tc vMerge="1">
                  <a:txBody>
                    <a:bodyPr/>
                    <a:lstStyle/>
                    <a:p>
                      <a:pPr algn="l"/>
                      <a:endParaRPr lang="ru-RU" sz="900" b="1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Verdana" pitchFamily="34" charset="0"/>
                        </a:rPr>
                        <a:t>Ограничение </a:t>
                      </a:r>
                    </a:p>
                    <a:p>
                      <a:pPr algn="ctr"/>
                      <a:r>
                        <a:rPr lang="ru-RU" sz="900" b="0" dirty="0">
                          <a:latin typeface="Verdana" pitchFamily="34" charset="0"/>
                        </a:rPr>
                        <a:t>по БК РФ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Verdana" pitchFamily="34" charset="0"/>
                        </a:rPr>
                        <a:t>Проект</a:t>
                      </a:r>
                      <a:endParaRPr lang="ru-RU" sz="9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latin typeface="Verdana" pitchFamily="34" charset="0"/>
                        </a:rPr>
                        <a:t>Ограничение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latin typeface="Verdana" pitchFamily="34" charset="0"/>
                        </a:rPr>
                        <a:t> по БК РФ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Verdana" pitchFamily="34" charset="0"/>
                        </a:rPr>
                        <a:t>Проект</a:t>
                      </a:r>
                      <a:endParaRPr lang="ru-RU" sz="9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latin typeface="Verdana" pitchFamily="34" charset="0"/>
                        </a:rPr>
                        <a:t>Ограничение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latin typeface="Verdana" pitchFamily="34" charset="0"/>
                        </a:rPr>
                        <a:t> по БК РФ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Verdana" pitchFamily="34" charset="0"/>
                        </a:rPr>
                        <a:t>Проект</a:t>
                      </a:r>
                      <a:endParaRPr lang="ru-RU" sz="9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008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Verdana" pitchFamily="34" charset="0"/>
                          <a:cs typeface="Arial" pitchFamily="34" charset="0"/>
                        </a:rPr>
                        <a:t>2019</a:t>
                      </a:r>
                      <a:endParaRPr lang="ru-RU" sz="900" b="1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latin typeface="Verdana" pitchFamily="34" charset="0"/>
                        </a:rPr>
                        <a:t>п.3 ст. 107</a:t>
                      </a:r>
                    </a:p>
                    <a:p>
                      <a:pPr algn="l"/>
                      <a:r>
                        <a:rPr lang="ru-RU" sz="900" dirty="0">
                          <a:latin typeface="Verdana" pitchFamily="34" charset="0"/>
                        </a:rPr>
                        <a:t>Предельный объем  муниципального долга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не должен превышать 100% объема доходов  местного бюджета без учета утвержденного объема безвозмездных поступлений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Verdana" pitchFamily="34" charset="0"/>
                        </a:rPr>
                        <a:t>1 391,1</a:t>
                      </a:r>
                    </a:p>
                    <a:p>
                      <a:pPr algn="ctr"/>
                      <a:r>
                        <a:rPr lang="ru-RU" sz="900" dirty="0">
                          <a:latin typeface="Verdana" pitchFamily="34" charset="0"/>
                        </a:rPr>
                        <a:t>100%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ст. 111</a:t>
                      </a:r>
                    </a:p>
                    <a:p>
                      <a:pPr algn="l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Объем расходов на обслуживание муниципального долга не должен превышать 15% объема расходов без учета субвенций</a:t>
                      </a:r>
                    </a:p>
                    <a:p>
                      <a:pPr algn="l"/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Verdana" pitchFamily="34" charset="0"/>
                        </a:rPr>
                        <a:t>24,2</a:t>
                      </a:r>
                    </a:p>
                    <a:p>
                      <a:pPr algn="ctr"/>
                      <a:r>
                        <a:rPr lang="ru-RU" sz="900" dirty="0">
                          <a:latin typeface="Verdana" pitchFamily="34" charset="0"/>
                        </a:rPr>
                        <a:t>1,3%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п.6 ст. 107 </a:t>
                      </a:r>
                    </a:p>
                    <a:p>
                      <a:pPr algn="l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Верхний предел муниципального долга не должен превышать ограничения,</a:t>
                      </a:r>
                      <a:r>
                        <a:rPr lang="ru-RU" sz="900" b="0" baseline="0" dirty="0">
                          <a:latin typeface="Verdana" pitchFamily="34" charset="0"/>
                          <a:cs typeface="Arial" pitchFamily="34" charset="0"/>
                        </a:rPr>
                        <a:t> установленные для предельного объема муниципального долга</a:t>
                      </a:r>
                      <a:endParaRPr lang="ru-RU" sz="900" b="0" dirty="0"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Verdana" pitchFamily="34" charset="0"/>
                        </a:rPr>
                        <a:t>297,5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Verdana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Verdana" pitchFamily="34" charset="0"/>
                        </a:rPr>
                        <a:t>1 396,1</a:t>
                      </a:r>
                    </a:p>
                    <a:p>
                      <a:pPr algn="ctr"/>
                      <a:r>
                        <a:rPr lang="ru-RU" sz="900" dirty="0">
                          <a:latin typeface="Verdana" pitchFamily="34" charset="0"/>
                        </a:rPr>
                        <a:t>100%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25,7</a:t>
                      </a:r>
                    </a:p>
                    <a:p>
                      <a:pPr algn="ct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1,5%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297,5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584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Verdana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Verdana" pitchFamily="34" charset="0"/>
                        </a:rPr>
                        <a:t>1 411,5</a:t>
                      </a:r>
                    </a:p>
                    <a:p>
                      <a:pPr algn="ctr"/>
                      <a:r>
                        <a:rPr lang="ru-RU" sz="900" dirty="0">
                          <a:latin typeface="Verdana" pitchFamily="34" charset="0"/>
                        </a:rPr>
                        <a:t>100%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25,7</a:t>
                      </a:r>
                    </a:p>
                    <a:p>
                      <a:pPr algn="ct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1,5%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297,5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1477" y="523675"/>
            <a:ext cx="6849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ОГРАНИЧЕНИЯ, УСТАНОВЛЕННЫЕ БЮДЖЕТНЫМ КОДЕКСОМ РОССИЙСКОЙ ФЕДЕРАЦИИ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7748158" y="66459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210345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НАРОДНЫЙ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47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6375" y="6252999"/>
            <a:ext cx="8777848" cy="29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До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1 </a:t>
            </a:r>
            <a:r>
              <a:rPr lang="ru-RU" sz="1000" b="1" dirty="0">
                <a:latin typeface="Verdana" pitchFamily="34" charset="0"/>
                <a:cs typeface="Tahoma" pitchFamily="34" charset="0"/>
              </a:rPr>
              <a:t>марта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2019 </a:t>
            </a:r>
            <a:r>
              <a:rPr lang="ru-RU" sz="1000" b="1" dirty="0">
                <a:latin typeface="Verdana" pitchFamily="34" charset="0"/>
                <a:cs typeface="Tahoma" pitchFamily="34" charset="0"/>
              </a:rPr>
              <a:t>года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Администрацией Главы Республики Коми будет проведен отбор народных проектов.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110" y="620688"/>
            <a:ext cx="86383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В рамках реализации проекта «Народный бюджет» собраниями граждан одобрены 13 проектов.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Перечень проектов утвержден постановлением администрации МОГО «Ухта» от 21.06.2018  № 1381 (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2"/>
              </a:rPr>
              <a:t>http://mouhta.ru/adm/post/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Администрацией Главы Республики Коми предварительно отобраны </a:t>
            </a:r>
            <a:r>
              <a:rPr lang="ru-RU" sz="1000" b="1" dirty="0">
                <a:latin typeface="Verdana" pitchFamily="34" charset="0"/>
                <a:cs typeface="Tahoma" pitchFamily="34" charset="0"/>
              </a:rPr>
              <a:t>11 проектов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в рамках реализации проекта 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«Народный бюджет»: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1. Создание </a:t>
            </a:r>
            <a:r>
              <a:rPr lang="ru-RU" sz="1000" dirty="0" err="1">
                <a:latin typeface="Verdana" pitchFamily="34" charset="0"/>
                <a:cs typeface="Tahoma" pitchFamily="34" charset="0"/>
              </a:rPr>
              <a:t>безбарьерной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 среды для детей с ослабленным зрением, для воспитанников МДОУ «Детский сад № 60 комбинированного вида г. Ухты». Укрепление материально-технической базы.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2. Создание детского технопарка на базе МДОУ «Детский сад № 55 комбинированного вида» – опорно-методической площадке.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3. Возрождение </a:t>
            </a:r>
            <a:r>
              <a:rPr lang="ru-RU" sz="1000" dirty="0" err="1">
                <a:latin typeface="Verdana" pitchFamily="34" charset="0"/>
                <a:cs typeface="Tahoma" pitchFamily="34" charset="0"/>
              </a:rPr>
              <a:t>Ухтинского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 планетария на базе МУДО «Центр творчества имени Г.А. </a:t>
            </a:r>
            <a:r>
              <a:rPr lang="ru-RU" sz="1000" dirty="0" err="1">
                <a:latin typeface="Verdana" pitchFamily="34" charset="0"/>
                <a:cs typeface="Tahoma" pitchFamily="34" charset="0"/>
              </a:rPr>
              <a:t>Карчевского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».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4. Обустройство и оборудование спортивной площадки для подготовки и выполнения норм комплекса ГТО по месту жительства (территория Детского парка г. Ухта, ул. Пушкина, д. 25).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5. Обустройство и оборудование спортивной площадки на территории образовательного учреждения для подготовки и выполнения норм ГТО МОУ «Основная общеобразовательная школа №6».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6. Обустройство и оборудование спортивной площадки на территории образовательного учреждения для подготовки и выполнения норм ГТО МОУ «Основная общеобразовательная школа №14».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7. Приобретение учебно-тренировочного комплекса огневой подготовки «Стрелец-4 ГТО» для МУ «СК «Спарта».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8. Обустройство и оборудование спортивной площадки на территории образовательного учреждения для подготовки и выполнения норм ГТО МОУ «Основная общеобразовательная школа №31».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9. Благоустройство территории клуба-филиала МУ «Централизованная клубная система» МОГО «Ухта» 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(ул. Авиационная, д.5).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10. Благоустройство территории клуба-филиала МУ «Централизованная клубная система» МОГО «Ухта» 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(ул. Кольцевая, д.19).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11. Ремонт клуба-филиала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пгт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Боровой МУ «Централизованная клубная система» МОГО «Ухта» .</a:t>
            </a:r>
          </a:p>
        </p:txBody>
      </p:sp>
    </p:spTree>
    <p:extLst>
      <p:ext uri="{BB962C8B-B14F-4D97-AF65-F5344CB8AC3E}">
        <p14:creationId xmlns:p14="http://schemas.microsoft.com/office/powerpoint/2010/main" val="1209272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НАРОДНЫЙ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510" y="752080"/>
            <a:ext cx="886598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Цель </a:t>
            </a:r>
            <a:r>
              <a:rPr lang="ru-RU" sz="1200" dirty="0"/>
              <a:t>- повышение эффективности решения проблем местного уровня за счет эффективного вовлечения населения, бизнеса, органов власти в решение проблем, мобилизации и повышения эффективности использования финансовых средств.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33" y="1827569"/>
            <a:ext cx="1725707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Поиск единомышленников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/>
              <a:t>Необходимо найти единомышленников – людей, готовых поддержать Вашу идею, чтобы сделать окружающую жизнь лучше.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4740" y="1836307"/>
            <a:ext cx="17257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Подготовка проекта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Вы и Ваша команда подготавливает проект и направляет его в администрацию МОГО «Ухта».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0760" y="1827569"/>
            <a:ext cx="1725707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Конкурсный отбор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Муниципальная комиссия, после голосования граждан, направляет проекты на республиканский этап. Администрация Главы Республики Коми проводит отбор победителей и распределяет субсидии.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506" y="2496116"/>
            <a:ext cx="1725707" cy="209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Сбор средств. Отбор подрядчиков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Органы местного самоуправления проводят конкурсный отбор подрядчиков на выполнение работ в соответствии с законодательством о контрактной системе в сфере закупок для муниципальных нужд.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1788" y="2512722"/>
            <a:ext cx="17257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Реализация. Приемка работ.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Вы и Ваша команда можете следить за ходом работ, принимать участие в приемке работ.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033" y="4271859"/>
            <a:ext cx="534370" cy="161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3404" y="4281324"/>
            <a:ext cx="1472995" cy="1523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85036" y="4281891"/>
            <a:ext cx="1472995" cy="1523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26995" y="4271859"/>
            <a:ext cx="810090" cy="161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4220597" y="3178493"/>
            <a:ext cx="2359192" cy="152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23994" y="1984468"/>
            <a:ext cx="888895" cy="1713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07215" y="1989432"/>
            <a:ext cx="1395155" cy="1713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324349" y="1994165"/>
            <a:ext cx="534370" cy="161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31540" y="4109996"/>
            <a:ext cx="495055" cy="495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93403" y="4271859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224536" y="4109996"/>
            <a:ext cx="495055" cy="495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386399" y="4271859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099447" y="4100531"/>
            <a:ext cx="495055" cy="4950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261310" y="4262394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102170" y="1827569"/>
            <a:ext cx="495055" cy="495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264033" y="1989432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857365" y="1822605"/>
            <a:ext cx="495055" cy="4950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19228" y="1984468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53425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0537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45449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27226" y="149970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03367" y="1490900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07315" y="3790712"/>
            <a:ext cx="166904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dirty="0">
                <a:latin typeface="Tahoma" pitchFamily="34" charset="0"/>
                <a:cs typeface="Tahoma" pitchFamily="34" charset="0"/>
              </a:rPr>
              <a:t>max </a:t>
            </a:r>
            <a:r>
              <a:rPr lang="ru-RU" sz="1000" b="1" dirty="0">
                <a:latin typeface="Tahoma" pitchFamily="34" charset="0"/>
                <a:cs typeface="Tahoma" pitchFamily="34" charset="0"/>
              </a:rPr>
              <a:t>срок реализации </a:t>
            </a:r>
            <a:endParaRPr lang="en-US" sz="10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000" b="1" dirty="0">
                <a:latin typeface="Tahoma" pitchFamily="34" charset="0"/>
                <a:cs typeface="Tahoma" pitchFamily="34" charset="0"/>
              </a:rPr>
              <a:t>12 мес.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31118" y="4789865"/>
            <a:ext cx="1909497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Финансирование проекта</a:t>
            </a:r>
          </a:p>
        </p:txBody>
      </p:sp>
      <p:sp>
        <p:nvSpPr>
          <p:cNvPr id="37" name="Пирог 36"/>
          <p:cNvSpPr/>
          <p:nvPr/>
        </p:nvSpPr>
        <p:spPr>
          <a:xfrm>
            <a:off x="5400193" y="4100531"/>
            <a:ext cx="2259409" cy="2259409"/>
          </a:xfrm>
          <a:prstGeom prst="pie">
            <a:avLst>
              <a:gd name="adj1" fmla="val 0"/>
              <a:gd name="adj2" fmla="val 1078937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ирог 37"/>
          <p:cNvSpPr/>
          <p:nvPr/>
        </p:nvSpPr>
        <p:spPr>
          <a:xfrm>
            <a:off x="5400370" y="4100530"/>
            <a:ext cx="2259409" cy="2259409"/>
          </a:xfrm>
          <a:prstGeom prst="pie">
            <a:avLst>
              <a:gd name="adj1" fmla="val 0"/>
              <a:gd name="adj2" fmla="val 733076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ирог 38"/>
          <p:cNvSpPr/>
          <p:nvPr/>
        </p:nvSpPr>
        <p:spPr>
          <a:xfrm>
            <a:off x="5407990" y="4094756"/>
            <a:ext cx="2259409" cy="2259409"/>
          </a:xfrm>
          <a:prstGeom prst="pie">
            <a:avLst>
              <a:gd name="adj1" fmla="val 0"/>
              <a:gd name="adj2" fmla="val 304527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6392" y="5268528"/>
            <a:ext cx="907621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бюджет 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республики 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Коми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75812" y="5778458"/>
            <a:ext cx="9845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бюджет 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МОГО «Ухта»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85449" y="5334455"/>
            <a:ext cx="83869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население,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бизнес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7797" y="5223897"/>
            <a:ext cx="3427541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Проект должен быть социально направленным: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обустройство детских площадок;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благоустройство территории;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устройство спортивных площадок;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установка освещения и др.</a:t>
            </a:r>
          </a:p>
        </p:txBody>
      </p:sp>
    </p:spTree>
    <p:extLst>
      <p:ext uri="{BB962C8B-B14F-4D97-AF65-F5344CB8AC3E}">
        <p14:creationId xmlns:p14="http://schemas.microsoft.com/office/powerpoint/2010/main" val="32216372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ПРОЕКТЫ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5592" y="1727900"/>
            <a:ext cx="3384000" cy="338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 rot="5400000">
            <a:off x="-732688" y="931119"/>
            <a:ext cx="5040560" cy="5040000"/>
          </a:xfrm>
          <a:prstGeom prst="blockArc">
            <a:avLst>
              <a:gd name="adj1" fmla="val 10800000"/>
              <a:gd name="adj2" fmla="val 21535540"/>
              <a:gd name="adj3" fmla="val 84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651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408" y="2542737"/>
            <a:ext cx="3296916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Указ Президента </a:t>
            </a:r>
            <a:endParaRPr lang="ru-RU" sz="1200" b="1" dirty="0" smtClean="0">
              <a:solidFill>
                <a:prstClr val="black"/>
              </a:solidFill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от </a:t>
            </a: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07.05.2018 № 204 </a:t>
            </a:r>
          </a:p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«О национальных целях и стратегических задачах развития Российской Федерации на период до 2024 года»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734316" y="990229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353820" y="1254655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72160" y="157989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089495" y="1973919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69919" y="2564515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92000" y="2960867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Демография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45858" y="3580692"/>
            <a:ext cx="1598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Здравоохранение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7970" y="1412382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Образование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30634" y="1817956"/>
            <a:ext cx="3824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Жилье и городская среда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97154" y="2401951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Экология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2410" y="825616"/>
            <a:ext cx="4533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Безопасные и качественные автомобильные дороги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65985" y="1095258"/>
            <a:ext cx="5278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Производительность труда и поддержка занятости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35126" y="4203580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Наука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26982" y="4708076"/>
            <a:ext cx="247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Цифровая экономика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07893" y="5177806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Культура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65985" y="5454805"/>
            <a:ext cx="4366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Малое и среднее предпринимательство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75069" y="5797920"/>
            <a:ext cx="4611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Международная кооперация и экспорт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4552809" y="3132255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572000" y="3716736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358722" y="4342080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146730" y="4846576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786730" y="5301532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404143" y="560833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641716" y="5948452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2252122" y="872607"/>
            <a:ext cx="294649" cy="29464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837134" y="1108244"/>
            <a:ext cx="294649" cy="29464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311431" y="1432569"/>
            <a:ext cx="294649" cy="29464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691049" y="1842020"/>
            <a:ext cx="294649" cy="29464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978267" y="2429887"/>
            <a:ext cx="294649" cy="29464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130914" y="2984931"/>
            <a:ext cx="294649" cy="29464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4129312" y="3569412"/>
            <a:ext cx="294649" cy="29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3976819" y="4140577"/>
            <a:ext cx="294649" cy="2946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3713820" y="4677622"/>
            <a:ext cx="294649" cy="29464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323462" y="5114978"/>
            <a:ext cx="294649" cy="2946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2854392" y="5456510"/>
            <a:ext cx="294649" cy="29464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2252122" y="5711442"/>
            <a:ext cx="294649" cy="29464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6337" y="6418939"/>
            <a:ext cx="724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объемы финансирования будут доведены в 2019 году 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(реализация проектов преимущественно будет вестись на федеральные средства)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9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СОСТАВЛЕНИЕ ПРОЕКТА БЮДЖЕТА </a:t>
            </a:r>
            <a:r>
              <a:rPr lang="ru-RU" dirty="0" smtClean="0"/>
              <a:t>ОСНОВЫВАЕТСЯ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296524" y="1746669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317334" y="2785605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317334" y="3812966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317334" y="4857018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70823" y="4989097"/>
            <a:ext cx="7603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Программа оздоровления муниципальных финансов (оптимизации расходов) МОГО «Ухта» </a:t>
            </a:r>
            <a:endParaRPr lang="ru-RU" sz="1200" dirty="0" smtClean="0">
              <a:solidFill>
                <a:prstClr val="black"/>
              </a:solidFill>
              <a:latin typeface="Verdana" pitchFamily="34" charset="0"/>
            </a:endParaRPr>
          </a:p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на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период 2017 - 2019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годов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823" y="4037378"/>
            <a:ext cx="8051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itchFamily="34" charset="0"/>
              </a:rPr>
              <a:t>Долговая политика </a:t>
            </a:r>
            <a:r>
              <a:rPr lang="ru-RU" sz="1200" dirty="0">
                <a:latin typeface="Verdana" pitchFamily="34" charset="0"/>
              </a:rPr>
              <a:t>МОГО «Ухта» на 2019 год </a:t>
            </a:r>
            <a:r>
              <a:rPr lang="ru-RU" sz="1200" dirty="0" smtClean="0">
                <a:latin typeface="Verdana" pitchFamily="34" charset="0"/>
              </a:rPr>
              <a:t>и плановый </a:t>
            </a:r>
            <a:r>
              <a:rPr lang="ru-RU" sz="1200" dirty="0">
                <a:latin typeface="Verdana" pitchFamily="34" charset="0"/>
              </a:rPr>
              <a:t>период 2020 и 2021 </a:t>
            </a:r>
            <a:r>
              <a:rPr lang="ru-RU" sz="1200" dirty="0" smtClean="0">
                <a:latin typeface="Verdana" pitchFamily="34" charset="0"/>
              </a:rPr>
              <a:t>годов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298449" y="753144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0823" y="977556"/>
            <a:ext cx="3632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</a:rPr>
              <a:t>Бюджетный кодекс Российской </a:t>
            </a:r>
            <a:r>
              <a:rPr lang="ru-RU" sz="1200" dirty="0" smtClean="0">
                <a:latin typeface="Verdana" pitchFamily="34" charset="0"/>
              </a:rPr>
              <a:t>Федерации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822" y="1878748"/>
            <a:ext cx="8051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itchFamily="34" charset="0"/>
              </a:rPr>
              <a:t>Основные направления </a:t>
            </a:r>
            <a:r>
              <a:rPr lang="ru-RU" sz="1200" dirty="0">
                <a:latin typeface="Verdana" pitchFamily="34" charset="0"/>
              </a:rPr>
              <a:t>бюджетной и налоговой </a:t>
            </a:r>
            <a:r>
              <a:rPr lang="ru-RU" sz="1200" dirty="0" smtClean="0">
                <a:latin typeface="Verdana" pitchFamily="34" charset="0"/>
              </a:rPr>
              <a:t>политики МОГО </a:t>
            </a:r>
            <a:r>
              <a:rPr lang="ru-RU" sz="1200" dirty="0">
                <a:latin typeface="Verdana" pitchFamily="34" charset="0"/>
              </a:rPr>
              <a:t>«Ухта» на 2019 год и плановый период 2020 и 2021 </a:t>
            </a:r>
            <a:r>
              <a:rPr lang="ru-RU" sz="1200" dirty="0" smtClean="0">
                <a:latin typeface="Verdana" pitchFamily="34" charset="0"/>
              </a:rPr>
              <a:t>годов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822" y="2917684"/>
            <a:ext cx="8051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itchFamily="34" charset="0"/>
              </a:rPr>
              <a:t>Прогноз </a:t>
            </a:r>
            <a:r>
              <a:rPr lang="ru-RU" sz="1200" dirty="0">
                <a:latin typeface="Verdana" pitchFamily="34" charset="0"/>
              </a:rPr>
              <a:t>социально-экономического </a:t>
            </a:r>
            <a:r>
              <a:rPr lang="ru-RU" sz="1200" dirty="0" smtClean="0">
                <a:latin typeface="Verdana" pitchFamily="34" charset="0"/>
              </a:rPr>
              <a:t>развития МОГО </a:t>
            </a:r>
            <a:r>
              <a:rPr lang="ru-RU" sz="1200" dirty="0">
                <a:latin typeface="Verdana" pitchFamily="34" charset="0"/>
              </a:rPr>
              <a:t>«Ухта» на 2019 год и плановый период 2020 и 2021 </a:t>
            </a:r>
            <a:r>
              <a:rPr lang="ru-RU" sz="1200" dirty="0" smtClean="0">
                <a:latin typeface="Verdana" pitchFamily="34" charset="0"/>
              </a:rPr>
              <a:t>годов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317334" y="5937090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0823" y="6161502"/>
            <a:ext cx="8342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Verdana" pitchFamily="34" charset="0"/>
              </a:rPr>
              <a:t>Муниципальные </a:t>
            </a:r>
            <a:r>
              <a:rPr lang="ru-RU" sz="1200" dirty="0">
                <a:latin typeface="Verdana" pitchFamily="34" charset="0"/>
              </a:rPr>
              <a:t>программы МОГО «Ухта</a:t>
            </a:r>
            <a:r>
              <a:rPr lang="ru-RU" sz="1200" dirty="0" smtClean="0">
                <a:latin typeface="Verdana" pitchFamily="34" charset="0"/>
              </a:rPr>
              <a:t>»</a:t>
            </a:r>
            <a:endParaRPr lang="ru-RU" sz="12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223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МОМЕНТЫ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000" y="638628"/>
            <a:ext cx="8784000" cy="58507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6633"/>
                </a:solidFill>
                <a:latin typeface="Georgia" pitchFamily="18" charset="0"/>
                <a:ea typeface="+mj-ea"/>
                <a:cs typeface="Times New Roman" pitchFamily="18" charset="0"/>
              </a:rPr>
              <a:t>СТАБИЛЬНО</a:t>
            </a:r>
            <a:endParaRPr lang="ru-RU" sz="1800" b="1" dirty="0">
              <a:solidFill>
                <a:srgbClr val="006633"/>
              </a:solidFill>
              <a:latin typeface="Georgia" pitchFamily="18" charset="0"/>
              <a:ea typeface="+mj-ea"/>
              <a:cs typeface="Times New Roman" pitchFamily="18" charset="0"/>
            </a:endParaRPr>
          </a:p>
          <a:p>
            <a:pPr marL="0" indent="179388">
              <a:buNone/>
            </a:pPr>
            <a:r>
              <a:rPr lang="ru-RU" sz="1800" dirty="0" smtClean="0"/>
              <a:t>Уровень собственных доходов сохраняется, несмотря на снижение поступлений по доходам КУМИ.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6633"/>
                </a:solidFill>
                <a:latin typeface="Georgia" pitchFamily="18" charset="0"/>
                <a:ea typeface="+mj-ea"/>
                <a:cs typeface="Times New Roman" pitchFamily="18" charset="0"/>
              </a:rPr>
              <a:t>ПОЗИТИВНО</a:t>
            </a:r>
            <a:endParaRPr lang="ru-RU" sz="1800" b="1" dirty="0">
              <a:solidFill>
                <a:srgbClr val="006633"/>
              </a:solidFill>
              <a:latin typeface="Georgia" pitchFamily="18" charset="0"/>
              <a:ea typeface="+mj-ea"/>
              <a:cs typeface="Times New Roman" pitchFamily="18" charset="0"/>
            </a:endParaRPr>
          </a:p>
          <a:p>
            <a:pPr marL="179388" lvl="0" indent="-179388">
              <a:buFontTx/>
              <a:buChar char="-"/>
            </a:pPr>
            <a:r>
              <a:rPr lang="ru-RU" sz="1800" dirty="0"/>
              <a:t>Изменена Методика расчёта дотации на выравнивание бюджетной обеспеченности </a:t>
            </a:r>
          </a:p>
          <a:p>
            <a:pPr marL="0" lvl="0" indent="0">
              <a:buNone/>
            </a:pPr>
            <a:r>
              <a:rPr lang="ru-RU" sz="1800" dirty="0"/>
              <a:t>(на 01.01.2018 – 215,9 млн. рублей, на 01.01.2019 – 359,5 млн. рублей (</a:t>
            </a:r>
            <a:r>
              <a:rPr lang="ru-RU" sz="1800" b="1" dirty="0"/>
              <a:t>+143,6 </a:t>
            </a:r>
            <a:r>
              <a:rPr lang="ru-RU" sz="1800" dirty="0"/>
              <a:t>млн. рублей);</a:t>
            </a:r>
          </a:p>
          <a:p>
            <a:pPr marL="0" lvl="0" indent="0">
              <a:buNone/>
            </a:pPr>
            <a:r>
              <a:rPr lang="ru-RU" sz="1800" dirty="0"/>
              <a:t>- Изменена Методика расчёта субвенции на организацию образовательного процесса (увеличен норматив на 1 обучающегося </a:t>
            </a:r>
            <a:r>
              <a:rPr lang="ru-RU" sz="1800" b="1" dirty="0"/>
              <a:t>+  245 </a:t>
            </a:r>
            <a:r>
              <a:rPr lang="ru-RU" sz="1800" dirty="0"/>
              <a:t>млн рублей по сравнению с первоначальным объёмом на 2018 год);</a:t>
            </a:r>
          </a:p>
          <a:p>
            <a:pPr marL="0" lvl="0" indent="0">
              <a:buNone/>
            </a:pPr>
            <a:r>
              <a:rPr lang="ru-RU" sz="1800" dirty="0"/>
              <a:t>- Средства для образовательных учреждений на капитальный и текущий ремонт и укрепление МТБ </a:t>
            </a:r>
            <a:r>
              <a:rPr lang="ru-RU" sz="1800" b="1" dirty="0"/>
              <a:t>84</a:t>
            </a:r>
            <a:r>
              <a:rPr lang="ru-RU" sz="1800" dirty="0"/>
              <a:t> млн. рублей; </a:t>
            </a:r>
          </a:p>
          <a:p>
            <a:pPr marL="0" lvl="0" indent="0">
              <a:buNone/>
              <a:tabLst>
                <a:tab pos="358775" algn="l"/>
              </a:tabLst>
            </a:pPr>
            <a:r>
              <a:rPr lang="ru-RU" sz="1800" dirty="0"/>
              <a:t>- Расходы ЖКХ  (</a:t>
            </a:r>
            <a:r>
              <a:rPr lang="ru-RU" sz="1800" b="1" dirty="0"/>
              <a:t>+ 46,6 </a:t>
            </a:r>
            <a:r>
              <a:rPr lang="ru-RU" sz="1800" dirty="0"/>
              <a:t>млн. рублей </a:t>
            </a:r>
            <a:r>
              <a:rPr lang="ru-RU" sz="1900" dirty="0">
                <a:solidFill>
                  <a:prstClr val="black"/>
                </a:solidFill>
              </a:rPr>
              <a:t>по сравнению с первоначальным объёмом на </a:t>
            </a:r>
            <a:r>
              <a:rPr lang="ru-RU" sz="1800" dirty="0" smtClean="0"/>
              <a:t>2018 год)</a:t>
            </a:r>
            <a:endParaRPr lang="ru-RU" sz="1800" dirty="0"/>
          </a:p>
          <a:p>
            <a:pPr marL="0" lvl="0" indent="0">
              <a:buNone/>
              <a:tabLst>
                <a:tab pos="358775" algn="l"/>
              </a:tabLst>
            </a:pPr>
            <a:r>
              <a:rPr lang="ru-RU" sz="1800" dirty="0"/>
              <a:t>(кроме того, </a:t>
            </a:r>
            <a:r>
              <a:rPr lang="ru-RU" sz="1800" b="1" dirty="0"/>
              <a:t>+ 100 </a:t>
            </a:r>
            <a:r>
              <a:rPr lang="ru-RU" sz="1800" dirty="0"/>
              <a:t>млн. рублей для Ухты -  победителя Всероссийского конкурса лучших проектов среди малых городов, расходы будут осуществляться в 2019 году); 	</a:t>
            </a:r>
          </a:p>
          <a:p>
            <a:pPr marL="179388" lvl="0" indent="-179388">
              <a:buFontTx/>
              <a:buChar char="-"/>
              <a:tabLst>
                <a:tab pos="358775" algn="l"/>
              </a:tabLst>
            </a:pPr>
            <a:r>
              <a:rPr lang="ru-RU" sz="1800" dirty="0"/>
              <a:t>Поддержка отдельных категорий  граждан </a:t>
            </a:r>
          </a:p>
          <a:p>
            <a:pPr marL="0" lvl="0" indent="0">
              <a:buNone/>
              <a:tabLst>
                <a:tab pos="358775" algn="l"/>
              </a:tabLst>
            </a:pPr>
            <a:r>
              <a:rPr lang="ru-RU" sz="1800" dirty="0"/>
              <a:t>(на 01.01.2018 – 128,9 млн. рублей, на 01.01.2019 – 159,8 млн. рублей (</a:t>
            </a:r>
            <a:r>
              <a:rPr lang="ru-RU" sz="1800" b="1" dirty="0"/>
              <a:t>+30,9 </a:t>
            </a:r>
            <a:r>
              <a:rPr lang="ru-RU" sz="1800" dirty="0"/>
              <a:t>млн. рублей); 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ru-RU" sz="1800" dirty="0"/>
              <a:t>Снижение долговой нагрузки </a:t>
            </a:r>
          </a:p>
          <a:p>
            <a:pPr marL="0" indent="0">
              <a:buNone/>
              <a:tabLst>
                <a:tab pos="179388" algn="l"/>
              </a:tabLst>
            </a:pPr>
            <a:r>
              <a:rPr lang="ru-RU" sz="1800" dirty="0"/>
              <a:t>(01.01.2017 – 439 млн. рублей, 01.01.2019 – 297,5 млн. рублей (</a:t>
            </a:r>
            <a:r>
              <a:rPr lang="ru-RU" sz="1800" b="1" dirty="0"/>
              <a:t>- 141,5 </a:t>
            </a:r>
            <a:r>
              <a:rPr lang="ru-RU" sz="1800" dirty="0"/>
              <a:t>млн. рублей);</a:t>
            </a:r>
          </a:p>
          <a:p>
            <a:pPr marL="0" indent="0">
              <a:buFontTx/>
              <a:buChar char="-"/>
              <a:tabLst>
                <a:tab pos="0" algn="l"/>
              </a:tabLst>
            </a:pPr>
            <a:r>
              <a:rPr lang="ru-RU" sz="1800" dirty="0"/>
              <a:t>  Сотрудничество с </a:t>
            </a:r>
            <a:r>
              <a:rPr lang="ru-RU" sz="1800" dirty="0" smtClean="0"/>
              <a:t>градообразующими предприятиями (в </a:t>
            </a:r>
            <a:r>
              <a:rPr lang="ru-RU" sz="1800" dirty="0"/>
              <a:t>планах АО «Транснефть – Север» направить </a:t>
            </a:r>
            <a:r>
              <a:rPr lang="ru-RU" sz="1800" b="1" dirty="0"/>
              <a:t>300</a:t>
            </a:r>
            <a:r>
              <a:rPr lang="ru-RU" sz="1800" dirty="0"/>
              <a:t> млн. рублей на капитальный ремонт и оснащение оборудованием спортивного комплекса «Нефтяник» в г. Ухта);</a:t>
            </a:r>
          </a:p>
          <a:p>
            <a:pPr marL="0" indent="0">
              <a:buFontTx/>
              <a:buChar char="-"/>
              <a:tabLst>
                <a:tab pos="0" algn="l"/>
              </a:tabLst>
            </a:pPr>
            <a:r>
              <a:rPr lang="ru-RU" sz="1800" dirty="0"/>
              <a:t>  БК РФ закреплено права регресса судебных актов о возмещении вреда.</a:t>
            </a:r>
          </a:p>
          <a:p>
            <a:pPr marL="0" indent="0">
              <a:buNone/>
              <a:tabLst>
                <a:tab pos="0" algn="l"/>
              </a:tabLst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ru-RU" sz="1800" b="1" dirty="0" smtClean="0">
                <a:solidFill>
                  <a:srgbClr val="006633"/>
                </a:solidFill>
                <a:latin typeface="Georgia" pitchFamily="18" charset="0"/>
                <a:ea typeface="+mj-ea"/>
                <a:cs typeface="Times New Roman" pitchFamily="18" charset="0"/>
              </a:rPr>
              <a:t>НЕГАТИВНО</a:t>
            </a:r>
            <a:endParaRPr lang="ru-RU" sz="1800" b="1" dirty="0">
              <a:solidFill>
                <a:srgbClr val="006633"/>
              </a:solidFill>
              <a:latin typeface="Georgia" pitchFamily="18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- </a:t>
            </a:r>
            <a:r>
              <a:rPr lang="ru-RU" sz="1800" dirty="0">
                <a:solidFill>
                  <a:prstClr val="black"/>
                </a:solidFill>
              </a:rPr>
              <a:t>Возврат НДФЛ </a:t>
            </a:r>
            <a:r>
              <a:rPr lang="ru-RU" sz="1800" dirty="0" smtClean="0">
                <a:solidFill>
                  <a:prstClr val="black"/>
                </a:solidFill>
              </a:rPr>
              <a:t>(недополученные доходы </a:t>
            </a:r>
            <a:r>
              <a:rPr lang="ru-RU" sz="1800" dirty="0">
                <a:solidFill>
                  <a:prstClr val="black"/>
                </a:solidFill>
              </a:rPr>
              <a:t>в 2018 году – 303 млн. рублей); 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- Недостижение, установленных Программой </a:t>
            </a:r>
            <a:r>
              <a:rPr lang="ru-RU" sz="1800" dirty="0">
                <a:solidFill>
                  <a:prstClr val="black"/>
                </a:solidFill>
              </a:rPr>
              <a:t>оздоровления муниципальных финансов (оптимизации расходов</a:t>
            </a:r>
            <a:r>
              <a:rPr lang="ru-RU" sz="1800" dirty="0" smtClean="0">
                <a:solidFill>
                  <a:prstClr val="black"/>
                </a:solidFill>
              </a:rPr>
              <a:t>) показателей по </a:t>
            </a:r>
            <a:r>
              <a:rPr lang="ru-RU" sz="1800" dirty="0">
                <a:solidFill>
                  <a:prstClr val="black"/>
                </a:solidFill>
              </a:rPr>
              <a:t>итогам за 2018 </a:t>
            </a:r>
            <a:r>
              <a:rPr lang="ru-RU" sz="1800" dirty="0" smtClean="0">
                <a:solidFill>
                  <a:prstClr val="black"/>
                </a:solidFill>
              </a:rPr>
              <a:t>год, перенос реализации мероприятий на 2019 год;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- Риски</a:t>
            </a:r>
            <a:r>
              <a:rPr lang="ru-RU" sz="1800" dirty="0">
                <a:solidFill>
                  <a:prstClr val="black"/>
                </a:solidFill>
              </a:rPr>
              <a:t>, обозначенные на слайде 9.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7525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ОТКРЫТОСТЬ БЮДЖЕТНЫХ </a:t>
            </a:r>
            <a:r>
              <a:rPr lang="ru-RU" dirty="0" smtClean="0"/>
              <a:t>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638690"/>
            <a:ext cx="8640960" cy="637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ПУБЛИЧНЫЕ СЛУШАНИЯ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В МОГО «Ухта» ежегодно проводятся публичные слушания по проекту бюджета, а также проекту годового отчета об исполнении бюджета. Публичные слушания носят открытый характер. Информацию о дате и месте проведения публичных слушаний можно узнать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2"/>
              </a:rPr>
              <a:t>http://sovet.mouhta.ru/news/info</a:t>
            </a:r>
            <a:r>
              <a:rPr lang="en-US" sz="1000" dirty="0" smtClean="0">
                <a:latin typeface="Verdana" pitchFamily="34" charset="0"/>
                <a:cs typeface="Tahoma" pitchFamily="34" charset="0"/>
                <a:hlinkClick r:id="rId2"/>
              </a:rPr>
              <a:t>/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ОБЩЕСТВЕННЫЙ СОВЕТ 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С 2013 года функционирует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Общественный совет МОГО «Ухта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». Общественный совет является постоянно действующим, коллегиальным, совещательным и консультативным органом, который обеспечивает взаимодействие граждан, проживающих на территории МОГО «Ухта», общественных объединений, осуществляющих свою деятельность на территории МОГО «Ухта», с органами местного самоуправления в целях учета потребностей и интересов граждан, защиты их прав и свобод, а также осуществления общественного контроля за деятельностью органов местного самоуправления МОГО «Ухта». Информация о деятельности Общественного совета размещена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3"/>
              </a:rPr>
              <a:t>https://mouhta.ru/adm/osovet</a:t>
            </a:r>
            <a:r>
              <a:rPr lang="en-US" sz="1000" dirty="0" smtClean="0">
                <a:latin typeface="Verdana" pitchFamily="34" charset="0"/>
                <a:cs typeface="Tahoma" pitchFamily="34" charset="0"/>
                <a:hlinkClick r:id="rId3"/>
              </a:rPr>
              <a:t>/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</a:t>
            </a:r>
          </a:p>
          <a:p>
            <a:pPr algn="just">
              <a:lnSpc>
                <a:spcPct val="120000"/>
              </a:lnSpc>
            </a:pP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ОПРОСЫ ДЛЯ ГРАЖДАН ПО БЮДЖЕТНОЙ ТЕМАТИКЕ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На </a:t>
            </a:r>
            <a:r>
              <a:rPr lang="ru-RU" sz="1000" dirty="0">
                <a:latin typeface="Verdana" pitchFamily="34" charset="0"/>
              </a:rPr>
              <a:t>сайте Финансового управления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проводятся опросы по бюджетной тематике</a:t>
            </a:r>
            <a:r>
              <a:rPr lang="ru-RU" sz="1000" dirty="0">
                <a:latin typeface="Verdana" pitchFamily="34" charset="0"/>
              </a:rPr>
              <a:t>, принять участие в </a:t>
            </a:r>
            <a:r>
              <a:rPr lang="ru-RU" sz="1000" dirty="0" smtClean="0">
                <a:latin typeface="Verdana" pitchFamily="34" charset="0"/>
              </a:rPr>
              <a:t>опросе или </a:t>
            </a:r>
            <a:r>
              <a:rPr lang="ru-RU" sz="1000" dirty="0">
                <a:latin typeface="Verdana" pitchFamily="34" charset="0"/>
              </a:rPr>
              <a:t>ознакомится с его результатами можно по адресу </a:t>
            </a:r>
            <a:r>
              <a:rPr lang="en-US" sz="1000" dirty="0">
                <a:latin typeface="Verdana" pitchFamily="34" charset="0"/>
                <a:hlinkClick r:id="rId4"/>
              </a:rPr>
              <a:t>http://fin.mouhta.ru/opros/index.php</a:t>
            </a:r>
            <a:r>
              <a:rPr lang="ru-RU" sz="1000" dirty="0" smtClean="0">
                <a:latin typeface="Verdan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ДНИ ФИНАНСОВОЙ ГРАМОТНОСТИ</a:t>
            </a:r>
          </a:p>
          <a:p>
            <a:pPr algn="just">
              <a:lnSpc>
                <a:spcPct val="12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Финансовое управление является организатором и участником </a:t>
            </a:r>
            <a:r>
              <a:rPr lang="ru-RU" sz="1000" dirty="0">
                <a:latin typeface="Verdana" pitchFamily="34" charset="0"/>
              </a:rPr>
              <a:t>Всероссийской акции «Дни финансовой </a:t>
            </a:r>
            <a:r>
              <a:rPr lang="ru-RU" sz="1000" dirty="0" smtClean="0">
                <a:latin typeface="Verdana" pitchFamily="34" charset="0"/>
              </a:rPr>
              <a:t>грамотности в </a:t>
            </a:r>
            <a:r>
              <a:rPr lang="ru-RU" sz="1000" dirty="0">
                <a:latin typeface="Verdana" pitchFamily="34" charset="0"/>
              </a:rPr>
              <a:t>учебных заведениях». </a:t>
            </a:r>
            <a:r>
              <a:rPr lang="ru-RU" sz="1000" dirty="0" smtClean="0">
                <a:latin typeface="Verdana" pitchFamily="34" charset="0"/>
              </a:rPr>
              <a:t>Информация о планах и проведенных мероприятиях размещена по адресу </a:t>
            </a:r>
            <a:r>
              <a:rPr lang="en-US" sz="1000" dirty="0">
                <a:latin typeface="Verdana" pitchFamily="34" charset="0"/>
                <a:hlinkClick r:id="rId5"/>
              </a:rPr>
              <a:t>http://fin.mouhta.ru/fingram/obzor</a:t>
            </a:r>
            <a:r>
              <a:rPr lang="en-US" sz="1000" dirty="0" smtClean="0">
                <a:latin typeface="Verdana" pitchFamily="34" charset="0"/>
                <a:hlinkClick r:id="rId5"/>
              </a:rPr>
              <a:t>/</a:t>
            </a:r>
            <a:r>
              <a:rPr lang="ru-RU" sz="1000" dirty="0" smtClean="0">
                <a:latin typeface="Verdan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ОБРАТНАЯ СВЯЗЬ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На сайте Финансового управления в разделе Бюджет для граждан есть форма обратной связи – возможность отправить свой отзыв и предложения </a:t>
            </a:r>
            <a:r>
              <a:rPr lang="en-US" sz="1000" dirty="0">
                <a:latin typeface="Verdana" pitchFamily="34" charset="0"/>
                <a:hlinkClick r:id="rId6"/>
              </a:rPr>
              <a:t>http://</a:t>
            </a:r>
            <a:r>
              <a:rPr lang="en-US" sz="1000" dirty="0" smtClean="0">
                <a:latin typeface="Verdana" pitchFamily="34" charset="0"/>
                <a:hlinkClick r:id="rId6"/>
              </a:rPr>
              <a:t>fin.mouhta.ru/byudzhet/grazhdan/201</a:t>
            </a:r>
            <a:r>
              <a:rPr lang="ru-RU" sz="1000" dirty="0" smtClean="0">
                <a:latin typeface="Verdana" pitchFamily="34" charset="0"/>
                <a:hlinkClick r:id="rId6"/>
              </a:rPr>
              <a:t>9</a:t>
            </a:r>
            <a:r>
              <a:rPr lang="en-US" sz="1000" dirty="0" smtClean="0">
                <a:latin typeface="Verdana" pitchFamily="34" charset="0"/>
                <a:hlinkClick r:id="rId6"/>
              </a:rPr>
              <a:t>/</a:t>
            </a:r>
            <a:r>
              <a:rPr lang="ru-RU" sz="1000" dirty="0" smtClean="0">
                <a:latin typeface="Verdan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 smtClean="0">
              <a:latin typeface="Verdan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РЕЙТИНГ</a:t>
            </a:r>
          </a:p>
          <a:p>
            <a:pPr algn="just">
              <a:lnSpc>
                <a:spcPct val="12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Рейтинг муниципальных районов и городских округов Республики Коми по уровню открытости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бюджетных данных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размещается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7"/>
              </a:rPr>
              <a:t>https://minfin.rkomi.ru/page/14972/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Результаты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мониторинга соблюдения муниципальными образованиями городских округов и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муниципальных районов республики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Коми требований бюджетного законодательства Российской Федерации и оценки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качества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управления бюджетным процессом можно посмотреть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8"/>
              </a:rPr>
              <a:t>http://minfin.rkomi.ru/page/4731/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809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2412" y="764704"/>
            <a:ext cx="8639175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Финансовое управление администрации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Verdana" pitchFamily="34" charset="0"/>
                <a:cs typeface="Tahoma" pitchFamily="34" charset="0"/>
              </a:rPr>
              <a:t>http://fin.mouhta.ru</a:t>
            </a:r>
            <a:endParaRPr lang="ru-RU" sz="1400" dirty="0"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Адрес: </a:t>
            </a:r>
            <a:r>
              <a:rPr lang="ru-RU" sz="1400" dirty="0">
                <a:latin typeface="Verdana" pitchFamily="34" charset="0"/>
                <a:cs typeface="Tahoma" pitchFamily="34" charset="0"/>
              </a:rPr>
              <a:t>169300, Республика Коми, г</a:t>
            </a:r>
            <a:r>
              <a:rPr lang="ru-RU" sz="1400" dirty="0" smtClean="0">
                <a:latin typeface="Verdana" pitchFamily="34" charset="0"/>
                <a:cs typeface="Tahoma" pitchFamily="34" charset="0"/>
              </a:rPr>
              <a:t>. Ухта</a:t>
            </a:r>
            <a:r>
              <a:rPr lang="ru-RU" sz="1400" dirty="0">
                <a:latin typeface="Verdana" pitchFamily="34" charset="0"/>
                <a:cs typeface="Tahoma" pitchFamily="34" charset="0"/>
              </a:rPr>
              <a:t>, ул. Бушуева, д.11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Телефон: </a:t>
            </a:r>
            <a:r>
              <a:rPr lang="ru-RU" sz="1400" dirty="0">
                <a:latin typeface="Verdana" pitchFamily="34" charset="0"/>
                <a:cs typeface="Tahoma" pitchFamily="34" charset="0"/>
              </a:rPr>
              <a:t>8(8216)700-130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Факс: </a:t>
            </a:r>
            <a:r>
              <a:rPr lang="ru-RU" sz="1400" dirty="0">
                <a:latin typeface="Verdana" pitchFamily="34" charset="0"/>
                <a:cs typeface="Tahoma" pitchFamily="34" charset="0"/>
              </a:rPr>
              <a:t>8(8216)700-129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Электронная почта: </a:t>
            </a:r>
            <a:r>
              <a:rPr lang="en-US" sz="1400" dirty="0">
                <a:latin typeface="Verdana" pitchFamily="34" charset="0"/>
                <a:cs typeface="Tahoma" pitchFamily="34" charset="0"/>
              </a:rPr>
              <a:t>fu02uxta@mail.ru</a:t>
            </a:r>
            <a:endParaRPr lang="ru-RU" sz="1400" dirty="0"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sz="1000" dirty="0"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Время работы: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Понедельник - четверг с 08:45 до 17:15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Пятница с 08:45 до 15:45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Обед с 13:00 до 14:00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Суббота, воскресенье – выходные дни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График личного приема граждан руководством Финансового управления администрации МОГО «Ухта»</a:t>
            </a:r>
            <a:endParaRPr lang="ru-RU" sz="1400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447080"/>
              </p:ext>
            </p:extLst>
          </p:nvPr>
        </p:nvGraphicFramePr>
        <p:xfrm>
          <a:off x="350435" y="4293096"/>
          <a:ext cx="854115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8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54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78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Игнатова Елена Васильевна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Заместитель руководителя администрации МОГО «Ухта» -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начальник 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1-й вторник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месяца с 11:00 до 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845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Verdana" pitchFamily="34" charset="0"/>
                        </a:rPr>
                        <a:t>Брюшкова</a:t>
                      </a:r>
                      <a:r>
                        <a:rPr lang="ru-RU" sz="1400" dirty="0">
                          <a:latin typeface="Verdana" pitchFamily="34" charset="0"/>
                        </a:rPr>
                        <a:t>  Елена Александровна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Заместитель начальника  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2-й четверг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месяца с 11:00 до13:00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Verdana" pitchFamily="34" charset="0"/>
                        </a:rPr>
                        <a:t>Крайн</a:t>
                      </a:r>
                      <a:r>
                        <a:rPr lang="ru-RU" sz="1400" dirty="0">
                          <a:latin typeface="Verdana" pitchFamily="34" charset="0"/>
                        </a:rPr>
                        <a:t> Галина Владимировна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Заместитель начальника  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3-я среда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Verdana" pitchFamily="34" charset="0"/>
                        </a:rPr>
                        <a:t>месяца с 11:00 до13:00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161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СЕТЬ МУНИЦИПАЛЬНЫХ УЧРЕЖДЕНИЙ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839" y="773705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30664" y="770639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032" y="5432355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0026" y="827129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органа местного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самоуправления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093" y="5485780"/>
            <a:ext cx="286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6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отраслевых (функциональных)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управлений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8571" y="82412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101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муниципальных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учреждения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26594" y="2168860"/>
            <a:ext cx="2520280" cy="2520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961709" y="1524605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1961709" y="4807671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3786444" y="3181473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4856" y="3050435"/>
            <a:ext cx="226376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Из бюджета МОГО «Ухта»</a:t>
            </a: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ф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инансируется </a:t>
            </a:r>
          </a:p>
          <a:p>
            <a:pPr algn="ctr">
              <a:lnSpc>
                <a:spcPct val="120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110 учреждений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52020" y="1772132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29645" y="1772131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61818" y="2582223"/>
            <a:ext cx="2025225" cy="8467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39443" y="2582222"/>
            <a:ext cx="2025225" cy="8467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61818" y="3612381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9443" y="3612380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61818" y="4382694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39443" y="4382693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52019" y="5131606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29644" y="5131605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55205" y="5913387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9465" y="1852175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27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школ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12 684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6886" y="185217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спортивные школы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2 093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44429" y="2589579"/>
            <a:ext cx="1821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учреждения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дополнительного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бразования детей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2 903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4840" y="2582222"/>
            <a:ext cx="1835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47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детских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д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ошкольных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учреждений 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8 099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воспитанника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6375" y="3692424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Информационно-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методический центр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06639" y="3692424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Художественная школа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270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60194" y="4458307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музыкальные школы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488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11000" y="4356605"/>
            <a:ext cx="16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учреждения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физической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культуры и спорта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92890" y="5211649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9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учреждений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культуры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74766" y="5211649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Управление по делам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ГО и ЧС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91415" y="5901097"/>
            <a:ext cx="13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Управление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капитального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строительства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6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СОЦИАЛЬНО-ЭКОНОМИЧЕСКАЯ ХАРАКТЕРИСТИКА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940779"/>
            <a:ext cx="1134994" cy="14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2555776" y="950701"/>
            <a:ext cx="4909222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Площадь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13,3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тыс.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км</a:t>
            </a:r>
            <a:r>
              <a:rPr lang="ru-RU" sz="1400" baseline="30000" dirty="0">
                <a:solidFill>
                  <a:prstClr val="black"/>
                </a:solidFill>
                <a:latin typeface="Verdana" pitchFamily="34" charset="0"/>
              </a:rPr>
              <a:t>2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18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населенных пунктов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Протяженность автомобильных дорог 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местного значения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87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км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Городское население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97,7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%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Сельское население</a:t>
            </a: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2,3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%</a:t>
            </a:r>
          </a:p>
        </p:txBody>
      </p:sp>
      <p:pic>
        <p:nvPicPr>
          <p:cNvPr id="7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2" y="587432"/>
            <a:ext cx="2745538" cy="207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21932"/>
              </p:ext>
            </p:extLst>
          </p:nvPr>
        </p:nvGraphicFramePr>
        <p:xfrm>
          <a:off x="251521" y="2639510"/>
          <a:ext cx="8640959" cy="357540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78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1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18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64209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Показатели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2017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680">
                <a:tc gridSpan="6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Демография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Численность населения среднегодовая, тыс. чел.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118,4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117,3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116,7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116,4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116,1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Общий коэффициент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рождаемости (на 1 000 чел.)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9,9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9,9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9,9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685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Общий коэффициент смертности (на 1 000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</a:t>
                      </a:r>
                      <a:r>
                        <a:rPr lang="ru-RU" sz="1000" dirty="0">
                          <a:latin typeface="Verdana" pitchFamily="34" charset="0"/>
                        </a:rPr>
                        <a:t>чел.)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992">
                <a:tc gridSpan="6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Торговля и услуги населению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Оборот розничной торговли (млн.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руб.</a:t>
                      </a:r>
                      <a:r>
                        <a:rPr lang="ru-RU" sz="1000" dirty="0">
                          <a:latin typeface="Verdana" pitchFamily="34" charset="0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19 138,1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19 182,2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19 278,1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19 470,9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19 704,5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Индекс потребительских цен (% к предыдущему году)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102,4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102,7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102,6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102,5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102,4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7120">
                <a:tc gridSpan="4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Денежные доходы населения, труд и занятость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5448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Величина прожиточного минимума в среднем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на душу населения, южная природно-климатическая зона Республики Коми</a:t>
                      </a:r>
                      <a:r>
                        <a:rPr lang="ru-RU" sz="1000" dirty="0">
                          <a:latin typeface="Verdana" pitchFamily="34" charset="0"/>
                        </a:rPr>
                        <a:t> (тыс.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</a:t>
                      </a:r>
                      <a:r>
                        <a:rPr lang="ru-RU" sz="1000" dirty="0">
                          <a:latin typeface="Verdana" pitchFamily="34" charset="0"/>
                        </a:rPr>
                        <a:t>руб. в месяц)*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12,0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12,4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12,7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13,0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13,3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Среднемесячная номинальная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начисленная з/п (тыс. руб.)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58,6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60,3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61,1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62,9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63,9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996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Уровень безработицы (%)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0,6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4540" y="6326885"/>
            <a:ext cx="682109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Verdana" pitchFamily="34" charset="0"/>
                <a:cs typeface="Tahoma" pitchFamily="34" charset="0"/>
              </a:rPr>
              <a:t>*Величина прожиточного минимума на душу населения и по основным социально-демографическим группам населения 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Verdana" pitchFamily="34" charset="0"/>
                <a:cs typeface="Tahoma" pitchFamily="34" charset="0"/>
              </a:rPr>
              <a:t>субъектах РФ устанавливается в порядке, определенном законами субъектов РФ. В Республике Коми порядок установлен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Verdana" pitchFamily="34" charset="0"/>
                <a:cs typeface="Tahoma" pitchFamily="34" charset="0"/>
              </a:rPr>
              <a:t>законом Республики Коми от 17.03.1997 № 17-РЗ «О прожиточном минимуме в Республике Коми».</a:t>
            </a:r>
          </a:p>
        </p:txBody>
      </p:sp>
    </p:spTree>
    <p:extLst>
      <p:ext uri="{BB962C8B-B14F-4D97-AF65-F5344CB8AC3E}">
        <p14:creationId xmlns:p14="http://schemas.microsoft.com/office/powerpoint/2010/main" val="61912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БЮДЖЕТНАЯ ПОЛИТИКА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3832" y="998730"/>
            <a:ext cx="8640960" cy="5096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ЗАДАЧИ И ОСНОВНЫЕ НАПРАВЛЕНИЯ БЮДЖЕТНОЙ ПОЛИТИКИ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Обеспечение </a:t>
            </a:r>
            <a:r>
              <a:rPr lang="ru-RU" sz="1200" dirty="0">
                <a:latin typeface="Verdana" pitchFamily="34" charset="0"/>
              </a:rPr>
              <a:t>роста налоговых и неналоговых доходов бюджета;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Сдерживание </a:t>
            </a:r>
            <a:r>
              <a:rPr lang="ru-RU" sz="1200" dirty="0">
                <a:latin typeface="Verdana" pitchFamily="34" charset="0"/>
              </a:rPr>
              <a:t>роста расходов бюджета;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Совершенствование </a:t>
            </a:r>
            <a:r>
              <a:rPr lang="ru-RU" sz="1200" dirty="0">
                <a:latin typeface="Verdana" pitchFamily="34" charset="0"/>
              </a:rPr>
              <a:t>системы управления муниципальными финансами;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Сокращение </a:t>
            </a:r>
            <a:r>
              <a:rPr lang="ru-RU" sz="1200" dirty="0">
                <a:latin typeface="Verdana" pitchFamily="34" charset="0"/>
              </a:rPr>
              <a:t>долговой нагрузки и обеспечение ликвидности бюджета</a:t>
            </a:r>
            <a:r>
              <a:rPr lang="ru-RU" sz="1200" dirty="0" smtClean="0">
                <a:latin typeface="Verdana" pitchFamily="34" charset="0"/>
              </a:rPr>
              <a:t>.</a:t>
            </a:r>
            <a:endParaRPr lang="ru-RU" sz="1200" dirty="0">
              <a:latin typeface="Verdana" pitchFamily="34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ru-RU" sz="8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МЕРОПРИЯТИЯ ПО СОКРАЩЕНИЮ РАСХОДОВ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Оптимизация расходов бюджета, в том числе расходов на содержание органов местного самоуправления;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Повышение </a:t>
            </a:r>
            <a:r>
              <a:rPr lang="ru-RU" sz="1200" dirty="0">
                <a:latin typeface="Verdana" pitchFamily="34" charset="0"/>
              </a:rPr>
              <a:t>эффективности расходов в сфере муниципальных закупок</a:t>
            </a:r>
            <a:r>
              <a:rPr lang="ru-RU" sz="1200" dirty="0" smtClean="0">
                <a:latin typeface="Verdana" pitchFamily="34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ru-RU" sz="8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МЕРОПРИЯТИЯ ПО УВЕЛИЧЕНИЮ ДОХОДОВ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Сотрудничество с Федеральной </a:t>
            </a:r>
            <a:r>
              <a:rPr lang="ru-RU" sz="1200" dirty="0">
                <a:latin typeface="Verdana" pitchFamily="34" charset="0"/>
              </a:rPr>
              <a:t>налоговой </a:t>
            </a:r>
            <a:r>
              <a:rPr lang="ru-RU" sz="1200" dirty="0" smtClean="0">
                <a:latin typeface="Verdana" pitchFamily="34" charset="0"/>
              </a:rPr>
              <a:t>службой по </a:t>
            </a:r>
            <a:r>
              <a:rPr lang="ru-RU" sz="1200" dirty="0">
                <a:latin typeface="Verdana" pitchFamily="34" charset="0"/>
              </a:rPr>
              <a:t>легализации объектов налогообложения, трудовой деятельности;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Работа по </a:t>
            </a:r>
            <a:r>
              <a:rPr lang="ru-RU" sz="1200" dirty="0">
                <a:latin typeface="Verdana" pitchFamily="34" charset="0"/>
              </a:rPr>
              <a:t>погашению задолженности по неналоговым </a:t>
            </a:r>
            <a:r>
              <a:rPr lang="ru-RU" sz="1200" dirty="0" smtClean="0">
                <a:latin typeface="Verdana" pitchFamily="34" charset="0"/>
              </a:rPr>
              <a:t>доходам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(справочно</a:t>
            </a:r>
            <a:r>
              <a:rPr lang="ru-RU" sz="1200" dirty="0">
                <a:latin typeface="Verdana" pitchFamily="34" charset="0"/>
              </a:rPr>
              <a:t>: на 01.01.2018 – 157,2 млн. руб</a:t>
            </a:r>
            <a:r>
              <a:rPr lang="ru-RU" sz="1200" dirty="0" smtClean="0">
                <a:latin typeface="Verdana" pitchFamily="34" charset="0"/>
              </a:rPr>
              <a:t>.; на </a:t>
            </a:r>
            <a:r>
              <a:rPr lang="ru-RU" sz="1200" dirty="0">
                <a:latin typeface="Verdana" pitchFamily="34" charset="0"/>
              </a:rPr>
              <a:t>01.11.2018 – 159,3 млн. руб</a:t>
            </a:r>
            <a:r>
              <a:rPr lang="ru-RU" sz="1200" dirty="0" smtClean="0">
                <a:latin typeface="Verdana" pitchFamily="34" charset="0"/>
              </a:rPr>
              <a:t>.);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Межведомственная комиссия при администрации МОГО «Ухта» по ликвидации задолженности по выплате заработной платы.</a:t>
            </a:r>
            <a:endParaRPr lang="ru-RU" sz="12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>
                <a:latin typeface="Verdana" pitchFamily="34" charset="0"/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64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И РЕЗЕРВЫ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562813"/>
            <a:ext cx="86409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latin typeface="Verdana" pitchFamily="34" charset="0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РИСКИ И 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ПРОБЛЕМЫ</a:t>
            </a:r>
          </a:p>
          <a:p>
            <a:pPr>
              <a:lnSpc>
                <a:spcPct val="120000"/>
              </a:lnSpc>
            </a:pP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Выпадающие </a:t>
            </a:r>
            <a:r>
              <a:rPr lang="ru-RU" sz="1200" dirty="0">
                <a:latin typeface="Verdana" pitchFamily="34" charset="0"/>
              </a:rPr>
              <a:t>доходы при предоставлении льгот, установленных федеральным </a:t>
            </a:r>
            <a:r>
              <a:rPr lang="ru-RU" sz="1200" dirty="0" smtClean="0">
                <a:latin typeface="Verdana" pitchFamily="34" charset="0"/>
              </a:rPr>
              <a:t>законодательством по </a:t>
            </a:r>
            <a:r>
              <a:rPr lang="ru-RU" sz="1200" dirty="0">
                <a:latin typeface="Verdana" pitchFamily="34" charset="0"/>
              </a:rPr>
              <a:t>налогам – </a:t>
            </a:r>
            <a:r>
              <a:rPr lang="ru-RU" sz="1200" dirty="0" smtClean="0">
                <a:latin typeface="Verdana" pitchFamily="34" charset="0"/>
              </a:rPr>
              <a:t>332,5 </a:t>
            </a:r>
            <a:r>
              <a:rPr lang="ru-RU" sz="1200" dirty="0">
                <a:latin typeface="Verdana" pitchFamily="34" charset="0"/>
              </a:rPr>
              <a:t>млн. руб</a:t>
            </a:r>
            <a:r>
              <a:rPr lang="ru-RU" sz="1200" dirty="0" smtClean="0">
                <a:latin typeface="Verdana" pitchFamily="34" charset="0"/>
              </a:rPr>
              <a:t>.;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latin typeface="Verdana" pitchFamily="34" charset="0"/>
              </a:rPr>
              <a:t>- Перерасчет по арендной плате за земельные участки (требование ООО «ЛУКОЙЛ-КОМИ» </a:t>
            </a:r>
            <a:r>
              <a:rPr lang="ru-RU" sz="1200" dirty="0" smtClean="0">
                <a:latin typeface="Verdana" pitchFamily="34" charset="0"/>
              </a:rPr>
              <a:t>к КУМИ о </a:t>
            </a:r>
            <a:r>
              <a:rPr lang="ru-RU" sz="1200" dirty="0">
                <a:latin typeface="Verdana" pitchFamily="34" charset="0"/>
              </a:rPr>
              <a:t>возврате неосновательного обогащения в сумме 193 млн. руб., перерасчет арендной платы по 80 договорам за период с 01.03.2015 по 31.12.2017);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ru-RU" sz="1200" dirty="0" smtClean="0">
                <a:latin typeface="Verdana" pitchFamily="34" charset="0"/>
              </a:rPr>
              <a:t>Судебные </a:t>
            </a:r>
            <a:r>
              <a:rPr lang="ru-RU" sz="1200" dirty="0">
                <a:latin typeface="Verdana" pitchFamily="34" charset="0"/>
              </a:rPr>
              <a:t>иски к МОГО «Ухта», в связи с реализацией программы переселение граждан из </a:t>
            </a:r>
            <a:r>
              <a:rPr lang="ru-RU" sz="1200" dirty="0" smtClean="0">
                <a:latin typeface="Verdana" pitchFamily="34" charset="0"/>
              </a:rPr>
              <a:t>аварийного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жилищного фонда – 65,8 млн. руб., в том числе: выкуп у собственников жилых помещений – 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51,2 млн. руб., строительство домов под переселение граждан – 14,6 млн. руб.</a:t>
            </a:r>
            <a:endParaRPr lang="ru-RU" sz="1200" dirty="0">
              <a:latin typeface="Verdana" pitchFamily="34" charset="0"/>
            </a:endParaRPr>
          </a:p>
          <a:p>
            <a:endParaRPr lang="ru-RU" dirty="0" smtClean="0"/>
          </a:p>
          <a:p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РЕЗЕРВЫ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Резервный </a:t>
            </a:r>
            <a:r>
              <a:rPr lang="ru-RU" sz="1200" dirty="0">
                <a:latin typeface="Verdana" pitchFamily="34" charset="0"/>
              </a:rPr>
              <a:t>фонд на </a:t>
            </a:r>
            <a:r>
              <a:rPr lang="ru-RU" sz="1200" dirty="0" smtClean="0">
                <a:latin typeface="Verdana" pitchFamily="34" charset="0"/>
              </a:rPr>
              <a:t>2019-2021 </a:t>
            </a:r>
            <a:r>
              <a:rPr lang="ru-RU" sz="1200" dirty="0">
                <a:latin typeface="Verdana" pitchFamily="34" charset="0"/>
              </a:rPr>
              <a:t>годы по 5 млн. рублей</a:t>
            </a:r>
            <a:r>
              <a:rPr lang="ru-RU" sz="1200" dirty="0" smtClean="0">
                <a:latin typeface="Verdana" pitchFamily="34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На оплату исполнительных листов судебных органов по искам к МОГО «Ухта» (казне) на 2019-2021 годы по 20 млн. рублей;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На исполнение судебных актов по обращению взыскания на средства бюджета: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	на 2019 год – 52,3 млн. руб.;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latin typeface="Verdana" pitchFamily="34" charset="0"/>
              </a:rPr>
              <a:t>	</a:t>
            </a:r>
            <a:r>
              <a:rPr lang="ru-RU" sz="1200" dirty="0" smtClean="0">
                <a:latin typeface="Verdana" pitchFamily="34" charset="0"/>
              </a:rPr>
              <a:t>на 2020 год – 57,2 млн. руб.;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latin typeface="Verdana" pitchFamily="34" charset="0"/>
              </a:rPr>
              <a:t>	</a:t>
            </a:r>
            <a:r>
              <a:rPr lang="ru-RU" sz="1200" dirty="0" smtClean="0">
                <a:latin typeface="Verdana" pitchFamily="34" charset="0"/>
              </a:rPr>
              <a:t>на 2021 год – 67,4 млн. руб.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На софинансирование мероприятий для участия в федеральных и республиканских проектах на 2019-2021 год по 3,9 млн. рублей.</a:t>
            </a:r>
            <a:endParaRPr lang="ru-RU" sz="12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91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3976</TotalTime>
  <Words>7884</Words>
  <Application>Microsoft Office PowerPoint</Application>
  <PresentationFormat>Экран (4:3)</PresentationFormat>
  <Paragraphs>2599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БЮДЖЕТ ДЛЯ ГРАЖДАН</vt:lpstr>
      <vt:lpstr>Презентация PowerPoint</vt:lpstr>
      <vt:lpstr>ЧТО ТАКОЕ БЮДЖЕТ?</vt:lpstr>
      <vt:lpstr>ЭТАПЫ И УЧАСТНИКИ БЮДЖЕТНОГО ПРОЦЕССА</vt:lpstr>
      <vt:lpstr>СОСТАВЛЕНИЕ ПРОЕКТА БЮДЖЕТА ОСНОВЫВАЕТСЯ</vt:lpstr>
      <vt:lpstr>СЕТЬ МУНИЦИПАЛЬНЫХ УЧРЕЖДЕНИЙ</vt:lpstr>
      <vt:lpstr>СОЦИАЛЬНО-ЭКОНОМИЧЕСКАЯ ХАРАКТЕРИСТИКА</vt:lpstr>
      <vt:lpstr>БЮДЖЕТНАЯ ПОЛИТИКА</vt:lpstr>
      <vt:lpstr>РИСКИ И РЕЗЕРВЫ</vt:lpstr>
      <vt:lpstr>ОСНОВНЫЕ ХАРАКТЕРИСТИКИ БЮДЖЕТА</vt:lpstr>
      <vt:lpstr>ДОХОДЫ И РАСХОДЫ НА ДУШУ НАСЕЛЕНИЯ ПО СРАВНЕНИЮ С ДРУГИМИ МУНИЦИПАЛЬНЫМИ ОБРАЗОВАНИЯМИ</vt:lpstr>
      <vt:lpstr>ДОХОДЫ МУНИЦИПАЛЬНОГО ОБРАЗОВАНИЯ</vt:lpstr>
      <vt:lpstr>МЫ - НАЛОГОПЛАТЕЛЬЩИКИ</vt:lpstr>
      <vt:lpstr>НАЛОГОВЫЕ И НЕНАЛОГОВЫЕ ДОХОДЫ</vt:lpstr>
      <vt:lpstr>СТРУКТУРА ДОХОДОВ</vt:lpstr>
      <vt:lpstr>СТРУКТУРА НАЛОГОВЫХ И НЕНАЛОГОВЫХ ДОХОДОВ</vt:lpstr>
      <vt:lpstr>РАСПРЕДЕЛЕНИЕ НАЛОГОВЫХ ДОХОДОВ ПО УРОВНЯМ БЮДЖЕТОВ (ПО ГЛАВНОМУ АДМИНИСТРАТОРУ – ФЕДЕРАЛЬНАЯ НАЛОГОВАЯ СЛУЖБА)</vt:lpstr>
      <vt:lpstr>ДОЛЯ АДМИНИСТРИРУЕМЫХ МУНИЦИПАЛИТЕТОМ ДОХОДОВ</vt:lpstr>
      <vt:lpstr>ВЫПАДАЮЩИЕ ДОХОДЫ ПРИ ПРЕДОСТАВЛЕНИИ ЛЬГОТ ПО НАЛОГАМ</vt:lpstr>
      <vt:lpstr>МЕЖБЮДЖЕТНЫЕ ОТНОШЕНИЯ</vt:lpstr>
      <vt:lpstr>РАСХОДЫ БЮДЖЕТА В РАЗРЕЗЕ РАЗДЕЛОВ ПОДРАЗДЕЛОВ</vt:lpstr>
      <vt:lpstr>РАСХОДЫ БЮДЖЕТА В РАЗРЕЗЕ РАЗДЕЛОВ ПОДРАЗДЕЛОВ</vt:lpstr>
      <vt:lpstr>РАСХОДЫ БЮДЖЕТА В РАЗРЕЗЕ РАЗДЕЛОВ ПОДРАЗДЕЛОВ</vt:lpstr>
      <vt:lpstr>РАСХОДЫ БЮДЖЕТА В РАЗРЕЗЕ РАЗДЕЛОВ ПОДРАЗДЕЛОВ</vt:lpstr>
      <vt:lpstr>РАСХОДЫ БЮДЖЕТА ПО ВИДАМ РАСХОДОВ</vt:lpstr>
      <vt:lpstr>ПРОГРАММНЫЙ БЮДЖЕТ</vt:lpstr>
      <vt:lpstr>МУНИЦИПАЛЬНАЯ ПРОГРАММА  «РАЗВИТИЕ СИСТЕМЫ  МУНИЦИПАЛЬНОГО УПРАВЛЕНИЯ»</vt:lpstr>
      <vt:lpstr>МУНИЦИПАЛЬНАЯ ПРОГРАММА  «РАЗВИТИЕ ЭКОНОМИКИ»</vt:lpstr>
      <vt:lpstr>МУНИЦИПАЛЬНАЯ ПРОГРАММА  «БЕЗОПАСНОСТЬ  ЖИЗНЕДЕЯТЕЛЬНОСТИ НАСЕЛЕНИЯ»</vt:lpstr>
      <vt:lpstr>МУНИЦИПАЛЬНАЯ ПРОГРАММА  «РАЗВИТИЕ ТРАНСПОРТНОЙ  СИСТЕМЫ»</vt:lpstr>
      <vt:lpstr>МУНИЦИПАЛЬНАЯ ПРОГРАММА  «ЖИЛЬЕ И ЖИЛИЩНО- КОММУНАЛЬНОЕ ХОЗЯЙСТВО»</vt:lpstr>
      <vt:lpstr>МУНИЦИПАЛЬНАЯ ПРОГРАММА  «ЖИЛЬЕ И ЖИЛИЩНО- КОММУНАЛЬНОЕ ХОЗЯЙСТВО»</vt:lpstr>
      <vt:lpstr>МУНИЦИПАЛЬНАЯ ПРОГРАММА  «РАЗВИТИЕ ОБРАЗОВАНИЯ»</vt:lpstr>
      <vt:lpstr>МУНИЦИПАЛЬНАЯ ПРОГРАММА  «РАЗВИТИЕ ОБРАЗОВАНИЯ»</vt:lpstr>
      <vt:lpstr>МУНИЦИПАЛЬНАЯ ПРОГРАММА  «КУЛЬТУРА»</vt:lpstr>
      <vt:lpstr>МУНИЦИПАЛЬНАЯ ПРОГРАММА  «КУЛЬТУРА»</vt:lpstr>
      <vt:lpstr>МУНИЦИПАЛЬНАЯ ПРОГРАММА  «СОЦИАЛЬНАЯ ПОДДЕРЖКА  НАСЕЛЕНИЯ»</vt:lpstr>
      <vt:lpstr>МУНИЦИПАЛЬНАЯ ПРОГРАММА  «ФОРМИРОВАНИЕ СОВРЕМЕННОЙ ГОРОДСКОЙ СРЕДЫ»</vt:lpstr>
      <vt:lpstr>МУНИЦИПАЛЬНАЯ ПРОГРАММА  «РАЗВИТИЕ ФИЗИЧЕСКОЙ КУЛЬТУРЫ  И СПОРТА»</vt:lpstr>
      <vt:lpstr>РАСХОДЫ НА КАПИТАЛЬНЫЙ И ТЕКУЩИЙ РЕМОНТ, АНТИТЕРРОРИСТИЧЕСКИЕ И ПРОТИВОПОЖАРНЫЕ МЕРОПРИЯТИЯ</vt:lpstr>
      <vt:lpstr>РАСХОДЫ НА ПОДДЕРЖКУ ОТДЕЛЬНЫХ КАТЕГОРИЙ ГРАЖДАН</vt:lpstr>
      <vt:lpstr>РАСХОДЫ НА ПОДДЕРЖКУ ОТДЕЛЬНЫХ КАТЕГОРИЙ ГРАЖДАН</vt:lpstr>
      <vt:lpstr>УЧАСТИЕ В ФЕДЕРАЛЬНЫХ И РЕСПУБЛИКАНСКИХ ПРОГРАММАХ</vt:lpstr>
      <vt:lpstr>УЧАСТИЕ В ФЕДЕРАЛЬНЫХ И РЕСПУБЛИКАНСКИХ ПРОГРАММАХ</vt:lpstr>
      <vt:lpstr>МУНИЦИПАЛЬНЫЙ ДОЛГ</vt:lpstr>
      <vt:lpstr>МУНИЦИПАЛЬНЫЙ ДОЛГ</vt:lpstr>
      <vt:lpstr>НАРОДНЫЙ БЮДЖЕТ</vt:lpstr>
      <vt:lpstr>НАРОДНЫЙ БЮДЖЕТ</vt:lpstr>
      <vt:lpstr>НАЦИОНАЛЬНЫЕ ПРОЕКТЫ</vt:lpstr>
      <vt:lpstr>ОСНОВНЫЕ МОМЕНТЫ</vt:lpstr>
      <vt:lpstr>ОТКРЫТОСТЬ БЮДЖЕТНЫХ ДАННЫХ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Starceva</cp:lastModifiedBy>
  <cp:revision>612</cp:revision>
  <cp:lastPrinted>2018-12-05T09:31:46Z</cp:lastPrinted>
  <dcterms:modified xsi:type="dcterms:W3CDTF">2019-04-25T10:52:09Z</dcterms:modified>
</cp:coreProperties>
</file>