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20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21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3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4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5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6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7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8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9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8" r:id="rId2"/>
    <p:sldMasterId id="2147483741" r:id="rId3"/>
    <p:sldMasterId id="2147483754" r:id="rId4"/>
    <p:sldMasterId id="2147483767" r:id="rId5"/>
    <p:sldMasterId id="2147483780" r:id="rId6"/>
    <p:sldMasterId id="2147483793" r:id="rId7"/>
    <p:sldMasterId id="2147483806" r:id="rId8"/>
    <p:sldMasterId id="2147483819" r:id="rId9"/>
    <p:sldMasterId id="2147483832" r:id="rId10"/>
    <p:sldMasterId id="2147483845" r:id="rId11"/>
    <p:sldMasterId id="2147483858" r:id="rId12"/>
    <p:sldMasterId id="2147483871" r:id="rId13"/>
    <p:sldMasterId id="2147483884" r:id="rId14"/>
    <p:sldMasterId id="2147483896" r:id="rId15"/>
    <p:sldMasterId id="2147483908" r:id="rId16"/>
    <p:sldMasterId id="2147483920" r:id="rId17"/>
    <p:sldMasterId id="2147483933" r:id="rId18"/>
    <p:sldMasterId id="2147483946" r:id="rId19"/>
    <p:sldMasterId id="2147483958" r:id="rId20"/>
    <p:sldMasterId id="2147483970" r:id="rId21"/>
    <p:sldMasterId id="2147483982" r:id="rId22"/>
    <p:sldMasterId id="2147483994" r:id="rId23"/>
    <p:sldMasterId id="2147484007" r:id="rId24"/>
    <p:sldMasterId id="2147484020" r:id="rId25"/>
    <p:sldMasterId id="2147484033" r:id="rId26"/>
    <p:sldMasterId id="2147484057" r:id="rId27"/>
    <p:sldMasterId id="2147484069" r:id="rId28"/>
    <p:sldMasterId id="2147484081" r:id="rId29"/>
    <p:sldMasterId id="2147484093" r:id="rId30"/>
  </p:sldMasterIdLst>
  <p:notesMasterIdLst>
    <p:notesMasterId r:id="rId92"/>
  </p:notesMasterIdLst>
  <p:handoutMasterIdLst>
    <p:handoutMasterId r:id="rId93"/>
  </p:handoutMasterIdLst>
  <p:sldIdLst>
    <p:sldId id="345" r:id="rId31"/>
    <p:sldId id="591" r:id="rId32"/>
    <p:sldId id="661" r:id="rId33"/>
    <p:sldId id="647" r:id="rId34"/>
    <p:sldId id="623" r:id="rId35"/>
    <p:sldId id="625" r:id="rId36"/>
    <p:sldId id="597" r:id="rId37"/>
    <p:sldId id="624" r:id="rId38"/>
    <p:sldId id="598" r:id="rId39"/>
    <p:sldId id="599" r:id="rId40"/>
    <p:sldId id="600" r:id="rId41"/>
    <p:sldId id="619" r:id="rId42"/>
    <p:sldId id="620" r:id="rId43"/>
    <p:sldId id="621" r:id="rId44"/>
    <p:sldId id="601" r:id="rId45"/>
    <p:sldId id="602" r:id="rId46"/>
    <p:sldId id="603" r:id="rId47"/>
    <p:sldId id="604" r:id="rId48"/>
    <p:sldId id="631" r:id="rId49"/>
    <p:sldId id="632" r:id="rId50"/>
    <p:sldId id="605" r:id="rId51"/>
    <p:sldId id="606" r:id="rId52"/>
    <p:sldId id="618" r:id="rId53"/>
    <p:sldId id="648" r:id="rId54"/>
    <p:sldId id="649" r:id="rId55"/>
    <p:sldId id="607" r:id="rId56"/>
    <p:sldId id="608" r:id="rId57"/>
    <p:sldId id="609" r:id="rId58"/>
    <p:sldId id="610" r:id="rId59"/>
    <p:sldId id="633" r:id="rId60"/>
    <p:sldId id="634" r:id="rId61"/>
    <p:sldId id="635" r:id="rId62"/>
    <p:sldId id="636" r:id="rId63"/>
    <p:sldId id="637" r:id="rId64"/>
    <p:sldId id="638" r:id="rId65"/>
    <p:sldId id="639" r:id="rId66"/>
    <p:sldId id="640" r:id="rId67"/>
    <p:sldId id="641" r:id="rId68"/>
    <p:sldId id="642" r:id="rId69"/>
    <p:sldId id="643" r:id="rId70"/>
    <p:sldId id="650" r:id="rId71"/>
    <p:sldId id="644" r:id="rId72"/>
    <p:sldId id="628" r:id="rId73"/>
    <p:sldId id="630" r:id="rId74"/>
    <p:sldId id="615" r:id="rId75"/>
    <p:sldId id="616" r:id="rId76"/>
    <p:sldId id="613" r:id="rId77"/>
    <p:sldId id="614" r:id="rId78"/>
    <p:sldId id="657" r:id="rId79"/>
    <p:sldId id="652" r:id="rId80"/>
    <p:sldId id="646" r:id="rId81"/>
    <p:sldId id="611" r:id="rId82"/>
    <p:sldId id="612" r:id="rId83"/>
    <p:sldId id="653" r:id="rId84"/>
    <p:sldId id="656" r:id="rId85"/>
    <p:sldId id="663" r:id="rId86"/>
    <p:sldId id="662" r:id="rId87"/>
    <p:sldId id="660" r:id="rId88"/>
    <p:sldId id="655" r:id="rId89"/>
    <p:sldId id="622" r:id="rId90"/>
    <p:sldId id="654" r:id="rId9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6600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75" autoAdjust="0"/>
    <p:restoredTop sz="98553" autoAdjust="0"/>
  </p:normalViewPr>
  <p:slideViewPr>
    <p:cSldViewPr>
      <p:cViewPr>
        <p:scale>
          <a:sx n="89" d="100"/>
          <a:sy n="89" d="100"/>
        </p:scale>
        <p:origin x="-84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07" y="-96"/>
      </p:cViewPr>
      <p:guideLst>
        <p:guide orient="horz" pos="3128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76" Type="http://schemas.openxmlformats.org/officeDocument/2006/relationships/slide" Target="slides/slide46.xml"/><Relationship Id="rId84" Type="http://schemas.openxmlformats.org/officeDocument/2006/relationships/slide" Target="slides/slide54.xml"/><Relationship Id="rId89" Type="http://schemas.openxmlformats.org/officeDocument/2006/relationships/slide" Target="slides/slide5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87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90" Type="http://schemas.openxmlformats.org/officeDocument/2006/relationships/slide" Target="slides/slide60.xml"/><Relationship Id="rId95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slide" Target="slides/slide55.xml"/><Relationship Id="rId9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slide" Target="slides/slide58.xml"/><Relationship Id="rId91" Type="http://schemas.openxmlformats.org/officeDocument/2006/relationships/slide" Target="slides/slide6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slide" Target="slides/slide56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92037741064004E-2"/>
          <c:y val="4.7982322951770788E-2"/>
          <c:w val="0.87934143270440601"/>
          <c:h val="0.89740275771827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06760224473705E-2"/>
                  <c:y val="8.9816657583520663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711734829824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074666500470139E-2"/>
                  <c:y val="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38966853728086E-2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905070168355277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план</c:v>
                </c:pt>
                <c:pt idx="5">
                  <c:v>2018 факт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3537.2</c:v>
                </c:pt>
                <c:pt idx="1">
                  <c:v>3481.2</c:v>
                </c:pt>
                <c:pt idx="2">
                  <c:v>3582.9</c:v>
                </c:pt>
                <c:pt idx="3">
                  <c:v>3655.6</c:v>
                </c:pt>
                <c:pt idx="4">
                  <c:v>3757.4</c:v>
                </c:pt>
                <c:pt idx="5">
                  <c:v>3761.8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4338966853728086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6647319222886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06760224473705E-2"/>
                  <c:y val="7.8383266056857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71173482982469E-2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050701683552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2067602244737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план</c:v>
                </c:pt>
                <c:pt idx="5">
                  <c:v>2018 факт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3581.2</c:v>
                </c:pt>
                <c:pt idx="1">
                  <c:v>3485.5</c:v>
                </c:pt>
                <c:pt idx="2">
                  <c:v>3519.7</c:v>
                </c:pt>
                <c:pt idx="3">
                  <c:v>3513.2</c:v>
                </c:pt>
                <c:pt idx="4">
                  <c:v>3886.2</c:v>
                </c:pt>
                <c:pt idx="5">
                  <c:v>3678.6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6033801122368525E-3"/>
                  <c:y val="-2.526600986987109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5.56318115191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69005611842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1.7953202332357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71173482982469E-2"/>
                  <c:y val="1.542480942977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3016900561184263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план</c:v>
                </c:pt>
                <c:pt idx="5">
                  <c:v>2018 факт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-44</c:v>
                </c:pt>
                <c:pt idx="1">
                  <c:v>-4.3</c:v>
                </c:pt>
                <c:pt idx="2">
                  <c:v>63.2</c:v>
                </c:pt>
                <c:pt idx="3">
                  <c:v>142.4</c:v>
                </c:pt>
                <c:pt idx="4">
                  <c:v>-128.80000000000001</c:v>
                </c:pt>
                <c:pt idx="5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67552"/>
        <c:axId val="82569088"/>
      </c:barChart>
      <c:catAx>
        <c:axId val="8256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569088"/>
        <c:crosses val="autoZero"/>
        <c:auto val="1"/>
        <c:lblAlgn val="ctr"/>
        <c:lblOffset val="100"/>
        <c:noMultiLvlLbl val="0"/>
      </c:catAx>
      <c:valAx>
        <c:axId val="82569088"/>
        <c:scaling>
          <c:orientation val="minMax"/>
          <c:max val="4000"/>
        </c:scaling>
        <c:delete val="1"/>
        <c:axPos val="l"/>
        <c:numFmt formatCode="0.0" sourceLinked="1"/>
        <c:majorTickMark val="out"/>
        <c:minorTickMark val="none"/>
        <c:tickLblPos val="nextTo"/>
        <c:crossAx val="8256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546452833154044"/>
          <c:y val="0.34926470588235298"/>
          <c:w val="9.5233208053667043E-2"/>
          <c:h val="0.37867647058823528"/>
        </c:manualLayout>
      </c:layout>
      <c:overlay val="0"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D9-4D4A-9EF2-3C3E65144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732.4</c:v>
                </c:pt>
                <c:pt idx="1">
                  <c:v>748.7</c:v>
                </c:pt>
                <c:pt idx="2">
                  <c:v>783</c:v>
                </c:pt>
                <c:pt idx="3">
                  <c:v>804.1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D9-4D4A-9EF2-3C3E6514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41408"/>
        <c:axId val="100242944"/>
      </c:barChart>
      <c:catAx>
        <c:axId val="10024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00242944"/>
        <c:crosses val="autoZero"/>
        <c:auto val="1"/>
        <c:lblAlgn val="ctr"/>
        <c:lblOffset val="100"/>
        <c:noMultiLvlLbl val="0"/>
      </c:catAx>
      <c:valAx>
        <c:axId val="1002429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0241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E1-4A74-A582-E60E324D59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91</c:v>
                </c:pt>
                <c:pt idx="1">
                  <c:v>117.4</c:v>
                </c:pt>
                <c:pt idx="2">
                  <c:v>28.2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E1-4A74-A582-E60E324D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63808"/>
        <c:axId val="100265344"/>
      </c:barChart>
      <c:catAx>
        <c:axId val="10026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00265344"/>
        <c:crosses val="autoZero"/>
        <c:auto val="1"/>
        <c:lblAlgn val="ctr"/>
        <c:lblOffset val="100"/>
        <c:noMultiLvlLbl val="0"/>
      </c:catAx>
      <c:valAx>
        <c:axId val="1002653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026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D9-48BE-A041-3F8ED4E2E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183.7</c:v>
                </c:pt>
                <c:pt idx="1">
                  <c:v>202.7</c:v>
                </c:pt>
                <c:pt idx="2">
                  <c:v>201.5</c:v>
                </c:pt>
                <c:pt idx="3">
                  <c:v>111.7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D9-48BE-A041-3F8ED4E2E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09504"/>
        <c:axId val="98711040"/>
      </c:barChart>
      <c:catAx>
        <c:axId val="9870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98711040"/>
        <c:crosses val="autoZero"/>
        <c:auto val="1"/>
        <c:lblAlgn val="ctr"/>
        <c:lblOffset val="100"/>
        <c:noMultiLvlLbl val="0"/>
      </c:catAx>
      <c:valAx>
        <c:axId val="98711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70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C-427E-A14D-955B8FCF0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67</c:v>
                </c:pt>
                <c:pt idx="1">
                  <c:v>88.5</c:v>
                </c:pt>
                <c:pt idx="2">
                  <c:v>70.099999999999994</c:v>
                </c:pt>
                <c:pt idx="3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6C-427E-A14D-955B8FCF0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736000"/>
        <c:axId val="98737536"/>
      </c:barChart>
      <c:catAx>
        <c:axId val="9873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8737536"/>
        <c:crosses val="autoZero"/>
        <c:auto val="1"/>
        <c:lblAlgn val="ctr"/>
        <c:lblOffset val="100"/>
        <c:noMultiLvlLbl val="0"/>
      </c:catAx>
      <c:valAx>
        <c:axId val="987375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873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04928057638989E-2"/>
          <c:y val="2.5671358654704313E-2"/>
          <c:w val="0.89687375161625071"/>
          <c:h val="0.854554939944633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12230773157338E-2"/>
                  <c:y val="-7.0508465669001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6.2402075445070669E-2"/>
                  <c:y val="2.12036327917648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6.5213654939240986E-2"/>
                  <c:y val="-6.86618153776692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6.0625335923636114E-2"/>
                  <c:y val="-9.4668198729496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6.0717337713227057E-2"/>
                  <c:y val="-2.6132291326236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6.0767902665469602E-2"/>
                  <c:y val="1.46199230574543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6.1379823045666429E-2"/>
                  <c:y val="-1.158718315212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14365</c:v>
                </c:pt>
                <c:pt idx="6">
                  <c:v>11281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-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6.2162947286367093E-2"/>
                  <c:y val="-4.83203540550293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6.2087876121872346E-2"/>
                  <c:y val="2.4128712255207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-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6.1428635588953472E-2"/>
                  <c:y val="-1.1587365627451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17282</c:v>
                </c:pt>
                <c:pt idx="6">
                  <c:v>19655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9112230773157338E-2"/>
                  <c:y val="4.73340993647486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8974348195545839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7642123848100961E-2"/>
                  <c:y val="2.6544685561256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5.4412212456874158E-2"/>
                  <c:y val="-2.3174366304252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86-4CCD-921F-E72D1E1A322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1168</c:v>
                </c:pt>
                <c:pt idx="6">
                  <c:v>1201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129664"/>
        <c:axId val="82131200"/>
      </c:barChart>
      <c:catAx>
        <c:axId val="8212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82131200"/>
        <c:crosses val="autoZero"/>
        <c:auto val="1"/>
        <c:lblAlgn val="ctr"/>
        <c:lblOffset val="100"/>
        <c:noMultiLvlLbl val="0"/>
      </c:catAx>
      <c:valAx>
        <c:axId val="82131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82129664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62-4065-8001-4DE8956CF7D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0-4252-8550-D12FB91F016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D0-4252-8550-D12FB91F016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FF-4095-9CBC-21B2160B17F8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Иные</c:v>
                </c:pt>
                <c:pt idx="2">
                  <c:v>Дотации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0.66</c:v>
                </c:pt>
                <c:pt idx="1">
                  <c:v>0.02</c:v>
                </c:pt>
                <c:pt idx="2">
                  <c:v>0.13</c:v>
                </c:pt>
                <c:pt idx="3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8F-4831-8360-10A5E5EEFE0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2-4A54-8043-B928666FE30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42-4A54-8043-B928666FE30F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</c:v>
                </c:pt>
                <c:pt idx="1">
                  <c:v>0.12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7F8-4397-B1B8-37C32DCE2E9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F9-43E4-89DF-15AE1307618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F9-43E4-89DF-15AE13076184}"/>
              </c:ext>
            </c:extLst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0.73</c:v>
                </c:pt>
                <c:pt idx="1">
                  <c:v>0.12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9.5000000000000001E-2</c:v>
                </c:pt>
                <c:pt idx="1">
                  <c:v>4.7E-2</c:v>
                </c:pt>
                <c:pt idx="2">
                  <c:v>1.7999999999999999E-2</c:v>
                </c:pt>
                <c:pt idx="3">
                  <c:v>3.4000000000000002E-2</c:v>
                </c:pt>
                <c:pt idx="4">
                  <c:v>0.71199999999999997</c:v>
                </c:pt>
                <c:pt idx="5">
                  <c:v>2E-3</c:v>
                </c:pt>
                <c:pt idx="6">
                  <c:v>9.1999999999999998E-2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B5-4FA5-AC2F-022B6EA82A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B5-4FA5-AC2F-022B6EA82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929792"/>
        <c:axId val="110931328"/>
      </c:barChart>
      <c:catAx>
        <c:axId val="110929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0931328"/>
        <c:crosses val="autoZero"/>
        <c:auto val="1"/>
        <c:lblAlgn val="ctr"/>
        <c:lblOffset val="100"/>
        <c:noMultiLvlLbl val="0"/>
      </c:catAx>
      <c:valAx>
        <c:axId val="110931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92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21290164223569E-3"/>
                  <c:y val="-2.5903745182690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E7-4068-860B-F8EB7D6734AE}"/>
                </c:ext>
              </c:extLst>
            </c:dLbl>
            <c:dLbl>
              <c:idx val="1"/>
              <c:layout>
                <c:manualLayout>
                  <c:x val="-1.46212901642235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E7-4068-860B-F8EB7D6734AE}"/>
                </c:ext>
              </c:extLst>
            </c:dLbl>
            <c:dLbl>
              <c:idx val="2"/>
              <c:layout>
                <c:manualLayout>
                  <c:x val="1.4621290164223569E-3"/>
                  <c:y val="-2.9048660943001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E7-4068-860B-F8EB7D6734AE}"/>
                </c:ext>
              </c:extLst>
            </c:dLbl>
            <c:dLbl>
              <c:idx val="3"/>
              <c:layout>
                <c:manualLayout>
                  <c:x val="4.3863870492670707E-3"/>
                  <c:y val="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E7-4068-860B-F8EB7D6734AE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31</c:v>
                </c:pt>
                <c:pt idx="1">
                  <c:v>38</c:v>
                </c:pt>
                <c:pt idx="2">
                  <c:v>31.8</c:v>
                </c:pt>
                <c:pt idx="3">
                  <c:v>24.8</c:v>
                </c:pt>
                <c:pt idx="4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E7-4068-860B-F8EB7D6734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3.14491576031091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E7-4068-860B-F8EB7D6734AE}"/>
                </c:ext>
              </c:extLst>
            </c:dLbl>
            <c:dLbl>
              <c:idx val="3"/>
              <c:layout>
                <c:manualLayout>
                  <c:x val="2.92425803284471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E7-4068-860B-F8EB7D6734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38.200000000000003</c:v>
                </c:pt>
                <c:pt idx="1">
                  <c:v>38.4</c:v>
                </c:pt>
                <c:pt idx="2">
                  <c:v>32.1</c:v>
                </c:pt>
                <c:pt idx="3">
                  <c:v>32.700000000000003</c:v>
                </c:pt>
                <c:pt idx="4">
                  <c:v>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3E7-4068-860B-F8EB7D6734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Заработная плата 2018-2020 годы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462129016422464E-3"/>
                  <c:y val="-2.590170567830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E7-4068-860B-F8EB7D6734AE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E7-4068-860B-F8EB7D6734AE}"/>
                </c:ext>
              </c:extLst>
            </c:dLbl>
            <c:dLbl>
              <c:idx val="2"/>
              <c:layout>
                <c:manualLayout>
                  <c:x val="1.4621290164223569E-3"/>
                  <c:y val="-2.9046621438617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E7-4068-860B-F8EB7D6734A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  <c:pt idx="4">
                  <c:v>Среднемесячная начисленная заработная плата по МОГО "Ухта"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42.1</c:v>
                </c:pt>
                <c:pt idx="1">
                  <c:v>41.3</c:v>
                </c:pt>
                <c:pt idx="2">
                  <c:v>36.6</c:v>
                </c:pt>
                <c:pt idx="3">
                  <c:v>39.700000000000003</c:v>
                </c:pt>
                <c:pt idx="4">
                  <c:v>62.7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3E7-4068-860B-F8EB7D673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68992"/>
        <c:axId val="96470528"/>
      </c:barChart>
      <c:catAx>
        <c:axId val="9646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ru-RU"/>
          </a:p>
        </c:txPr>
        <c:crossAx val="96470528"/>
        <c:crosses val="autoZero"/>
        <c:auto val="1"/>
        <c:lblAlgn val="ctr"/>
        <c:lblOffset val="100"/>
        <c:noMultiLvlLbl val="0"/>
      </c:catAx>
      <c:valAx>
        <c:axId val="96470528"/>
        <c:scaling>
          <c:orientation val="minMax"/>
        </c:scaling>
        <c:delete val="0"/>
        <c:axPos val="b"/>
        <c:numFmt formatCode="0;[Red]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6468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7E-4B3D-AA6D-E3FD2F6F2D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7E-4B3D-AA6D-E3FD2F6F2D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7E-4B3D-AA6D-E3FD2F6F2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51680"/>
        <c:axId val="111353216"/>
      </c:barChart>
      <c:catAx>
        <c:axId val="111351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1353216"/>
        <c:crosses val="autoZero"/>
        <c:auto val="1"/>
        <c:lblAlgn val="ctr"/>
        <c:lblOffset val="100"/>
        <c:noMultiLvlLbl val="0"/>
      </c:catAx>
      <c:valAx>
        <c:axId val="111353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35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68-4570-872C-08CEE3229C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68-4570-872C-08CEE3229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79584"/>
        <c:axId val="111381120"/>
      </c:barChart>
      <c:catAx>
        <c:axId val="111379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1381120"/>
        <c:crosses val="autoZero"/>
        <c:auto val="1"/>
        <c:lblAlgn val="ctr"/>
        <c:lblOffset val="100"/>
        <c:noMultiLvlLbl val="0"/>
      </c:catAx>
      <c:valAx>
        <c:axId val="111381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B1-4450-816A-7459DF712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B1-4450-816A-7459DF712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36160"/>
        <c:axId val="111437696"/>
      </c:barChart>
      <c:catAx>
        <c:axId val="111436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1437696"/>
        <c:crosses val="autoZero"/>
        <c:auto val="1"/>
        <c:lblAlgn val="ctr"/>
        <c:lblOffset val="100"/>
        <c:noMultiLvlLbl val="0"/>
      </c:catAx>
      <c:valAx>
        <c:axId val="11143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3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DC-4226-818A-6BFDEC07E7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DC-4226-818A-6BFDEC07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504768"/>
        <c:axId val="111522944"/>
      </c:barChart>
      <c:catAx>
        <c:axId val="111504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1522944"/>
        <c:crosses val="autoZero"/>
        <c:auto val="1"/>
        <c:lblAlgn val="ctr"/>
        <c:lblOffset val="100"/>
        <c:noMultiLvlLbl val="0"/>
      </c:catAx>
      <c:valAx>
        <c:axId val="11152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50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8-41B1-A324-F397F361EE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D8-41B1-A324-F397F361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032960"/>
        <c:axId val="111042944"/>
      </c:barChart>
      <c:catAx>
        <c:axId val="111032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1042944"/>
        <c:crosses val="autoZero"/>
        <c:auto val="1"/>
        <c:lblAlgn val="ctr"/>
        <c:lblOffset val="100"/>
        <c:noMultiLvlLbl val="0"/>
      </c:catAx>
      <c:valAx>
        <c:axId val="11104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03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96-42C6-A90C-49A3AA7C98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96-42C6-A90C-49A3AA7C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79648"/>
        <c:axId val="111181184"/>
      </c:barChart>
      <c:catAx>
        <c:axId val="111179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1181184"/>
        <c:crosses val="autoZero"/>
        <c:auto val="1"/>
        <c:lblAlgn val="ctr"/>
        <c:lblOffset val="100"/>
        <c:noMultiLvlLbl val="0"/>
      </c:catAx>
      <c:valAx>
        <c:axId val="11118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17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5.3999999999999999E-2</c:v>
                </c:pt>
                <c:pt idx="1">
                  <c:v>0.94599999999999995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Федеральный </c:v>
                </c:pt>
                <c:pt idx="1">
                  <c:v>Республиканский</c:v>
                </c:pt>
                <c:pt idx="2">
                  <c:v>Местный</c:v>
                </c:pt>
                <c:pt idx="3">
                  <c:v>Дорожный фонд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16.899999999999999</c:v>
                </c:pt>
                <c:pt idx="1">
                  <c:v>7.2</c:v>
                </c:pt>
                <c:pt idx="2">
                  <c:v>2.7</c:v>
                </c:pt>
                <c:pt idx="3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88569827305"/>
          <c:y val="3.3468480992142814E-2"/>
          <c:w val="0.51643498360542461"/>
          <c:h val="0.774652588822142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из бюджета Республики Коми</c:v>
                </c:pt>
                <c:pt idx="1">
                  <c:v>из бюджета МОГО "Ухта"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270000</c:v>
                </c:pt>
                <c:pt idx="1">
                  <c:v>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E7-407E-B470-B309C386C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7"/>
        <c:holeSize val="50"/>
      </c:doughnutChart>
    </c:plotArea>
    <c:legend>
      <c:legendPos val="b"/>
      <c:layout>
        <c:manualLayout>
          <c:xMode val="edge"/>
          <c:yMode val="edge"/>
          <c:x val="0.1459442238915141"/>
          <c:y val="0.80812106981428511"/>
          <c:w val="0.67836179569061894"/>
          <c:h val="0.19187893018571492"/>
        </c:manualLayout>
      </c:layout>
      <c:overlay val="0"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4559781490761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A-4C89-927C-C461EE045A90}"/>
                </c:ext>
              </c:extLst>
            </c:dLbl>
            <c:dLbl>
              <c:idx val="1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A-4C89-927C-C461EE045A90}"/>
                </c:ext>
              </c:extLst>
            </c:dLbl>
            <c:dLbl>
              <c:idx val="2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A-4C89-927C-C461EE045A90}"/>
                </c:ext>
              </c:extLst>
            </c:dLbl>
            <c:dLbl>
              <c:idx val="3"/>
              <c:layout>
                <c:manualLayout>
                  <c:x val="-2.9091195629815225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A-4C89-927C-C461EE045A90}"/>
                </c:ext>
              </c:extLst>
            </c:dLbl>
            <c:dLbl>
              <c:idx val="4"/>
              <c:layout>
                <c:manualLayout>
                  <c:x val="2.9091195629815225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A-4C89-927C-C461EE045A90}"/>
                </c:ext>
              </c:extLst>
            </c:dLbl>
            <c:dLbl>
              <c:idx val="5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A-4C89-927C-C461EE045A90}"/>
                </c:ext>
              </c:extLst>
            </c:dLbl>
            <c:dLbl>
              <c:idx val="6"/>
              <c:layout>
                <c:manualLayout>
                  <c:x val="-1.4545597814907612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0A-4C89-927C-C461EE045A90}"/>
                </c:ext>
              </c:extLst>
            </c:dLbl>
            <c:dLbl>
              <c:idx val="7"/>
              <c:layout>
                <c:manualLayout>
                  <c:x val="-4.3636793444722837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0A-4C89-927C-C461EE045A90}"/>
                </c:ext>
              </c:extLst>
            </c:dLbl>
            <c:dLbl>
              <c:idx val="8"/>
              <c:layout>
                <c:manualLayout>
                  <c:x val="2.9091195629815225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0A-4C89-927C-C461EE045A90}"/>
                </c:ext>
              </c:extLst>
            </c:dLbl>
            <c:dLbl>
              <c:idx val="9"/>
              <c:layout>
                <c:manualLayout>
                  <c:x val="0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0A-4C89-927C-C461EE045A90}"/>
                </c:ext>
              </c:extLst>
            </c:dLbl>
            <c:dLbl>
              <c:idx val="10"/>
              <c:layout>
                <c:manualLayout>
                  <c:x val="-1.4545597814906545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0A-4C89-927C-C461EE045A90}"/>
                </c:ext>
              </c:extLst>
            </c:dLbl>
            <c:dLbl>
              <c:idx val="11"/>
              <c:layout>
                <c:manualLayout>
                  <c:x val="4.363679344472177E-3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0A-4C89-927C-C461EE045A90}"/>
                </c:ext>
              </c:extLst>
            </c:dLbl>
            <c:dLbl>
              <c:idx val="12"/>
              <c:layout>
                <c:manualLayout>
                  <c:x val="-1.0666648508898453E-16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F-4FE7-8F1B-9ADF20D54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01.01.2007</c:v>
                </c:pt>
                <c:pt idx="1">
                  <c:v>01.01.2008</c:v>
                </c:pt>
                <c:pt idx="2">
                  <c:v>01.01.2009</c:v>
                </c:pt>
                <c:pt idx="3">
                  <c:v> 01.01.2010</c:v>
                </c:pt>
                <c:pt idx="4">
                  <c:v> 01.01.2011</c:v>
                </c:pt>
                <c:pt idx="5">
                  <c:v>01.01.2012</c:v>
                </c:pt>
                <c:pt idx="6">
                  <c:v>01.01.2013</c:v>
                </c:pt>
                <c:pt idx="7">
                  <c:v>01.01.2014</c:v>
                </c:pt>
                <c:pt idx="8">
                  <c:v>01.01.2015</c:v>
                </c:pt>
                <c:pt idx="9">
                  <c:v>01.01.2016</c:v>
                </c:pt>
                <c:pt idx="10">
                  <c:v>01.01.2017</c:v>
                </c:pt>
                <c:pt idx="11">
                  <c:v>01.01.2018</c:v>
                </c:pt>
                <c:pt idx="12">
                  <c:v>01.01.2019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45</c:v>
                </c:pt>
                <c:pt idx="4">
                  <c:v>59</c:v>
                </c:pt>
                <c:pt idx="5">
                  <c:v>40</c:v>
                </c:pt>
                <c:pt idx="6">
                  <c:v>41</c:v>
                </c:pt>
                <c:pt idx="7">
                  <c:v>47</c:v>
                </c:pt>
                <c:pt idx="8">
                  <c:v>43</c:v>
                </c:pt>
                <c:pt idx="9">
                  <c:v>47</c:v>
                </c:pt>
                <c:pt idx="10">
                  <c:v>36</c:v>
                </c:pt>
                <c:pt idx="11">
                  <c:v>14</c:v>
                </c:pt>
                <c:pt idx="1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0A-4C89-927C-C461EE045A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0A-4C89-927C-C461EE045A90}"/>
                </c:ext>
              </c:extLst>
            </c:dLbl>
            <c:dLbl>
              <c:idx val="1"/>
              <c:layout>
                <c:manualLayout>
                  <c:x val="1.4545597814907346E-3"/>
                  <c:y val="-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0A-4C89-927C-C461EE045A90}"/>
                </c:ext>
              </c:extLst>
            </c:dLbl>
            <c:dLbl>
              <c:idx val="2"/>
              <c:layout>
                <c:manualLayout>
                  <c:x val="2.9091195629814956E-3"/>
                  <c:y val="-0.1656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0A-4C89-927C-C461EE045A90}"/>
                </c:ext>
              </c:extLst>
            </c:dLbl>
            <c:dLbl>
              <c:idx val="3"/>
              <c:layout>
                <c:manualLayout>
                  <c:x val="0"/>
                  <c:y val="-0.2218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0A-4C89-927C-C461EE045A90}"/>
                </c:ext>
              </c:extLst>
            </c:dLbl>
            <c:dLbl>
              <c:idx val="4"/>
              <c:layout>
                <c:manualLayout>
                  <c:x val="4.3636793444722837E-3"/>
                  <c:y val="-0.2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0A-4C89-927C-C461EE045A90}"/>
                </c:ext>
              </c:extLst>
            </c:dLbl>
            <c:dLbl>
              <c:idx val="5"/>
              <c:layout>
                <c:manualLayout>
                  <c:x val="2.9091195629815225E-3"/>
                  <c:y val="-0.2937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0A-4C89-927C-C461EE045A90}"/>
                </c:ext>
              </c:extLst>
            </c:dLbl>
            <c:dLbl>
              <c:idx val="6"/>
              <c:layout>
                <c:manualLayout>
                  <c:x val="1.4545597814908146E-3"/>
                  <c:y val="-0.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0A-4C89-927C-C461EE045A90}"/>
                </c:ext>
              </c:extLst>
            </c:dLbl>
            <c:dLbl>
              <c:idx val="7"/>
              <c:layout>
                <c:manualLayout>
                  <c:x val="-4.3636793444722837E-3"/>
                  <c:y val="-0.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0A-4C89-927C-C461EE045A90}"/>
                </c:ext>
              </c:extLst>
            </c:dLbl>
            <c:dLbl>
              <c:idx val="8"/>
              <c:layout>
                <c:manualLayout>
                  <c:x val="-1.4545597814907612E-3"/>
                  <c:y val="-0.30312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0A-4C89-927C-C461EE045A90}"/>
                </c:ext>
              </c:extLst>
            </c:dLbl>
            <c:dLbl>
              <c:idx val="9"/>
              <c:layout>
                <c:manualLayout>
                  <c:x val="-2.9091195629815225E-3"/>
                  <c:y val="-0.287499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0A-4C89-927C-C461EE045A90}"/>
                </c:ext>
              </c:extLst>
            </c:dLbl>
            <c:dLbl>
              <c:idx val="10"/>
              <c:layout>
                <c:manualLayout>
                  <c:x val="-1.0666648508898453E-16"/>
                  <c:y val="-0.27187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0A-4C89-927C-C461EE045A90}"/>
                </c:ext>
              </c:extLst>
            </c:dLbl>
            <c:dLbl>
              <c:idx val="11"/>
              <c:layout>
                <c:manualLayout>
                  <c:x val="1.4545597814907612E-3"/>
                  <c:y val="-0.1906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0A-4C89-927C-C461EE045A90}"/>
                </c:ext>
              </c:extLst>
            </c:dLbl>
            <c:dLbl>
              <c:idx val="12"/>
              <c:layout>
                <c:manualLayout>
                  <c:x val="-2.1333297017796906E-16"/>
                  <c:y val="-0.18125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F-4FE7-8F1B-9ADF20D5424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01.01.2007</c:v>
                </c:pt>
                <c:pt idx="1">
                  <c:v>01.01.2008</c:v>
                </c:pt>
                <c:pt idx="2">
                  <c:v>01.01.2009</c:v>
                </c:pt>
                <c:pt idx="3">
                  <c:v> 01.01.2010</c:v>
                </c:pt>
                <c:pt idx="4">
                  <c:v> 01.01.2011</c:v>
                </c:pt>
                <c:pt idx="5">
                  <c:v>01.01.2012</c:v>
                </c:pt>
                <c:pt idx="6">
                  <c:v>01.01.2013</c:v>
                </c:pt>
                <c:pt idx="7">
                  <c:v>01.01.2014</c:v>
                </c:pt>
                <c:pt idx="8">
                  <c:v>01.01.2015</c:v>
                </c:pt>
                <c:pt idx="9">
                  <c:v>01.01.2016</c:v>
                </c:pt>
                <c:pt idx="10">
                  <c:v>01.01.2017</c:v>
                </c:pt>
                <c:pt idx="11">
                  <c:v>01.01.2018</c:v>
                </c:pt>
                <c:pt idx="12">
                  <c:v>01.01.2019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127.3</c:v>
                </c:pt>
                <c:pt idx="1">
                  <c:v>129.19999999999999</c:v>
                </c:pt>
                <c:pt idx="2">
                  <c:v>254.3</c:v>
                </c:pt>
                <c:pt idx="3">
                  <c:v>352.2</c:v>
                </c:pt>
                <c:pt idx="4">
                  <c:v>474</c:v>
                </c:pt>
                <c:pt idx="5">
                  <c:v>474</c:v>
                </c:pt>
                <c:pt idx="6">
                  <c:v>594</c:v>
                </c:pt>
                <c:pt idx="7">
                  <c:v>495</c:v>
                </c:pt>
                <c:pt idx="8">
                  <c:v>514</c:v>
                </c:pt>
                <c:pt idx="9">
                  <c:v>474</c:v>
                </c:pt>
                <c:pt idx="10">
                  <c:v>439</c:v>
                </c:pt>
                <c:pt idx="11">
                  <c:v>305.5</c:v>
                </c:pt>
                <c:pt idx="12">
                  <c:v>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6948992"/>
        <c:axId val="1169505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1.6000157596398387E-2"/>
                  <c:y val="2.8124999999999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0A-4C89-927C-C461EE045A90}"/>
                </c:ext>
              </c:extLst>
            </c:dLbl>
            <c:dLbl>
              <c:idx val="1"/>
              <c:layout>
                <c:manualLayout>
                  <c:x val="-1.16364782519260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0A-4C89-927C-C461EE045A90}"/>
                </c:ext>
              </c:extLst>
            </c:dLbl>
            <c:dLbl>
              <c:idx val="2"/>
              <c:layout>
                <c:manualLayout>
                  <c:x val="-3.0545755411306011E-2"/>
                  <c:y val="-4.375000000000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0A-4C89-927C-C461EE045A90}"/>
                </c:ext>
              </c:extLst>
            </c:dLbl>
            <c:dLbl>
              <c:idx val="3"/>
              <c:layout>
                <c:manualLayout>
                  <c:x val="-2.7636635848324462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0A-4C89-927C-C461EE045A90}"/>
                </c:ext>
              </c:extLst>
            </c:dLbl>
            <c:dLbl>
              <c:idx val="4"/>
              <c:layout>
                <c:manualLayout>
                  <c:x val="-2.036383694087065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0A-4C89-927C-C461EE045A90}"/>
                </c:ext>
              </c:extLst>
            </c:dLbl>
            <c:dLbl>
              <c:idx val="5"/>
              <c:layout>
                <c:manualLayout>
                  <c:x val="-2.181839672236141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0A-4C89-927C-C461EE045A90}"/>
                </c:ext>
              </c:extLst>
            </c:dLbl>
            <c:dLbl>
              <c:idx val="6"/>
              <c:layout>
                <c:manualLayout>
                  <c:x val="-2.4727516285342938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0A-4C89-927C-C461EE045A90}"/>
                </c:ext>
              </c:extLst>
            </c:dLbl>
            <c:dLbl>
              <c:idx val="7"/>
              <c:layout>
                <c:manualLayout>
                  <c:x val="-3.0545755411305983E-2"/>
                  <c:y val="-5.1562992125984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865876760532731E-2"/>
                      <c:h val="5.67344980314960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2A0A-4C89-927C-C461EE045A90}"/>
                </c:ext>
              </c:extLst>
            </c:dLbl>
            <c:dLbl>
              <c:idx val="8"/>
              <c:layout>
                <c:manualLayout>
                  <c:x val="-3.2000315192796849E-2"/>
                  <c:y val="-4.062524606299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0A-4C89-927C-C461EE045A90}"/>
                </c:ext>
              </c:extLst>
            </c:dLbl>
            <c:dLbl>
              <c:idx val="9"/>
              <c:layout>
                <c:manualLayout>
                  <c:x val="-3.3454874974287507E-2"/>
                  <c:y val="-4.0625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0A-4C89-927C-C461EE045A90}"/>
                </c:ext>
              </c:extLst>
            </c:dLbl>
            <c:dLbl>
              <c:idx val="10"/>
              <c:layout>
                <c:manualLayout>
                  <c:x val="-2.7636635848324462E-2"/>
                  <c:y val="-3.750000000000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A0A-4C89-927C-C461EE045A90}"/>
                </c:ext>
              </c:extLst>
            </c:dLbl>
            <c:dLbl>
              <c:idx val="11"/>
              <c:layout>
                <c:manualLayout>
                  <c:x val="-2.763663584832457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A0A-4C89-927C-C461EE045A90}"/>
                </c:ext>
              </c:extLst>
            </c:dLbl>
            <c:dLbl>
              <c:idx val="12"/>
              <c:layout>
                <c:manualLayout>
                  <c:x val="-3.0545755411306091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F-4FE7-8F1B-9ADF20D54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01.01.2007</c:v>
                </c:pt>
                <c:pt idx="1">
                  <c:v>01.01.2008</c:v>
                </c:pt>
                <c:pt idx="2">
                  <c:v>01.01.2009</c:v>
                </c:pt>
                <c:pt idx="3">
                  <c:v> 01.01.2010</c:v>
                </c:pt>
                <c:pt idx="4">
                  <c:v> 01.01.2011</c:v>
                </c:pt>
                <c:pt idx="5">
                  <c:v>01.01.2012</c:v>
                </c:pt>
                <c:pt idx="6">
                  <c:v>01.01.2013</c:v>
                </c:pt>
                <c:pt idx="7">
                  <c:v>01.01.2014</c:v>
                </c:pt>
                <c:pt idx="8">
                  <c:v>01.01.2015</c:v>
                </c:pt>
                <c:pt idx="9">
                  <c:v>01.01.2016</c:v>
                </c:pt>
                <c:pt idx="10">
                  <c:v>01.01.2017</c:v>
                </c:pt>
                <c:pt idx="11">
                  <c:v>01.01.2018</c:v>
                </c:pt>
                <c:pt idx="12">
                  <c:v>01.01.2019</c:v>
                </c:pt>
              </c:strCache>
            </c:strRef>
          </c:cat>
          <c:val>
            <c:numRef>
              <c:f>Лист1!$D$2:$D$14</c:f>
              <c:numCache>
                <c:formatCode>0%</c:formatCode>
                <c:ptCount val="13"/>
                <c:pt idx="0">
                  <c:v>0.16</c:v>
                </c:pt>
                <c:pt idx="1">
                  <c:v>0.12</c:v>
                </c:pt>
                <c:pt idx="2">
                  <c:v>0.18</c:v>
                </c:pt>
                <c:pt idx="3">
                  <c:v>0.27</c:v>
                </c:pt>
                <c:pt idx="4">
                  <c:v>0.32</c:v>
                </c:pt>
                <c:pt idx="5">
                  <c:v>0.27</c:v>
                </c:pt>
                <c:pt idx="6">
                  <c:v>0.32</c:v>
                </c:pt>
                <c:pt idx="7">
                  <c:v>0.25</c:v>
                </c:pt>
                <c:pt idx="8">
                  <c:v>0.36</c:v>
                </c:pt>
                <c:pt idx="9">
                  <c:v>0.36</c:v>
                </c:pt>
                <c:pt idx="10">
                  <c:v>0.3</c:v>
                </c:pt>
                <c:pt idx="11">
                  <c:v>0.21</c:v>
                </c:pt>
                <c:pt idx="12">
                  <c:v>0.21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2A0A-4C89-927C-C461EE045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67136"/>
        <c:axId val="116952064"/>
      </c:lineChart>
      <c:catAx>
        <c:axId val="11694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latin typeface="Verdana" pitchFamily="34" charset="0"/>
              </a:defRPr>
            </a:pPr>
            <a:endParaRPr lang="ru-RU"/>
          </a:p>
        </c:txPr>
        <c:crossAx val="116950528"/>
        <c:crosses val="autoZero"/>
        <c:auto val="1"/>
        <c:lblAlgn val="ctr"/>
        <c:lblOffset val="100"/>
        <c:noMultiLvlLbl val="0"/>
      </c:catAx>
      <c:valAx>
        <c:axId val="1169505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9525" cap="flat">
            <a:solidFill>
              <a:srgbClr val="4D4D4D"/>
            </a:solidFill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16948992"/>
        <c:crosses val="autoZero"/>
        <c:crossBetween val="between"/>
      </c:valAx>
      <c:valAx>
        <c:axId val="116952064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16667136"/>
        <c:crosses val="max"/>
        <c:crossBetween val="between"/>
      </c:valAx>
      <c:catAx>
        <c:axId val="11666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9520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884643101423799E-2"/>
          <c:y val="0.839427657480315"/>
          <c:w val="0.93804926811591216"/>
          <c:h val="0.14182234251968504"/>
        </c:manualLayout>
      </c:layout>
      <c:overlay val="0"/>
      <c:txPr>
        <a:bodyPr/>
        <a:lstStyle/>
        <a:p>
          <a:pPr>
            <a:defRPr sz="8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3164845426055863"/>
                  <c:y val="-5.594371093576208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32.200000000000003</c:v>
                </c:pt>
                <c:pt idx="1">
                  <c:v>29.5</c:v>
                </c:pt>
                <c:pt idx="2">
                  <c:v>52.3</c:v>
                </c:pt>
                <c:pt idx="3">
                  <c:v>62.6</c:v>
                </c:pt>
                <c:pt idx="4">
                  <c:v>61.2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96571392"/>
        <c:axId val="96572928"/>
      </c:bubbleChart>
      <c:valAx>
        <c:axId val="9657139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96572928"/>
        <c:crosses val="autoZero"/>
        <c:crossBetween val="midCat"/>
        <c:majorUnit val="5"/>
        <c:minorUnit val="0.2"/>
      </c:valAx>
      <c:valAx>
        <c:axId val="965729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657139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CE-4E4C-BFAE-02FA7FAB6030}"/>
                </c:ext>
              </c:extLst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CE-4E4C-BFAE-02FA7FAB6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4.3999999999999997E-2</c:v>
                </c:pt>
                <c:pt idx="1">
                  <c:v>0.95599999999999996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31.4</c:v>
                </c:pt>
                <c:pt idx="1">
                  <c:v>29.5</c:v>
                </c:pt>
                <c:pt idx="2">
                  <c:v>52.9</c:v>
                </c:pt>
                <c:pt idx="3">
                  <c:v>62.2</c:v>
                </c:pt>
                <c:pt idx="4" formatCode="0.0">
                  <c:v>63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98097408"/>
        <c:axId val="98099200"/>
      </c:bubbleChart>
      <c:valAx>
        <c:axId val="9809740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98099200"/>
        <c:crosses val="autoZero"/>
        <c:crossBetween val="midCat"/>
        <c:majorUnit val="5"/>
        <c:minorUnit val="0.2"/>
      </c:valAx>
      <c:valAx>
        <c:axId val="980992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09740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6-4956-9DB3-77C2F9E8A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6-4956-9DB3-77C2F9E8A55E}"/>
              </c:ext>
            </c:extLst>
          </c:dPt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Неналоговые</c:v>
                </c:pt>
                <c:pt idx="2">
                  <c:v>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2373.6999999999998</c:v>
                </c:pt>
                <c:pt idx="1">
                  <c:v>180.4</c:v>
                </c:pt>
                <c:pt idx="2">
                  <c:v>1207.5999999999999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6-4956-9DB3-77C2F9E8A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факт</c:v>
                </c:pt>
                <c:pt idx="1">
                  <c:v>2015 факт</c:v>
                </c:pt>
                <c:pt idx="2">
                  <c:v>2016 факт</c:v>
                </c:pt>
                <c:pt idx="3">
                  <c:v>2017 факт</c:v>
                </c:pt>
                <c:pt idx="4">
                  <c:v>2018 план</c:v>
                </c:pt>
                <c:pt idx="5">
                  <c:v>2018 факт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0.59</c:v>
                </c:pt>
                <c:pt idx="1">
                  <c:v>0.6</c:v>
                </c:pt>
                <c:pt idx="2">
                  <c:v>0.59</c:v>
                </c:pt>
                <c:pt idx="3">
                  <c:v>0.61</c:v>
                </c:pt>
                <c:pt idx="4">
                  <c:v>0.63</c:v>
                </c:pt>
                <c:pt idx="5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4BFA-B316-48032CA2E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2014 факт</c:v>
                </c:pt>
                <c:pt idx="1">
                  <c:v>2015 факт</c:v>
                </c:pt>
                <c:pt idx="2">
                  <c:v>2016 факт</c:v>
                </c:pt>
                <c:pt idx="3">
                  <c:v>2017 факт</c:v>
                </c:pt>
                <c:pt idx="4">
                  <c:v>2018 план</c:v>
                </c:pt>
                <c:pt idx="5">
                  <c:v>2018 факт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0.41</c:v>
                </c:pt>
                <c:pt idx="1">
                  <c:v>0.4</c:v>
                </c:pt>
                <c:pt idx="2">
                  <c:v>0.41</c:v>
                </c:pt>
                <c:pt idx="3">
                  <c:v>0.39</c:v>
                </c:pt>
                <c:pt idx="4">
                  <c:v>0.37</c:v>
                </c:pt>
                <c:pt idx="5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A-4BFA-B316-48032CA2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8935168"/>
        <c:axId val="98936704"/>
      </c:barChart>
      <c:catAx>
        <c:axId val="9893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8936704"/>
        <c:crosses val="autoZero"/>
        <c:auto val="1"/>
        <c:lblAlgn val="ctr"/>
        <c:lblOffset val="100"/>
        <c:noMultiLvlLbl val="0"/>
      </c:catAx>
      <c:valAx>
        <c:axId val="989367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98935168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247.2</c:v>
                </c:pt>
                <c:pt idx="1">
                  <c:v>122.1</c:v>
                </c:pt>
                <c:pt idx="2">
                  <c:v>22</c:v>
                </c:pt>
                <c:pt idx="3">
                  <c:v>111.7</c:v>
                </c:pt>
                <c:pt idx="4">
                  <c:v>80.900000000000006</c:v>
                </c:pt>
                <c:pt idx="5">
                  <c:v>804.1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59.4</c:v>
                </c:pt>
                <c:pt idx="1">
                  <c:v>49.8</c:v>
                </c:pt>
                <c:pt idx="2">
                  <c:v>99.4</c:v>
                </c:pt>
                <c:pt idx="3">
                  <c:v>122.1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6B-4117-A7F0-53F827640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47200"/>
        <c:axId val="100148736"/>
      </c:barChart>
      <c:catAx>
        <c:axId val="10014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00148736"/>
        <c:crosses val="autoZero"/>
        <c:auto val="1"/>
        <c:lblAlgn val="ctr"/>
        <c:lblOffset val="100"/>
        <c:noMultiLvlLbl val="0"/>
      </c:catAx>
      <c:valAx>
        <c:axId val="100148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14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8-4CF7-9CB1-D910F20F1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242.6</c:v>
                </c:pt>
                <c:pt idx="1">
                  <c:v>251.2</c:v>
                </c:pt>
                <c:pt idx="2">
                  <c:v>264.39999999999998</c:v>
                </c:pt>
                <c:pt idx="3">
                  <c:v>247.2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08-4CF7-9CB1-D910F20F1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81888"/>
        <c:axId val="100183424"/>
      </c:barChart>
      <c:catAx>
        <c:axId val="1001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00183424"/>
        <c:crosses val="autoZero"/>
        <c:auto val="1"/>
        <c:lblAlgn val="ctr"/>
        <c:lblOffset val="100"/>
        <c:noMultiLvlLbl val="0"/>
      </c:catAx>
      <c:valAx>
        <c:axId val="100183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18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Транспортный налог</a:t>
          </a: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>
              <a:latin typeface="Verdana" pitchFamily="34" charset="0"/>
            </a:rPr>
            <a:t>Налог на имущество</a:t>
          </a: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>
              <a:latin typeface="Verdana" pitchFamily="34" charset="0"/>
            </a:rPr>
            <a:t>НДФЛ</a:t>
          </a: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527E3D38-B752-48D1-94FB-C470755CF4C0}" type="presOf" srcId="{FD85730C-6DE2-4DFB-9346-B859D175B24E}" destId="{168A4BC7-CEA9-4C60-BF73-CB52CFA08B3F}" srcOrd="0" destOrd="0" presId="urn:microsoft.com/office/officeart/2005/8/layout/funnel1"/>
    <dgm:cxn modelId="{2D37D058-05EB-4663-BA78-F7423445D1D9}" type="presOf" srcId="{63A92BD9-5B67-4669-8452-E44616FB727F}" destId="{759D7A0E-EFB8-498E-9D45-78D037D63BF7}" srcOrd="0" destOrd="0" presId="urn:microsoft.com/office/officeart/2005/8/layout/funnel1"/>
    <dgm:cxn modelId="{15ED38DA-336D-4100-92EA-AF68439F44E7}" type="presOf" srcId="{2412ED8A-F4D3-4F98-A092-4DE5E20CA69D}" destId="{3E0630B7-D450-45F7-A542-1652D1649619}" srcOrd="0" destOrd="0" presId="urn:microsoft.com/office/officeart/2005/8/layout/funnel1"/>
    <dgm:cxn modelId="{C3DC62BC-628D-4227-AEF0-D32B11E0F378}" type="presOf" srcId="{8EA1656E-700A-4103-8D5D-DBBF0E756641}" destId="{6715D20F-0529-41ED-958B-410B005E2A02}" srcOrd="0" destOrd="0" presId="urn:microsoft.com/office/officeart/2005/8/layout/funnel1"/>
    <dgm:cxn modelId="{A78B84BE-5B00-4544-BFB4-EF5A03270540}" type="presOf" srcId="{2666E760-4F2B-4432-8536-D9E8AFA8D79F}" destId="{260A294C-398F-4857-9587-ECADCC49BD63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3E5848B4-7ED5-44EF-A621-91F88A3625E8}" type="presParOf" srcId="{3E0630B7-D450-45F7-A542-1652D1649619}" destId="{C56615C3-A207-48AD-A52B-F8BD52D23BC8}" srcOrd="0" destOrd="0" presId="urn:microsoft.com/office/officeart/2005/8/layout/funnel1"/>
    <dgm:cxn modelId="{D73DF5DC-0725-44FE-A7A2-10B7F6914694}" type="presParOf" srcId="{3E0630B7-D450-45F7-A542-1652D1649619}" destId="{61BDDC89-6C92-4B0D-B111-9692DE96C42E}" srcOrd="1" destOrd="0" presId="urn:microsoft.com/office/officeart/2005/8/layout/funnel1"/>
    <dgm:cxn modelId="{9B7658BD-4F42-4A5D-9CD7-098448602DB2}" type="presParOf" srcId="{3E0630B7-D450-45F7-A542-1652D1649619}" destId="{260A294C-398F-4857-9587-ECADCC49BD63}" srcOrd="2" destOrd="0" presId="urn:microsoft.com/office/officeart/2005/8/layout/funnel1"/>
    <dgm:cxn modelId="{948F49F8-654B-4EC0-B529-6B2F41DC0669}" type="presParOf" srcId="{3E0630B7-D450-45F7-A542-1652D1649619}" destId="{6715D20F-0529-41ED-958B-410B005E2A02}" srcOrd="3" destOrd="0" presId="urn:microsoft.com/office/officeart/2005/8/layout/funnel1"/>
    <dgm:cxn modelId="{F1198C8A-D233-4502-A386-D5230F358228}" type="presParOf" srcId="{3E0630B7-D450-45F7-A542-1652D1649619}" destId="{168A4BC7-CEA9-4C60-BF73-CB52CFA08B3F}" srcOrd="4" destOrd="0" presId="urn:microsoft.com/office/officeart/2005/8/layout/funnel1"/>
    <dgm:cxn modelId="{39334B36-C1DA-4B4F-B844-CC61C919DE47}" type="presParOf" srcId="{3E0630B7-D450-45F7-A542-1652D1649619}" destId="{759D7A0E-EFB8-498E-9D45-78D037D63BF7}" srcOrd="5" destOrd="0" presId="urn:microsoft.com/office/officeart/2005/8/layout/funnel1"/>
    <dgm:cxn modelId="{69368CB2-13D5-43C5-B69E-831C0A7B323E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DD729-87EB-4ECC-8F6C-185AD95B7E9C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3BA2877-E210-4C55-92C5-00BEDB4DEFBA}" type="presOf" srcId="{8EB40CAB-6CF8-4B41-A93E-BCD427C7FA54}" destId="{11FF78F1-9292-4A98-A799-4DD163EB3031}" srcOrd="0" destOrd="0" presId="urn:microsoft.com/office/officeart/2005/8/layout/vList3"/>
    <dgm:cxn modelId="{BB96A4EE-086E-431B-A197-1EF6D2858B8F}" type="presParOf" srcId="{11FF78F1-9292-4A98-A799-4DD163EB3031}" destId="{03B708F0-6BA0-4E90-BCF1-E61ED13B6541}" srcOrd="0" destOrd="0" presId="urn:microsoft.com/office/officeart/2005/8/layout/vList3"/>
    <dgm:cxn modelId="{C2387C50-5777-4356-839E-6D0801A7433F}" type="presParOf" srcId="{03B708F0-6BA0-4E90-BCF1-E61ED13B6541}" destId="{15B302CE-8C3B-4D59-B08D-822E2198B2FC}" srcOrd="0" destOrd="0" presId="urn:microsoft.com/office/officeart/2005/8/layout/vList3"/>
    <dgm:cxn modelId="{ACBA1732-064A-4D16-AC92-B410B77876A4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 </a:t>
          </a:r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Налог на имущество</a:t>
          </a: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Транспортный налог</a:t>
          </a: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>
              <a:latin typeface="Verdana" pitchFamily="34" charset="0"/>
            </a:rPr>
            <a:t>НДФЛ</a:t>
          </a: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40042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Проводятся публичные слушания</a:t>
          </a:r>
        </a:p>
      </dsp:txBody>
      <dsp:txXfrm rot="10800000">
        <a:off x="805903" y="140042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40042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A38D-37BD-4993-BDF8-307C651111AA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F875-0195-43D1-BCBB-B3DD00B4B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229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6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9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881590" y="125990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45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1978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52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5788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2658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88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0968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2399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34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350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34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8631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2320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936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42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111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935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118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44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100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31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261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865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789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0850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63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227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423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23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0528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9671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727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229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615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59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927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18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8431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514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18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172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904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4793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407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9861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31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706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613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428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8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7152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6829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7880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5948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024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141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3775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5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42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872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2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06314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376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689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35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124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914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06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92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95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5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95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925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446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3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7457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2312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47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67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944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63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837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78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004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804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888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50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941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22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87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195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46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617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1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07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261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8769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07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272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105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353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2840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5811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123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52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416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348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0244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713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29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15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8033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4334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6737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8314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01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9227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9914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2013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4090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448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347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97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191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94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741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57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5626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989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452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54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01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3346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796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54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175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34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47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9373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408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429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3215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689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0267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88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235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5106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945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4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5013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085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0211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539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9528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9126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19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339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50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330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1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3738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73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05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066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3421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489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102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634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0311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806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67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24766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644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178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9447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659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6507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1303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29739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8476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114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9964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01055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8194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6063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8704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1496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6452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4014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8804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6914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2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824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5786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66638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672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35411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80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7817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2378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0388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18645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76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7103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2524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527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3199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4955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8060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165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884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043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9278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908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620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541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033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482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010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415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3323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1598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8068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7256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1131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3799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759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6136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9529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2946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1991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7666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91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19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772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8033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4637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290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00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456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0494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5899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2304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67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61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46189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5139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8914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4982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2408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569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265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7348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9458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2269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95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9158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086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220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2961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66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480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923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5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028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5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44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121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312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919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36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976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9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916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79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16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852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8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154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8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34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87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83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44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250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23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93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171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00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6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314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39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19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52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80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176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145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022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28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10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69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80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385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339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88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1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1609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77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3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111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702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127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22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337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873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363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64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71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57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5445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725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282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650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2719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9928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205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472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91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99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4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5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0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2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6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3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23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5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17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46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E02133-1741-4825-B39E-9DF1956C31A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7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4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3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33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61510" y="130112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1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rgbClr val="006633"/>
          </a:solidFill>
          <a:latin typeface="Georgia" panose="02040502050405020303" pitchFamily="18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8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2.xml"/><Relationship Id="rId3" Type="http://schemas.openxmlformats.org/officeDocument/2006/relationships/slide" Target="slide5.xml"/><Relationship Id="rId21" Type="http://schemas.openxmlformats.org/officeDocument/2006/relationships/slide" Target="slide2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1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9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0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46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2.xml"/><Relationship Id="rId26" Type="http://schemas.openxmlformats.org/officeDocument/2006/relationships/slide" Target="slide61.xml"/><Relationship Id="rId3" Type="http://schemas.openxmlformats.org/officeDocument/2006/relationships/slide" Target="slide31.xml"/><Relationship Id="rId21" Type="http://schemas.openxmlformats.org/officeDocument/2006/relationships/slide" Target="slide56.xml"/><Relationship Id="rId7" Type="http://schemas.openxmlformats.org/officeDocument/2006/relationships/slide" Target="slide35.xml"/><Relationship Id="rId12" Type="http://schemas.openxmlformats.org/officeDocument/2006/relationships/slide" Target="slide42.xml"/><Relationship Id="rId17" Type="http://schemas.openxmlformats.org/officeDocument/2006/relationships/slide" Target="slide50.xml"/><Relationship Id="rId25" Type="http://schemas.openxmlformats.org/officeDocument/2006/relationships/slide" Target="slide60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24" Type="http://schemas.openxmlformats.org/officeDocument/2006/relationships/slide" Target="slide59.xml"/><Relationship Id="rId5" Type="http://schemas.openxmlformats.org/officeDocument/2006/relationships/slide" Target="slide33.xml"/><Relationship Id="rId15" Type="http://schemas.openxmlformats.org/officeDocument/2006/relationships/slide" Target="slide47.xml"/><Relationship Id="rId23" Type="http://schemas.openxmlformats.org/officeDocument/2006/relationships/slide" Target="slide58.xml"/><Relationship Id="rId10" Type="http://schemas.openxmlformats.org/officeDocument/2006/relationships/slide" Target="slide40.xml"/><Relationship Id="rId19" Type="http://schemas.openxmlformats.org/officeDocument/2006/relationships/slide" Target="slide54.xml"/><Relationship Id="rId4" Type="http://schemas.openxmlformats.org/officeDocument/2006/relationships/slide" Target="slide32.xml"/><Relationship Id="rId9" Type="http://schemas.openxmlformats.org/officeDocument/2006/relationships/slide" Target="slide39.xml"/><Relationship Id="rId14" Type="http://schemas.openxmlformats.org/officeDocument/2006/relationships/slide" Target="slide45.xml"/><Relationship Id="rId22" Type="http://schemas.openxmlformats.org/officeDocument/2006/relationships/slide" Target="slide5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" TargetMode="External"/><Relationship Id="rId1" Type="http://schemas.openxmlformats.org/officeDocument/2006/relationships/slideLayout" Target="../slideLayouts/slideLayout2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files/strateg_uprav/munprog/econ/otchet/otchet_2018.PDF" TargetMode="External"/><Relationship Id="rId1" Type="http://schemas.openxmlformats.org/officeDocument/2006/relationships/slideLayout" Target="../slideLayouts/slideLayout2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mercom.mouhta.ru/about/munprog/otchet/" TargetMode="External"/><Relationship Id="rId1" Type="http://schemas.openxmlformats.org/officeDocument/2006/relationships/slideLayout" Target="../slideLayouts/slideLayout29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du.mouhta.ru/about/godotchet/2018.php" TargetMode="External"/><Relationship Id="rId1" Type="http://schemas.openxmlformats.org/officeDocument/2006/relationships/slideLayout" Target="../slideLayouts/slideLayout2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mouhta.ru/directions/business/strateg-uprav/#mun-programs" TargetMode="External"/><Relationship Id="rId1" Type="http://schemas.openxmlformats.org/officeDocument/2006/relationships/slideLayout" Target="../slideLayouts/slideLayout2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gkh.mouhta.ru/programs/sreda/godovye-otchety-o-khode-realizatsii-i-otsenke-effektivnosti-realizatsii-munitsipalnoy-programmy1.php" TargetMode="External"/><Relationship Id="rId1" Type="http://schemas.openxmlformats.org/officeDocument/2006/relationships/slideLayout" Target="../slideLayouts/slideLayout2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port.mouhta.ru/activity/reports/" TargetMode="External"/><Relationship Id="rId1" Type="http://schemas.openxmlformats.org/officeDocument/2006/relationships/slideLayout" Target="../slideLayouts/slideLayout29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5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18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9.jpeg"/><Relationship Id="rId4" Type="http://schemas.openxmlformats.org/officeDocument/2006/relationships/chart" Target="../charts/char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5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about/celprog/" TargetMode="External"/><Relationship Id="rId1" Type="http://schemas.openxmlformats.org/officeDocument/2006/relationships/slideLayout" Target="../slideLayouts/slideLayout3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minfin.rkomi.ru/page/4731/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page/14972/" TargetMode="External"/><Relationship Id="rId2" Type="http://schemas.openxmlformats.org/officeDocument/2006/relationships/hyperlink" Target="http://sovet.mouhta.ru/news/info/" TargetMode="External"/><Relationship Id="rId1" Type="http://schemas.openxmlformats.org/officeDocument/2006/relationships/slideLayout" Target="../slideLayouts/slideLayout248.xml"/><Relationship Id="rId6" Type="http://schemas.openxmlformats.org/officeDocument/2006/relationships/hyperlink" Target="http://fin.mouhta.ru/byudzhet/grazhdan/forma-obratnoy-svyazi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ОТЧЕТУ ОБ ИСПОЛНЕНИИ БЮДЖЕТА МОГО «УХТА»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ЗА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2018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ГОД </a:t>
            </a: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ЗАРАБОТНАЯ ПЛАТА РАБОТНИКА БЮДЖЕТНОЙ СФЕРЫ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97239402"/>
              </p:ext>
            </p:extLst>
          </p:nvPr>
        </p:nvGraphicFramePr>
        <p:xfrm>
          <a:off x="96824" y="1388526"/>
          <a:ext cx="8685964" cy="4903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031099" y="1013433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9059" y="5609400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2016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059" y="5407247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9058" y="5208832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2018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059" y="4729668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2016 год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059" y="4527515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9058" y="4329100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2018 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9059" y="3829568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2016 год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9059" y="3627415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9058" y="3429000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2018 год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09060" y="2940485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2016 год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09060" y="2738332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09059" y="2539917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2018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9061" y="2062419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2016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09061" y="1860266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2017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9060" y="1661851"/>
            <a:ext cx="77617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100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1553511"/>
              </p:ext>
            </p:extLst>
          </p:nvPr>
        </p:nvGraphicFramePr>
        <p:xfrm>
          <a:off x="-142625" y="1555866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6503334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Информация на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01.01.2019</a:t>
            </a:r>
            <a:endParaRPr lang="ru-RU" sz="12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1704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prstClr val="black"/>
              </a:solidFill>
              <a:latin typeface="Calibri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prstClr val="black"/>
              </a:solidFill>
              <a:latin typeface="Calibri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prstClr val="black"/>
                </a:solidFill>
                <a:latin typeface="Calibri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9527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455" y="4687276"/>
            <a:ext cx="934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0,2%;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defTabSz="222250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75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 70 л.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Ставка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863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НАЛОГОВЫЕ И НЕНАЛОГОВЫЕ ДОХОДЫ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16"/>
              </p:ext>
            </p:extLst>
          </p:nvPr>
        </p:nvGraphicFramePr>
        <p:xfrm>
          <a:off x="251520" y="1528654"/>
          <a:ext cx="8640959" cy="4941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7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Налогоплательщик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Распределение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Налогоплательщик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Распределение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Налог на доходы физических лиц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80% -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20%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-</a:t>
                      </a:r>
                      <a:r>
                        <a:rPr lang="ru-RU" sz="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Аренда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земли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100%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-</a:t>
                      </a:r>
                      <a:r>
                        <a:rPr lang="ru-RU" sz="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Единый налог на вмененный доход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среднего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и малого бизнеса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Аренда имущества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Упрощенная система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налогообложения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среднего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и малого бизнеса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Продажа имущества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Патент и единый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сельско-хозяйственный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Индивидуальные предприниматели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убъекты 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среднего и малого бизнеса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Продажа земельных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участков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Плата за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наем жилья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и 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Штрафы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Все налогоплательщики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Госпошлина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Плата за негативное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воздействие на окружающую среду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40%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55%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Акцизы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12%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ФБ</a:t>
                      </a:r>
                      <a:endParaRPr lang="ru-RU" sz="800" b="0" baseline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78%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baseline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10%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МБ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(0,3685 % 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- в бюджет МОГО «Ухта»)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Доходы от предоставления права размещения и эксплуатации нестандартных объектов торговли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малого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предпринимательства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87090" y="735659"/>
            <a:ext cx="3814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Неналоговые доходы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– все доходы, поступающие в бюджет города, не отнесенные к налоговым доходам и безвозмездным поступлениям.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744009"/>
            <a:ext cx="3393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Налоговые доходы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– поступления от уплаты налогов и сборов, установленных Налоговым кодексом РФ.</a:t>
            </a:r>
          </a:p>
        </p:txBody>
      </p:sp>
    </p:spTree>
    <p:extLst>
      <p:ext uri="{BB962C8B-B14F-4D97-AF65-F5344CB8AC3E}">
        <p14:creationId xmlns:p14="http://schemas.microsoft.com/office/powerpoint/2010/main" val="36716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178187"/>
              </p:ext>
            </p:extLst>
          </p:nvPr>
        </p:nvGraphicFramePr>
        <p:xfrm>
          <a:off x="1331640" y="764704"/>
          <a:ext cx="2687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781499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Безвозмездные поступления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373,8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45" y="75469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Налоговые доходы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1 207,6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942" y="2620785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Неналоговые доходы</a:t>
            </a:r>
          </a:p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180,4 млн. руб.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619672" y="1243164"/>
            <a:ext cx="144016" cy="24162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1520" y="1243164"/>
            <a:ext cx="1368152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91880" y="1243164"/>
            <a:ext cx="144016" cy="1524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635896" y="1243164"/>
            <a:ext cx="1944216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 flipH="1">
            <a:off x="1619672" y="2547725"/>
            <a:ext cx="166781" cy="108921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09416" y="1414094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Verdana" pitchFamily="34" charset="0"/>
              </a:rPr>
              <a:t>63%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7337" y="1481536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Verdana" pitchFamily="34" charset="0"/>
              </a:rPr>
              <a:t>32%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688" y="2267212"/>
            <a:ext cx="514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  <a:latin typeface="Verdana" pitchFamily="34" charset="0"/>
              </a:rPr>
              <a:t>5%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792626404"/>
              </p:ext>
            </p:extLst>
          </p:nvPr>
        </p:nvGraphicFramePr>
        <p:xfrm>
          <a:off x="251520" y="3293985"/>
          <a:ext cx="837659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21922" y="344913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1 458,2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99382" y="343846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1 446,6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(39%)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92180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1 381,9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(37%)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4678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1 388,0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(38%)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5697" y="343907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440,2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(41%)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49922" y="344419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376,1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40%)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0898" y="5177331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2 124,7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9381" y="5166654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2 209,0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(61%)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2179" y="515719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375,5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(63%)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4678" y="5167723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373,8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(63%)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7773" y="517483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097,0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(59%)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52743" y="517483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105,1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(60%)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4199451" y="1610275"/>
            <a:ext cx="2541184" cy="1135077"/>
          </a:xfrm>
          <a:prstGeom prst="homePlate">
            <a:avLst>
              <a:gd name="adj" fmla="val 278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26914" y="1733750"/>
            <a:ext cx="2029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Объем налоговых 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неналоговых доходов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2018 году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по отношению к 2017 году 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уменьшился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36302" y="1885425"/>
            <a:ext cx="20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на </a:t>
            </a:r>
            <a:r>
              <a:rPr lang="en-US" sz="1600" b="1" dirty="0">
                <a:solidFill>
                  <a:srgbClr val="006633"/>
                </a:solidFill>
                <a:latin typeface="ALS Rubl" pitchFamily="50" charset="0"/>
              </a:rPr>
              <a:t> </a:t>
            </a: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58,6</a:t>
            </a:r>
            <a:r>
              <a:rPr lang="en-US" sz="1600" b="1" dirty="0">
                <a:solidFill>
                  <a:srgbClr val="006633"/>
                </a:solidFill>
                <a:latin typeface="Verdana" pitchFamily="34" charset="0"/>
              </a:rPr>
              <a:t>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млн. руб.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59226" y="1733750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2018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0999" y="314319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3 582,9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72130" y="3132518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3 655,6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64927" y="311050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3 757,4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37393" y="311755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3 761,8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18445" y="312118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537,2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7906" y="311598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481,2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239275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2018 год (млн. руб.)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имущество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89386652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Налоги на совокупный 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93718725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Налог на доходы </a:t>
            </a:r>
          </a:p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569540504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69161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активов</a:t>
            </a: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17563063"/>
              </p:ext>
            </p:extLst>
          </p:nvPr>
        </p:nvGraphicFramePr>
        <p:xfrm>
          <a:off x="6057166" y="765262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муниципального имущества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453875632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Прочие доходы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939120663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8286" y="5931423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16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2%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401147" y="61592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38562" y="5890363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49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9%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105805" y="598733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39891" y="5730604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18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6%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138748" y="400829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28367" y="37745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5%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732731" y="409740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0767" y="385851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4%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423197" y="402991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05327" y="377746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5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0%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1694" y="177950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2,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2%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426494" y="194376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09537" y="169016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4%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2137101" y="185416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08478" y="15975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6%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722637" y="203728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6796804" y="194660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617232" y="171059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22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5%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15088" y="1831193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76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0%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22441" y="185154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22,0%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6767246" y="412524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44749" y="386788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48529" y="386619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0,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009395" y="390302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44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6%</a:t>
            </a: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460791" y="409991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8171823" y="414729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6752484" y="609656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607767" y="582914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4,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3%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07904" y="5846020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20,8%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022441" y="585000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13</a:t>
            </a:r>
            <a:r>
              <a:rPr lang="en-US" sz="900" dirty="0">
                <a:solidFill>
                  <a:prstClr val="black"/>
                </a:solidFill>
                <a:latin typeface="Verdana" pitchFamily="34" charset="0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3%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7465236" y="6068958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8204976" y="609590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8189459" y="205677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DABB6152-D4BA-468B-A232-C88DAC4A61AA}"/>
              </a:ext>
            </a:extLst>
          </p:cNvPr>
          <p:cNvCxnSpPr/>
          <p:nvPr/>
        </p:nvCxnSpPr>
        <p:spPr>
          <a:xfrm>
            <a:off x="721828" y="6172276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61AC9809-C674-47B7-9EBB-D96FD2B9D7B9}"/>
              </a:ext>
            </a:extLst>
          </p:cNvPr>
          <p:cNvCxnSpPr/>
          <p:nvPr/>
        </p:nvCxnSpPr>
        <p:spPr>
          <a:xfrm>
            <a:off x="7482106" y="204037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БЮДЖЕТОВ</a:t>
            </a:r>
            <a:br>
              <a:rPr lang="ru-RU" dirty="0"/>
            </a:br>
            <a:r>
              <a:rPr lang="ru-RU" dirty="0"/>
              <a:t>(</a:t>
            </a:r>
            <a:r>
              <a:rPr lang="ru-RU" sz="1400" dirty="0"/>
              <a:t>ПО ГЛАВНОМУ АДМИНИСТРАТОРУ </a:t>
            </a:r>
            <a:r>
              <a:rPr lang="ru-RU" dirty="0"/>
              <a:t>– </a:t>
            </a:r>
            <a:r>
              <a:rPr lang="ru-RU" sz="1400" dirty="0"/>
              <a:t>ФЕДЕРАЛЬНАЯ НАЛОГОВАЯ СЛУЖБА)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160004"/>
              </p:ext>
            </p:extLst>
          </p:nvPr>
        </p:nvGraphicFramePr>
        <p:xfrm>
          <a:off x="296526" y="1291128"/>
          <a:ext cx="8460940" cy="54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99" y="137132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939" y="504577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43,8%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939" y="285048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52,7%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4816" y="167813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7714" y="263970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23 841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8758" y="146095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32 815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3372" y="392043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13 815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9877" y="368763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7235" y="347805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8287" y="3143051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19 825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8639" y="540227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57,1%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8091" y="461686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32,6%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8639" y="423672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10,3%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3377" y="374805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6,4%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9322" y="436100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48,2%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9322" y="544376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45,4%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44429" y="3412350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5,3%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03552" y="427853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57,9%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9442" y="548174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36,8%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080" y="287642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4,5%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72979" y="38502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54,6%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71458" y="535863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40,9%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9202" y="541540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55,4%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0107" y="449560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34,6%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0107" y="399511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10,0%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39779" y="516888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35,1%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39779" y="310318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61,2%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75100" y="176892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3,7%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29146" y="1562476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32 137</a:t>
            </a:r>
          </a:p>
        </p:txBody>
      </p:sp>
    </p:spTree>
    <p:extLst>
      <p:ext uri="{BB962C8B-B14F-4D97-AF65-F5344CB8AC3E}">
        <p14:creationId xmlns:p14="http://schemas.microsoft.com/office/powerpoint/2010/main" val="20292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3"/>
            <a:ext cx="5508625" cy="490576"/>
          </a:xfrm>
        </p:spPr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1768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2 190,1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59,9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584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2 422,0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64,5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592" y="724156"/>
            <a:ext cx="16916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2017 </a:t>
            </a: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год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4691" y="7554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2018 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9893" y="755446"/>
            <a:ext cx="169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2018 год</a:t>
            </a:r>
          </a:p>
          <a:p>
            <a:pPr algn="ctr"/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6683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2 416,8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межбюджетных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 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64,2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98768805"/>
              </p:ext>
            </p:extLst>
          </p:nvPr>
        </p:nvGraphicFramePr>
        <p:xfrm>
          <a:off x="2429" y="239477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61592" y="453132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789" y="453132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591" y="4516518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1 455,0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2059" y="459038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1592" y="507152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789" y="507152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1591" y="5056717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277,2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0149" y="513058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61592" y="562439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4789" y="562439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1591" y="5609589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417,9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0149" y="568345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184689770"/>
              </p:ext>
            </p:extLst>
          </p:nvPr>
        </p:nvGraphicFramePr>
        <p:xfrm>
          <a:off x="2985780" y="2416691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744943" y="455324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68140" y="455324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4942" y="4538433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1 756,9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25410" y="461229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44943" y="509344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68140" y="509344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4942" y="5078632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301,0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3500" y="515249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44943" y="564631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68140" y="564631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4942" y="5631504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364,1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23500" y="570537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603344603"/>
              </p:ext>
            </p:extLst>
          </p:nvPr>
        </p:nvGraphicFramePr>
        <p:xfrm>
          <a:off x="5860731" y="2405116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619894" y="45416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43091" y="45416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19893" y="45268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756,1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00361" y="46007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19894" y="50818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43091" y="50818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9893" y="5067057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301,0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98451" y="51409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19894" y="56347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3091" y="56347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19893" y="56199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359,7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98451" y="56937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61E5293E-FD3A-426C-8207-C72AAE1083F7}"/>
              </a:ext>
            </a:extLst>
          </p:cNvPr>
          <p:cNvSpPr/>
          <p:nvPr/>
        </p:nvSpPr>
        <p:spPr>
          <a:xfrm>
            <a:off x="761352" y="616012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BF9FD1A-4566-4801-8F52-E8CA07B9A34F}"/>
              </a:ext>
            </a:extLst>
          </p:cNvPr>
          <p:cNvSpPr/>
          <p:nvPr/>
        </p:nvSpPr>
        <p:spPr>
          <a:xfrm>
            <a:off x="684549" y="6160127"/>
            <a:ext cx="79824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D338678-2141-439E-92D3-3BF0065B7CF3}"/>
              </a:ext>
            </a:extLst>
          </p:cNvPr>
          <p:cNvSpPr txBox="1"/>
          <p:nvPr/>
        </p:nvSpPr>
        <p:spPr>
          <a:xfrm>
            <a:off x="761351" y="6145318"/>
            <a:ext cx="899143" cy="442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40,0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E20105D-DBA3-4423-B985-98CE94F3D5D4}"/>
              </a:ext>
            </a:extLst>
          </p:cNvPr>
          <p:cNvSpPr txBox="1"/>
          <p:nvPr/>
        </p:nvSpPr>
        <p:spPr>
          <a:xfrm>
            <a:off x="1329896" y="6113562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Иные межбюджетные</a:t>
            </a:r>
          </a:p>
          <a:p>
            <a:pPr algn="ctr">
              <a:lnSpc>
                <a:spcPct val="120000"/>
              </a:lnSpc>
            </a:pPr>
            <a:r>
              <a:rPr lang="ru-RU" sz="800" b="1" dirty="0">
                <a:solidFill>
                  <a:srgbClr val="333333"/>
                </a:solidFill>
                <a:latin typeface="Verdana" pitchFamily="34" charset="0"/>
              </a:rPr>
              <a:t>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1896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34380" y="277538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12531"/>
              </p:ext>
            </p:extLst>
          </p:nvPr>
        </p:nvGraphicFramePr>
        <p:xfrm>
          <a:off x="116506" y="560346"/>
          <a:ext cx="8910988" cy="5991000"/>
        </p:xfrm>
        <a:graphic>
          <a:graphicData uri="http://schemas.openxmlformats.org/drawingml/2006/table">
            <a:tbl>
              <a:tblPr/>
              <a:tblGrid>
                <a:gridCol w="45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0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0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уточненный план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 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en-US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2 422,0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2 416,8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0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277,2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301,0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выравнивание бюджетной обеспеченности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237,3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215,9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3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мер по обеспечению сбалансированности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5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417,9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364,1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жильем молодых семей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28,8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20,8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9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малого и среднего предпринимательства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en-US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en-US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en-US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,0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9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149,1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1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из аварийного жилищного фонда за счет средств республиканского бюджета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85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питания 1-4 классы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оздоровительной кампании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591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отрасли культуры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7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1000" b="0" i="0" u="none" strike="noStrike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культуры</a:t>
                      </a:r>
                      <a:endParaRPr lang="ru-RU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образования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44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возмещение выпадающих доходов (перевозки воздушным транспортом)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4,8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ледовых переправ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335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5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29091"/>
              </p:ext>
            </p:extLst>
          </p:nvPr>
        </p:nvGraphicFramePr>
        <p:xfrm>
          <a:off x="172268" y="550653"/>
          <a:ext cx="8730970" cy="6119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/>
                <a:gridCol w="990110"/>
              </a:tblGrid>
              <a:tr h="438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Социально-экономическая характеристика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Сеть муниципальных учреждений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Что такое бюджет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Этапы и участники бюджетного процесса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Основные характеристики бюджета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8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«Майские» указы Президента Российской Федерации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9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Средняя заработная плата работника бюджетной сферы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10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Доходы и расходы на душу населения по сравнению с другими муниципальными образованиями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11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Доходы муниципального образования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12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Мы – налогоплательщики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13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Налоговые и неналоговые доходы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14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 Структура доходов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15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Структура налоговых и неналоговых доходов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16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Распределение налоговых доходов по уровням бюджетов (по главному администратору – Федеральная налоговая служба)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17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 Межбюджетные отношения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18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 Выпадающие доходы при предоставлении льгот по налогам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21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 Мероприятия в рамках соглашений 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22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 Расходы бюджета по видам расходов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23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Расходы в расчете на душу населения в 2018 году</a:t>
                      </a: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24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 Расходы в расчете на одного воспитанника,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обучающегося в 2018 году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25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Расходы бюджета в разрезе разделов, подразделов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26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 Расходы бюджета в разрезе разделов, подразделов (причины отклонений)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29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86982"/>
              </p:ext>
            </p:extLst>
          </p:nvPr>
        </p:nvGraphicFramePr>
        <p:xfrm>
          <a:off x="108000" y="590598"/>
          <a:ext cx="8928000" cy="5984280"/>
        </p:xfrm>
        <a:graphic>
          <a:graphicData uri="http://schemas.openxmlformats.org/drawingml/2006/table">
            <a:tbl>
              <a:tblPr/>
              <a:tblGrid>
                <a:gridCol w="580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5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11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         факт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уточненный план</a:t>
                      </a:r>
                      <a:endParaRPr lang="ru-RU" sz="10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факт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реализации мероприятий в сфере обеспечения доступности объектов для инвалидов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</a:t>
                      </a:r>
                    </a:p>
                  </a:txBody>
                  <a:tcPr marL="54000" marR="54000" marT="54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2435320"/>
                  </a:ext>
                </a:extLst>
              </a:tr>
              <a:tr h="128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ремонт улиц и проездов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повышение оплаты труда (майские указы)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35,6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3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капитальный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ремонт гидротехнических сооружений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2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социально-некоммерческих организаций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формирование городской среды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126,6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124,1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комплексных кадастровых работ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46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систем по раздельному сбору отходов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0000"/>
                        </a:lnSpc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0000"/>
                        </a:lnSpc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0000"/>
                        </a:lnSpc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1 455,0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0000"/>
                        </a:lnSpc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1 756,9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0000"/>
                        </a:lnSpc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1 756,1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0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составление (изменение)  списков кандидатов в присяжные заседатели федеральных судов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8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выполнение передаваемых полномочий субъектов Российской Федерации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20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компенсацию части платы, взимаемой с родителей за присмотр и уход за детьми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24,1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0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предоставление жилых помещений детям-сиротам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15,5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9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осуществление полномочий по обеспечению жильем отдельных категорий граждан, (ветераны, инвалиды)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1 404,3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1 718,0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1 718,0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81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отлов и содержание безнадзорных животных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939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выплату денежной компенсации по оплате коммунальных услуг педагогическим работника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7,9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7,7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81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межбюджетные</a:t>
                      </a: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трансферты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33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грант Главы Республики Коми 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0000"/>
                        </a:lnSpc>
                      </a:pP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marL="54000" marR="54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D0FC1C-1FF5-44C7-A8E7-BC66FD2CB637}"/>
              </a:ext>
            </a:extLst>
          </p:cNvPr>
          <p:cNvSpPr txBox="1"/>
          <p:nvPr/>
        </p:nvSpPr>
        <p:spPr>
          <a:xfrm>
            <a:off x="7958085" y="269326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0993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52353"/>
              </p:ext>
            </p:extLst>
          </p:nvPr>
        </p:nvGraphicFramePr>
        <p:xfrm>
          <a:off x="251519" y="899735"/>
          <a:ext cx="8690972" cy="56784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51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01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60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1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7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Сумма льгот по НДФЛ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gridSpan="10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365" y="60655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01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В РАМКАХ СОГЛАШЕНИЙ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20459"/>
              </p:ext>
            </p:extLst>
          </p:nvPr>
        </p:nvGraphicFramePr>
        <p:xfrm>
          <a:off x="251520" y="646396"/>
          <a:ext cx="8730970" cy="586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Исполнено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Неисполненные назначения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Соглашение о сотрудничестве между администрацией МОГО «Ухта» и ООО «ЛУКОЙЛ-</a:t>
                      </a:r>
                      <a:r>
                        <a:rPr lang="ru-RU" sz="1000" b="1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Ухтанефтепереработка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 от 01.01.2017</a:t>
                      </a:r>
                      <a:r>
                        <a:rPr lang="ru-RU" sz="10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№17-05-2017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1.1.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Проведение конкурса на разработку макета памятника </a:t>
                      </a:r>
                      <a:r>
                        <a:rPr lang="ru-RU" sz="10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нефтепереработчику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2.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Договор пожертвования с АО «</a:t>
                      </a:r>
                      <a:r>
                        <a:rPr lang="ru-RU" sz="1000" b="1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Транснефть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-Север» от 22.02.2017 № 275/17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2.1.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Замена витражей большой ванны плавательного бассейна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«Юность» в </a:t>
                      </a:r>
                      <a:r>
                        <a:rPr lang="ru-RU" sz="1000" b="0" baseline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г.Ухта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Соглашение о сотрудничестве</a:t>
                      </a:r>
                      <a:r>
                        <a:rPr lang="ru-RU" sz="10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между администрацией МОГО «Ухта» и ООО «ЛУКОЙЛ-Коми» на 2018 год и от 28.02.2018 № 73-17-2018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3.1.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Укрепление материально-технической базы МДОУ «Детский сад № 4 общеразвивающего вида»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Укрепление материально-технической базы МДОУ «Детский сад № 31 общеразвивающего вида»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3.3.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Укрепление материально-технической базы МДОУ «Детский сад № 3 общеразвивающего вида»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3.4.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Участие воспитанников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МУ ДО «Центр юных техников» в </a:t>
                      </a:r>
                      <a:r>
                        <a:rPr lang="ru-RU" sz="1000" b="0" baseline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г.Ухты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 республиканских, всероссийских соревнованиях и мероприятиях, организация и проведение муниципальных соревнований, конкурсов, приобретение призов победителям и участникам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3.5.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Проведение общегородских мероприятий МУ «Объединенный центр народной культуры МОГО «Ухта»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3.6.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Проведение городских мероприятий и праздников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Итого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73,3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11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64577"/>
              </p:ext>
            </p:extLst>
          </p:nvPr>
        </p:nvGraphicFramePr>
        <p:xfrm>
          <a:off x="251520" y="646396"/>
          <a:ext cx="8730970" cy="3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8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51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10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3 886,2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350,7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349,1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187,9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69,6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282,9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124,3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2 258,9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620,5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2 620,4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84,8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366,7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337,9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92,1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87276179"/>
              </p:ext>
            </p:extLst>
          </p:nvPr>
        </p:nvGraphicFramePr>
        <p:xfrm>
          <a:off x="611560" y="4055410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065853" y="485124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2018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год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678,6 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509414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04179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01502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661542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058865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53630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13670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НАСЕЛЕНИЯ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420568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100980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920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047005"/>
            <a:ext cx="97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31 437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047005"/>
            <a:ext cx="85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620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262905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приходится 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180480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19360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13545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172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126505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181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93967" y="2320122"/>
            <a:ext cx="666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общегосударственные вопросы приходится 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259980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01550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277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2075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273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313955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культуру, физическую культуру и спорт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341068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095005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300807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19 988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287093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666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494196"/>
            <a:ext cx="6696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образование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приходится 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176093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3427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2 316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368180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474543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жилищно-коммунальное хозяйство приходится 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34853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6165685" cy="1052513"/>
          </a:xfrm>
        </p:spPr>
        <p:txBody>
          <a:bodyPr/>
          <a:lstStyle/>
          <a:p>
            <a:r>
              <a:rPr lang="ru-RU" dirty="0" smtClean="0"/>
              <a:t>РАСХОДЫ В РАСЧЕТЕ НА ОДНОГО ВОСПИТАННИКА, ОБУЧАЮЩЕГОСЯ В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129 584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одного воспитанника детского дошкольного учреждения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обучающихся –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178)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5 007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одного обучающегося общеобразовательного учреждения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обучающихся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12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579)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35 895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одного обучающегося спортивной школы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обучающихся –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108)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92 492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 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обучающихся – 497, численность работающих - 76)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40 239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год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(за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обучающихся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264, численность работающих - 21)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1015702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7964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10 799</a:t>
            </a:r>
            <a:endParaRPr lang="ru-RU" sz="1200" b="1" dirty="0">
              <a:solidFill>
                <a:srgbClr val="F7964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7964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7964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7964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6 251</a:t>
            </a:r>
            <a:endParaRPr lang="ru-RU" sz="1200" b="1" dirty="0">
              <a:solidFill>
                <a:srgbClr val="F7964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 </a:t>
            </a:r>
            <a:endParaRPr lang="ru-RU" sz="1200" dirty="0">
              <a:solidFill>
                <a:srgbClr val="F79646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79646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991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рубль 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55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708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 </a:t>
            </a: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  <p:sp>
        <p:nvSpPr>
          <p:cNvPr id="56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3 353</a:t>
            </a:r>
            <a:endParaRPr lang="ru-RU" sz="1200" b="1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рубля</a:t>
            </a:r>
            <a:endParaRPr lang="ru-RU" sz="1200" dirty="0">
              <a:solidFill>
                <a:srgbClr val="98480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rgbClr val="98480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месяц</a:t>
            </a:r>
          </a:p>
        </p:txBody>
      </p:sp>
    </p:spTree>
    <p:extLst>
      <p:ext uri="{BB962C8B-B14F-4D97-AF65-F5344CB8AC3E}">
        <p14:creationId xmlns:p14="http://schemas.microsoft.com/office/powerpoint/2010/main" val="1723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4962"/>
              </p:ext>
            </p:extLst>
          </p:nvPr>
        </p:nvGraphicFramePr>
        <p:xfrm>
          <a:off x="251520" y="719885"/>
          <a:ext cx="8730971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1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ВОПРОСЫ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(6,9%)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233,9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285,9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(0,9%)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ЭКОНОМИКА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(8,0%)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218,5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293,6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Водное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45915"/>
              </p:ext>
            </p:extLst>
          </p:nvPr>
        </p:nvGraphicFramePr>
        <p:xfrm>
          <a:off x="251520" y="719885"/>
          <a:ext cx="8730971" cy="592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256,3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ХОЗЯЙСТВО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(7,4%)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547,1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431,9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271,0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66,6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174,0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46,5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63,6%)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1 980,7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2 339,5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2 338,9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912,1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1 045,1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1 045,1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6818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5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</a:t>
            </a:r>
            <a:r>
              <a:rPr lang="ru-RU" dirty="0" smtClean="0"/>
              <a:t>РАЗДЕЛОВ, </a:t>
            </a:r>
            <a:r>
              <a:rPr lang="ru-RU" dirty="0"/>
              <a:t>ПОДРАЗДЕЛОВ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35797"/>
              </p:ext>
            </p:extLst>
          </p:nvPr>
        </p:nvGraphicFramePr>
        <p:xfrm>
          <a:off x="251520" y="719885"/>
          <a:ext cx="8730971" cy="592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51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 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исполнения</a:t>
                      </a:r>
                    </a:p>
                  </a:txBody>
                  <a:tcPr marL="18000" marR="18000" marT="36000" marB="3600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КИНЕМАТОГРАФИЯ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228,9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175,6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ПОЛИТИКА (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СПОРТ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(4,2%)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160,1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ИНФОРМАЦИИ (0,1%)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ДОЛГА (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3 886,2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6818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В РАЗРЕЗЕ РАЗДЕЛОВ, ПОДРАЗДЕЛОВ (ПРИЧИНЫ ОТКЛОНЕНИЙ)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11907385"/>
              </p:ext>
            </p:extLst>
          </p:nvPr>
        </p:nvGraphicFramePr>
        <p:xfrm>
          <a:off x="2400291" y="1126990"/>
          <a:ext cx="2025225" cy="171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9470" y="757658"/>
            <a:ext cx="2592376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0314 Другие вопросы в области </a:t>
            </a:r>
          </a:p>
          <a:p>
            <a:pPr fontAlgn="ctr"/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ациональной безопасности и</a:t>
            </a:r>
          </a:p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правоохранительной деятельности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051" y="2817290"/>
            <a:ext cx="193158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работ «по факту» на</a:t>
            </a:r>
          </a:p>
          <a:p>
            <a:pPr fontAlgn="ctr"/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сновании актов выполненных</a:t>
            </a:r>
          </a:p>
          <a:p>
            <a:pPr fontAlgn="ctr"/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8099217"/>
              </p:ext>
            </p:extLst>
          </p:nvPr>
        </p:nvGraphicFramePr>
        <p:xfrm>
          <a:off x="153449" y="1211629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7593" y="757658"/>
            <a:ext cx="173637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0113 Другие </a:t>
            </a:r>
          </a:p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общегосударственные 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r>
              <a:rPr lang="ru-RU" sz="9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66" y="2827699"/>
            <a:ext cx="2124000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носят заявительный характер (остатки резервов на исполнение судебных актов по обращению взыскания на средства бюджета МОГО «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Ухта) 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06920251"/>
              </p:ext>
            </p:extLst>
          </p:nvPr>
        </p:nvGraphicFramePr>
        <p:xfrm>
          <a:off x="4326642" y="1136132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53373" y="881462"/>
            <a:ext cx="1244251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0408 Транспорт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866" y="2801316"/>
            <a:ext cx="198346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работ «по факту» на</a:t>
            </a:r>
          </a:p>
          <a:p>
            <a:pPr fontAlgn="ctr"/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основании актов выполненных</a:t>
            </a:r>
          </a:p>
          <a:p>
            <a:pPr fontAlgn="ctr"/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ctr"/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218656692"/>
              </p:ext>
            </p:extLst>
          </p:nvPr>
        </p:nvGraphicFramePr>
        <p:xfrm>
          <a:off x="6726007" y="1162515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85539" y="896157"/>
            <a:ext cx="199766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0501 Жилищное хозяйство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2210" y="2801316"/>
            <a:ext cx="2584162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solidFill>
                  <a:prstClr val="black"/>
                </a:solidFill>
              </a:rPr>
              <a:t>Экономия, сложившаяся по результатам проведения конкурсных </a:t>
            </a:r>
            <a:r>
              <a:rPr lang="ru-RU" sz="1000" dirty="0" smtClean="0">
                <a:solidFill>
                  <a:prstClr val="black"/>
                </a:solidFill>
              </a:rPr>
              <a:t>процедур.  </a:t>
            </a:r>
            <a:r>
              <a:rPr lang="ru-RU" sz="1000" dirty="0">
                <a:solidFill>
                  <a:prstClr val="black"/>
                </a:solidFill>
              </a:rPr>
              <a:t>Несогласие граждан на выкупную цену за жилое помещение и направлением Администрацией МОГО "Ухта" исков в суд о выкупе жилого </a:t>
            </a:r>
            <a:r>
              <a:rPr lang="ru-RU" sz="1000" dirty="0" smtClean="0">
                <a:solidFill>
                  <a:prstClr val="black"/>
                </a:solidFill>
              </a:rPr>
              <a:t>помещения</a:t>
            </a:r>
          </a:p>
          <a:p>
            <a:pPr fontAlgn="ctr"/>
            <a:endParaRPr lang="ru-RU" sz="1000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42266348"/>
              </p:ext>
            </p:extLst>
          </p:nvPr>
        </p:nvGraphicFramePr>
        <p:xfrm>
          <a:off x="371241" y="4040495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7644" y="3990894"/>
            <a:ext cx="225734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0502 Коммунальное хозяйство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19" y="5658153"/>
            <a:ext cx="2124000" cy="11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1000" dirty="0">
                <a:solidFill>
                  <a:prstClr val="black"/>
                </a:solidFill>
              </a:rPr>
              <a:t>Оплата работ «по факту» на основании актов выполненных работ</a:t>
            </a:r>
            <a:endParaRPr lang="ru-RU" sz="1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3980" y="511437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553090710"/>
              </p:ext>
            </p:extLst>
          </p:nvPr>
        </p:nvGraphicFramePr>
        <p:xfrm>
          <a:off x="3047762" y="4055547"/>
          <a:ext cx="2025225" cy="16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9478" y="3963393"/>
            <a:ext cx="1675459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0503 Благоустройство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7781" y="5654629"/>
            <a:ext cx="2745305" cy="1115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Денежные средства в полном объеме поступили в бюджет МОГО «Ухта» 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28.12.2018. </a:t>
            </a:r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проектов создания комфортной городской среды должна быть завершена не позднее 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31.12.2019</a:t>
            </a:r>
          </a:p>
          <a:p>
            <a:pPr fontAlgn="ctr"/>
            <a:endParaRPr lang="ru-RU" sz="9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514369422"/>
              </p:ext>
            </p:extLst>
          </p:nvPr>
        </p:nvGraphicFramePr>
        <p:xfrm>
          <a:off x="6211140" y="4233330"/>
          <a:ext cx="2025225" cy="1492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369532" y="3921644"/>
            <a:ext cx="172675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1301 Обслуживание </a:t>
            </a:r>
          </a:p>
          <a:p>
            <a:pPr fontAlgn="ctr"/>
            <a:r>
              <a:rPr lang="ru-RU" sz="9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муниципального долга</a:t>
            </a:r>
            <a:endParaRPr lang="ru-RU" sz="9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2144" y="5658153"/>
            <a:ext cx="3101533" cy="1115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в сумме 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 млн. </a:t>
            </a:r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 образовалась в связи с тем, что кредиты кредитных организаций, запланированные к получению в начале декабря 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года, </a:t>
            </a:r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фактически были привлечены в конце декабря 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года </a:t>
            </a:r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19.12.2018, 25.12.2018</a:t>
            </a:r>
            <a:r>
              <a:rPr lang="ru-RU" sz="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27.12.2018</a:t>
            </a:r>
            <a:r>
              <a:rPr lang="ru-RU" sz="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fontAlgn="ctr"/>
            <a:endParaRPr lang="ru-RU" sz="9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56227" y="2204912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cs typeface="Tahoma" pitchFamily="34" charset="0"/>
              </a:rPr>
              <a:t>-</a:t>
            </a:r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0,6</a:t>
            </a:r>
            <a:endParaRPr lang="ru-RU" sz="10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9748" y="2237992"/>
            <a:ext cx="524503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-24,7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71555" y="2241558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-0,7</a:t>
            </a:r>
            <a:endParaRPr lang="ru-RU" sz="10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76368" y="2237991"/>
            <a:ext cx="524503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-54,9</a:t>
            </a:r>
            <a:endParaRPr lang="ru-RU" sz="10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7995" y="5213759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cs typeface="Tahoma" pitchFamily="34" charset="0"/>
              </a:rPr>
              <a:t>-</a:t>
            </a:r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0,1</a:t>
            </a:r>
            <a:endParaRPr lang="ru-RU" sz="10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2439" y="5259746"/>
            <a:ext cx="606256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cs typeface="Tahoma" pitchFamily="34" charset="0"/>
              </a:rPr>
              <a:t>-</a:t>
            </a:r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105,6</a:t>
            </a:r>
            <a:endParaRPr lang="ru-RU" sz="10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81330" y="5263260"/>
            <a:ext cx="442750" cy="246221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prstClr val="white"/>
                </a:solidFill>
                <a:cs typeface="Tahoma" pitchFamily="34" charset="0"/>
              </a:rPr>
              <a:t>-</a:t>
            </a:r>
            <a:r>
              <a:rPr lang="ru-RU" sz="1000" b="1" dirty="0" smtClean="0">
                <a:solidFill>
                  <a:prstClr val="white"/>
                </a:solidFill>
                <a:cs typeface="Tahoma" pitchFamily="34" charset="0"/>
              </a:rPr>
              <a:t>1,2</a:t>
            </a:r>
            <a:endParaRPr lang="ru-RU" sz="1000" b="1" dirty="0">
              <a:solidFill>
                <a:prstClr val="white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21112"/>
              </p:ext>
            </p:extLst>
          </p:nvPr>
        </p:nvGraphicFramePr>
        <p:xfrm>
          <a:off x="172268" y="561411"/>
          <a:ext cx="8730970" cy="61200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0860"/>
                <a:gridCol w="990110"/>
              </a:tblGrid>
              <a:tr h="402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Номер страницы</a:t>
                      </a:r>
                      <a:endParaRPr lang="ru-RU" sz="10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 Программный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 action="ppaction://hlinksldjump"/>
                        </a:rPr>
                        <a:t>30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 Развитие системы муниципального управления на 2014-2020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 action="ppaction://hlinksldjump"/>
                        </a:rPr>
                        <a:t>31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 Развитие экономики на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2014-2020 годы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 action="ppaction://hlinksldjump"/>
                        </a:rPr>
                        <a:t>32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26. Безопасность жизнедеятельности населения на 2014-2020 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 action="ppaction://hlinksldjump"/>
                        </a:rPr>
                        <a:t>33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27. Развитие транспортной системы на 2014-2020 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 action="ppaction://hlinksldjump"/>
                        </a:rPr>
                        <a:t>34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28. Жилье и жилищно-коммунальное хозяйство на 2014-2020 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7" action="ppaction://hlinksldjump"/>
                        </a:rPr>
                        <a:t>35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 Развитие образования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2014-2020 годы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8" action="ppaction://hlinksldjump"/>
                        </a:rPr>
                        <a:t>37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 Культура на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2014-2020 годы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9" action="ppaction://hlinksldjump"/>
                        </a:rPr>
                        <a:t>39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 Социальная поддержка населения на 2016-2020 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0" action="ppaction://hlinksldjump"/>
                        </a:rPr>
                        <a:t>40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 Формирование современной городской среды на 2018-2020 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1" action="ppaction://hlinksldjump"/>
                        </a:rPr>
                        <a:t>41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33. Развитие физической культуры и спорта на 2014-2020 годы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2" action="ppaction://hlinksldjump"/>
                        </a:rPr>
                        <a:t>42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34. Участие в федеральных</a:t>
                      </a:r>
                      <a:r>
                        <a:rPr lang="ru-RU" sz="10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республиканских программах</a:t>
                      </a:r>
                      <a:endParaRPr lang="ru-RU" sz="10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3" action="ppaction://hlinksldjump"/>
                        </a:rPr>
                        <a:t>43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 Поддержка организаций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4" action="ppaction://hlinksldjump"/>
                        </a:rPr>
                        <a:t>45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 Расходы на поддержку отдельных категорий граждан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5" action="ppaction://hlinksldjump"/>
                        </a:rPr>
                        <a:t>47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37. Приоритетный проект «Формирование комфортной городской среды»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6" action="ppaction://hlinksldjump"/>
                        </a:rPr>
                        <a:t>49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38. Народный бюджет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7" action="ppaction://hlinksldjump"/>
                        </a:rPr>
                        <a:t>50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39. Муниципальный долг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8" action="ppaction://hlinksldjump"/>
                        </a:rPr>
                        <a:t>52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 Остаток средств на едином счете бюджета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19" action="ppaction://hlinksldjump"/>
                        </a:rPr>
                        <a:t>54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 Исполнительные листы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0" action="ppaction://hlinksldjump"/>
                        </a:rPr>
                        <a:t>55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42. Резервы на исполнение судебных актов по обращению взыскания на средства бюджета МОГО «Ухта»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1" action="ppaction://hlinksldjump"/>
                        </a:rPr>
                        <a:t>56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43. Контрольные мероприятия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2" action="ppaction://hlinksldjump"/>
                        </a:rPr>
                        <a:t>57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44. Риски и проблемы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3" action="ppaction://hlinksldjump"/>
                        </a:rPr>
                        <a:t>58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5200" marB="252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45. Выводы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4" action="ppaction://hlinksldjump"/>
                        </a:rPr>
                        <a:t>59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46. Открытость бюджетных данных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5" action="ppaction://hlinksldjump"/>
                        </a:rPr>
                        <a:t>60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47. Контактная информация</a:t>
                      </a: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6" action="ppaction://hlinksldjump"/>
                        </a:rPr>
                        <a:t>61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00" marR="90000" marT="21600" marB="216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510" y="130112"/>
            <a:ext cx="5508625" cy="1052513"/>
          </a:xfrm>
        </p:spPr>
        <p:txBody>
          <a:bodyPr anchor="t"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9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21679"/>
              </p:ext>
            </p:extLst>
          </p:nvPr>
        </p:nvGraphicFramePr>
        <p:xfrm>
          <a:off x="4474902" y="1599068"/>
          <a:ext cx="4536652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xmlns="" val="1183276282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5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55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7,0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97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130,5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129,0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Выкуп земельных участков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74895951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Текущий ремонт входной группы в ЗАГС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63442991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>
                          <a:latin typeface="Verdana" pitchFamily="34" charset="0"/>
                          <a:cs typeface="Arial" pitchFamily="34" charset="0"/>
                        </a:rPr>
                        <a:t>Содержание </a:t>
                      </a:r>
                      <a:r>
                        <a:rPr lang="ru-RU" sz="1000" b="0" smtClean="0">
                          <a:latin typeface="Verdana" pitchFamily="34" charset="0"/>
                          <a:cs typeface="Arial" pitchFamily="34" charset="0"/>
                        </a:rPr>
                        <a:t>Управления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25,2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24,8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73951391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18,5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71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Проведение выборов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1927698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Исполнения исполнительных листов судебных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органов по искам к МОГО «Ухта»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409748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актов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21,0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91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Софинансирование мероприятий, осуществляемых за счет безвозмездных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поступлений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Итого по непрограммной деятельности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228,8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200,4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88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904" y="573420"/>
            <a:ext cx="4320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Основной составляющей бюджета являются муниципальные программы.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 2018 году осуществлялась реализация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10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муниципальных программ.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34214797"/>
              </p:ext>
            </p:extLst>
          </p:nvPr>
        </p:nvGraphicFramePr>
        <p:xfrm>
          <a:off x="4468132" y="292571"/>
          <a:ext cx="1788285" cy="127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57963" y="57342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доля программных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34031" y="588809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Verdana" pitchFamily="34" charset="0"/>
              </a:rPr>
              <a:t>94,6%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1857035"/>
            <a:ext cx="360041" cy="47818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901316" y="4125356"/>
            <a:ext cx="477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РАСХОДЫ НА МУНИЦИПАЛЬНЫЕ ПРОГРАММЫ  3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448,1</a:t>
            </a:r>
            <a:endParaRPr lang="ru-RU" sz="10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7584" y="2200776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101,5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827584" y="2609780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1,6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827584" y="3023766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45,8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843263" y="3430464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240,6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836079" y="3843430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282,8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836079" y="4247467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2 301,9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843263" y="4651013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285,6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43263" y="5060645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2,3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470277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32,4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843263" y="5879909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153,6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897" y="214720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системы муниципального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управления на 2014-2020 годы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5480" y="2559830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экономики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на 2014-2020 годы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2897" y="296809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Безопасность жизнедеятельности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населения на 2014-2020 годы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2897" y="3378051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транспортной системы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на 2014-2020 годы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251" y="3779942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Жилье и жилищно-коммунальное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хозяйство на 2014-2020 годы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8773" y="4219647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на 2014-2020 годы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35251" y="4671949"/>
            <a:ext cx="2125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Культура на 2014-2020 годы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9201" y="4993487"/>
            <a:ext cx="2214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Социальная поддержка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населения на 2016-2020 годы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695" y="5408435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Формирование современной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городской среды на 2018-2022 годы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8258" y="5838222"/>
            <a:ext cx="244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Развитие физической культуры и спорта на 2014-2020 годы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80188" y="1369027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64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СИСТЕМЫ </a:t>
            </a:r>
            <a:br>
              <a:rPr lang="ru-RU" dirty="0"/>
            </a:br>
            <a:r>
              <a:rPr lang="ru-RU" dirty="0"/>
              <a:t>МУНИЦИПАЛЬНОГО УПРАВЛЕНИЯ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48136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Совершенствование системы муниципального управления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Администрация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45347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134,3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106,3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101,5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208442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2738"/>
              </p:ext>
            </p:extLst>
          </p:nvPr>
        </p:nvGraphicFramePr>
        <p:xfrm>
          <a:off x="362731" y="2511316"/>
          <a:ext cx="8595956" cy="349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«Электронный муниципалитет»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МУ «Информационно-расчетный центр»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5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Финансового управления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8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Содержание, капитальный ремонт объектов муниципальной собственности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Комплексные кадастровые работы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Обеспечение проведения землеустроительных работ по описанию местоположения границ МОГО «Ухта»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0517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2,9%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98067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30" y="5975401"/>
            <a:ext cx="891303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US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системы муниципального управления на 2014-2020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адресу </a:t>
            </a:r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</a:t>
            </a:r>
            <a:br>
              <a:rPr lang="ru-RU" dirty="0"/>
            </a:br>
            <a:r>
              <a:rPr lang="ru-RU" dirty="0"/>
              <a:t>ЭКОНОМИКИ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0" y="971944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благоприятных условий для устойчивого экономического развития городского округа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экономического развития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54787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0" y="231057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331876"/>
              </p:ext>
            </p:extLst>
          </p:nvPr>
        </p:nvGraphicFramePr>
        <p:xfrm>
          <a:off x="274022" y="2774232"/>
          <a:ext cx="8595956" cy="1755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50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«Малое и среднее предпринимательство в МОГО «Ухта»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Субсидирование части расходов на приобретение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оборудования (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слайд 45)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деятельности информационно - маркетингового центра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25723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0,1%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519" y="4554125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экономики на 2014-2020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годы»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 по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адресу</a:t>
            </a:r>
            <a:endParaRPr lang="en-US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https://mouhta.ru/directions/business/files/strateg_uprav/munprog/econ/otchet/otchet_2018.PDF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«БЕЗОПАСНОСТЬ ЖИЗНЕДЕЯТЕЛЬНОСТИ НАСЕЛЕНИЯ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Содействие повышению уровня безопасности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жизнедеятельности населения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Управление по делам ГО и ЧС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41031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47,1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8139" y="220373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35738"/>
              </p:ext>
            </p:extLst>
          </p:nvPr>
        </p:nvGraphicFramePr>
        <p:xfrm>
          <a:off x="274022" y="2665484"/>
          <a:ext cx="8595956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правонарушений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выполнения комплекса мер гражданской обороны, предупреждение чрезвычайных ситуаций и пожарной безопасности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Управления 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делам ГО и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ЧС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системы по раздельному сбору отходов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обустройства и содержания технических средств организации безопасного дорожного движения на автомобильных дорогах общего пользования местного значения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30618" y="70994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1,3%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519" y="5589240"/>
            <a:ext cx="892899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ходе реализации и оценке эффективности реализации муниципальной программы МОГО «Ухта» 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 жизнедеятельности населения на  2014-2020 годы» размещен по адресу </a:t>
            </a:r>
            <a:endParaRPr lang="ru-RU" sz="10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http://emercom.mouhta.ru/about/munprog/otchet/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9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 ТРАНСПОРТНОЙ</a:t>
            </a:r>
            <a:br>
              <a:rPr lang="ru-RU" dirty="0"/>
            </a:br>
            <a:r>
              <a:rPr lang="ru-RU" dirty="0"/>
              <a:t>СИСТЕМЫ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Обеспечение потребности населения в качественных и доступных транспортных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56074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223,4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165,4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21741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60143"/>
              </p:ext>
            </p:extLst>
          </p:nvPr>
        </p:nvGraphicFramePr>
        <p:xfrm>
          <a:off x="287016" y="2691299"/>
          <a:ext cx="859595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 дорожной сети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Реконструкция, модернизация, капитальный ремонт (ремонт) и содержание дорог общего пользования местного </a:t>
                      </a:r>
                      <a:r>
                        <a:rPr lang="ru-RU" sz="1000" b="0" i="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значения </a:t>
                      </a:r>
                    </a:p>
                    <a:p>
                      <a:pPr algn="l" fontAlgn="ctr"/>
                      <a:r>
                        <a:rPr lang="ru-RU" sz="1000" b="0" i="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т. ч. техническое обслуживание, санитарное содержание и текущий ремонт объектов внешнего благоустройства МОГО «Ухта» - 230,4 млн. рублей</a:t>
                      </a:r>
                      <a:endParaRPr lang="ru-RU" sz="1000" b="0" i="0" u="none" strike="noStrik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236,5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234,1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707225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7,0%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064" y="4509120"/>
            <a:ext cx="86504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«Развитие транспортной системы на  2014-2020 годы» размещен по адресу </a:t>
            </a:r>
            <a:endParaRPr lang="en-US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http://gkh.mouhta.ru/programs/transport/godovye-otchety-o-khode-realizatsii-i-otsenke-effektivnosti-realizatsii-munitsipalnoy-programmy2.php</a:t>
            </a:r>
            <a:r>
              <a:rPr lang="ru-RU" sz="10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2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ХОЗЯЙСТВО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жилищно-коммунального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48345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391,1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445,4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312,8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282,8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79511" y="219886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20216"/>
              </p:ext>
            </p:extLst>
          </p:nvPr>
        </p:nvGraphicFramePr>
        <p:xfrm>
          <a:off x="274022" y="2677490"/>
          <a:ext cx="859595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«Доступное и комфортное жилье»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155,6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Снос аварийных жилых домов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 многоквартирных жилых домов и (или) долевое участие в их строительстве, и (или) на приобретение жилых помещений во вновь построенных многоквартирных жилых домах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жильём отдельных категорий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«Жилищное хозяйство»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Реконструкция, капитальный ремонт (</a:t>
                      </a:r>
                      <a:r>
                        <a:rPr lang="ru-RU" sz="1000" b="0" i="0" u="none" strike="noStrike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ремонт</a:t>
                      </a:r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 муниципального жилого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17,3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17,3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Межевание и кадастр земельных участков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49230" y="697424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8,2%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«ЖИЛЬЕ И ЖИЛИЩНО-КОММУНАЛЬНОЕ ХОЗЯЙСТВО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485155"/>
              </p:ext>
            </p:extLst>
          </p:nvPr>
        </p:nvGraphicFramePr>
        <p:xfrm>
          <a:off x="296525" y="1178750"/>
          <a:ext cx="8595956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«Коммунальное хозяйство»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  <a:endParaRPr lang="ru-RU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ru-RU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Строительство, реконструкция и модернизация объектов коммунальной инфраструктуры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ремонт (ремонт) и содержание объектов коммунальной инфраструктуры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«Благоустройство»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ремонт (ремонт) и содержание объектов внешнего благоустройства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82,8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Обустройство и приобретение объектов для создания привлекательной среды городского округа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«Энергосбережение и повышение энергетической эффективности»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endParaRPr lang="ru-RU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Оснащение многоквартирных домов приборами учета энергетических ресурсов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75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</a:t>
                      </a:r>
                      <a:r>
                        <a:rPr lang="ru-RU" sz="1000" b="0" i="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УЖКХ</a:t>
                      </a:r>
                      <a:endParaRPr lang="ru-RU" sz="1000" b="0" i="0" u="none" strike="noStrike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48288" y="813872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19" y="4716955"/>
            <a:ext cx="872247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Годовой отчет  о ходе реализации и оценке эффективности реализации муниципальной программы МОГО «Ухта»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«Жилье и жилищно-коммунальное хозяйство на 2014 -2020 годы» размещен по адресу </a:t>
            </a:r>
          </a:p>
          <a:p>
            <a:pPr>
              <a:defRPr/>
            </a:pPr>
            <a:r>
              <a:rPr lang="en-US" sz="10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http://gkh.mouhta.ru/programs/gkh/godovye-otchety-o-khode-realizatsii-i-otsenke-effektivnosti-realizatsii-munitsipalnoy-programmy.php</a:t>
            </a:r>
            <a:r>
              <a:rPr lang="ru-RU" sz="1000" b="1" dirty="0" smtClean="0">
                <a:solidFill>
                  <a:srgbClr val="0000FF"/>
                </a:solidFill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/>
              <a:t>ОБРАЗОВАНИЯ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10842"/>
            <a:ext cx="411881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доступности, качества и эффективности системы образования с учетом потребностей населения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13382"/>
              </p:ext>
            </p:extLst>
          </p:nvPr>
        </p:nvGraphicFramePr>
        <p:xfrm>
          <a:off x="4707015" y="9872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2 040,4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1 961,6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2 302,9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2 301,8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5875" y="202512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37860"/>
              </p:ext>
            </p:extLst>
          </p:nvPr>
        </p:nvGraphicFramePr>
        <p:xfrm>
          <a:off x="274022" y="2439338"/>
          <a:ext cx="8595956" cy="3867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1 103,3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Строительство, реконструкция, модернизация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дошкольных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Создание условий для обучения детей-инвалидов в дошкольных образовательных организациях, в том числе создание архитектурной доступности и оснащение оборудованием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дошкольными образовательными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1 059,7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1 059,7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квалифицированными кадрами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общего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051,0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1 050,7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540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Формирование доступной среды в общеобразовательных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7287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общеобразовательными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943,5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943,5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4119399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15568" y="710291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938068"/>
            <a:ext cx="4095454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66,7%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7157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«РАЗВИТИЕ</a:t>
            </a:r>
            <a:br>
              <a:rPr lang="ru-RU" dirty="0"/>
            </a:br>
            <a:r>
              <a:rPr lang="ru-RU" dirty="0"/>
              <a:t>ОБРАЗОВАНИЯ НА 2014-2020 ГОДЫ»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05425"/>
              </p:ext>
            </p:extLst>
          </p:nvPr>
        </p:nvGraphicFramePr>
        <p:xfrm>
          <a:off x="274022" y="807532"/>
          <a:ext cx="8595956" cy="5376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и проведение ЕГЭ и ГИА - 9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Мероприятия по организации питания обучающихся 1 - 4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ежемесячной денежной компенсации на оплату коммунальных услуг 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учреждений дополнительного образования детей и учреждений, работающих с молодежью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учреждений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Организация, проведение и участие обучающихся, молодежи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мероприятий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гражданско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 патриотической направленности, пропаганда здорового образа жизни и профилактика этнического и религиозно - политического экстремизма в молодежной среде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«Оздоровление, отдых детей и трудоустройство подростков»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Подпрограмма «Обеспечение реализации Программы»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157135" y="54000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875" y="6182190"/>
            <a:ext cx="8958125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</a:t>
            </a:r>
          </a:p>
          <a:p>
            <a:pPr lvl="0"/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образования на 2014-2020 годы» размещен по адресу </a:t>
            </a:r>
          </a:p>
          <a:p>
            <a:pPr lvl="0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http://edu.mouhta.ru/about/godotchet/2018.php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«КУЛЬТУРА 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638690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образования, а также развитие туризма на территории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41548"/>
              </p:ext>
            </p:extLst>
          </p:nvPr>
        </p:nvGraphicFramePr>
        <p:xfrm>
          <a:off x="4707015" y="655990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216,1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276,1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285,8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285,6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6587" y="1900183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74409"/>
              </p:ext>
            </p:extLst>
          </p:nvPr>
        </p:nvGraphicFramePr>
        <p:xfrm>
          <a:off x="274022" y="2258870"/>
          <a:ext cx="8595956" cy="3461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объектов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материально-технической базы в области культуры, дополнительного образования детей, объектов культурного</a:t>
                      </a:r>
                      <a:r>
                        <a:rPr lang="ru-RU" sz="10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наследия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учреждениями в сфере культуры и дополнительного</a:t>
                      </a:r>
                      <a:r>
                        <a:rPr lang="ru-RU" sz="10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образования детей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Комплектование документных (книжных)</a:t>
                      </a:r>
                      <a:r>
                        <a:rPr lang="ru-RU" sz="10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фондов библиотек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Выплата денежной компенсации расходов на оплату жилого помещения и коммунальных услуг специалистам муниципальных учреждений и муниципальных образовательных организаций, работающим и проживающим в сельских населенных пунктах или поселках городского типа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 городских мероприятий, фестивалей, смотров,</a:t>
                      </a:r>
                      <a:r>
                        <a:rPr lang="ru-RU" sz="1000" baseline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реализация творческих проектов в области культуры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народных проектов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</a:t>
                      </a:r>
                      <a:r>
                        <a:rPr lang="ru-RU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Управления культуры</a:t>
                      </a:r>
                      <a:endParaRPr lang="ru-RU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82884" y="38684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606768"/>
            <a:ext cx="4095454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8,3%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384497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123" y="5724255"/>
            <a:ext cx="836243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Культура на 2014 -2020 годы»  размещен по адресу</a:t>
            </a:r>
          </a:p>
          <a:p>
            <a:pPr>
              <a:defRPr/>
            </a:pPr>
            <a:r>
              <a:rPr lang="en-US" sz="1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http://kultura.mouhta.ru/docs/otchet_mun/ezhegodnye-otchety/</a:t>
            </a:r>
            <a:r>
              <a:rPr lang="ru-RU" sz="1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3041830" y="940779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87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97,7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2,3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29908"/>
            <a:ext cx="3015568" cy="228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75092"/>
              </p:ext>
            </p:extLst>
          </p:nvPr>
        </p:nvGraphicFramePr>
        <p:xfrm>
          <a:off x="251521" y="2990399"/>
          <a:ext cx="8730970" cy="31599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324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6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7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 сравнении 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 2017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118,4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117,0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Общий коэффициент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рождаемости (на 1 000 чел.)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8,8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Общий коэффициент смертности (на 1 000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чел.)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11 150,7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13 502,2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2 351,5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105,1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(руб</a:t>
                      </a:r>
                      <a:r>
                        <a:rPr lang="ru-RU" sz="1000" dirty="0">
                          <a:latin typeface="Verdana" pitchFamily="34" charset="0"/>
                        </a:rPr>
                        <a:t>. в месяц</a:t>
                      </a:r>
                      <a:r>
                        <a:rPr lang="ru-RU" sz="1000" dirty="0" smtClean="0">
                          <a:latin typeface="Verdana" pitchFamily="34" charset="0"/>
                        </a:rPr>
                        <a:t>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58,6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62,7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4,1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9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«СОЦИАЛЬНАЯ ПОДДЕРЖКА НАСЕЛЕНИЯ НА 2016-2020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1115762"/>
            <a:ext cx="411881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Оказание социальной поддержки гражданам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Социальный отдел администрации</a:t>
            </a: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39396"/>
              </p:ext>
            </p:extLst>
          </p:nvPr>
        </p:nvGraphicFramePr>
        <p:xfrm>
          <a:off x="4707015" y="1133062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0000" y="229440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0223"/>
              </p:ext>
            </p:extLst>
          </p:nvPr>
        </p:nvGraphicFramePr>
        <p:xfrm>
          <a:off x="251520" y="2753925"/>
          <a:ext cx="8595956" cy="1179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10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53446" y="81279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83840"/>
            <a:ext cx="4095454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0,1%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861569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300" y="4015433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«Социальная поддержка населения на 2016 -2020 годы» размещен по адресу</a:t>
            </a:r>
          </a:p>
          <a:p>
            <a:pPr>
              <a:defRPr/>
            </a:pP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https://mouhta.ru/directions/business/strateg-uprav/#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mun-programs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«ФОРМИРОВАНИЕ СОВРЕМЕННОЙ ГОРОДСКОЙ СРЕДЫ НА 2018-2020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09" y="1068661"/>
            <a:ext cx="4118811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уровня благоустройства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УЖКХ</a:t>
            </a:r>
            <a:endParaRPr lang="ru-RU" sz="1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48720"/>
              </p:ext>
            </p:extLst>
          </p:nvPr>
        </p:nvGraphicFramePr>
        <p:xfrm>
          <a:off x="4707015" y="1080054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136,2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95218" y="239087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68287"/>
              </p:ext>
            </p:extLst>
          </p:nvPr>
        </p:nvGraphicFramePr>
        <p:xfrm>
          <a:off x="274022" y="2891984"/>
          <a:ext cx="8595956" cy="1774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Благоустройство дворовых территорий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Благоустройство общественных территорий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проекта «Благоустройство общественной территории г. </a:t>
                      </a:r>
                      <a:r>
                        <a:rPr lang="ru-RU" sz="1000" b="0" i="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Ухты «набережная </a:t>
                      </a:r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Газовиков» МОГО «Ухта» - победителя Всероссийского конкурса лучших проектов создания комфортной городской среды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Информирование населения о реализации мероприятий по благоустройству территории МОГО «Ухта» и возможности их участия в данных мероприятиях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011430" y="823289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2030832"/>
            <a:ext cx="409545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0,9%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808561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009" y="4689140"/>
            <a:ext cx="836243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«Формирование современной городской среды на 2018-2020 годы» 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http://gkh.mouhta.ru/programs/sreda/godovye-otchety-o-khode-realizatsii-i-otsenke-effektivnosti-realizatsii-munitsipalnoy-programmy1.php</a:t>
            </a:r>
            <a:r>
              <a:rPr lang="ru-RU" sz="1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«РАЗВИТИЕ ФИЗИЧЕСКОЙ КУЛЬТУРЫ И СПОРТА </a:t>
            </a:r>
            <a:r>
              <a:rPr lang="ru-RU" dirty="0"/>
              <a:t>НА 2014-2020 ГОДЫ»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515" y="798185"/>
            <a:ext cx="4118811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ИСПОЛНИТЕЛЬ: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физической культуры и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47208"/>
              </p:ext>
            </p:extLst>
          </p:nvPr>
        </p:nvGraphicFramePr>
        <p:xfrm>
          <a:off x="4707015" y="772951"/>
          <a:ext cx="405045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613"/>
                <a:gridCol w="1012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</a:rPr>
                        <a:t>2018 план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 факт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124,6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138,8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159,3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153,6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182660" y="210116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2018 ГОДУ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82232"/>
              </p:ext>
            </p:extLst>
          </p:nvPr>
        </p:nvGraphicFramePr>
        <p:xfrm>
          <a:off x="274022" y="2524191"/>
          <a:ext cx="8595956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5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5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501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План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Факт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Строительство, реконструкция, модернизация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9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Капитальный и текущий ремонт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Оказание муниципальных услуг (выполнение работ) физкультурно - спортивными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Укрепление и модернизация материально - технической базы физкультурно - спортивных учреждений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календарного плана физкультурных и спортивных мероприятий физкультурно - спортивными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Реализация мероприятий по внедрению Всероссийского физкультурно-спортивного комплекса «Готов к труду и обороне» (ГТО)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Проведение спортивных мероприятий профессионального уровня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Содержание и обеспечение деятельности МУ «Управление физической культуры и спорта» администрации МОГО «Ухта»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994235" y="503810"/>
            <a:ext cx="8082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016" y="1723729"/>
            <a:ext cx="4095454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Доля в общем объеме расходов </a:t>
            </a:r>
            <a:r>
              <a:rPr lang="ru-RU" sz="1000" b="1" dirty="0" smtClean="0">
                <a:solidFill>
                  <a:prstClr val="black"/>
                </a:solidFill>
                <a:latin typeface="Verdana" pitchFamily="34" charset="0"/>
              </a:rPr>
              <a:t>4,5%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7902370" y="1501458"/>
            <a:ext cx="484632" cy="348337"/>
          </a:xfrm>
          <a:prstGeom prst="upArrow">
            <a:avLst>
              <a:gd name="adj1" fmla="val 50000"/>
              <a:gd name="adj2" fmla="val 3478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022" y="5589240"/>
            <a:ext cx="89289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endParaRPr lang="ru-RU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Годовой отчет о ходе реализации и оценке эффективности реализации муниципальной программы МОГО «Ухта» </a:t>
            </a:r>
          </a:p>
          <a:p>
            <a:pPr>
              <a:defRPr/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«Развитие физической культуры и спорта на 2014 -2020 годы» размещен по адресу</a:t>
            </a:r>
          </a:p>
          <a:p>
            <a:pPr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http://sport.mouhta.ru/activity/reports/</a:t>
            </a:r>
            <a:r>
              <a:rPr lang="ru-RU" sz="1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36177"/>
              </p:ext>
            </p:extLst>
          </p:nvPr>
        </p:nvGraphicFramePr>
        <p:xfrm>
          <a:off x="206515" y="689382"/>
          <a:ext cx="8830328" cy="59207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50350"/>
                <a:gridCol w="4500502"/>
                <a:gridCol w="630070"/>
                <a:gridCol w="549406"/>
              </a:tblGrid>
              <a:tr h="20944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Наименование программы / мероприятия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план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факт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419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МП МОГО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«Ухта» «Развитие экономики на 2014-2020 годы»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1,0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ГП РК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«Развитие экономики»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ф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инансовая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поддержка субъектов малого и среднего предпринимательства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МП МОГО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«Ухта» «Безопасность </a:t>
                      </a:r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жизнедеятельности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населения на 2014-2020 годы»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0,3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0,3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ГП РК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«Воспроизводство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и использование природных ресурсов и охрана окружающей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среды»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с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оздание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системы по раздельному сбору отходов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0,3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0,3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МП МОГО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«Ухта» «Развитие </a:t>
                      </a:r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транспортной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системы на 2014-2020 годы»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7,2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4,9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7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ГП РК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«Развитие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транспортной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системы»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реконструкция, модернизация, капитальный ремонт (ремонт) и содержание дорог общего пользования местного значения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о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беспечение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транспортного обслуживания населения в границах городского округа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3,8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МП МОГО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«Ухта» «Жилье </a:t>
                      </a:r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и </a:t>
                      </a:r>
                      <a:r>
                        <a:rPr lang="ru-RU" sz="750" b="1" u="none" strike="noStrike" dirty="0" err="1">
                          <a:effectLst/>
                          <a:latin typeface="Verdana" pitchFamily="34" charset="0"/>
                        </a:rPr>
                        <a:t>жилищно</a:t>
                      </a:r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 - коммунальное </a:t>
                      </a:r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хозяйство на 2014-2020 годы»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120,5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93,1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4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ГП РК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«Социальная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защита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населения»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обеспечение жильем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ветеранов и инвалидов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1,6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0,6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0,4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ГП РФ «Обеспечение доступным и комфортным жильем и коммунальными услугами граждан Российской Федерации»</a:t>
                      </a:r>
                    </a:p>
                    <a:p>
                      <a:pPr algn="l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ГП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РК 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«Развитие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строительства и жилищно-коммунального комплекса, энергосбережение и повышение </a:t>
                      </a:r>
                      <a:r>
                        <a:rPr lang="ru-RU" sz="750" u="none" strike="noStrike" dirty="0" err="1" smtClean="0">
                          <a:effectLst/>
                          <a:latin typeface="Verdana" pitchFamily="34" charset="0"/>
                        </a:rPr>
                        <a:t>энергоэффективности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п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редоставление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38,5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ГП РК «Развитие транспортной системы»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ремонт улиц в </a:t>
                      </a:r>
                      <a:r>
                        <a:rPr lang="ru-RU" sz="7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пгт</a:t>
                      </a:r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 Ярега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750" u="none" strike="noStrike" dirty="0" err="1">
                          <a:effectLst/>
                          <a:latin typeface="Verdana" pitchFamily="34" charset="0"/>
                        </a:rPr>
                        <a:t>рыбохозяйственного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 комплекса в Республике Коми»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о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существление </a:t>
                      </a:r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государственного полномочия Республики Коми по отлову и содержанию безнадзорных животных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1,3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dirty="0">
                          <a:effectLst/>
                          <a:latin typeface="Verdana" pitchFamily="34" charset="0"/>
                        </a:rPr>
                        <a:t>1,3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ГП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750" u="none" strike="noStrike" dirty="0" err="1" smtClean="0">
                          <a:effectLst/>
                          <a:latin typeface="Verdana" pitchFamily="34" charset="0"/>
                        </a:rPr>
                        <a:t>энергоэффективности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строительство многоквартирных жилых домов и (или) долевое участие в их</a:t>
                      </a:r>
                      <a:r>
                        <a:rPr lang="ru-RU" sz="7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строительстве, и (или) на приобретение жилых помещений во вновь построенных многоквартирных жилых домах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25,2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ГП РК «Воспроизводство и использование природных ресурсов и охрана окружающей среды»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капитальный ремонт регулирующей плотины, входящей</a:t>
                      </a:r>
                      <a:r>
                        <a:rPr lang="ru-RU" sz="7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в состав ГТС «Плотина на </a:t>
                      </a:r>
                      <a:r>
                        <a:rPr lang="ru-RU" sz="75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р.Лунь-Вож</a:t>
                      </a:r>
                      <a:r>
                        <a:rPr lang="ru-RU" sz="7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МП МОГО «Ухта» «Формирование современной городской среды на 2014-2020 годы»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130,6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26,8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ГП РК «Современная городская среда на территории Республики Коми»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благоустройство дворовых территорий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18,9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благоустройство общественных территорий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благоустройство общественной территории </a:t>
                      </a:r>
                      <a:r>
                        <a:rPr lang="ru-RU" sz="750" u="none" strike="noStrike" dirty="0" err="1" smtClean="0">
                          <a:effectLst/>
                          <a:latin typeface="Verdana" pitchFamily="34" charset="0"/>
                        </a:rPr>
                        <a:t>г.Ухты</a:t>
                      </a:r>
                      <a:r>
                        <a:rPr lang="ru-RU" sz="750" u="none" strike="noStrike" dirty="0" smtClean="0">
                          <a:effectLst/>
                          <a:latin typeface="Verdana" pitchFamily="34" charset="0"/>
                        </a:rPr>
                        <a:t> «набережная Газовиков»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101,0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50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985130" y="477463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735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32550"/>
              </p:ext>
            </p:extLst>
          </p:nvPr>
        </p:nvGraphicFramePr>
        <p:xfrm>
          <a:off x="206515" y="750707"/>
          <a:ext cx="8830328" cy="57972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5345"/>
                <a:gridCol w="4455497"/>
                <a:gridCol w="675073"/>
                <a:gridCol w="594413"/>
              </a:tblGrid>
              <a:tr h="17981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>
                          <a:effectLst/>
                          <a:latin typeface="Verdana" pitchFamily="34" charset="0"/>
                        </a:rPr>
                        <a:t>Наименование программы / мероприятия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план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dirty="0" smtClean="0">
                          <a:effectLst/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факт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6227">
                <a:tc gridSpan="2">
                  <a:txBody>
                    <a:bodyPr/>
                    <a:lstStyle/>
                    <a:p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МП «Переселение граждан, проживающих на территории МОГО «Ухта», из аварийного жилищного фонда на 2013-2017 годы»</a:t>
                      </a:r>
                      <a:endParaRPr lang="ru-RU" sz="750" b="1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59,2</a:t>
                      </a:r>
                      <a:endParaRPr lang="ru-RU" sz="750" b="1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30,1</a:t>
                      </a:r>
                      <a:endParaRPr lang="ru-RU" sz="750" b="1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22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75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энергоэффективности</a:t>
                      </a: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переселение граждан из аварийного жилого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59,2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30,1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МП МОГО «Ухта» «Развитие образования на 2014 - 2020 годы»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1 824,1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1 823,7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7">
                <a:tc row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«Развитие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оказание муниципальных услуг (выполнение работ) образовательными учреждениями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1 728,8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1 728,8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мероприятия по организации питания обучающихся 1 - 4 классов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52,9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52,9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42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укрепление и модернизация материально-технической базы общеобразовательных учреждений</a:t>
                      </a:r>
                      <a:endParaRPr lang="ru-RU" sz="750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14,0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14,0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проведение оздоровительной кампании детей</a:t>
                      </a:r>
                      <a:endParaRPr lang="ru-RU" sz="750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22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«Социальная защита населения»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2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МП МОГО «Ухта» «Культура на 2014 - 2020 годы»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57,7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57,7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«Развитие культуры и туризма в Республике Коми»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укрепление и модернизация материально-технической базы в области культуры, дополнительного образования детей, объектов культурного наследия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оказание муниципальных услуг (выполнение работ) учреждениями в сфере культуры</a:t>
                      </a:r>
                      <a:endParaRPr lang="ru-RU" sz="750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47,5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47,5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vMerge="1">
                  <a:txBody>
                    <a:bodyPr/>
                    <a:lstStyle/>
                    <a:p>
                      <a:pPr algn="l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реализация народных проектов</a:t>
                      </a:r>
                      <a:endParaRPr lang="ru-RU" sz="750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ГП РФ «Развитие культуры и туризма» на 2011-2020 годы</a:t>
                      </a:r>
                    </a:p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ГП РК «Развитие культуры и туризма в Республике Коми»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комплектование документных (книжных) фондов библиотек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«Развитие образования»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оказание муниципальных услуг (выполнение работ) образовательными учреждениями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7,6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«Социальная защита населения»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МП МОГО «Ухта» «Развитие физической</a:t>
                      </a:r>
                      <a:r>
                        <a:rPr lang="ru-RU" sz="75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культуры и спорта</a:t>
                      </a:r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на 2014 - 2020 годы»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4,5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4,5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«Развитие образования»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«Доступная среда на 2016-2020 годы»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оказание муниципальных услуг (выполнение работ) физкультурно-спортивными учреждениями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4,4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vMerge="1"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проведение мероприятий с участием инвалидов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МП МОГО «Ухта» «Социальная поддержка населения на 2016-2020 годы»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ГП РК «Социальная защита населения»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предоставление субсидий социально ориентированным некоммерческим организациям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1,7</a:t>
                      </a:r>
                      <a:endParaRPr lang="ru-RU" sz="750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1,7</a:t>
                      </a:r>
                      <a:endParaRPr lang="ru-RU" sz="750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77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2 206,8</a:t>
                      </a:r>
                      <a:endParaRPr lang="ru-RU" sz="750" b="1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5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2 043,8</a:t>
                      </a:r>
                      <a:endParaRPr lang="ru-RU" sz="750" b="1" u="none" strike="noStrike" kern="12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50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980735" y="51999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107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54604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56780"/>
              </p:ext>
            </p:extLst>
          </p:nvPr>
        </p:nvGraphicFramePr>
        <p:xfrm>
          <a:off x="251521" y="688928"/>
          <a:ext cx="8730969" cy="5892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5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868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70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социально ориентированным некоммерческим организациям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1,69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Ухтинская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городская организация Коми республиканской организации общероссийской общественной организации инвалидов «Всероссийское общество инвалидов» (ВОИ)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0,47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533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1.2.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Общественная организация Союз «Чернобыль-Ухта»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47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1.3.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Ухтинская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городская общественная организация «Союз ветеранов Афганской войны и событий в Чечне»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1.4.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Коми региональная молодежная общественная организация содействия военно-спортивному и патриотическому воспитанию «Военно-патриотический клуб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Пересвет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1.5.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Местная православная религиозная организация прихода храма Святителя Николая г. Ухты Республики Коми Сыктывкарской и Воркутинской епархии Русской Православной Церкви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1.6.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Местная общественная организация объединения многодетных семей «Много деток» г. Ухты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1.7.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Некоммерческое партнерство содействия развитию массового спорта, туризма и патриотического воспитания «Развитие»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1.8.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Ухтинская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городская организация ветеранов Коми республиканской общественной организации ветеранов (пенсионеров) войны, труда, Вооруженных Сил и правоохранительных органов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редакциям печатных средств массовой информации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МУП «Редакция газеты «Ухта» МОГО «Ухта»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организациям, осуществляющим пассажирские перевозки автомобильным транспортом, перевезено граждан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14 863 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Ухтинское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автотранспортное предприятие» 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3.2.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«ТРАНССЕРВИС»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организациям, осуществляющим перевозки воздушным транспортом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АО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Комиавиатранс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890449" y="4144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585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08596"/>
              </p:ext>
            </p:extLst>
          </p:nvPr>
        </p:nvGraphicFramePr>
        <p:xfrm>
          <a:off x="284984" y="520986"/>
          <a:ext cx="8730969" cy="6013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9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№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Сумма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31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субъектам малого и среднего предпринимательства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Племхоз «Ухта-97»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5.2.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ОАО «Молоко»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5.3.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«Центр профилактической медицины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Ультрамед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+»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5.4.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«Центр профилактической медицины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Ультрамед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0,18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«Ремонт и услуги»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6.2.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Жилком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0,45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6.3.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Ухтажилфонд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организациям на возмещение затрат, возникающих в результате капитального ремонта (ремонта) и содержания объектов благоустройства, объектов культурного наследия, расположенных в границах МОГО "Ухта" и переданных из казны МОГО "Ухта" в оперативное управление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35,76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МКП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Горзеленхоз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 МОГО «Ухта»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35,76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организациям на возмещение затрат, возникающих в результате содержания, капитального ремонта (ремонта) объектов внешнего благоустройства, расположенных в границах МОГО «Ухта», и переданных из казны МОГО «Ухта» в оперативное управление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251,05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17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МКП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Ухтаспецавтодор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 МОГО «Ухта»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251,05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9.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Предоставление субсидий организациям на возмещение затрат, связанных с выполнением мероприятий по ремонту улиц и проездов МОГО «Ухта»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15,33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2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9.1.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МКП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Ухтаспецавтодор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 МОГО «Ухта»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14,57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3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9.2.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МКП «</a:t>
                      </a:r>
                      <a:r>
                        <a:rPr lang="ru-RU" sz="900" b="0" dirty="0" err="1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Горзеленхоз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» МОГО «Ухта»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870"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Итого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313,99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7916109" y="27865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9510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64087"/>
              </p:ext>
            </p:extLst>
          </p:nvPr>
        </p:nvGraphicFramePr>
        <p:xfrm>
          <a:off x="206515" y="764720"/>
          <a:ext cx="8730971" cy="5626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Факт, 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18 505,8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132 получателя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282,7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34 320 талонов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220 помывок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14 880,2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11 квартир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Инвалиды, ветераны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1 579,0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сертификата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37 529,4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40 свидетельств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11 182,8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1 496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52 892,1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5 386 учащихся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534,3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274 обучающихся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15383"/>
              </p:ext>
            </p:extLst>
          </p:nvPr>
        </p:nvGraphicFramePr>
        <p:xfrm>
          <a:off x="206515" y="718420"/>
          <a:ext cx="8730971" cy="484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Факт,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тыс.</a:t>
                      </a:r>
                      <a:r>
                        <a:rPr lang="ru-RU" sz="1000" b="1" baseline="0" dirty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Показатели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Родителям проходивших военную службу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по погибших (умерших) в период прохождения военной службы или умерших вследствие военной травмы после увольнения с военной службы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</a:rPr>
                        <a:t>15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39,7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</a:rPr>
                        <a:t>63 человека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</a:rPr>
                        <a:t>1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>
                          <a:latin typeface="Verdana" pitchFamily="34" charset="0"/>
                        </a:rPr>
                        <a:t>3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Супругу (супруге)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и (или) близким родственникам (родителям, детям, усыновленным, родным братьям и родным сестрам) в связи со смертью гражданина, удостоенного звания «Почетный гражданин г. Ухты»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</a:rPr>
                        <a:t>1 человек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137 572,0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515" y="6255023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2"/>
              </a:rPr>
              <a:t>https://mouhta.ru/docs/post/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;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+mn-cs"/>
                <a:hlinkClick r:id="rId3"/>
              </a:rPr>
              <a:t>http://sovet.mouhta.ru/docs/resheniya/5-sozyv/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682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ПРИОРИТЕТНЫЙ ПРОЕКТ </a:t>
            </a:r>
            <a:br>
              <a:rPr lang="ru-RU" dirty="0" smtClean="0"/>
            </a:br>
            <a:r>
              <a:rPr lang="ru-RU" dirty="0" smtClean="0"/>
              <a:t>«ФОРМИРОВАНИЕ КОМФОРТНОЙ ГОРОДСКОЙ СРЕДЫ»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377912" y="1063682"/>
            <a:ext cx="4727680" cy="3093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Благоустройство общественных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территорий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обустройство освещения Комсомольской площади;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ремонт пешеходных тротуаров по ул. Торопова в </a:t>
            </a:r>
            <a:r>
              <a:rPr lang="ru-RU" sz="10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Водный.</a:t>
            </a:r>
          </a:p>
          <a:p>
            <a:pPr>
              <a:lnSpc>
                <a:spcPct val="130000"/>
              </a:lnSpc>
            </a:pP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Благоустройство дворовых </a:t>
            </a:r>
            <a:r>
              <a:rPr lang="ru-RU" sz="1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территорий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отремонтировано </a:t>
            </a: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12 457,6 кв.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 </a:t>
            </a: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дворовых территорий и проездов к дворовым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территориям по 14 адресам;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риобретено и установлено 75 урн, 63 скамейки;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становлено 4 детских площадки;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установлено </a:t>
            </a: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дополнительное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освещение </a:t>
            </a: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над подъездами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8 многоквартирных домов;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ыполнена поставка ограждения по ул. ГВФ д.21;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закуплено оборудование для обустройства спортивных детских площадок и площадок для отдыха для 6-ти дворовых территорий.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343" y="4825739"/>
            <a:ext cx="2160241" cy="161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E:\Загрузки\26-04-2019_15-21-39\Дружбы 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201" y="4572743"/>
            <a:ext cx="2160241" cy="161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048315493"/>
              </p:ext>
            </p:extLst>
          </p:nvPr>
        </p:nvGraphicFramePr>
        <p:xfrm>
          <a:off x="5734167" y="1024376"/>
          <a:ext cx="2353430" cy="207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28096" y="2947925"/>
            <a:ext cx="540060" cy="246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5956176" y="2992812"/>
            <a:ext cx="385440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16,9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 – федеральный бюджет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13989" y="3337766"/>
            <a:ext cx="540060" cy="246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6000152" y="3382052"/>
            <a:ext cx="385440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7,2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 – республиканский бюджет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28096" y="3760812"/>
            <a:ext cx="540060" cy="246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6025182" y="3802861"/>
            <a:ext cx="385440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2,7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 – бюджет МОГО «Ухта»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13989" y="4218387"/>
            <a:ext cx="540060" cy="246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6088382" y="4256877"/>
            <a:ext cx="3854409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4,1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 – дорожный фонд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FF3126-AF83-4CE2-A900-C12B63E318F4}"/>
              </a:ext>
            </a:extLst>
          </p:cNvPr>
          <p:cNvSpPr txBox="1"/>
          <p:nvPr/>
        </p:nvSpPr>
        <p:spPr>
          <a:xfrm>
            <a:off x="7118822" y="1315554"/>
            <a:ext cx="2025178" cy="1308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     ВСЕГО</a:t>
            </a:r>
          </a:p>
          <a:p>
            <a:r>
              <a:rPr lang="ru-RU" sz="2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б</a:t>
            </a:r>
            <a:r>
              <a:rPr lang="ru-RU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олее </a:t>
            </a:r>
            <a:r>
              <a:rPr lang="ru-RU" sz="35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30</a:t>
            </a:r>
          </a:p>
          <a:p>
            <a:r>
              <a:rPr lang="ru-RU" sz="2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  <a:endParaRPr lang="ru-RU" sz="2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</p:txBody>
      </p:sp>
      <p:pic>
        <p:nvPicPr>
          <p:cNvPr id="49" name="Picture 2" descr="E:\Загрузки\26-04-2019_15-21-39\Соц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18" y="4274112"/>
            <a:ext cx="2153569" cy="161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СЕТЬ МУНИЦИПАЛЬНЫХ УЧРЕЖДЕНИЙ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102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муниципальных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учреждения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111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19735" y="590109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6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27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12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579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108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образования детей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580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4839" y="2582222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47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дошкольных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8 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178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264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497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культуры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74766" y="521164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ГО и ЧС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4177" y="5876519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932881" y="590213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20808" y="5993429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расчетный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</a:rPr>
              <a:t>Цель </a:t>
            </a:r>
            <a:r>
              <a:rPr lang="ru-RU" sz="1200" dirty="0">
                <a:solidFill>
                  <a:prstClr val="black"/>
                </a:solidFill>
              </a:rPr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</a:rPr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0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2661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8730656-7116-4783-8D1F-29BD9B6F7C4D}"/>
              </a:ext>
            </a:extLst>
          </p:cNvPr>
          <p:cNvSpPr txBox="1"/>
          <p:nvPr/>
        </p:nvSpPr>
        <p:spPr>
          <a:xfrm>
            <a:off x="235260" y="521167"/>
            <a:ext cx="827306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Поддержка инициатив граждан – приоритетное направление деятельности МОГО «Ухта».</a:t>
            </a:r>
          </a:p>
          <a:p>
            <a:pPr algn="just"/>
            <a:endParaRPr lang="ru-RU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ahoma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 2018 годы был реализован проект «Обеспечение клуба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пгт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.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Шудаяг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 возможностью  использования современных технологий».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4535168-3F66-4E06-9F02-F93D916EBBCB}"/>
              </a:ext>
            </a:extLst>
          </p:cNvPr>
          <p:cNvSpPr txBox="1"/>
          <p:nvPr/>
        </p:nvSpPr>
        <p:spPr>
          <a:xfrm>
            <a:off x="227561" y="1532936"/>
            <a:ext cx="1296052" cy="553998"/>
          </a:xfrm>
          <a:prstGeom prst="wedgeRectCallout">
            <a:avLst>
              <a:gd name="adj1" fmla="val 38344"/>
              <a:gd name="adj2" fmla="val 8269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из бюджета 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МОГО «Ухта»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30 тыс.</a:t>
            </a: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0B0B88D9-7CBC-4C78-84B5-853223DB6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229791"/>
              </p:ext>
            </p:extLst>
          </p:nvPr>
        </p:nvGraphicFramePr>
        <p:xfrm>
          <a:off x="191560" y="1803528"/>
          <a:ext cx="3415154" cy="227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920267-FB1C-40C4-91E8-97FEED0D7FE4}"/>
              </a:ext>
            </a:extLst>
          </p:cNvPr>
          <p:cNvSpPr txBox="1"/>
          <p:nvPr/>
        </p:nvSpPr>
        <p:spPr>
          <a:xfrm>
            <a:off x="1655190" y="2535947"/>
            <a:ext cx="81464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Всего</a:t>
            </a:r>
          </a:p>
          <a:p>
            <a:pPr algn="ctr"/>
            <a:r>
              <a:rPr lang="ru-RU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300 тыс</a:t>
            </a: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854CC6-4068-424C-9137-C51D1901BC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357647"/>
            <a:ext cx="3708889" cy="27059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E34963D-E4F7-43FE-BE6E-F3AA29A74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548" y="1357647"/>
            <a:ext cx="1750480" cy="2667749"/>
          </a:xfrm>
          <a:prstGeom prst="rect">
            <a:avLst/>
          </a:prstGeom>
        </p:spPr>
      </p:pic>
      <p:pic>
        <p:nvPicPr>
          <p:cNvPr id="1026" name="Picture 2" descr="\\Fail-server\документы\Отдел учета и отчетности\Годовой отчет 2018\Отчет для граждан\4-xlhj_CLv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48" y="4566035"/>
            <a:ext cx="2122392" cy="1591794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ail-server\документы\Отдел учета и отчетности\Годовой отчет 2018\Отчет для граждан\8KfBUt7moh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4202" y="4566035"/>
            <a:ext cx="2149590" cy="159280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ail-server\документы\Отдел учета и отчетности\Годовой отчет 2018\Отчет для граждан\OrCCiwzJ2c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463" y="4562285"/>
            <a:ext cx="2129358" cy="159701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Fail-server\документы\Отдел учета и отчетности\Годовой отчет 2018\Отчет для граждан\PkPwUy7WS5Q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950" y="4567048"/>
            <a:ext cx="2112404" cy="159280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5220" y="247218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2742" y="1356041"/>
            <a:ext cx="4170683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 в результате: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- досрочного погашения кредитов кредитных организаций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- перекредитования коммерческих кредитов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(замещение «дорогих» кредитов на «дешевые»)</a:t>
            </a:r>
          </a:p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использования временно свободных средств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бюджетных и автономных учреждений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2742" y="531388"/>
            <a:ext cx="339851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Экономия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от первоначального решения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 бюджете МОГО «Ухта» составила: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2016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год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21,1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2017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год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45,2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2018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год </a:t>
            </a: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25,7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+mn-cs"/>
              </a:rPr>
              <a:t> 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570" y="566116"/>
            <a:ext cx="3348322" cy="16065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Средняя ставка по банковским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кредитам 8,3%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бюджетного кредита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Министерства финансов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Республики Коми 5,5% (проект 0,1%)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Verdana" pitchFamily="34" charset="0"/>
              <a:cs typeface="+mn-cs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Ставка бюджетного кредита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Федерального казначейства 0,1%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46506301"/>
              </p:ext>
            </p:extLst>
          </p:nvPr>
        </p:nvGraphicFramePr>
        <p:xfrm>
          <a:off x="187160" y="2751494"/>
          <a:ext cx="87311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157256850"/>
              </p:ext>
            </p:extLst>
          </p:nvPr>
        </p:nvGraphicFramePr>
        <p:xfrm>
          <a:off x="579287" y="2453542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104980" y="3195950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1909" y="3121981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Бюджетные кредиты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03459" y="2991618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6114" y="2868641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Кредиты кредитных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prstClr val="black"/>
                </a:solidFill>
                <a:latin typeface="Verdana" pitchFamily="34" charset="0"/>
                <a:cs typeface="+mn-cs"/>
              </a:rPr>
              <a:t>организаций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7213" y="2384136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  <a:latin typeface="Verdana" pitchFamily="34" charset="0"/>
                <a:cs typeface="+mn-cs"/>
              </a:rPr>
              <a:t>Структура муниципального долга на 01.01.2019</a:t>
            </a:r>
          </a:p>
        </p:txBody>
      </p:sp>
    </p:spTree>
    <p:extLst>
      <p:ext uri="{BB962C8B-B14F-4D97-AF65-F5344CB8AC3E}">
        <p14:creationId xmlns:p14="http://schemas.microsoft.com/office/powerpoint/2010/main" val="9887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3863198"/>
            <a:ext cx="590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+mn-cs"/>
              </a:rPr>
              <a:t>ИСТОЧНИКИ ФИНАНСИРОВАНИЯ ДЕФИЦИТА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66703"/>
              </p:ext>
            </p:extLst>
          </p:nvPr>
        </p:nvGraphicFramePr>
        <p:xfrm>
          <a:off x="260536" y="4167088"/>
          <a:ext cx="8555589" cy="2471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0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1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</a:rPr>
                        <a:t>Источники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2017</a:t>
                      </a:r>
                    </a:p>
                    <a:p>
                      <a:pPr algn="r"/>
                      <a:r>
                        <a:rPr lang="ru-RU" sz="900" b="1" dirty="0" smtClean="0"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900" b="1" dirty="0" smtClean="0">
                          <a:latin typeface="Verdana" pitchFamily="34" charset="0"/>
                        </a:rPr>
                        <a:t>план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900" b="1" dirty="0" smtClean="0">
                          <a:latin typeface="Verdana" pitchFamily="34" charset="0"/>
                        </a:rPr>
                        <a:t>факт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Кредиты</a:t>
                      </a:r>
                      <a:r>
                        <a:rPr lang="ru-RU" sz="900" b="1" baseline="0" dirty="0">
                          <a:latin typeface="Verdana" pitchFamily="34" charset="0"/>
                          <a:cs typeface="Arial" pitchFamily="34" charset="0"/>
                        </a:rPr>
                        <a:t> кредитных организаций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234,5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369,0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368,5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Погашение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-339,0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-319,0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-319,0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315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Бюджетные кредиты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706,1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139,8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419,4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019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Погашение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-735,1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-197,8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-477,4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43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Verdana" pitchFamily="34" charset="0"/>
                          <a:cs typeface="Arial" pitchFamily="34" charset="0"/>
                        </a:rPr>
                        <a:t>-8,9</a:t>
                      </a:r>
                      <a:endParaRPr lang="ru-RU" sz="9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136,8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-74,7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Всего источников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900" b="0" dirty="0" smtClean="0">
                          <a:latin typeface="Verdana" pitchFamily="34" charset="0"/>
                          <a:cs typeface="Arial" pitchFamily="34" charset="0"/>
                        </a:rPr>
                        <a:t>142,4</a:t>
                      </a:r>
                      <a:endParaRPr lang="ru-RU" sz="9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128,8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-83,2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71900"/>
              </p:ext>
            </p:extLst>
          </p:nvPr>
        </p:nvGraphicFramePr>
        <p:xfrm>
          <a:off x="247171" y="787745"/>
          <a:ext cx="8632352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0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7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8187"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latin typeface="Verdana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9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itchFamily="34" charset="0"/>
                        </a:rPr>
                        <a:t>Статья Бюджетного кодекса Российской Федерации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itchFamily="34" charset="0"/>
                        </a:rPr>
                        <a:t>Ограничения,</a:t>
                      </a:r>
                      <a:r>
                        <a:rPr lang="ru-RU" sz="900" b="1" baseline="0" dirty="0" smtClean="0">
                          <a:latin typeface="Verdana" pitchFamily="34" charset="0"/>
                        </a:rPr>
                        <a:t> установленные Бюджетным кодексом Российской Федерации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Verdana" pitchFamily="34" charset="0"/>
                        </a:rPr>
                        <a:t>Факт 2018 года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086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Предельный объем муниципального долга МОГО «Ухта»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п.3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Предельный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отчислений</a:t>
                      </a:r>
                      <a:r>
                        <a:rPr lang="ru-RU" sz="9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1 381,9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297,0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70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предел муниципального долга МОГО «Ухта»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п.6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297,5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297,0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МОГО «Ухта»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111 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по данным отчета об исполнении бюджета,  не должен превышать </a:t>
                      </a:r>
                      <a:r>
                        <a:rPr lang="ru-RU" sz="9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</a:t>
                      </a:r>
                      <a:r>
                        <a:rPr lang="ru-RU" sz="9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288,4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9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6,7</a:t>
                      </a:r>
                      <a:endParaRPr lang="ru-RU" sz="9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0,3%</a:t>
                      </a:r>
                      <a:endParaRPr lang="ru-RU" sz="9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1477" y="523675"/>
            <a:ext cx="684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+mn-cs"/>
              </a:rPr>
              <a:t>ОГРАНИЧЕНИЯ, УСТАНОВЛЕННЫЕ БЮДЖЕТНЫМ КОДЕКСОМ РОССИЙСКОЙ ФЕДЕРАЦИИ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748158" y="526362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85070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ОСТАТОК СРЕДСТВ НА ЕДИНОМ СЧЁТЕ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788" y="1493785"/>
            <a:ext cx="7603628" cy="3600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3200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Остаток средств на едином счёте бюджета МОГО «Ухта» по состоянию на 1 января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составил </a:t>
            </a:r>
            <a:r>
              <a:rPr lang="ru-RU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211,5 млн. рублей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том числе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средства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федерального бюджета 	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226,8 тысяч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средства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республиканского бюджета 	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155,4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рублей;</a:t>
            </a:r>
          </a:p>
          <a:p>
            <a:pPr marL="285750" indent="-285750"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собственные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55,9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рублей;</a:t>
            </a: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средства Лукойл, </a:t>
            </a:r>
            <a:r>
              <a:rPr lang="ru-RU" sz="1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Транснефть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         6,6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r>
              <a:rPr lang="ru-RU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16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ИСПОЛНИТЕЛЬНЫЕ ЛИСТЫ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923" y="953725"/>
            <a:ext cx="863917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 принято к исполнению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540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судебных актов на сумму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89,5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рублей, исполнено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561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судебный акт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93,3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рублей, в том числе:</a:t>
            </a:r>
          </a:p>
          <a:p>
            <a:pPr algn="just"/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Администрацией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«Ухта»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 181 судебный акт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66,5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рублей, исполнено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185 судебных актов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68,7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МУ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«Управление жилищно-коммунального хозяйства»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принято и исполнено 16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судебных актов 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4,2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МУ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образования» принято и исполнено два судебных акта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копеек;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Контрольно-счетной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палатой МОГО «Ухта»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исполнено два судебных акта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3,0 тысячи рублей;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за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счет средств казны МОГО «Ухта»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принято 9 судебных актов на сумму 10,9 млн. рублей, исполнено 6 судебных актов на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10,2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бюджетными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автономными учреждениями МОГО «Ухта» принято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330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судебных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актов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7,8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рублей, исполнено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350 судебных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акта на 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10,2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buFont typeface="Arial" pitchFamily="34" charset="0"/>
              <a:buChar char="•"/>
              <a:defRPr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Не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исполнено по состоянию на 1 января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судебных акта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казне МОГО «Ухта» на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сумму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727,8 тысяч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рублей.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indent="265113" algn="just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сравнения, в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 было принято к исполнению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705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актов на сумму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47,7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рублей, исполнено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708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актов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сумму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57,4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(количество судебных актов уменьшилось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0,8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раза)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7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РЕЗЕРВЫ НА ИСПОЛНЕНИЕ СУДЕБНЫХ АКТОВ ПО ОБРАЩЕНИЮ ВЗЫСКАНИЯ НА СРЕДСТВА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40006" y="2647302"/>
            <a:ext cx="2937129" cy="1231594"/>
          </a:xfrm>
          <a:prstGeom prst="homePlate">
            <a:avLst>
              <a:gd name="adj" fmla="val 43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задолженности по муниципальным контрактам на строительство в рамках муниципальной программы «Переселение граждан из аварийного жилищного фонда на 2013-2017 годы»</a:t>
            </a:r>
          </a:p>
        </p:txBody>
      </p:sp>
      <p:sp>
        <p:nvSpPr>
          <p:cNvPr id="57" name="Нашивка 56"/>
          <p:cNvSpPr/>
          <p:nvPr/>
        </p:nvSpPr>
        <p:spPr>
          <a:xfrm>
            <a:off x="2962139" y="5771228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227535" y="5771229"/>
            <a:ext cx="2937128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неустойки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Нашивка 58"/>
          <p:cNvSpPr/>
          <p:nvPr/>
        </p:nvSpPr>
        <p:spPr>
          <a:xfrm>
            <a:off x="2962139" y="4920039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227535" y="4920040"/>
            <a:ext cx="2937128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пени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2958082" y="4115043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23476" y="4115044"/>
            <a:ext cx="2937129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Возмещение (взыскание) выкупной цены за жилое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помещение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9631" y="3032266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793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0520" y="5017060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365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28434" y="5924734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00535" y="4176841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974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Нашивка 66"/>
          <p:cNvSpPr/>
          <p:nvPr/>
        </p:nvSpPr>
        <p:spPr>
          <a:xfrm>
            <a:off x="7499213" y="5803871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Пятиугольник 67"/>
          <p:cNvSpPr/>
          <p:nvPr/>
        </p:nvSpPr>
        <p:spPr>
          <a:xfrm>
            <a:off x="4764607" y="5803872"/>
            <a:ext cx="2937129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юридических услуг</a:t>
            </a:r>
          </a:p>
        </p:txBody>
      </p:sp>
      <p:sp>
        <p:nvSpPr>
          <p:cNvPr id="69" name="Нашивка 68"/>
          <p:cNvSpPr/>
          <p:nvPr/>
        </p:nvSpPr>
        <p:spPr>
          <a:xfrm>
            <a:off x="7499212" y="4955888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Пятиугольник 69"/>
          <p:cNvSpPr/>
          <p:nvPr/>
        </p:nvSpPr>
        <p:spPr>
          <a:xfrm>
            <a:off x="4764608" y="4955889"/>
            <a:ext cx="2937128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исполнительского сбора</a:t>
            </a:r>
          </a:p>
        </p:txBody>
      </p:sp>
      <p:sp>
        <p:nvSpPr>
          <p:cNvPr id="71" name="Нашивка 70"/>
          <p:cNvSpPr/>
          <p:nvPr/>
        </p:nvSpPr>
        <p:spPr>
          <a:xfrm>
            <a:off x="7499212" y="4104699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4764608" y="4104700"/>
            <a:ext cx="2937128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госпошлины</a:t>
            </a:r>
          </a:p>
        </p:txBody>
      </p:sp>
      <p:sp>
        <p:nvSpPr>
          <p:cNvPr id="73" name="Нашивка 72"/>
          <p:cNvSpPr/>
          <p:nvPr/>
        </p:nvSpPr>
        <p:spPr>
          <a:xfrm>
            <a:off x="7495155" y="3299703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Пятиугольник 73"/>
          <p:cNvSpPr/>
          <p:nvPr/>
        </p:nvSpPr>
        <p:spPr>
          <a:xfrm>
            <a:off x="4760549" y="3299704"/>
            <a:ext cx="2937129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процентов за пользование чужими денежными средствами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902655" y="4258204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900200" y="5109392"/>
            <a:ext cx="1184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955895" y="5957377"/>
            <a:ext cx="1186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04258" y="3453208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8153" y="925230"/>
            <a:ext cx="57163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Предусмотрено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70,8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 </a:t>
            </a:r>
            <a:endParaRPr lang="ru-RU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расходов 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49,8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млн. руб.</a:t>
            </a:r>
          </a:p>
        </p:txBody>
      </p:sp>
      <p:sp>
        <p:nvSpPr>
          <p:cNvPr id="80" name="Равнобедренный треугольник 79"/>
          <p:cNvSpPr/>
          <p:nvPr/>
        </p:nvSpPr>
        <p:spPr>
          <a:xfrm flipV="1">
            <a:off x="1692828" y="1853825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1" name="Нашивка 80"/>
          <p:cNvSpPr/>
          <p:nvPr/>
        </p:nvSpPr>
        <p:spPr>
          <a:xfrm>
            <a:off x="7495155" y="2550971"/>
            <a:ext cx="405045" cy="58401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Пятиугольник 81"/>
          <p:cNvSpPr/>
          <p:nvPr/>
        </p:nvSpPr>
        <p:spPr>
          <a:xfrm>
            <a:off x="4760549" y="2550972"/>
            <a:ext cx="2937129" cy="584010"/>
          </a:xfrm>
          <a:prstGeom prst="homePlate">
            <a:avLst>
              <a:gd name="adj" fmla="val 3455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Оплата расходов по судебной </a:t>
            </a:r>
            <a:r>
              <a:rPr lang="ru-RU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экспертизе</a:t>
            </a:r>
            <a:endParaRPr lang="ru-RU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904258" y="2704477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193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руб.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Нашивка 83"/>
          <p:cNvSpPr/>
          <p:nvPr/>
        </p:nvSpPr>
        <p:spPr>
          <a:xfrm>
            <a:off x="2963980" y="2647302"/>
            <a:ext cx="430121" cy="123159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14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МЕРОПРИЯТИЯ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7" y="728700"/>
            <a:ext cx="8639175" cy="5610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" indent="270510" algn="just">
              <a:spcAft>
                <a:spcPts val="0"/>
              </a:spcAft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2018 год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Финансовым управлением администрации МОГО «Ухта» проведено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контрольных мероприятий, из них:</a:t>
            </a:r>
          </a:p>
          <a:p>
            <a:pPr marL="429750" indent="-285750" algn="just"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ревизии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финансово – хозяйственной деятельности муниципальных учреждений в части целевого характера, эффективности и экономности использования средств бюджета МОГО «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Ухта;</a:t>
            </a:r>
          </a:p>
          <a:p>
            <a:pPr marL="429750" indent="-285750" algn="just"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проверки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вопросов; </a:t>
            </a:r>
          </a:p>
          <a:p>
            <a:pPr marL="429750" indent="-285750" algn="just"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проверки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отношении соблюдения требований законодательства о контрактной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системе;</a:t>
            </a:r>
          </a:p>
          <a:p>
            <a:pPr marL="429750" indent="-285750" algn="just"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камеральных проверки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вопросу «Проверка регистрации права оперативного управления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  <a:p>
            <a:pPr marL="14400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000" indent="27000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Выявлено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нарушений на общую сумму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4,2 млн. руб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в том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числе: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необоснованные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			0,4 млн. руб.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нецелевое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денежных средств 	2,5 млн.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недостача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0,2 млн.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руб.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излишки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0,1 млн. руб.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недоплата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заработной плате работникам 	0,2 млн. руб.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нарушение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принципа эффективности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использования 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бюджетных средств		0,8 млн. руб. </a:t>
            </a: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000"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400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результатам контрольных мероприятий направлено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объектов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контроля: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актов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контрольных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представление;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предписаний;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предложений по устранению выявленных нарушений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главных распорядителей бюджетных средств - 26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актов;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Прокуратуры г. Ухты – 2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акта;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Управления Федеральной антимонопольной службы по РК - 4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акта;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администрации МОГО «Ухта» - 8 информационных писем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29750" indent="-285750" algn="just">
              <a:lnSpc>
                <a:spcPct val="115000"/>
              </a:lnSpc>
              <a:spcAft>
                <a:spcPts val="0"/>
              </a:spcAft>
              <a:buFont typeface="Tahoma" panose="020B0604030504040204" pitchFamily="34" charset="0"/>
              <a:buChar char="‒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 заявителей – 1 информационное письмо о результатах проведения внеплановой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20169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86535" y="90872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- выпадающие доходы при предоставлении льгот, установленных федеральным законодательством по налогам – 342,7 млн. рублей </a:t>
            </a:r>
          </a:p>
          <a:p>
            <a:pPr marL="0" indent="0" algn="just">
              <a:buNone/>
            </a:pPr>
            <a:r>
              <a:rPr lang="ru-RU" smtClean="0"/>
              <a:t>(предоставление </a:t>
            </a:r>
            <a:r>
              <a:rPr lang="ru-RU" dirty="0" smtClean="0"/>
              <a:t>налоговых льгот - положительно, однако </a:t>
            </a:r>
            <a:r>
              <a:rPr lang="ru-RU" dirty="0"/>
              <a:t>необходимо компенсировать местным бюджетам объемы выпадающих </a:t>
            </a:r>
            <a:r>
              <a:rPr lang="ru-RU" dirty="0" smtClean="0"/>
              <a:t>доходов);</a:t>
            </a:r>
          </a:p>
          <a:p>
            <a:pPr marL="0" indent="0" algn="just">
              <a:buNone/>
            </a:pPr>
            <a:r>
              <a:rPr lang="ru-RU" dirty="0" smtClean="0"/>
              <a:t>- дополнительные </a:t>
            </a:r>
            <a:r>
              <a:rPr lang="ru-RU" dirty="0"/>
              <a:t>источники доходов на принятие новых расходных обязательств отсутствовали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r>
              <a:rPr lang="ru-RU" dirty="0" smtClean="0"/>
              <a:t>- судебные </a:t>
            </a:r>
            <a:r>
              <a:rPr lang="ru-RU" dirty="0"/>
              <a:t>иски к МОГО «Ухта», в том числе по переселению граждан из аварийного жилищного </a:t>
            </a:r>
            <a:r>
              <a:rPr lang="ru-RU" dirty="0" smtClean="0"/>
              <a:t>фонда (слайд №55);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 перерасчет по арендной плате за земельные участки (требование ООО «ЛУКОЙЛ-КОМИ» о возврате неосновательного обогащения в сумме 193 млн. рублей).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87" y="1012464"/>
            <a:ext cx="8726903" cy="263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доходам 3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757,4 млн. рублей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 в сумме 3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761,7 млн. рублей или на 100,1%,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перевыполнение составило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4,4 млн. рублей.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Профицит составил 83,2 млн. рублей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утвержденном дефиците в сумме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128,8 млн. рублей.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расходам бюджета МОГО «Ухта» не выполнен на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207,6 млн. рублей 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на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5,3%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(план 3 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886,2 млн. рублей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исполнение 3 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678,6 млн. рублей или на 94,7%).</a:t>
            </a:r>
          </a:p>
          <a:p>
            <a:pPr indent="450000"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Объём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кредиторской задолженности на 1 января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составил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млн. рублей.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Просроченная задолженность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уменьшилась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3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млн. рублей, на 01.01.2018 г. – 45 млн. рублей. 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2018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долг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снизился на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8,5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и составил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297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(13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бюджетный кредит,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284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 коммерческие кредиты). </a:t>
            </a:r>
          </a:p>
          <a:p>
            <a:pPr indent="450000"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обслуживание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долга снизились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32,4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до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млн. рублей или на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20,7%.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составила 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25,7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212" y="5381527"/>
            <a:ext cx="8325925" cy="98955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19858" y="4382656"/>
            <a:ext cx="542132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Информация о результатах выполнения плана мероприятий по оздоровлению муниципальных финансов (оптимизации расходов) МОГО «Ухта» на период 2017-2019  </a:t>
            </a:r>
            <a:r>
              <a:rPr lang="ru-RU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г.г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 итогам за 2018 год размещена по адресу 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fin.mouhta.ru/about/celprog/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4228" y="5437867"/>
            <a:ext cx="513057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Ежемесячно направляется информация о выдаче разрешения на ввод объектов капитального строительства в эксплуатацию.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Ежеквартально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проводятся заседания межведомственной комиссии при Администрации МОГО «Ухта» по ликвидации задолженности по выплате заработной платы, уплате страховых взносов.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41515" y="4240515"/>
            <a:ext cx="2869905" cy="992168"/>
          </a:xfrm>
          <a:prstGeom prst="homePlate">
            <a:avLst>
              <a:gd name="adj" fmla="val 306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66809" y="4382656"/>
            <a:ext cx="279757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Программы оздоровления муниципальных финансов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(оптимизации расходов) МОГО «Ухта» на период 2017-2019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годов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36" y="3926903"/>
            <a:ext cx="405752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мероприятий по увеличению доходов: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0883" y="4255096"/>
            <a:ext cx="8325925" cy="98822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441515" y="5381526"/>
            <a:ext cx="2989658" cy="974456"/>
          </a:xfrm>
          <a:prstGeom prst="homePlate">
            <a:avLst>
              <a:gd name="adj" fmla="val 306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80313" y="5355413"/>
            <a:ext cx="298965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Сотрудничество Межрайонной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инспекции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службы № 3 по Республике Коми с администрацией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«Ухта» по легализации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объектов налогообложения, трудовой деятельности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БЮДЖЕТ?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– (от старонормандского </a:t>
            </a:r>
            <a:r>
              <a:rPr lang="en-US" sz="1000" dirty="0" err="1">
                <a:solidFill>
                  <a:prstClr val="black"/>
                </a:solidFill>
                <a:latin typeface="Verdana" pitchFamily="34" charset="0"/>
              </a:rPr>
              <a:t>bougette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</a:rPr>
              <a:t> –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ФБ – федеральный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МБ – местный бюджет</a:t>
            </a:r>
          </a:p>
          <a:p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Социальные льготы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/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61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00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Информацию о дате и месте проведения публичных слушаний можно узнать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2"/>
              </a:rPr>
              <a:t>http://sovet.mouhta.ru/news/info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». Информация о деятельности Общественного совета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опросе или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грамотности в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учебных заведениях».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2018 году Финансовое управление стало победителем в республиканском конкурсе проектов по представлению бюджета для граждан в номинации для юридических лиц «Современные формы визуализации бюджета для граждан».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solidFill>
                  <a:prstClr val="black"/>
                </a:solidFill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http://fin.mouhta.ru/byudzhet/grazhdan/forma-obratnoy-svyazi/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 итогам за 2018 год МОГО «Ухта» отнесено к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I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 группе по степени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качества управления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бюджетным процессом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(комплексная итоговая оценка 29,190 баллов из 32).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Рейтинг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муниципальных районов и городских округов Республики Коми по уровню открытости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7"/>
              </a:rPr>
              <a:t>https://minfin.rkomi.ru/page/14972/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требований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бюджетного законодательства Российской Федерации и оценки 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качества можно </a:t>
            </a:r>
            <a:r>
              <a:rPr lang="ru-RU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посмотреть по адресу </a:t>
            </a:r>
            <a:r>
              <a:rPr lang="en-US" sz="1000" dirty="0">
                <a:solidFill>
                  <a:prstClr val="black"/>
                </a:solidFill>
                <a:latin typeface="Verdana" pitchFamily="34" charset="0"/>
                <a:cs typeface="Tahoma" pitchFamily="34" charset="0"/>
                <a:hlinkClick r:id="rId8"/>
              </a:rPr>
              <a:t>http://minfin.rkomi.ru/page/4731/</a:t>
            </a: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</a:t>
            </a: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en-US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79646">
                  <a:lumMod val="50000"/>
                </a:srgbClr>
              </a:buClr>
              <a:defRPr/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solidFill>
                <a:prstClr val="black"/>
              </a:solidFill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73109"/>
              </p:ext>
            </p:extLst>
          </p:nvPr>
        </p:nvGraphicFramePr>
        <p:xfrm>
          <a:off x="350435" y="4293096"/>
          <a:ext cx="8541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Игнатова Елена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Заместитель руководителя администрации МОГО «Ухта» -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начальник 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1-й вторник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4738" y="5367041"/>
            <a:ext cx="3102889" cy="88794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973091" y="4022899"/>
            <a:ext cx="3102889" cy="84817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68934" y="2643010"/>
            <a:ext cx="3102889" cy="864568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10541" y="1088855"/>
            <a:ext cx="2151009" cy="877097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3125568" y="3248583"/>
            <a:ext cx="563562" cy="848172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0800000">
            <a:off x="2488769" y="1965942"/>
            <a:ext cx="563562" cy="759758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 rot="10800000">
            <a:off x="3565415" y="4677881"/>
            <a:ext cx="565150" cy="759759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48605330"/>
              </p:ext>
            </p:extLst>
          </p:nvPr>
        </p:nvGraphicFramePr>
        <p:xfrm>
          <a:off x="2188168" y="1005298"/>
          <a:ext cx="2405681" cy="108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3155" y="1104179"/>
            <a:ext cx="225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Рассмотрение и утверждение годового отчета об исполнении бюджета Советом МОГО «Ухта»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4572000" y="651621"/>
          <a:ext cx="432048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слушания;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председательствует на заседании Совета.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513" y="2725700"/>
            <a:ext cx="3073487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Представление администрацией годового отчета в представительный орган муниципального образования 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(до 1 мая)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3588" y="4097145"/>
            <a:ext cx="310288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Внешняя проверка годового отчета об исполнении бюджета Контрольно-счетной палатой МОГО «Ухта»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(1 апреля – 1 мая)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4587" y="5528275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latin typeface="Verdana" pitchFamily="34" charset="0"/>
              </a:rPr>
              <a:t>Составление бюджетной отчетности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itchFamily="34" charset="0"/>
              </a:rPr>
              <a:t>(январь – 1 апреля)</a:t>
            </a:r>
          </a:p>
        </p:txBody>
      </p:sp>
    </p:spTree>
    <p:extLst>
      <p:ext uri="{BB962C8B-B14F-4D97-AF65-F5344CB8AC3E}">
        <p14:creationId xmlns:p14="http://schemas.microsoft.com/office/powerpoint/2010/main" val="37742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238" y="3337980"/>
            <a:ext cx="6021497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2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156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2014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graphicFrame>
        <p:nvGraphicFramePr>
          <p:cNvPr id="9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641521"/>
              </p:ext>
            </p:extLst>
          </p:nvPr>
        </p:nvGraphicFramePr>
        <p:xfrm>
          <a:off x="243732" y="3699030"/>
          <a:ext cx="8856984" cy="279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863425"/>
              </p:ext>
            </p:extLst>
          </p:nvPr>
        </p:nvGraphicFramePr>
        <p:xfrm>
          <a:off x="250238" y="593834"/>
          <a:ext cx="869348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6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5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63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08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2017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план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факт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Verdana" pitchFamily="34" charset="0"/>
                        </a:rPr>
                        <a:t>к плану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3 655,6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3 757,4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3 761,8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4,4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100,1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доходы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1 446,6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1 381,9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1 388,0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100,4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2 209,0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2 375,5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2 373,8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99,9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3 886,2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3 678,6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- 207,6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94,7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ДЕФИЦИТ(-) ПРОФИЦИТ 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142,4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-128,8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83,2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212,0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164,6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МУНИЦИПАЛЬНЫЙ ДОЛГ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305,5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297,0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1871700" y="6489339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2015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60986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2016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526995" y="6489338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2017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908574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план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182290" y="6489340"/>
            <a:ext cx="726321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2018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факт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A29083-8EF2-4139-A046-49BEF0E8E8EB}"/>
              </a:ext>
            </a:extLst>
          </p:cNvPr>
          <p:cNvSpPr txBox="1"/>
          <p:nvPr/>
        </p:nvSpPr>
        <p:spPr>
          <a:xfrm>
            <a:off x="8156020" y="278650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8829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8CEE1-D5D4-4793-9564-CA6BD9F6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МАЙСКИЕ УКАЗЫ</a:t>
            </a:r>
            <a:br>
              <a:rPr lang="ru-RU" dirty="0"/>
            </a:br>
            <a:r>
              <a:rPr lang="ru-RU" dirty="0"/>
              <a:t>ПРЕЗИДЕНТА РОССИЙСКОЙ ФЕДЕРАЦИИ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2E4C27-0C45-46A3-9D15-6D16B536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3A350E4-F639-43B3-84A6-D6397D7B4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43848"/>
              </p:ext>
            </p:extLst>
          </p:nvPr>
        </p:nvGraphicFramePr>
        <p:xfrm>
          <a:off x="131487" y="989508"/>
          <a:ext cx="8887848" cy="5486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3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87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№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указа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Наименование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Исполнено за </a:t>
                      </a:r>
                      <a:r>
                        <a:rPr lang="ru-RU" sz="1000" b="1" kern="1200" dirty="0" smtClean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2017</a:t>
                      </a:r>
                      <a:endParaRPr lang="ru-RU" sz="1000" b="1" kern="1200" dirty="0">
                        <a:solidFill>
                          <a:srgbClr val="33333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dirty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Исполнено за </a:t>
                      </a:r>
                      <a:r>
                        <a:rPr lang="ru-RU" sz="1000" b="1" kern="1200" dirty="0" smtClean="0">
                          <a:solidFill>
                            <a:srgbClr val="33333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2018</a:t>
                      </a:r>
                      <a:endParaRPr lang="ru-RU" sz="1000" b="1" kern="1200" dirty="0">
                        <a:solidFill>
                          <a:srgbClr val="333333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72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Субсидирование части затрат субъектов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728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Обеспечение деятельности информационно-маркетингового центра малого и среднего предпринимательства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4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оплаты труда отдельных категорий работников бюджетной сферы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1 134,3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1 259,9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Поддержка социально ориентированных некоммерческих</a:t>
                      </a:r>
                      <a:r>
                        <a:rPr lang="ru-RU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организаций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Организация,  проведение и участие обучающихся и педагогов в конкурсах, фестивалях, соревнованиях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86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Модернизация дошкольных  образовательных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69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kern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Увеличение числа детей, обучающихся по дополнительным образовательным программам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454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8256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Обеспечение граждан жильем и переселение граждан из аварийного жилищного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274,2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968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Обеспечение жильем детей-сирот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Обеспечение жильем молодых</a:t>
                      </a:r>
                      <a:r>
                        <a:rPr lang="ru-RU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семей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46,3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Обеспечение жильем ветеранов, инвалидов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2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Комплектование</a:t>
                      </a:r>
                      <a:r>
                        <a:rPr lang="ru-RU" sz="1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документных (книжных) фондов библиотек</a:t>
                      </a: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1 573,0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1 518,8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A29083-8EF2-4139-A046-49BEF0E8E8EB}"/>
              </a:ext>
            </a:extLst>
          </p:cNvPr>
          <p:cNvSpPr txBox="1"/>
          <p:nvPr/>
        </p:nvSpPr>
        <p:spPr>
          <a:xfrm>
            <a:off x="8156020" y="688172"/>
            <a:ext cx="80823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7586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0.xml><?xml version="1.0" encoding="utf-8"?>
<a:theme xmlns:a="http://schemas.openxmlformats.org/drawingml/2006/main" name="13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1.xml><?xml version="1.0" encoding="utf-8"?>
<a:theme xmlns:a="http://schemas.openxmlformats.org/drawingml/2006/main" name="14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2.xml><?xml version="1.0" encoding="utf-8"?>
<a:theme xmlns:a="http://schemas.openxmlformats.org/drawingml/2006/main" name="1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3.xml><?xml version="1.0" encoding="utf-8"?>
<a:theme xmlns:a="http://schemas.openxmlformats.org/drawingml/2006/main" name="16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8.xml><?xml version="1.0" encoding="utf-8"?>
<a:theme xmlns:a="http://schemas.openxmlformats.org/drawingml/2006/main" name="1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1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4.xml><?xml version="1.0" encoding="utf-8"?>
<a:theme xmlns:a="http://schemas.openxmlformats.org/drawingml/2006/main" name="1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5.xml><?xml version="1.0" encoding="utf-8"?>
<a:theme xmlns:a="http://schemas.openxmlformats.org/drawingml/2006/main" name="2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3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5.xml><?xml version="1.0" encoding="utf-8"?>
<a:theme xmlns:a="http://schemas.openxmlformats.org/drawingml/2006/main" name="8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6.xml><?xml version="1.0" encoding="utf-8"?>
<a:theme xmlns:a="http://schemas.openxmlformats.org/drawingml/2006/main" name="9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7.xml><?xml version="1.0" encoding="utf-8"?>
<a:theme xmlns:a="http://schemas.openxmlformats.org/drawingml/2006/main" name="10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8.xml><?xml version="1.0" encoding="utf-8"?>
<a:theme xmlns:a="http://schemas.openxmlformats.org/drawingml/2006/main" name="11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9.xml><?xml version="1.0" encoding="utf-8"?>
<a:theme xmlns:a="http://schemas.openxmlformats.org/drawingml/2006/main" name="12_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18634</TotalTime>
  <Words>10425</Words>
  <Application>Microsoft Office PowerPoint</Application>
  <PresentationFormat>Экран (4:3)</PresentationFormat>
  <Paragraphs>3153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30</vt:i4>
      </vt:variant>
      <vt:variant>
        <vt:lpstr>Заголовки слайдов</vt:lpstr>
      </vt:variant>
      <vt:variant>
        <vt:i4>61</vt:i4>
      </vt:variant>
    </vt:vector>
  </HeadingPairs>
  <TitlesOfParts>
    <vt:vector size="91" baseType="lpstr">
      <vt:lpstr>Бюджет_для_граждан 2015-2017</vt:lpstr>
      <vt:lpstr>5_Бюджет_для_граждан 2015-2017</vt:lpstr>
      <vt:lpstr>6_Бюджет_для_граждан 2015-2017</vt:lpstr>
      <vt:lpstr>7_Бюджет_для_граждан 2015-2017</vt:lpstr>
      <vt:lpstr>8_Бюджет_для_граждан 2015-2017</vt:lpstr>
      <vt:lpstr>9_Бюджет_для_граждан 2015-2017</vt:lpstr>
      <vt:lpstr>10_Бюджет_для_граждан 2015-2017</vt:lpstr>
      <vt:lpstr>11_Бюджет_для_граждан 2015-2017</vt:lpstr>
      <vt:lpstr>12_Бюджет_для_граждан 2015-2017</vt:lpstr>
      <vt:lpstr>13_Бюджет_для_граждан 2015-2017</vt:lpstr>
      <vt:lpstr>14_Бюджет_для_граждан 2015-2017</vt:lpstr>
      <vt:lpstr>15_Бюджет_для_граждан 2015-2017</vt:lpstr>
      <vt:lpstr>16_Бюджет_для_граждан 2015-2017</vt:lpstr>
      <vt:lpstr>Тема Office</vt:lpstr>
      <vt:lpstr>1_Тема Office</vt:lpstr>
      <vt:lpstr>2_Тема Office</vt:lpstr>
      <vt:lpstr>17_Бюджет_для_граждан 2015-2017</vt:lpstr>
      <vt:lpstr>18_Бюджет_для_граждан 2015-2017</vt:lpstr>
      <vt:lpstr>3_Тема Office</vt:lpstr>
      <vt:lpstr>4_Тема Office</vt:lpstr>
      <vt:lpstr>5_Тема Office</vt:lpstr>
      <vt:lpstr>6_Тема Office</vt:lpstr>
      <vt:lpstr>1_Бюджет_для_граждан 2015-2017</vt:lpstr>
      <vt:lpstr>19_Бюджет_для_граждан 2015-2017</vt:lpstr>
      <vt:lpstr>20_Бюджет_для_граждан 2015-2017</vt:lpstr>
      <vt:lpstr>7_Тема Office</vt:lpstr>
      <vt:lpstr>9_Тема Office</vt:lpstr>
      <vt:lpstr>8_Тема Office</vt:lpstr>
      <vt:lpstr>10_Тема Office</vt:lpstr>
      <vt:lpstr>11_Тема Office</vt:lpstr>
      <vt:lpstr>БЮДЖЕТ ДЛЯ ГРАЖДАН</vt:lpstr>
      <vt:lpstr>СОДЕРЖАНИЕ</vt:lpstr>
      <vt:lpstr>СОДЕРЖАНИЕ</vt:lpstr>
      <vt:lpstr>СОЦИАЛЬНО-ЭКОНОМИЧЕСКАЯ ХАРАКТЕРИСТИКА</vt:lpstr>
      <vt:lpstr>СЕТЬ МУНИЦИПАЛЬНЫХ УЧРЕЖДЕНИЙ</vt:lpstr>
      <vt:lpstr>ЧТО ТАКОЕ БЮДЖЕТ?</vt:lpstr>
      <vt:lpstr>ЭТАПЫ И УЧАСТНИКИ БЮДЖЕТНОГО ПРОЦЕССА</vt:lpstr>
      <vt:lpstr>ОСНОВНЫЕ ХАРАКТЕРИСТИКИ БЮДЖЕТА</vt:lpstr>
      <vt:lpstr>МАЙСКИЕ УКАЗЫ ПРЕЗИДЕНТА РОССИЙСКОЙ ФЕДЕРАЦИИ</vt:lpstr>
      <vt:lpstr>СРЕДНЯЯ ЗАРАБОТНАЯ ПЛАТА РАБОТНИКА БЮДЖЕТНОЙ СФЕРЫ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НАЛОГОВЫЕ И НЕНАЛОГОВЫЕ ДОХОДЫ</vt:lpstr>
      <vt:lpstr>СТРУКТУРА ДОХОДОВ</vt:lpstr>
      <vt:lpstr>СТРУКТУРА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МЕЖБЮДЖЕТНЫЕ ОТНОШЕНИЯ</vt:lpstr>
      <vt:lpstr>МЕЖБЮДЖЕТНЫЕ ОТНОШЕНИЯ</vt:lpstr>
      <vt:lpstr>МЕЖБЮДЖЕТНЫЕ ОТНОШЕНИЯ</vt:lpstr>
      <vt:lpstr>ВЫПАДАЮЩИЕ ДОХОДЫ ПРИ ПРЕДОСТАВЛЕНИИ ЛЬГОТ ПО НАЛОГАМ</vt:lpstr>
      <vt:lpstr>МЕРОПРИЯТИЯ В РАМКАХ СОГЛАШЕНИЙ</vt:lpstr>
      <vt:lpstr>РАСХОДЫ БЮДЖЕТА ПО ВИДАМ РАСХОДОВ</vt:lpstr>
      <vt:lpstr>РАСХОДЫ В РАСЧЕТЕ НА ДУШУ НАСЕЛЕНИЯ В 2018 ГОДУ</vt:lpstr>
      <vt:lpstr>РАСХОДЫ В РАСЧЕТЕ НА ОДНОГО ВОСПИТАННИКА, ОБУЧАЮЩЕГОСЯ В 2018 ГОДУ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</vt:lpstr>
      <vt:lpstr>РАСХОДЫ БЮДЖЕТА В РАЗРЕЗЕ РАЗДЕЛОВ, ПОДРАЗДЕЛОВ (ПРИЧИНЫ ОТКЛОНЕНИЙ)</vt:lpstr>
      <vt:lpstr>ПРОГРАММНЫЙ БЮДЖЕТ</vt:lpstr>
      <vt:lpstr>МУНИЦИПАЛЬНАЯ ПРОГРАММА «РАЗВИТИЕ СИСТЕМЫ  МУНИЦИПАЛЬНОГО УПРАВЛЕНИЯ НА 2014-2020 ГОДЫ»</vt:lpstr>
      <vt:lpstr>МУНИЦИПАЛЬНАЯ ПРОГРАММА «РАЗВИТИЕ  ЭКОНОМИКИ НА 2014-2020 ГОДЫ»</vt:lpstr>
      <vt:lpstr>МУНИЦИПАЛЬНАЯ ПРОГРАММА «БЕЗОПАСНОСТЬ ЖИЗНЕДЕЯТЕЛЬНОСТИ НАСЕЛЕНИЯ НА 2014-2020 ГОДЫ»</vt:lpstr>
      <vt:lpstr>МУНИЦИПАЛЬНАЯ ПРОГРАММА «РАЗВИТИЕ ТРАНСПОРТНОЙ СИСТЕМЫ НА 2014-2020 ГОДЫ»</vt:lpstr>
      <vt:lpstr>МУНИЦИПАЛЬНАЯ ПРОГРАММА «ЖИЛЬЕ И ЖИЛИЩНО-КОММУНАЛЬНОЕ ХОЗЯЙСТВО НА 2014-2020 ГОДЫ»</vt:lpstr>
      <vt:lpstr>МУНИЦИПАЛЬНАЯ ПРОГРАММА «ЖИЛЬЕ И ЖИЛИЩНО-КОММУНАЛЬНОЕ ХОЗЯЙСТВО НА 2014-2020 ГОДЫ»</vt:lpstr>
      <vt:lpstr>МУНИЦИПАЛЬНАЯ ПРОГРАММА «РАЗВИТИЕ ОБРАЗОВАНИЯ НА 2014-2020 ГОДЫ»</vt:lpstr>
      <vt:lpstr>МУНИЦИПАЛЬНАЯ ПРОГРАММА «РАЗВИТИЕ ОБРАЗОВАНИЯ НА 2014-2020 ГОДЫ»</vt:lpstr>
      <vt:lpstr>МУНИЦИПАЛЬНАЯ ПРОГРАММА «КУЛЬТУРА НА 2014-2020 ГОДЫ»</vt:lpstr>
      <vt:lpstr>МУНИЦИПАЛЬНАЯ ПРОГРАММА «СОЦИАЛЬНАЯ ПОДДЕРЖКА НАСЕЛЕНИЯ НА 2016-2020 ГОДЫ»</vt:lpstr>
      <vt:lpstr>МУНИЦИПАЛЬНАЯ ПРОГРАММА «ФОРМИРОВАНИЕ СОВРЕМЕННОЙ ГОРОДСКОЙ СРЕДЫ НА 2018-2020 ГОДЫ»</vt:lpstr>
      <vt:lpstr>МУНИЦИПАЛЬНАЯ ПРОГРАММА «РАЗВИТИЕ ФИЗИЧЕСКОЙ КУЛЬТУРЫ И СПОРТА НА 2014-2020 ГОДЫ»</vt:lpstr>
      <vt:lpstr>УЧАСТИЕ В ФЕДЕРАЛЬНЫХ И РЕСПУБЛИКАНСКИХ ПРОГРАММАХ</vt:lpstr>
      <vt:lpstr>УЧАСТИЕ В ФЕДЕРАЛЬНЫХ И РЕСПУБЛИКАНСКИХ ПРОГРАММАХ</vt:lpstr>
      <vt:lpstr>ПОДДЕРЖКА ОРГАНИЗАЦИЙ</vt:lpstr>
      <vt:lpstr>ПОДДЕРЖКА ОРГАНИЗАЦИЙ</vt:lpstr>
      <vt:lpstr>РАСХОДЫ НА ПОДДЕРЖКУ ОТДЕЛЬНЫХ КАТЕГОРИЙ ГРАЖДАН</vt:lpstr>
      <vt:lpstr>РАСХОДЫ НА ПОДДЕРЖКУ ОТДЕЛЬНЫХ КАТЕГОРИЙ ГРАЖДАН</vt:lpstr>
      <vt:lpstr>ПРИОРИТЕТНЫЙ ПРОЕКТ  «ФОРМИРОВАНИЕ КОМФОРТНОЙ ГОРОДСКОЙ СРЕДЫ»</vt:lpstr>
      <vt:lpstr>НАРОДНЫЙ БЮДЖЕТ</vt:lpstr>
      <vt:lpstr>НАРОДНЫЙ БЮДЖЕТ</vt:lpstr>
      <vt:lpstr>МУНИЦИПАЛЬНЫЙ ДОЛГ</vt:lpstr>
      <vt:lpstr>МУНИЦИПАЛЬНЫЙ ДОЛГ</vt:lpstr>
      <vt:lpstr>ОСТАТОК СРЕДСТВ НА ЕДИНОМ СЧЁТЕ БЮДЖЕТА</vt:lpstr>
      <vt:lpstr>ИСПОЛНИТЕЛЬНЫЕ ЛИСТЫ</vt:lpstr>
      <vt:lpstr>РЕЗЕРВЫ НА ИСПОЛНЕНИЕ СУДЕБНЫХ АКТОВ ПО ОБРАЩЕНИЮ ВЗЫСКАНИЯ НА СРЕДСТВА БЮДЖЕТА</vt:lpstr>
      <vt:lpstr>КОНТРОЛЬНЫЕ МЕРОПРИЯТИЯ</vt:lpstr>
      <vt:lpstr>РИСКИ И ПРОБЛЕМЫ</vt:lpstr>
      <vt:lpstr>ВЫВОДЫ</vt:lpstr>
      <vt:lpstr>ОТКРЫТОСТЬ БЮДЖЕТНЫХ ДАННЫХ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Starceva</cp:lastModifiedBy>
  <cp:revision>2184</cp:revision>
  <cp:lastPrinted>2019-05-21T14:18:54Z</cp:lastPrinted>
  <dcterms:created xsi:type="dcterms:W3CDTF">2013-11-20T11:05:04Z</dcterms:created>
  <dcterms:modified xsi:type="dcterms:W3CDTF">2019-06-13T08:44:26Z</dcterms:modified>
</cp:coreProperties>
</file>