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5"/>
  </p:notesMasterIdLst>
  <p:sldIdLst>
    <p:sldId id="345" r:id="rId2"/>
    <p:sldId id="262" r:id="rId3"/>
    <p:sldId id="506" r:id="rId4"/>
    <p:sldId id="542" r:id="rId5"/>
    <p:sldId id="507" r:id="rId6"/>
    <p:sldId id="455" r:id="rId7"/>
    <p:sldId id="509" r:id="rId8"/>
    <p:sldId id="499" r:id="rId9"/>
    <p:sldId id="456" r:id="rId10"/>
    <p:sldId id="442" r:id="rId11"/>
    <p:sldId id="443" r:id="rId12"/>
    <p:sldId id="490" r:id="rId13"/>
    <p:sldId id="394" r:id="rId14"/>
    <p:sldId id="395" r:id="rId15"/>
    <p:sldId id="508" r:id="rId16"/>
    <p:sldId id="457" r:id="rId17"/>
    <p:sldId id="517" r:id="rId18"/>
    <p:sldId id="458" r:id="rId19"/>
    <p:sldId id="494" r:id="rId20"/>
    <p:sldId id="539" r:id="rId21"/>
    <p:sldId id="392" r:id="rId22"/>
    <p:sldId id="459" r:id="rId23"/>
    <p:sldId id="377" r:id="rId24"/>
    <p:sldId id="495" r:id="rId25"/>
    <p:sldId id="379" r:id="rId26"/>
    <p:sldId id="461" r:id="rId27"/>
    <p:sldId id="482" r:id="rId28"/>
    <p:sldId id="483" r:id="rId29"/>
    <p:sldId id="434" r:id="rId30"/>
    <p:sldId id="431" r:id="rId31"/>
    <p:sldId id="541" r:id="rId32"/>
    <p:sldId id="519" r:id="rId33"/>
    <p:sldId id="520" r:id="rId34"/>
    <p:sldId id="540" r:id="rId35"/>
    <p:sldId id="543" r:id="rId36"/>
    <p:sldId id="527" r:id="rId37"/>
    <p:sldId id="528" r:id="rId38"/>
    <p:sldId id="523" r:id="rId39"/>
    <p:sldId id="524" r:id="rId40"/>
    <p:sldId id="525" r:id="rId41"/>
    <p:sldId id="462" r:id="rId42"/>
    <p:sldId id="384" r:id="rId43"/>
    <p:sldId id="463" r:id="rId44"/>
    <p:sldId id="481" r:id="rId45"/>
    <p:sldId id="544" r:id="rId46"/>
    <p:sldId id="530" r:id="rId47"/>
    <p:sldId id="536" r:id="rId48"/>
    <p:sldId id="537" r:id="rId49"/>
    <p:sldId id="319" r:id="rId50"/>
    <p:sldId id="385" r:id="rId51"/>
    <p:sldId id="465" r:id="rId52"/>
    <p:sldId id="466" r:id="rId53"/>
    <p:sldId id="484" r:id="rId54"/>
    <p:sldId id="428" r:id="rId55"/>
    <p:sldId id="473" r:id="rId56"/>
    <p:sldId id="474" r:id="rId57"/>
    <p:sldId id="491" r:id="rId58"/>
    <p:sldId id="492" r:id="rId59"/>
    <p:sldId id="493" r:id="rId60"/>
    <p:sldId id="472" r:id="rId61"/>
    <p:sldId id="535" r:id="rId62"/>
    <p:sldId id="479" r:id="rId63"/>
    <p:sldId id="480" r:id="rId64"/>
    <p:sldId id="478" r:id="rId65"/>
    <p:sldId id="477" r:id="rId66"/>
    <p:sldId id="476" r:id="rId67"/>
    <p:sldId id="513" r:id="rId68"/>
    <p:sldId id="475" r:id="rId69"/>
    <p:sldId id="500" r:id="rId70"/>
    <p:sldId id="503" r:id="rId71"/>
    <p:sldId id="487" r:id="rId72"/>
    <p:sldId id="514" r:id="rId73"/>
    <p:sldId id="521" r:id="rId74"/>
    <p:sldId id="529" r:id="rId75"/>
    <p:sldId id="468" r:id="rId76"/>
    <p:sldId id="417" r:id="rId77"/>
    <p:sldId id="469" r:id="rId78"/>
    <p:sldId id="410" r:id="rId79"/>
    <p:sldId id="515" r:id="rId80"/>
    <p:sldId id="510" r:id="rId81"/>
    <p:sldId id="511" r:id="rId82"/>
    <p:sldId id="498" r:id="rId83"/>
    <p:sldId id="516" r:id="rId8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00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77" d="100"/>
          <a:sy n="77" d="100"/>
        </p:scale>
        <p:origin x="-118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2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2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1290164223569E-3"/>
                  <c:y val="-2.5903745182690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6212901642235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21290164223569E-3"/>
                  <c:y val="-2.9048660943001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863870492670707E-3"/>
                  <c:y val="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</c:v>
                </c:pt>
                <c:pt idx="1">
                  <c:v>38</c:v>
                </c:pt>
                <c:pt idx="2">
                  <c:v>31.8</c:v>
                </c:pt>
                <c:pt idx="3">
                  <c:v>24.8</c:v>
                </c:pt>
                <c:pt idx="4">
                  <c:v>63.2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3.14491576031091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42580328447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38.200000000000003</c:v>
                </c:pt>
                <c:pt idx="1">
                  <c:v>38</c:v>
                </c:pt>
                <c:pt idx="2">
                  <c:v>31.8</c:v>
                </c:pt>
                <c:pt idx="3">
                  <c:v>32.1</c:v>
                </c:pt>
                <c:pt idx="4">
                  <c:v>58.3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Заработная плата 2018-2020 годы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-2.590170567830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21290164223569E-3"/>
                  <c:y val="-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40.200000000000003</c:v>
                </c:pt>
                <c:pt idx="1">
                  <c:v>38</c:v>
                </c:pt>
                <c:pt idx="2">
                  <c:v>31.8</c:v>
                </c:pt>
                <c:pt idx="3">
                  <c:v>36.6</c:v>
                </c:pt>
                <c:pt idx="4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54816"/>
        <c:axId val="159956352"/>
      </c:barChart>
      <c:catAx>
        <c:axId val="15995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956352"/>
        <c:crosses val="autoZero"/>
        <c:auto val="1"/>
        <c:lblAlgn val="ctr"/>
        <c:lblOffset val="100"/>
        <c:noMultiLvlLbl val="0"/>
      </c:catAx>
      <c:valAx>
        <c:axId val="159956352"/>
        <c:scaling>
          <c:orientation val="minMax"/>
        </c:scaling>
        <c:delete val="0"/>
        <c:axPos val="b"/>
        <c:numFmt formatCode="0;[Red]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954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266.2</c:v>
                </c:pt>
                <c:pt idx="1">
                  <c:v>72.7</c:v>
                </c:pt>
                <c:pt idx="2">
                  <c:v>23.5</c:v>
                </c:pt>
                <c:pt idx="3">
                  <c:v>193.5</c:v>
                </c:pt>
                <c:pt idx="4">
                  <c:v>70.3</c:v>
                </c:pt>
                <c:pt idx="5">
                  <c:v>775.1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1440.2</c:v>
                </c:pt>
                <c:pt idx="1">
                  <c:v>1376.1</c:v>
                </c:pt>
                <c:pt idx="2">
                  <c:v>1458.3</c:v>
                </c:pt>
                <c:pt idx="3">
                  <c:v>1412.7</c:v>
                </c:pt>
                <c:pt idx="4">
                  <c:v>1401.3</c:v>
                </c:pt>
                <c:pt idx="5">
                  <c:v>1404.4</c:v>
                </c:pt>
                <c:pt idx="6">
                  <c:v>1414.8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784.6</c:v>
                </c:pt>
                <c:pt idx="1">
                  <c:v>732.4</c:v>
                </c:pt>
                <c:pt idx="2">
                  <c:v>748.7</c:v>
                </c:pt>
                <c:pt idx="3">
                  <c:v>766.4</c:v>
                </c:pt>
                <c:pt idx="4">
                  <c:v>775.1</c:v>
                </c:pt>
                <c:pt idx="5">
                  <c:v>783.7</c:v>
                </c:pt>
                <c:pt idx="6">
                  <c:v>790.7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128.1</c:v>
                </c:pt>
                <c:pt idx="1">
                  <c:v>91</c:v>
                </c:pt>
                <c:pt idx="2">
                  <c:v>117.4</c:v>
                </c:pt>
                <c:pt idx="3">
                  <c:v>39.799999999999997</c:v>
                </c:pt>
                <c:pt idx="4">
                  <c:v>23.5</c:v>
                </c:pt>
                <c:pt idx="5">
                  <c:v>16.899999999999999</c:v>
                </c:pt>
                <c:pt idx="6">
                  <c:v>14.7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193984"/>
        <c:axId val="163195520"/>
      </c:barChart>
      <c:catAx>
        <c:axId val="16319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63195520"/>
        <c:crosses val="autoZero"/>
        <c:auto val="1"/>
        <c:lblAlgn val="ctr"/>
        <c:lblOffset val="250"/>
        <c:noMultiLvlLbl val="0"/>
      </c:catAx>
      <c:valAx>
        <c:axId val="16319552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63193984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-2.41601770275135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-4.8320354055028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79170565291E-2"/>
                  <c:y val="-1.6135917730211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76056946263798E-2"/>
                  <c:y val="-4.83200988726709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7.2480531082544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767939656537449E-2"/>
                  <c:y val="-4.72042121661393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11983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138579798183369E-2"/>
                  <c:y val="-2.2219757248277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16718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2.41601770275144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01102650102925E-2"/>
                  <c:y val="2.4160049436335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43540284155631E-2"/>
                  <c:y val="-4.2978609197159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281920"/>
        <c:axId val="163304192"/>
      </c:barChart>
      <c:catAx>
        <c:axId val="1632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63304192"/>
        <c:crosses val="autoZero"/>
        <c:auto val="1"/>
        <c:lblAlgn val="ctr"/>
        <c:lblOffset val="100"/>
        <c:noMultiLvlLbl val="0"/>
      </c:catAx>
      <c:valAx>
        <c:axId val="16330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63281920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040448030654729"/>
                  <c:y val="7.745750659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71425764218956"/>
                  <c:y val="1.738582418800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615661422448203"/>
                  <c:y val="-9.672373206017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Дотации - 274,4 млн. руб.</c:v>
                </c:pt>
                <c:pt idx="1">
                  <c:v>Субсидии - 407,2 млн. руб.</c:v>
                </c:pt>
                <c:pt idx="2">
                  <c:v>Иные межбюджетные трансферты - 40,0 млн. руб.</c:v>
                </c:pt>
                <c:pt idx="3">
                  <c:v>Субвенции - 1 458,8 млн. руб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0.126</c:v>
                </c:pt>
                <c:pt idx="1">
                  <c:v>0.187</c:v>
                </c:pt>
                <c:pt idx="2">
                  <c:v>1.7999999999999999E-2</c:v>
                </c:pt>
                <c:pt idx="3">
                  <c:v>0.66900000000000004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2330545423283346"/>
          <c:y val="0.52636268949440157"/>
          <c:w val="0.65434164793731497"/>
          <c:h val="0.305082486436304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868411473968922"/>
                  <c:y val="8.21652668211574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08120469885E-2"/>
                  <c:y val="-5.787959184198634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65995803005778"/>
                  <c:y val="-0.15917085703166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- 277,3 млн. руб.</c:v>
                </c:pt>
                <c:pt idx="1">
                  <c:v>Субсидии - 48,4 млн. руб.</c:v>
                </c:pt>
                <c:pt idx="2">
                  <c:v>Субвенции - 1 467,0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0.155</c:v>
                </c:pt>
                <c:pt idx="1">
                  <c:v>2.7E-2</c:v>
                </c:pt>
                <c:pt idx="2">
                  <c:v>0.81799999999999995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8785493334082379"/>
          <c:y val="0.50132911258352608"/>
          <c:w val="0.65398650079995679"/>
          <c:h val="0.2877407501028827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6626383208675675E-2"/>
                  <c:y val="5.617560770917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- 174,8 млн. руб.</c:v>
                </c:pt>
                <c:pt idx="1">
                  <c:v>Субсидии - 37,2 млн. руб.</c:v>
                </c:pt>
                <c:pt idx="2">
                  <c:v>Субвенции - 1 469,3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0.104</c:v>
                </c:pt>
                <c:pt idx="1">
                  <c:v>2.1999999999999999E-2</c:v>
                </c:pt>
                <c:pt idx="2">
                  <c:v>0.874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2330545423283346"/>
          <c:y val="0.52636268949440157"/>
          <c:w val="0.67617822973852593"/>
          <c:h val="0.305082486436304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7.1119740736709416E-2"/>
                  <c:y val="5.95399680949637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69404975862E-2"/>
                  <c:y val="6.78172169069658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449530149656896E-2"/>
                  <c:y val="-0.134031636224785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- 162,2 млн. руб.</c:v>
                </c:pt>
                <c:pt idx="1">
                  <c:v>Субсидии - 37,2 млн. руб.</c:v>
                </c:pt>
                <c:pt idx="2">
                  <c:v>Субвенции - 1 469,5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2.1999999999999999E-2</c:v>
                </c:pt>
                <c:pt idx="2">
                  <c:v>0.88100000000000001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5028317421973478"/>
          <c:y val="0.53652402171316071"/>
          <c:w val="0.64209540729921188"/>
          <c:h val="0.2877407501028827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4537639449275283E-2"/>
                  <c:y val="-5.3498448824744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вопросы; </a:t>
                    </a:r>
                    <a:endParaRPr lang="ru-RU" dirty="0" smtClean="0"/>
                  </a:p>
                  <a:p>
                    <a:r>
                      <a:rPr lang="ru-RU" dirty="0" smtClean="0"/>
                      <a:t>349,1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117369976055055E-2"/>
                  <c:y val="-9.06118574722456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31,3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748659363051802E-2"/>
                  <c:y val="-2.9808831177420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785677833447595E-3"/>
                  <c:y val="0.223861306594599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145,1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7577893332538487E-2"/>
                  <c:y val="-1.794297927858326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1978,0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740371214399846"/>
                  <c:y val="4.34411740833486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7030774810025626"/>
                  <c:y val="-2.3519394199927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5316285995323012"/>
                  <c:y val="-5.1112314407592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141,0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9732861660357524E-2"/>
                  <c:y val="-5.02587546708111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Средства </a:t>
                    </a:r>
                    <a:r>
                      <a:rPr lang="ru-RU" dirty="0"/>
                      <a:t>массовой информации;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9.6256242531317662E-2"/>
                  <c:y val="-4.3100351419355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32,4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349.1</c:v>
                </c:pt>
                <c:pt idx="1">
                  <c:v>31.3</c:v>
                </c:pt>
                <c:pt idx="2">
                  <c:v>182.4</c:v>
                </c:pt>
                <c:pt idx="3">
                  <c:v>145.1</c:v>
                </c:pt>
                <c:pt idx="4">
                  <c:v>1978</c:v>
                </c:pt>
                <c:pt idx="5">
                  <c:v>181.2</c:v>
                </c:pt>
                <c:pt idx="6">
                  <c:v>90.5</c:v>
                </c:pt>
                <c:pt idx="7">
                  <c:v>141</c:v>
                </c:pt>
                <c:pt idx="8">
                  <c:v>5</c:v>
                </c:pt>
                <c:pt idx="9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324,8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626869903106914E-2"/>
                  <c:y val="-6.8194981103223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81880492970565E-2"/>
                  <c:y val="-1.429363793282922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491853309540883E-2"/>
                  <c:y val="1.8334525332970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216149959141472E-2"/>
                  <c:y val="-3.31612400041637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93,8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3157071860980937"/>
                  <c:y val="-0.150297602863699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137,5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долга; 27,2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324.8</c:v>
                </c:pt>
                <c:pt idx="1">
                  <c:v>31.3</c:v>
                </c:pt>
                <c:pt idx="2">
                  <c:v>178</c:v>
                </c:pt>
                <c:pt idx="3">
                  <c:v>145.1</c:v>
                </c:pt>
                <c:pt idx="4">
                  <c:v>1959.8</c:v>
                </c:pt>
                <c:pt idx="5">
                  <c:v>181.2</c:v>
                </c:pt>
                <c:pt idx="6">
                  <c:v>93.8</c:v>
                </c:pt>
                <c:pt idx="7">
                  <c:v>137.5</c:v>
                </c:pt>
                <c:pt idx="8">
                  <c:v>5</c:v>
                </c:pt>
                <c:pt idx="9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313,7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99171399566493E-3"/>
                  <c:y val="-5.37438204952629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080053742420501"/>
                  <c:y val="-0.146932838266106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Физическая культура и спорт; </a:t>
                    </a:r>
                  </a:p>
                  <a:p>
                    <a:r>
                      <a:rPr lang="ru-RU" baseline="0" dirty="0" smtClean="0"/>
                      <a:t>137,5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8.3774041759266879E-2"/>
                  <c:y val="-0.179004698715155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2471619749224902"/>
                  <c:y val="-0.14805587154701896"/>
                </c:manualLayout>
              </c:layout>
              <c:tx>
                <c:rich>
                  <a:bodyPr/>
                  <a:lstStyle/>
                  <a:p>
                    <a:r>
                      <a:rPr lang="ru-RU" sz="1000" baseline="0" dirty="0" err="1" smtClean="0"/>
                      <a:t>Обслужива-ние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baseline="0" dirty="0" err="1" smtClean="0"/>
                      <a:t>муниципаль-ного</a:t>
                    </a:r>
                    <a:r>
                      <a:rPr lang="ru-RU" sz="1000" baseline="0" dirty="0" smtClean="0"/>
                      <a:t> долга; 27,5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313.7</c:v>
                </c:pt>
                <c:pt idx="1">
                  <c:v>31.3</c:v>
                </c:pt>
                <c:pt idx="2">
                  <c:v>178</c:v>
                </c:pt>
                <c:pt idx="3">
                  <c:v>145.1</c:v>
                </c:pt>
                <c:pt idx="4">
                  <c:v>1959.8</c:v>
                </c:pt>
                <c:pt idx="5">
                  <c:v>181.2</c:v>
                </c:pt>
                <c:pt idx="6">
                  <c:v>93.6</c:v>
                </c:pt>
                <c:pt idx="7">
                  <c:v>137.5</c:v>
                </c:pt>
                <c:pt idx="8">
                  <c:v>5</c:v>
                </c:pt>
                <c:pt idx="9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033801122368525E-3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0372767976096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38966853728192E-2"/>
                  <c:y val="-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3582.9</c:v>
                </c:pt>
                <c:pt idx="1">
                  <c:v>3558</c:v>
                </c:pt>
                <c:pt idx="2">
                  <c:v>3619.1</c:v>
                </c:pt>
                <c:pt idx="3">
                  <c:v>3194</c:v>
                </c:pt>
                <c:pt idx="4">
                  <c:v>3085.7</c:v>
                </c:pt>
                <c:pt idx="5">
                  <c:v>3083.7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1508450280592128E-2"/>
                  <c:y val="1.175764421237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5070168355277E-2"/>
                  <c:y val="-6.172153711271118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05070168355331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38966853728086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38966853728086E-2"/>
                  <c:y val="1.175795282005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72863539100894E-2"/>
                  <c:y val="-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3519.7</c:v>
                </c:pt>
                <c:pt idx="1">
                  <c:v>3656.8</c:v>
                </c:pt>
                <c:pt idx="2">
                  <c:v>3606.8</c:v>
                </c:pt>
                <c:pt idx="3">
                  <c:v>3136</c:v>
                </c:pt>
                <c:pt idx="4">
                  <c:v>3072.7</c:v>
                </c:pt>
                <c:pt idx="5">
                  <c:v>3083.7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7355867414912347E-3"/>
                  <c:y val="0.101902257773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016900561184263E-3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63.2</c:v>
                </c:pt>
                <c:pt idx="1">
                  <c:v>-98.8</c:v>
                </c:pt>
                <c:pt idx="2">
                  <c:v>12.3</c:v>
                </c:pt>
                <c:pt idx="3">
                  <c:v>58</c:v>
                </c:pt>
                <c:pt idx="4">
                  <c:v>13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12256"/>
        <c:axId val="160555008"/>
      </c:barChart>
      <c:catAx>
        <c:axId val="1605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555008"/>
        <c:crosses val="autoZero"/>
        <c:auto val="1"/>
        <c:lblAlgn val="ctr"/>
        <c:lblOffset val="100"/>
        <c:noMultiLvlLbl val="0"/>
      </c:catAx>
      <c:valAx>
        <c:axId val="1605550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51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1.3708505895431688E-2"/>
                  <c:y val="-0.125643202541078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спорта;  </a:t>
                    </a:r>
                    <a:endParaRPr lang="ru-RU" dirty="0" smtClean="0"/>
                  </a:p>
                  <a:p>
                    <a:r>
                      <a:rPr lang="ru-RU" dirty="0" smtClean="0"/>
                      <a:t>140,9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 </a:t>
                    </a:r>
                    <a:endParaRPr lang="ru-RU" dirty="0" smtClean="0"/>
                  </a:p>
                  <a:p>
                    <a:r>
                      <a:rPr lang="ru-RU" dirty="0" smtClean="0"/>
                      <a:t>232,2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223876642339971"/>
                  <c:y val="2.6797640393960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образования;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962,8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экономики;  </a:t>
                    </a:r>
                    <a:endParaRPr lang="ru-RU" dirty="0" smtClean="0"/>
                  </a:p>
                  <a:p>
                    <a:r>
                      <a:rPr lang="ru-RU" dirty="0" smtClean="0"/>
                      <a:t>1,5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транспортной системы;  </a:t>
                    </a:r>
                    <a:endParaRPr lang="ru-RU" dirty="0" smtClean="0"/>
                  </a:p>
                  <a:p>
                    <a:r>
                      <a:rPr lang="ru-RU" dirty="0" smtClean="0"/>
                      <a:t>152,1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573023287963182"/>
                  <c:y val="-0.103977985174347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муниципального управления; 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6.4454089361726641E-2"/>
                  <c:y val="-0.114303137027877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Безопасность жизнедеятельности населения;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39,9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1.6608931564607826E-2"/>
                  <c:y val="-0.190286016718219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140.9</c:v>
                </c:pt>
                <c:pt idx="1">
                  <c:v>2.9</c:v>
                </c:pt>
                <c:pt idx="2">
                  <c:v>232.2</c:v>
                </c:pt>
                <c:pt idx="3">
                  <c:v>187.3</c:v>
                </c:pt>
                <c:pt idx="4">
                  <c:v>1962.8</c:v>
                </c:pt>
                <c:pt idx="5">
                  <c:v>1.5</c:v>
                </c:pt>
                <c:pt idx="6">
                  <c:v>152.1</c:v>
                </c:pt>
                <c:pt idx="7">
                  <c:v>126.2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7074639202129073E-2"/>
                  <c:y val="-0.1404696252588260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Развитие физической культуры и спорта; </a:t>
                    </a:r>
                  </a:p>
                  <a:p>
                    <a:r>
                      <a:rPr lang="ru-RU" baseline="0" dirty="0" smtClean="0"/>
                      <a:t>137,6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05232598019042E-2"/>
                  <c:y val="-7.82817642105522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управления; 118,3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137.6</c:v>
                </c:pt>
                <c:pt idx="1">
                  <c:v>2.9</c:v>
                </c:pt>
                <c:pt idx="2">
                  <c:v>232.2</c:v>
                </c:pt>
                <c:pt idx="3">
                  <c:v>190</c:v>
                </c:pt>
                <c:pt idx="4">
                  <c:v>1944.9</c:v>
                </c:pt>
                <c:pt idx="5">
                  <c:v>1.5</c:v>
                </c:pt>
                <c:pt idx="6">
                  <c:v>150.19999999999999</c:v>
                </c:pt>
                <c:pt idx="7">
                  <c:v>118.3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7074639202129073E-2"/>
                  <c:y val="-0.1404696252588260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Развитие физической культуры и спорта; </a:t>
                    </a:r>
                  </a:p>
                  <a:p>
                    <a:r>
                      <a:rPr lang="ru-RU" baseline="0" dirty="0" smtClean="0"/>
                      <a:t>137,6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687560876066617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142048728290394E-2"/>
                  <c:y val="-1.3144294813080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управления; 118,0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137.6</c:v>
                </c:pt>
                <c:pt idx="1">
                  <c:v>2.9</c:v>
                </c:pt>
                <c:pt idx="2">
                  <c:v>232.2</c:v>
                </c:pt>
                <c:pt idx="3">
                  <c:v>190.2</c:v>
                </c:pt>
                <c:pt idx="4">
                  <c:v>1944.9</c:v>
                </c:pt>
                <c:pt idx="5">
                  <c:v>1.5</c:v>
                </c:pt>
                <c:pt idx="6">
                  <c:v>150.19999999999999</c:v>
                </c:pt>
                <c:pt idx="7">
                  <c:v>118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134.30000000000001</c:v>
                </c:pt>
                <c:pt idx="1">
                  <c:v>120.3</c:v>
                </c:pt>
                <c:pt idx="2">
                  <c:v>126.2</c:v>
                </c:pt>
                <c:pt idx="3">
                  <c:v>118.3</c:v>
                </c:pt>
                <c:pt idx="4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721088"/>
        <c:axId val="215722624"/>
      </c:barChart>
      <c:catAx>
        <c:axId val="2157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5722624"/>
        <c:crosses val="autoZero"/>
        <c:auto val="1"/>
        <c:lblAlgn val="ctr"/>
        <c:lblOffset val="100"/>
        <c:noMultiLvlLbl val="0"/>
      </c:catAx>
      <c:valAx>
        <c:axId val="215722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572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3.3</c:v>
                </c:pt>
                <c:pt idx="1">
                  <c:v>1.7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366336"/>
        <c:axId val="240367872"/>
      </c:barChart>
      <c:catAx>
        <c:axId val="24036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0367872"/>
        <c:crosses val="autoZero"/>
        <c:auto val="1"/>
        <c:lblAlgn val="ctr"/>
        <c:lblOffset val="100"/>
        <c:noMultiLvlLbl val="0"/>
      </c:catAx>
      <c:valAx>
        <c:axId val="240367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036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44.8</c:v>
                </c:pt>
                <c:pt idx="1">
                  <c:v>44.2</c:v>
                </c:pt>
                <c:pt idx="2">
                  <c:v>39.9</c:v>
                </c:pt>
                <c:pt idx="3">
                  <c:v>39.9</c:v>
                </c:pt>
                <c:pt idx="4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350848"/>
        <c:axId val="252352384"/>
      </c:barChart>
      <c:catAx>
        <c:axId val="2523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2352384"/>
        <c:crosses val="autoZero"/>
        <c:auto val="1"/>
        <c:lblAlgn val="ctr"/>
        <c:lblOffset val="100"/>
        <c:noMultiLvlLbl val="0"/>
      </c:catAx>
      <c:valAx>
        <c:axId val="252352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235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223.4</c:v>
                </c:pt>
                <c:pt idx="1">
                  <c:v>141.6</c:v>
                </c:pt>
                <c:pt idx="2">
                  <c:v>152.1</c:v>
                </c:pt>
                <c:pt idx="3">
                  <c:v>150.19999999999999</c:v>
                </c:pt>
                <c:pt idx="4">
                  <c:v>150.19999999999999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848064"/>
        <c:axId val="277849600"/>
      </c:barChart>
      <c:catAx>
        <c:axId val="2778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7849600"/>
        <c:crosses val="autoZero"/>
        <c:auto val="1"/>
        <c:lblAlgn val="ctr"/>
        <c:lblOffset val="100"/>
        <c:noMultiLvlLbl val="0"/>
      </c:catAx>
      <c:valAx>
        <c:axId val="27784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84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391.1</c:v>
                </c:pt>
                <c:pt idx="1">
                  <c:v>532.5</c:v>
                </c:pt>
                <c:pt idx="2">
                  <c:v>187.3</c:v>
                </c:pt>
                <c:pt idx="3">
                  <c:v>190</c:v>
                </c:pt>
                <c:pt idx="4">
                  <c:v>190.2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969280"/>
        <c:axId val="287970816"/>
      </c:barChart>
      <c:catAx>
        <c:axId val="2879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87970816"/>
        <c:crosses val="autoZero"/>
        <c:auto val="1"/>
        <c:lblAlgn val="ctr"/>
        <c:lblOffset val="100"/>
        <c:noMultiLvlLbl val="0"/>
      </c:catAx>
      <c:valAx>
        <c:axId val="2879708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8796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2040.4</c:v>
                </c:pt>
                <c:pt idx="1">
                  <c:v>1935.1</c:v>
                </c:pt>
                <c:pt idx="2">
                  <c:v>1962.8</c:v>
                </c:pt>
                <c:pt idx="3">
                  <c:v>1944.9</c:v>
                </c:pt>
                <c:pt idx="4">
                  <c:v>1944.9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20928"/>
        <c:axId val="118622464"/>
      </c:barChart>
      <c:catAx>
        <c:axId val="11862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622464"/>
        <c:crosses val="autoZero"/>
        <c:auto val="1"/>
        <c:lblAlgn val="ctr"/>
        <c:lblOffset val="100"/>
        <c:noMultiLvlLbl val="0"/>
      </c:catAx>
      <c:valAx>
        <c:axId val="118622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862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216.4</c:v>
                </c:pt>
                <c:pt idx="1">
                  <c:v>263</c:v>
                </c:pt>
                <c:pt idx="2">
                  <c:v>232.2</c:v>
                </c:pt>
                <c:pt idx="3">
                  <c:v>232.2</c:v>
                </c:pt>
                <c:pt idx="4">
                  <c:v>232.2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08928"/>
        <c:axId val="163710464"/>
      </c:barChart>
      <c:catAx>
        <c:axId val="1637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3710464"/>
        <c:crosses val="autoZero"/>
        <c:auto val="1"/>
        <c:lblAlgn val="ctr"/>
        <c:lblOffset val="100"/>
        <c:noMultiLvlLbl val="0"/>
      </c:catAx>
      <c:valAx>
        <c:axId val="163710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370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25</c:v>
                </c:pt>
                <c:pt idx="1">
                  <c:v>20.3</c:v>
                </c:pt>
                <c:pt idx="2">
                  <c:v>35.9</c:v>
                </c:pt>
                <c:pt idx="3">
                  <c:v>41.8</c:v>
                </c:pt>
                <c:pt idx="4">
                  <c:v>47.7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60838400"/>
        <c:axId val="160839936"/>
      </c:bubbleChart>
      <c:valAx>
        <c:axId val="16083840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0839936"/>
        <c:crosses val="autoZero"/>
        <c:crossBetween val="midCat"/>
        <c:majorUnit val="5"/>
        <c:minorUnit val="0.2"/>
      </c:valAx>
      <c:valAx>
        <c:axId val="1608399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838400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1.3</c:v>
                </c:pt>
                <c:pt idx="1">
                  <c:v>2.2000000000000002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59776"/>
        <c:axId val="165661312"/>
      </c:barChart>
      <c:catAx>
        <c:axId val="1656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5661312"/>
        <c:crosses val="autoZero"/>
        <c:auto val="1"/>
        <c:lblAlgn val="ctr"/>
        <c:lblOffset val="100"/>
        <c:noMultiLvlLbl val="0"/>
      </c:catAx>
      <c:valAx>
        <c:axId val="1656613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565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124.6</c:v>
                </c:pt>
                <c:pt idx="1">
                  <c:v>148</c:v>
                </c:pt>
                <c:pt idx="2">
                  <c:v>140.9</c:v>
                </c:pt>
                <c:pt idx="3">
                  <c:v>137.6</c:v>
                </c:pt>
                <c:pt idx="4">
                  <c:v>137.6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66016"/>
        <c:axId val="166967552"/>
      </c:barChart>
      <c:catAx>
        <c:axId val="1669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6967552"/>
        <c:crosses val="autoZero"/>
        <c:auto val="1"/>
        <c:lblAlgn val="ctr"/>
        <c:lblOffset val="100"/>
        <c:noMultiLvlLbl val="0"/>
      </c:catAx>
      <c:valAx>
        <c:axId val="1669675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69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2.3467476103697364E-2"/>
                  <c:y val="-8.66183996545356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9324722150061006E-2"/>
                  <c:y val="-0.136471301647387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670560471868315"/>
                  <c:y val="-0.111759571477135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819319141852347"/>
                  <c:y val="6.62262608072474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Софинансирование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78357512524471"/>
                  <c:y val="0.107427852148586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Дополнительные выборы депутата Совета; </a:t>
                    </a:r>
                  </a:p>
                  <a:p>
                    <a:r>
                      <a:rPr lang="ru-RU" dirty="0" smtClean="0"/>
                      <a:t>0,7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2.1810560455839675E-2"/>
                  <c:y val="0.165677009160319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администрации;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122,0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658358121617288E-2"/>
                  <c:y val="2.32209042714468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20,2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4.3621178157244637E-2"/>
                  <c:y val="-1.229338748059059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6822827608067"/>
                      <c:h val="0.121680280046674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7.2701868186131899E-3"/>
                  <c:y val="-5.6731870009831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Исполнение судебных актов (резерв); </a:t>
                    </a:r>
                  </a:p>
                  <a:p>
                    <a:r>
                      <a:rPr lang="ru-RU" dirty="0" smtClean="0"/>
                      <a:t>98,9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612322726226157E-2"/>
                      <c:h val="0.152018669778296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1239318406819274"/>
                  <c:y val="5.17654517222686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Исполнения исполнительных листов;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0.28596919203952326"/>
                  <c:y val="-8.8205514567388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4178249638980842"/>
                  <c:y val="-0.112126168009628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Составление списков в присяжные заседатели; </a:t>
                    </a:r>
                  </a:p>
                  <a:p>
                    <a:r>
                      <a:rPr lang="ru-RU" dirty="0" smtClean="0"/>
                      <a:t>0,9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Дополнительные выборы депутата Совета</c:v>
                </c:pt>
                <c:pt idx="5">
                  <c:v>Содержание администрации</c:v>
                </c:pt>
                <c:pt idx="6">
                  <c:v>Содержание УКС</c:v>
                </c:pt>
                <c:pt idx="7">
                  <c:v>Доплаты к пенсиям муниципальных служащих</c:v>
                </c:pt>
                <c:pt idx="8">
                  <c:v>Исполнение судебных актов (резерв)</c:v>
                </c:pt>
                <c:pt idx="9">
                  <c:v>Исполнения исполнительных листов</c:v>
                </c:pt>
                <c:pt idx="10">
                  <c:v>Резервные фонды</c:v>
                </c:pt>
                <c:pt idx="11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0.7</c:v>
                </c:pt>
                <c:pt idx="5">
                  <c:v>122</c:v>
                </c:pt>
                <c:pt idx="6">
                  <c:v>20.2</c:v>
                </c:pt>
                <c:pt idx="7">
                  <c:v>18.5</c:v>
                </c:pt>
                <c:pt idx="8">
                  <c:v>98.9</c:v>
                </c:pt>
                <c:pt idx="9">
                  <c:v>5</c:v>
                </c:pt>
                <c:pt idx="10">
                  <c:v>5</c:v>
                </c:pt>
                <c:pt idx="1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7156646452831E-2"/>
          <c:y val="0.24768891468119325"/>
          <c:w val="0.76577083015593006"/>
          <c:h val="0.75088483704221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7.4222790293184904E-2"/>
                  <c:y val="-0.278733173032089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008564704527378"/>
                  <c:y val="-0.311508727857553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6749447862918"/>
                  <c:y val="-0.18670420259934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47008472025578"/>
                  <c:y val="-2.4015955042961404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Софинанси-рование</a:t>
                    </a:r>
                    <a:r>
                      <a:rPr lang="ru-RU" dirty="0" smtClean="0"/>
                      <a:t>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000658200489"/>
                      <c:h val="0.323228424968544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4810113882631566E-2"/>
                  <c:y val="0.108087848142308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140,5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8103823414379"/>
                      <c:h val="0.12208260412495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966561795488152"/>
                  <c:y val="6.279079109524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УКС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17,7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2145612124205989E-3"/>
                  <c:y val="0.27081429397392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18,5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811848238672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5705531988408828E-3"/>
                  <c:y val="-2.11607684703903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7168950572875"/>
                      <c:h val="0.1216803367473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20039662990551696"/>
                  <c:y val="-0.111382942551228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01715595302527"/>
                      <c:h val="0.208957477608278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0752885981949201"/>
                  <c:y val="-0.309646337771745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 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43918393936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4.8264811648034152E-2"/>
                  <c:y val="-0.251978778257756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5508081419854114"/>
                  <c:y val="-0.223252674263930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Содержание администрации</c:v>
                </c:pt>
                <c:pt idx="5">
                  <c:v>Содержание УКС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(резерв)</c:v>
                </c:pt>
                <c:pt idx="8">
                  <c:v>Исполнения исполнительных листов</c:v>
                </c:pt>
                <c:pt idx="9">
                  <c:v>Резервные фонды </c:v>
                </c:pt>
                <c:pt idx="10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140.5</c:v>
                </c:pt>
                <c:pt idx="5">
                  <c:v>17.7</c:v>
                </c:pt>
                <c:pt idx="6">
                  <c:v>18.5</c:v>
                </c:pt>
                <c:pt idx="7">
                  <c:v>49.4</c:v>
                </c:pt>
                <c:pt idx="8">
                  <c:v>5</c:v>
                </c:pt>
                <c:pt idx="9">
                  <c:v>5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7156646452831E-2"/>
          <c:y val="0.24768891468119325"/>
          <c:w val="0.76577083015593006"/>
          <c:h val="0.75088483704221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.10279130095598785"/>
                  <c:y val="-0.287843372007443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57973066417963"/>
                  <c:y val="-0.327451576064422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6749447862918"/>
                  <c:y val="-0.18670420259934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904268045513472"/>
                  <c:y val="3.292278855299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Софинансирование</a:t>
                    </a:r>
                    <a:r>
                      <a:rPr lang="ru-RU" dirty="0" smtClean="0"/>
                      <a:t>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000658200489"/>
                      <c:h val="0.323228424968544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3907930860334647E-3"/>
                  <c:y val="8.30347140678354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140,5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8103823414379"/>
                      <c:h val="0.12208260412495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966561795488152"/>
                  <c:y val="6.279079109524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УКС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17,7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2145612124205989E-3"/>
                  <c:y val="0.27081429397392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18,5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811848238672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7137021325605886E-3"/>
                  <c:y val="-5.21792026352147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7168950572875"/>
                      <c:h val="0.1216803367473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9617006496974213"/>
                  <c:y val="-0.102272743575875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01715595302527"/>
                      <c:h val="0.208957477608278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3895422154857524"/>
                  <c:y val="-0.271031826874656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43918393936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5.6835364846875035E-2"/>
                  <c:y val="-0.25425632800159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5508081419854114"/>
                  <c:y val="-0.223252674263930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Содержание администрации</c:v>
                </c:pt>
                <c:pt idx="5">
                  <c:v>Содержание УКС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(резерв)</c:v>
                </c:pt>
                <c:pt idx="8">
                  <c:v>Исполнения исполнительных листов </c:v>
                </c:pt>
                <c:pt idx="9">
                  <c:v>Резервные фонды</c:v>
                </c:pt>
                <c:pt idx="10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140.5</c:v>
                </c:pt>
                <c:pt idx="5">
                  <c:v>17.7</c:v>
                </c:pt>
                <c:pt idx="6">
                  <c:v>18.5</c:v>
                </c:pt>
                <c:pt idx="7">
                  <c:v>60.5</c:v>
                </c:pt>
                <c:pt idx="8">
                  <c:v>5</c:v>
                </c:pt>
                <c:pt idx="9">
                  <c:v>5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6374939821502"/>
          <c:y val="5.788530619105E-2"/>
          <c:w val="0.59455199422286409"/>
          <c:h val="0.8798237992549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3.3239825204606895E-2"/>
                  <c:y val="-0.357806587492177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образования; </a:t>
                    </a:r>
                  </a:p>
                  <a:p>
                    <a:r>
                      <a:rPr lang="ru-RU" sz="1400" dirty="0" smtClean="0"/>
                      <a:t>255,1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656862200496246E-3"/>
                  <c:y val="3.046271212030576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</a:t>
                    </a:r>
                    <a:r>
                      <a:rPr lang="ru-RU" sz="1400" dirty="0"/>
                      <a:t>культуры; 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49,1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103266303744025E-2"/>
                  <c:y val="-5.78853061910500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физической культуры и спорта; </a:t>
                    </a:r>
                  </a:p>
                  <a:p>
                    <a:r>
                      <a:rPr lang="ru-RU" sz="1400" dirty="0" smtClean="0"/>
                      <a:t>62,3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255.1</c:v>
                </c:pt>
                <c:pt idx="1">
                  <c:v>49.1</c:v>
                </c:pt>
                <c:pt idx="2">
                  <c:v>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474</c:v>
                </c:pt>
                <c:pt idx="10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57728"/>
        <c:axId val="1756592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0.34</c:v>
                </c:pt>
                <c:pt idx="10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89728"/>
        <c:axId val="175691264"/>
      </c:lineChart>
      <c:catAx>
        <c:axId val="17565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75659264"/>
        <c:crosses val="autoZero"/>
        <c:auto val="1"/>
        <c:lblAlgn val="ctr"/>
        <c:lblOffset val="100"/>
        <c:noMultiLvlLbl val="0"/>
      </c:catAx>
      <c:valAx>
        <c:axId val="1756592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75657728"/>
        <c:crosses val="autoZero"/>
        <c:crossBetween val="between"/>
      </c:valAx>
      <c:catAx>
        <c:axId val="17568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691264"/>
        <c:crosses val="autoZero"/>
        <c:auto val="1"/>
        <c:lblAlgn val="ctr"/>
        <c:lblOffset val="100"/>
        <c:noMultiLvlLbl val="0"/>
      </c:catAx>
      <c:valAx>
        <c:axId val="17569126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75689728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20.2</c:v>
                </c:pt>
                <c:pt idx="2">
                  <c:v>34</c:v>
                </c:pt>
                <c:pt idx="3">
                  <c:v>41.7</c:v>
                </c:pt>
                <c:pt idx="4">
                  <c:v>48.5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60899456"/>
        <c:axId val="160900992"/>
      </c:bubbleChart>
      <c:valAx>
        <c:axId val="16089945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60900992"/>
        <c:crosses val="autoZero"/>
        <c:crossBetween val="midCat"/>
        <c:majorUnit val="5"/>
        <c:minorUnit val="0.2"/>
      </c:valAx>
      <c:valAx>
        <c:axId val="16090099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89945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- 1 134,4 млн. руб.</c:v>
                </c:pt>
                <c:pt idx="1">
                  <c:v>Неналоговые  доходы - 278,3 млн. руб.</c:v>
                </c:pt>
                <c:pt idx="2">
                  <c:v>Безвозмездные поступления - 2 206,4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0.313</c:v>
                </c:pt>
                <c:pt idx="1">
                  <c:v>7.6999999999999999E-2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23456023984718"/>
                  <c:y val="-7.21899612186782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  2 206,4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0.29899999999999999</c:v>
                </c:pt>
                <c:pt idx="1">
                  <c:v>8.1000000000000003E-2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17926905679113"/>
                  <c:y val="-9.87419943794978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- 1 141,7 млн. руб.</c:v>
                </c:pt>
                <c:pt idx="1">
                  <c:v>Неналоговые доходы - 259,6 млн. руб.</c:v>
                </c:pt>
                <c:pt idx="2">
                  <c:v>Безвозмездные поступления - 1 792,7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0.35799999999999998</c:v>
                </c:pt>
                <c:pt idx="1">
                  <c:v>8.1000000000000003E-2</c:v>
                </c:pt>
                <c:pt idx="2">
                  <c:v>0.56100000000000005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385446788146213"/>
                  <c:y val="-0.109868306283954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- 1 150,7 млн. руб.</c:v>
                </c:pt>
                <c:pt idx="1">
                  <c:v>Неналоговые доходы - 253,7 млн. руб.</c:v>
                </c:pt>
                <c:pt idx="2">
                  <c:v>Безвозмездные поступления -   1 681,3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0.373</c:v>
                </c:pt>
                <c:pt idx="1">
                  <c:v>8.2000000000000003E-2</c:v>
                </c:pt>
                <c:pt idx="2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33354359359476"/>
                  <c:y val="-0.10373807014061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- 1 158,3 млн. руб.</c:v>
                </c:pt>
                <c:pt idx="1">
                  <c:v>Неналоговые доходы - 256,5 млн. руб.</c:v>
                </c:pt>
                <c:pt idx="2">
                  <c:v>Безвозмездные поступления - 1 668,9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0.376</c:v>
                </c:pt>
                <c:pt idx="1">
                  <c:v>8.3000000000000004E-2</c:v>
                </c:pt>
                <c:pt idx="2">
                  <c:v>0.54100000000000004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0.26416</cdr:x>
      <cdr:y>0.71548</cdr:y>
    </cdr:from>
    <cdr:to>
      <cdr:x>0.33693</cdr:x>
      <cdr:y>0.76394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93867" y="4089400"/>
          <a:ext cx="63190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55,4%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0.26429</cdr:x>
      <cdr:y>0.55464</cdr:y>
    </cdr:from>
    <cdr:to>
      <cdr:x>0.33689</cdr:x>
      <cdr:y>0.60311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294994" y="3170136"/>
          <a:ext cx="63042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34,6%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0.26416</cdr:x>
      <cdr:y>0.47449</cdr:y>
    </cdr:from>
    <cdr:to>
      <cdr:x>0.33693</cdr:x>
      <cdr:y>0.52295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293867" y="2712003"/>
          <a:ext cx="63190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10,0%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0.36585</cdr:x>
      <cdr:y>0.25641</cdr:y>
    </cdr:from>
    <cdr:to>
      <cdr:x>0.43007</cdr:x>
      <cdr:y>0.31486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1266" y="1350150"/>
          <a:ext cx="554923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17%</a:t>
          </a:r>
        </a:p>
      </cdr:txBody>
    </cdr:sp>
  </cdr:relSizeAnchor>
  <cdr:relSizeAnchor xmlns:cdr="http://schemas.openxmlformats.org/drawingml/2006/chartDrawing">
    <cdr:from>
      <cdr:x>0.59375</cdr:x>
      <cdr:y>0.4359</cdr:y>
    </cdr:from>
    <cdr:to>
      <cdr:x>0.6756</cdr:x>
      <cdr:y>0.49435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30570" y="2295255"/>
          <a:ext cx="707263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69,6%</a:t>
          </a:r>
        </a:p>
      </cdr:txBody>
    </cdr:sp>
  </cdr:relSizeAnchor>
  <cdr:relSizeAnchor xmlns:cdr="http://schemas.openxmlformats.org/drawingml/2006/chartDrawing">
    <cdr:from>
      <cdr:x>0.22917</cdr:x>
      <cdr:y>0.36752</cdr:y>
    </cdr:from>
    <cdr:to>
      <cdr:x>0.31101</cdr:x>
      <cdr:y>0.42597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0220" y="1935215"/>
          <a:ext cx="707176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13,4%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360409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</a:t>
            </a:r>
            <a:r>
              <a:rPr lang="ru-RU" sz="1200" dirty="0" smtClean="0">
                <a:cs typeface="Tahoma" pitchFamily="34" charset="0"/>
              </a:rPr>
              <a:t>управление</a:t>
            </a:r>
            <a:endParaRPr lang="ru-RU" sz="1200" dirty="0"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5.xml"/><Relationship Id="rId26" Type="http://schemas.openxmlformats.org/officeDocument/2006/relationships/slide" Target="slide35.xml"/><Relationship Id="rId3" Type="http://schemas.openxmlformats.org/officeDocument/2006/relationships/slide" Target="slide6.xml"/><Relationship Id="rId21" Type="http://schemas.openxmlformats.org/officeDocument/2006/relationships/slide" Target="slide29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4.xml"/><Relationship Id="rId25" Type="http://schemas.openxmlformats.org/officeDocument/2006/relationships/slide" Target="slide34.xml"/><Relationship Id="rId2" Type="http://schemas.openxmlformats.org/officeDocument/2006/relationships/slide" Target="slide5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24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21.xml"/><Relationship Id="rId23" Type="http://schemas.openxmlformats.org/officeDocument/2006/relationships/slide" Target="slide31.xml"/><Relationship Id="rId28" Type="http://schemas.openxmlformats.org/officeDocument/2006/relationships/slide" Target="slide41.xml"/><Relationship Id="rId10" Type="http://schemas.openxmlformats.org/officeDocument/2006/relationships/slide" Target="slide14.xml"/><Relationship Id="rId19" Type="http://schemas.openxmlformats.org/officeDocument/2006/relationships/slide" Target="slide26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20.xml"/><Relationship Id="rId22" Type="http://schemas.openxmlformats.org/officeDocument/2006/relationships/slide" Target="slide30.xml"/><Relationship Id="rId27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7.xml"/><Relationship Id="rId18" Type="http://schemas.openxmlformats.org/officeDocument/2006/relationships/slide" Target="slide67.xml"/><Relationship Id="rId26" Type="http://schemas.openxmlformats.org/officeDocument/2006/relationships/slide" Target="slide78.xml"/><Relationship Id="rId3" Type="http://schemas.openxmlformats.org/officeDocument/2006/relationships/slide" Target="slide45.xml"/><Relationship Id="rId21" Type="http://schemas.openxmlformats.org/officeDocument/2006/relationships/slide" Target="slide73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6.xml"/><Relationship Id="rId25" Type="http://schemas.openxmlformats.org/officeDocument/2006/relationships/slide" Target="slide77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20" Type="http://schemas.openxmlformats.org/officeDocument/2006/relationships/slide" Target="slide71.xml"/><Relationship Id="rId29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76.xml"/><Relationship Id="rId5" Type="http://schemas.openxmlformats.org/officeDocument/2006/relationships/slide" Target="slide47.xml"/><Relationship Id="rId15" Type="http://schemas.openxmlformats.org/officeDocument/2006/relationships/slide" Target="slide60.xml"/><Relationship Id="rId23" Type="http://schemas.openxmlformats.org/officeDocument/2006/relationships/slide" Target="slide75.xml"/><Relationship Id="rId28" Type="http://schemas.openxmlformats.org/officeDocument/2006/relationships/slide" Target="slide80.xml"/><Relationship Id="rId10" Type="http://schemas.openxmlformats.org/officeDocument/2006/relationships/slide" Target="slide54.xml"/><Relationship Id="rId19" Type="http://schemas.openxmlformats.org/officeDocument/2006/relationships/slide" Target="slide69.xml"/><Relationship Id="rId31" Type="http://schemas.openxmlformats.org/officeDocument/2006/relationships/slide" Target="slide83.xml"/><Relationship Id="rId4" Type="http://schemas.openxmlformats.org/officeDocument/2006/relationships/slide" Target="slide46.xml"/><Relationship Id="rId9" Type="http://schemas.openxmlformats.org/officeDocument/2006/relationships/slide" Target="slide52.xml"/><Relationship Id="rId14" Type="http://schemas.openxmlformats.org/officeDocument/2006/relationships/slide" Target="slide58.xml"/><Relationship Id="rId22" Type="http://schemas.openxmlformats.org/officeDocument/2006/relationships/slide" Target="slide74.xml"/><Relationship Id="rId27" Type="http://schemas.openxmlformats.org/officeDocument/2006/relationships/slide" Target="slide79.xml"/><Relationship Id="rId30" Type="http://schemas.openxmlformats.org/officeDocument/2006/relationships/slide" Target="slide8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in.mouhta.ru/dokument/org_byudzhet/postanovleniya/%D0%9F%D0%BE%D1%81%D1%82%D0%B0%D0%BD%D0%BE%D0%B2%D0%BB%D0%B5%D0%BD%D0%B8%D0%B5%20%E2%84%96%203151%20%D0%BE%D1%82%2020.09.2017.doc" TargetMode="External"/><Relationship Id="rId3" Type="http://schemas.openxmlformats.org/officeDocument/2006/relationships/hyperlink" Target="http://fin.mouhta.ru/dokument/org_byudzhet/resheniya/%D0%A0%D0%B5%D1%88%D0%B5%D0%BD%D0%B8%D0%B5%20%D0%A1%D0%BE%D0%B2%D0%B5%D1%82%D0%B0%20%D0%BE%D1%82%2014.05.2008%20%E2%84%96%20174.doc" TargetMode="External"/><Relationship Id="rId7" Type="http://schemas.openxmlformats.org/officeDocument/2006/relationships/hyperlink" Target="http://fin.mouhta.ru/byudzhet/byudzhet_uhta/dok_2018/%D0%9F%D0%BE%D1%81%D1%82%D0%B0%D0%BD%D0%BE%D0%B2%D0%BB%D0%B5%D0%BD%D0%B8%D0%B5%20%E2%84%96%203208%20%D0%BE%D1%82%2027.09.2017.DOC" TargetMode="External"/><Relationship Id="rId2" Type="http://schemas.openxmlformats.org/officeDocument/2006/relationships/hyperlink" Target="http://www.consultant.ru/document/cons_doc_LAW_197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byudzhet_uhta/dok_2018/%D0%9F%D0%BE%D1%81%D1%82%D0%B0%D0%BD%D0%BE%D0%B2%D0%BB%D0%B5%D0%BD%D0%B8%D0%B5%20%D0%BE%D1%82%2004.09.2013%20%E2%84%96%201633.doc" TargetMode="External"/><Relationship Id="rId5" Type="http://schemas.openxmlformats.org/officeDocument/2006/relationships/hyperlink" Target="http://fin.mouhta.ru/dokument/org_byudzhet/postanovleniya/%D0%9F%D0%BE%D1%81%D1%82%D0%B0%D0%BD%D0%BE%D0%B2%D0%BB%D0%B5%D0%BD%D0%B8%D0%B5%20%E2%84%96%202976%20%D0%BE%D1%82%2028.08.2017.doc" TargetMode="External"/><Relationship Id="rId4" Type="http://schemas.openxmlformats.org/officeDocument/2006/relationships/hyperlink" Target="http://fin.mouhta.ru/dokument/org_byudzhet/postanovleniya/%D0%9F%D0%BE%D1%81%D1%82%D0%B0%D0%BD%D0%BE%D0%B2%D0%BB%D0%B5%D0%BD%D0%B8%D0%B5%20%E2%84%96%203143%20%D0%BE%D1%82%2019.09.2017.doc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in.rkomi.ru/page/14972/" TargetMode="External"/><Relationship Id="rId2" Type="http://schemas.openxmlformats.org/officeDocument/2006/relationships/hyperlink" Target="http://fin.mouhta.ru/opro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fin.rkomi.ru/page/4731/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БЮДЖЕТА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2018 ГОД И ПЛАНОВЫЙ ПЕРИОД 2019 И 2020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расходов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17" y="1223755"/>
            <a:ext cx="8730970" cy="20088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/>
              <a:t>В соответствии со </a:t>
            </a:r>
            <a:r>
              <a:rPr lang="ru-RU" sz="1800" b="1" dirty="0" smtClean="0"/>
              <a:t>статьей 158 Бюджетного кодекса</a:t>
            </a:r>
            <a:r>
              <a:rPr lang="ru-RU" sz="1800" dirty="0" smtClean="0"/>
              <a:t> Российской Федерации </a:t>
            </a:r>
            <a:r>
              <a:rPr lang="ru-RU" sz="1800" b="1" dirty="0" smtClean="0"/>
              <a:t>главный распорядитель бюджетных средств</a:t>
            </a:r>
            <a:r>
              <a:rPr lang="ru-RU" sz="1800" dirty="0" smtClean="0"/>
              <a:t> распределяет бюджетные ассигнования между подведомственными ему учреждениями, т.е. главный распорядитель бюджетных средств </a:t>
            </a:r>
            <a:r>
              <a:rPr lang="ru-RU" sz="1800" b="1" dirty="0" smtClean="0"/>
              <a:t>самостоятельно принимает решение о распределении расходов</a:t>
            </a:r>
            <a:r>
              <a:rPr lang="ru-RU" sz="1800" dirty="0" smtClean="0"/>
              <a:t> и их приоритетности.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9415" y="3353745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Школы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20628227">
            <a:off x="2797303" y="3673222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39875" y="3698249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Управление образования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2060" y="4529163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Дошкольные учреждения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25228" y="5725215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Учреждения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21424044">
            <a:off x="3095713" y="4688543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670269">
            <a:off x="2934166" y="5799200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50416" y="4294495"/>
            <a:ext cx="13244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распределяет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1201" y="5022864"/>
            <a:ext cx="115127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юджетные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9515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1636" y="1349904"/>
            <a:ext cx="878497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Гражданин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как налогоплательщик помогает формировать доходную часть бюджета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7908" y="4300860"/>
            <a:ext cx="7889963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Гражданин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как получатель социальных гарантий (расходная часть бюджета)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5703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Образование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28389" y="5563988"/>
            <a:ext cx="1422666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ЖКХ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44064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Медицина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18611" y="5535440"/>
            <a:ext cx="1860781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Физическая культура и спорт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237449" y="5563988"/>
            <a:ext cx="142266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Социальные </a:t>
            </a:r>
          </a:p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льготы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7105" y="5535440"/>
            <a:ext cx="1860781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Культура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Картинки по запросу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" y="1853825"/>
            <a:ext cx="2607595" cy="2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юд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2123928"/>
            <a:ext cx="290512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2" y="1994156"/>
            <a:ext cx="1798060" cy="20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ый треугольник 22"/>
          <p:cNvSpPr/>
          <p:nvPr/>
        </p:nvSpPr>
        <p:spPr>
          <a:xfrm rot="5186280">
            <a:off x="3039146" y="5088275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186280">
            <a:off x="4643403" y="5088276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ый треугольник 25"/>
          <p:cNvSpPr/>
          <p:nvPr/>
        </p:nvSpPr>
        <p:spPr>
          <a:xfrm rot="5186280">
            <a:off x="6041898" y="5088277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 rot="5186280">
            <a:off x="7543184" y="5095589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ый треугольник 27"/>
          <p:cNvSpPr/>
          <p:nvPr/>
        </p:nvSpPr>
        <p:spPr>
          <a:xfrm rot="5186280">
            <a:off x="1755116" y="5098421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186280">
            <a:off x="531438" y="5059728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2582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«Майские»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«Майские»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110,0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36,7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«Майские»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«Майские»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2019-2020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103,0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39,5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34283" y="4755932"/>
            <a:ext cx="349188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 smtClean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жители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муниципального образования</a:t>
            </a:r>
          </a:p>
          <a:p>
            <a:pPr algn="ctr"/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городского округа «Ухта»!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Представляем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2018 год и плановый период 2019 и 2020 годов.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«Бюджет для граждан» представляет собой упрощённую версию главного финансового документа Ухты. В брошюре использованы доступные для обычных граждан форматы, чтобы облегчить понимание бюджета, объяснить планы и действия властей и, как следствие, расширить возможности участия граждан в обсуждении вопросов бюджетной сферы.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 «Бюджете для граждан»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 виде схем и диаграмм представлены основные характеристики бюджета, объём и структура доходов и расходов, муниципального долга, а также дефицита бюджета.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работе над проектом бюджета мы уделяем особое внимание повышению открытости и прозрачности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бюджетного процесса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ваших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замечаний и предложений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3723304"/>
              </p:ext>
            </p:extLst>
          </p:nvPr>
        </p:nvGraphicFramePr>
        <p:xfrm>
          <a:off x="96824" y="1388526"/>
          <a:ext cx="8685964" cy="490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031099" y="1013433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</a:t>
            </a:r>
            <a:r>
              <a:rPr lang="ru-RU" sz="1200" dirty="0" smtClean="0">
                <a:cs typeface="Tahoma" pitchFamily="34" charset="0"/>
              </a:rPr>
              <a:t>ыс. 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9059" y="5609400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059" y="5407247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058" y="5208832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9059" y="47296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059" y="45275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9058" y="43291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9059" y="38295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9059" y="36274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9058" y="34290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9060" y="294048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9060" y="2738332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9059" y="2539917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9061" y="2062419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9061" y="1860266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9060" y="1661851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232514" y="84314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77584"/>
              </p:ext>
            </p:extLst>
          </p:nvPr>
        </p:nvGraphicFramePr>
        <p:xfrm>
          <a:off x="179512" y="3356992"/>
          <a:ext cx="88569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61509"/>
              </p:ext>
            </p:extLst>
          </p:nvPr>
        </p:nvGraphicFramePr>
        <p:xfrm>
          <a:off x="107503" y="1147240"/>
          <a:ext cx="8856984" cy="183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5226"/>
                <a:gridCol w="1271891"/>
                <a:gridCol w="1271891"/>
                <a:gridCol w="1194806"/>
                <a:gridCol w="1233349"/>
                <a:gridCol w="1225639"/>
                <a:gridCol w="1264182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 исполнение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3 582,9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3 558,0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3 619,1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3 194,0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3 085,7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3 083,7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3 519,7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3 656,8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3 606,8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3 136,0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3 072,7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3 083,7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</a:t>
                      </a:r>
                    </a:p>
                    <a:p>
                      <a:r>
                        <a:rPr lang="ru-RU" sz="1200" dirty="0" smtClean="0"/>
                        <a:t>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- 98,8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+ 12,3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+ 58,0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+ 13,0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300948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97575989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744116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01.11.2017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82532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(2018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76831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280856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84174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631315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3 558,0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6311814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3 619,1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631166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3 194,0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278" y="1270907"/>
            <a:ext cx="24561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mtClean="0">
                <a:cs typeface="Tahoma" pitchFamily="34" charset="0"/>
              </a:rPr>
              <a:t>2018 </a:t>
            </a:r>
            <a:r>
              <a:rPr lang="ru-RU" sz="1400" b="1" dirty="0" smtClean="0">
                <a:cs typeface="Tahoma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01665"/>
              </p:ext>
            </p:extLst>
          </p:nvPr>
        </p:nvGraphicFramePr>
        <p:xfrm>
          <a:off x="251520" y="14062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23"/>
              </p:ext>
            </p:extLst>
          </p:nvPr>
        </p:nvGraphicFramePr>
        <p:xfrm>
          <a:off x="5076056" y="13407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46575" y="6314000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3 085,7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596" y="631399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3 083,7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7337" y="1263857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262369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09460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72,5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2018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400" b="1" u="sng" dirty="0" smtClean="0">
                <a:cs typeface="Tahoma" pitchFamily="34" charset="0"/>
              </a:rPr>
              <a:t>)</a:t>
            </a:r>
            <a:endParaRPr lang="ru-RU" sz="1400" b="1" u="sng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2016 год – 1 458,3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2017 год </a:t>
            </a:r>
            <a:r>
              <a:rPr lang="ru-RU" sz="1400" dirty="0">
                <a:cs typeface="Tahoma" pitchFamily="34" charset="0"/>
              </a:rPr>
              <a:t>(ожидаемое)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–</a:t>
            </a:r>
            <a:r>
              <a:rPr lang="ru-RU" sz="1400" dirty="0" smtClean="0">
                <a:cs typeface="Tahoma" pitchFamily="34" charset="0"/>
              </a:rPr>
              <a:t> 1 412,7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2018 год – 1 401,3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1 404,4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2020 год – 1414,8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251,2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265,6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266,2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266,4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266,9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766,4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775,1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790,7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23,5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14,7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193,6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193,5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194,0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8</a:t>
            </a:r>
            <a:r>
              <a:rPr lang="ru-RU" sz="1200" dirty="0" smtClean="0">
                <a:cs typeface="Tahoma" pitchFamily="34" charset="0"/>
              </a:rPr>
              <a:t>8,5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74,8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70,3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70,6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72,0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06528"/>
              </p:ext>
            </p:extLst>
          </p:nvPr>
        </p:nvGraphicFramePr>
        <p:xfrm>
          <a:off x="161510" y="1210864"/>
          <a:ext cx="8730970" cy="538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5885"/>
                <a:gridCol w="765085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</a:tr>
              <a:tr h="13501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Нормативная основа бюджетного процесса в МОГО «Ухта»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2. Социально-экономическая характеристика МОГО «Ухта»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8739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3. Задачи и основные</a:t>
                      </a:r>
                      <a:r>
                        <a:rPr lang="ru-RU" sz="900" baseline="0" dirty="0" smtClean="0"/>
                        <a:t> направления бюджетной политики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2357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4. Сеть муниципальных учреждений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5" action="ppaction://hlinksldjump"/>
                        </a:rPr>
                        <a:t>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5. Основные понятия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9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095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6. Бюджетная классификация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10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7. Содержание и форма проекта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12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8. Этапы формирования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 action="ppaction://hlinksldjump"/>
                        </a:rPr>
                        <a:t>13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9. Участники бюджетного процесса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 action="ppaction://hlinksldjump"/>
                        </a:rPr>
                        <a:t>14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10.</a:t>
                      </a:r>
                      <a:r>
                        <a:rPr lang="ru-RU" sz="900" baseline="0" dirty="0" smtClean="0"/>
                        <a:t> Распределение расходов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15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11. Участие граждан в формировании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16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12. «Майские» указы Президента Российской Федерации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18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13. Средняя заработная плата работника бюджетной сферы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20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14. Основные характеристики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5" action="ppaction://hlinksldjump"/>
                        </a:rPr>
                        <a:t>21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15. Доходы и расходы на душу населения по сравнению с другими муниципальными образованиями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22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16. Доходы муниципального образования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24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17. Налоги, оставшиеся у местного самоуправления после реформы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25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18. Мы – налогоплательщики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26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19. Структура доходов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27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20.</a:t>
                      </a:r>
                      <a:r>
                        <a:rPr lang="ru-RU" sz="900" baseline="0" dirty="0" smtClean="0"/>
                        <a:t> Структура налоговых и неналоговых доходов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29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21. Динамика изменения налоговых и неналоговых доходов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30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22. Распределение налоговых доходов по уровням бюджетов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31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23. Распределение налоговых доходов</a:t>
                      </a:r>
                      <a:r>
                        <a:rPr lang="ru-RU" sz="900" baseline="0" dirty="0" smtClean="0"/>
                        <a:t> между бюджетами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32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24. Крупные налогоплательщики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34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25. Выпадающие доходы при предоставлении льгот по налогам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35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26. Межбюджетные отношения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36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27. Мероприятия по увеличению доходов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41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53289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налоговым и неналоговым доходам связаны со снижением поступлений по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доходу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3635375" y="99153"/>
            <a:ext cx="5508625" cy="1052513"/>
          </a:xfrm>
        </p:spPr>
        <p:txBody>
          <a:bodyPr/>
          <a:lstStyle/>
          <a:p>
            <a:pPr eaLnBrk="1" hangingPunct="1"/>
            <a:r>
              <a:rPr lang="ru-RU" dirty="0" smtClean="0"/>
              <a:t>Распределение налоговых доходов по уровням бюджетов (по главному администратору – Федеральная налоговая служба)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19974"/>
              </p:ext>
            </p:extLst>
          </p:nvPr>
        </p:nvGraphicFramePr>
        <p:xfrm>
          <a:off x="296525" y="1055688"/>
          <a:ext cx="8683625" cy="57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922" y="5199596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57,1%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92" y="4373179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32,6%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475" y="4010819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10,3</a:t>
            </a:r>
            <a:r>
              <a:rPr lang="ru-RU" sz="1200" dirty="0">
                <a:cs typeface="Tahoma" pitchFamily="34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277" y="947901"/>
            <a:ext cx="1077913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</a:t>
            </a:r>
            <a:r>
              <a:rPr lang="ru-RU" sz="1200" dirty="0" smtClean="0">
                <a:cs typeface="Tahoma" pitchFamily="34" charset="0"/>
              </a:rPr>
              <a:t>руб.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336" y="3515299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6,4%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658" y="4096180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48,2%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50" y="5145088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45,4%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7719" y="3158034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169" y="4010006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080" y="5238715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36,8%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125" y="2638220"/>
            <a:ext cx="5470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4,5%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1454" y="3613431"/>
            <a:ext cx="6304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54,6%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6849" y="5056710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40,9%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6718" y="4779272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40,3%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8003" y="3019941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56,3%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8737" y="1843923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428" y="2247647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23 841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3437" y="1514794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29 714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8669" y="3628785"/>
            <a:ext cx="717550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13 815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6775" y="3377573"/>
            <a:ext cx="719138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15 625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4041" y="3158034"/>
            <a:ext cx="719137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17 313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2799" y="2812950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19 825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5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</a:t>
            </a:r>
            <a:br>
              <a:rPr lang="ru-RU" dirty="0" smtClean="0"/>
            </a:br>
            <a:r>
              <a:rPr lang="ru-RU" dirty="0" smtClean="0"/>
              <a:t>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5070"/>
              </p:ext>
            </p:extLst>
          </p:nvPr>
        </p:nvGraphicFramePr>
        <p:xfrm>
          <a:off x="161510" y="1198910"/>
          <a:ext cx="8820980" cy="544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175575"/>
                <a:gridCol w="1170130"/>
                <a:gridCol w="1170130"/>
                <a:gridCol w="900100"/>
              </a:tblGrid>
              <a:tr h="135015">
                <a:tc gridSpan="2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БЮДЖЕТ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Налоги и сборы,</a:t>
                      </a:r>
                      <a:r>
                        <a:rPr lang="ru-RU" sz="1000" b="1" baseline="0" dirty="0" smtClean="0"/>
                        <a:t> установленные законодательством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</a:tr>
              <a:tr h="0">
                <a:tc rowSpan="18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Налог на прибыль организаций по ставке 2%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                                                      по ставке 18%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НДС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 Акцизы, в том числе: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 этиловый из всех видов сырья, за исключением пищевого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табачную продукцию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 этиловый из пищевого сырья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спиртосодержащую продукцию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автомобильный бензин, дизельное топливо, моторные масла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78%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4. Налог на доходы физических лиц</a:t>
                      </a:r>
                      <a:r>
                        <a:rPr lang="ru-RU" sz="1000" baseline="0" dirty="0" smtClean="0"/>
                        <a:t> (НДФЛ)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  <a:tr h="27070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 Налог на добычу полезных ископаемых, в том числе:</a:t>
                      </a:r>
                    </a:p>
                    <a:p>
                      <a:r>
                        <a:rPr lang="ru-RU" sz="1000" dirty="0" smtClean="0"/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26212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</a:t>
                      </a:r>
                      <a:r>
                        <a:rPr lang="ru-RU" sz="1000" baseline="0" dirty="0" smtClean="0"/>
                        <a:t> ископаемых в виде углеводородного сырья (за исключением газа горючего природного)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359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общераспространенных</a:t>
                      </a:r>
                      <a:r>
                        <a:rPr lang="ru-RU" sz="1000" baseline="0" dirty="0" smtClean="0"/>
                        <a:t> полезных ископаемых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171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 ископаемых</a:t>
                      </a:r>
                      <a:r>
                        <a:rPr lang="ru-RU" sz="1000" baseline="0" dirty="0" smtClean="0"/>
                        <a:t> в виде природных алмазов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6. Водный налог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447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 Сборы за пользование объектами животного мира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1000" baseline="0" dirty="0" smtClean="0"/>
                        <a:t> Бюджетного кодекса Российской Федерации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1000" baseline="0" dirty="0" smtClean="0"/>
                        <a:t> и муниципальных услуг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50%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10. Государственная пошлина по делам,</a:t>
                      </a:r>
                      <a:r>
                        <a:rPr lang="ru-RU" sz="1000" baseline="0" dirty="0" smtClean="0"/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</a:t>
            </a:r>
            <a:br>
              <a:rPr lang="ru-RU" dirty="0" smtClean="0"/>
            </a:br>
            <a:r>
              <a:rPr lang="ru-RU" dirty="0" smtClean="0"/>
              <a:t>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23357"/>
              </p:ext>
            </p:extLst>
          </p:nvPr>
        </p:nvGraphicFramePr>
        <p:xfrm>
          <a:off x="161510" y="1448780"/>
          <a:ext cx="8820980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265585"/>
                <a:gridCol w="1125125"/>
                <a:gridCol w="1170130"/>
                <a:gridCol w="855095"/>
              </a:tblGrid>
              <a:tr h="135015">
                <a:tc gridSpan="2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БЮДЖЕТ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Налоги и сборы,</a:t>
                      </a:r>
                      <a:r>
                        <a:rPr lang="ru-RU" sz="1000" b="1" baseline="0" dirty="0" smtClean="0"/>
                        <a:t> установленные законодательством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Налог на имущество организаций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Транспортный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 Налоги, взимаемые</a:t>
                      </a:r>
                      <a:r>
                        <a:rPr lang="ru-RU" sz="1000" baseline="0" dirty="0" smtClean="0"/>
                        <a:t> при применении специальных налоговых режимов: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налог, взимаемый в связи с применением упрощенной системы налогообложения;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единый налог на вмененный доход;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налог, взимаемый в связи с применением патентной системы налогообложения;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 Налог на имущество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Земельный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Крупные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5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97" y="2829276"/>
            <a:ext cx="1621794" cy="2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1593" y="3654025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ООО «Лукойл-Коми» </a:t>
            </a:r>
            <a:endParaRPr lang="ru-RU" dirty="0"/>
          </a:p>
        </p:txBody>
      </p:sp>
      <p:pic>
        <p:nvPicPr>
          <p:cNvPr id="7" name="Picture 7" descr="C:\Documents and Settings\ahmedova\Рабочий стол\visio_с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1" y="5099841"/>
            <a:ext cx="3222629" cy="13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50612" y="5504886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АО «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Транснефть</a:t>
            </a:r>
            <a:r>
              <a:rPr lang="ru-RU" dirty="0">
                <a:latin typeface="Tahoma" pitchFamily="34" charset="0"/>
                <a:cs typeface="Tahoma" pitchFamily="34" charset="0"/>
              </a:rPr>
              <a:t>-Север»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2030" y="1489995"/>
            <a:ext cx="349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ООО «Газпром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трансгаз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Ухта» </a:t>
            </a:r>
            <a:endParaRPr lang="ru-RU" dirty="0"/>
          </a:p>
        </p:txBody>
      </p:sp>
      <p:pic>
        <p:nvPicPr>
          <p:cNvPr id="1026" name="Picture 2" descr="Картинки по запросу газпром ух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32562"/>
            <a:ext cx="3662328" cy="2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Выпадающие доходы при предоставлении льгот по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5210" y="6597352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27621"/>
              </p:ext>
            </p:extLst>
          </p:nvPr>
        </p:nvGraphicFramePr>
        <p:xfrm>
          <a:off x="107504" y="1105141"/>
          <a:ext cx="8942488" cy="5513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32057"/>
                <a:gridCol w="798503"/>
                <a:gridCol w="796238"/>
                <a:gridCol w="785421"/>
                <a:gridCol w="785421"/>
                <a:gridCol w="785421"/>
                <a:gridCol w="671745"/>
                <a:gridCol w="902261"/>
                <a:gridCol w="785421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6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1. Сумма льгот по НДФЛ в соответствии с Налоговым кодексом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115,0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243,9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279,8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277,4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304,4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200" b="1" dirty="0" smtClean="0"/>
                        <a:t>3.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342,3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2913" y="809160"/>
            <a:ext cx="10810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7787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61848"/>
              </p:ext>
            </p:extLst>
          </p:nvPr>
        </p:nvGraphicFramePr>
        <p:xfrm>
          <a:off x="50800" y="1432731"/>
          <a:ext cx="4071150" cy="507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958709" y="5749736"/>
            <a:ext cx="33753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2</a:t>
            </a:r>
            <a:r>
              <a:rPr lang="ru-RU" sz="1200" b="1" dirty="0" smtClean="0">
                <a:cs typeface="Tahoma" pitchFamily="34" charset="0"/>
              </a:rPr>
              <a:t> 180,4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4822" y="114621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5041" y="1146668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965563"/>
              </p:ext>
            </p:extLst>
          </p:nvPr>
        </p:nvGraphicFramePr>
        <p:xfrm>
          <a:off x="4211960" y="1432730"/>
          <a:ext cx="4272105" cy="50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81726" y="5749737"/>
            <a:ext cx="210185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792,7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16268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27410"/>
              </p:ext>
            </p:extLst>
          </p:nvPr>
        </p:nvGraphicFramePr>
        <p:xfrm>
          <a:off x="50800" y="1432731"/>
          <a:ext cx="4071150" cy="507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190066" y="5792231"/>
            <a:ext cx="33753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681,3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387" y="115149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8081" y="1151491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74368"/>
              </p:ext>
            </p:extLst>
          </p:nvPr>
        </p:nvGraphicFramePr>
        <p:xfrm>
          <a:off x="4211960" y="1432730"/>
          <a:ext cx="4272105" cy="50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17774" y="5792229"/>
            <a:ext cx="210185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668,9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555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5154"/>
              </p:ext>
            </p:extLst>
          </p:nvPr>
        </p:nvGraphicFramePr>
        <p:xfrm>
          <a:off x="109947" y="1268760"/>
          <a:ext cx="8910989" cy="4500500"/>
        </p:xfrm>
        <a:graphic>
          <a:graphicData uri="http://schemas.openxmlformats.org/drawingml/2006/table">
            <a:tbl>
              <a:tblPr/>
              <a:tblGrid>
                <a:gridCol w="363205"/>
                <a:gridCol w="2873555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</a:tr>
              <a:tr h="205924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2 120,1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2 180,4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1 792,7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681,3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1 668,9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346,3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274,4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277,3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174,8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162,2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217,5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237,3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215,9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174,8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162,2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поддержку мер по обеспечению </a:t>
                      </a:r>
                      <a:r>
                        <a:rPr lang="ru-RU" sz="1000" u="none" strike="noStrike" dirty="0" smtClean="0">
                          <a:effectLst/>
                        </a:rPr>
                        <a:t>сбалансированности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128,8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61,4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223,6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407,2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48,4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поддержку </a:t>
                      </a:r>
                      <a:r>
                        <a:rPr lang="ru-RU" sz="1000" u="none" strike="noStrike" dirty="0">
                          <a:effectLst/>
                        </a:rPr>
                        <a:t>малого и среднего </a:t>
                      </a:r>
                      <a:r>
                        <a:rPr lang="ru-RU" sz="1000" u="none" strike="noStrike" dirty="0" smtClean="0">
                          <a:effectLst/>
                        </a:rPr>
                        <a:t>предпринимательства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62,4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151,5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07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республиканского бюджета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50,4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организацию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9963" y="771300"/>
            <a:ext cx="75097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898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70500"/>
              </p:ext>
            </p:extLst>
          </p:nvPr>
        </p:nvGraphicFramePr>
        <p:xfrm>
          <a:off x="116505" y="1223755"/>
          <a:ext cx="8910989" cy="3994694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содержание автомобильных дорог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«народных проектов»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реализации мероприятий в сфере обеспечения доступности объектов для инвалидов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ремонт улиц и проездов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капитальный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ремонт гидротехнических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поддержку социально-некоммерческих организаций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развитие туризма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внедрение ВФСК «Готов к труду и обороне»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15227"/>
              </p:ext>
            </p:extLst>
          </p:nvPr>
        </p:nvGraphicFramePr>
        <p:xfrm>
          <a:off x="161510" y="1089677"/>
          <a:ext cx="8730970" cy="5735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0"/>
                <a:gridCol w="81009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28. Структура расходов бюджета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43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29. Финансирование муниципальных учреждений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45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8739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30. Расходы бюджета</a:t>
                      </a:r>
                      <a:r>
                        <a:rPr lang="ru-RU" sz="900" baseline="0" dirty="0" smtClean="0"/>
                        <a:t> в разрезе групп видов расходов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46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2357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31. Расходы бюджета в разрезе разделов, подразделов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5" action="ppaction://hlinksldjump"/>
                        </a:rPr>
                        <a:t>47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32. Расходы в расчете на душу населения в 2018 году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49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095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33. Расходы в расчете на одного воспитанника,</a:t>
                      </a:r>
                      <a:r>
                        <a:rPr lang="ru-RU" sz="900" baseline="0" dirty="0" smtClean="0"/>
                        <a:t> обучающегося в 2018 году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50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34. Муниципальные программы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51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35. Программные расходы бюджета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 action="ppaction://hlinksldjump"/>
                        </a:rPr>
                        <a:t>52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36. Развитие системы муниципального управления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 action="ppaction://hlinksldjump"/>
                        </a:rPr>
                        <a:t>54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37. Развитие экономики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55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38. Безопасность жизнедеятельности населения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56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39. Развитие транспортной системы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57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40. Жилье и жилищно-коммунальное хозяйство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58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41. Развитие образования</a:t>
                      </a:r>
                      <a:r>
                        <a:rPr lang="ru-RU" sz="900" baseline="0" dirty="0" smtClean="0"/>
                        <a:t>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5" action="ppaction://hlinksldjump"/>
                        </a:rPr>
                        <a:t>60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42. Культура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64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43. Социальная поддержка населения на 2016-2020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66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44. Развитие физической культуры и спорта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67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45. Участие в федеральных</a:t>
                      </a:r>
                      <a:r>
                        <a:rPr lang="ru-RU" sz="900" baseline="0" dirty="0" smtClean="0"/>
                        <a:t> и республиканских программах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69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46. Непрограммные мероприятия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71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47. Доходы</a:t>
                      </a:r>
                      <a:r>
                        <a:rPr lang="ru-RU" sz="900" baseline="0" dirty="0" smtClean="0"/>
                        <a:t> учреждений от предпринимательской деятельности и иной приносящей доход деятельности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73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48. Расходы на поддержку отдельных категорий граждан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74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49. Мероприятия по сокращению расходов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75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50. Дефицит и источники финансирования дефицита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76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51. Динамика муниципального долга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77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52. Ограничения,</a:t>
                      </a:r>
                      <a:r>
                        <a:rPr lang="ru-RU" sz="900" baseline="0" dirty="0" smtClean="0"/>
                        <a:t> установленные Бюджетным кодексом Российской Федерации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78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53. Народный бюджет на 2018 год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79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54. Риски и проблемы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80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55. Резервы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9" action="ppaction://hlinksldjump"/>
                        </a:rPr>
                        <a:t>81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56. Открытость бюджетных данных, опросы и конкурсы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0" action="ppaction://hlinksldjump"/>
                        </a:rPr>
                        <a:t>82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57. Контактная</a:t>
                      </a:r>
                      <a:r>
                        <a:rPr lang="ru-RU" sz="900" baseline="0" dirty="0" smtClean="0"/>
                        <a:t> информация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1" action="ppaction://hlinksldjump"/>
                        </a:rPr>
                        <a:t>83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5469"/>
              </p:ext>
            </p:extLst>
          </p:nvPr>
        </p:nvGraphicFramePr>
        <p:xfrm>
          <a:off x="116506" y="1136650"/>
          <a:ext cx="8910989" cy="5042607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9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1 499,4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1 458,8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1 467,0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судов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4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компенсацию части платы, взимаемой с родителей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за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присмотр и уход за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детьми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36,3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27,5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2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предоставление жилых помещений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детям-сиротам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8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(ветераны, инвалиды)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7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проведение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переписи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общеобразовательных программ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отлов и содержание безнадзорных животных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09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выплату денежной компенсации по оплате коммунальных услуг педагогическим работника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Проведение капитального ремонта помещений Ветеранов Великой Отечественной войны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70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Грант Главы Республики Коми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организацию питания 1-4 классы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исполнение судебных решений по обеспечению детей-сирот жильём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851616"/>
            <a:ext cx="657744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Реализация Программы оздоровления муниципальных финансов</a:t>
            </a:r>
          </a:p>
          <a:p>
            <a:r>
              <a:rPr lang="ru-RU" sz="1600" dirty="0" smtClean="0"/>
              <a:t>(оптимизации расходов) МОГО «Ухта» на период 2017-2019 годов;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248445"/>
            <a:ext cx="632737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Сотрудничество Межрайонной инспекции Федеральной </a:t>
            </a:r>
          </a:p>
          <a:p>
            <a:r>
              <a:rPr lang="ru-RU" sz="1600" dirty="0" smtClean="0"/>
              <a:t>налоговой службы № 3 по Республике Коми </a:t>
            </a:r>
            <a:r>
              <a:rPr lang="ru-RU" sz="1600" dirty="0"/>
              <a:t>с</a:t>
            </a:r>
            <a:r>
              <a:rPr lang="ru-RU" sz="1600" dirty="0" smtClean="0"/>
              <a:t> администрацией </a:t>
            </a:r>
          </a:p>
          <a:p>
            <a:r>
              <a:rPr lang="ru-RU" sz="1600" dirty="0" smtClean="0"/>
              <a:t>МОГО «Ухта» по легализации объектов налогообложения,</a:t>
            </a:r>
          </a:p>
          <a:p>
            <a:r>
              <a:rPr lang="ru-RU" sz="1600" dirty="0" smtClean="0"/>
              <a:t>трудовой деятельности;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729238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Усиление работы по погашению задолженности по неналоговым доходам </a:t>
            </a:r>
          </a:p>
          <a:p>
            <a:r>
              <a:rPr lang="ru-RU" sz="1600" dirty="0" smtClean="0"/>
              <a:t>(справочно: на 01.01.2017 – 120,3 млн. рублей; </a:t>
            </a:r>
          </a:p>
          <a:p>
            <a:r>
              <a:rPr lang="ru-RU" sz="1600" dirty="0"/>
              <a:t>	 </a:t>
            </a:r>
            <a:r>
              <a:rPr lang="ru-RU" sz="1600" dirty="0" smtClean="0"/>
              <a:t>   на 01.11.2017 – 134,4 млн. рублей).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9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 smtClean="0"/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759534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3 136,0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622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3239" y="233415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2837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852" y="20433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042" y="230703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6455" y="234053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615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920" y="27091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3056" y="30973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47456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083,7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7937" y="3224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93089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9390" y="27901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8753" y="289810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1613" y="33213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5303" y="35328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166009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918" y="35008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8816" y="32957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1446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838" y="3071822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3615" y="28789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</a:t>
            </a:r>
            <a:r>
              <a:rPr lang="ru-RU" sz="1000" b="1" dirty="0" smtClean="0">
                <a:cs typeface="Tahoma" pitchFamily="34" charset="0"/>
              </a:rPr>
              <a:t>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267" y="288763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1238" y="320766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072,7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1448780"/>
            <a:ext cx="8640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устанавливается 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Муниципальные услуги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работы), оказываемые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выполняемые) муниципальными учреждениями в рамках муниципального задания предоставляются </a:t>
            </a: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групп видов расходов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32127"/>
              </p:ext>
            </p:extLst>
          </p:nvPr>
        </p:nvGraphicFramePr>
        <p:xfrm>
          <a:off x="251520" y="1223755"/>
          <a:ext cx="8685965" cy="5213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6947"/>
                <a:gridCol w="2538504"/>
                <a:gridCol w="1070454"/>
                <a:gridCol w="1192791"/>
                <a:gridCol w="1269252"/>
                <a:gridCol w="825778"/>
                <a:gridCol w="902239"/>
              </a:tblGrid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Группа вида расходов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 (факт)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7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345,3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354,5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447,2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190,1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345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78,3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51,2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306,1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262,3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2 267,4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2 216,2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2 210,2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2 210,1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496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30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Иные бюджетные </a:t>
                      </a:r>
                      <a:r>
                        <a:rPr lang="ru-RU" sz="1000" u="none" strike="noStrike" dirty="0" smtClean="0">
                          <a:effectLst/>
                        </a:rPr>
                        <a:t>ассигнования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498,5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297,1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246,9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257,9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172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3 519,7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3 656,8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3 136,0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3 072,7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3 083,7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разделов, подразделов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24429"/>
              </p:ext>
            </p:extLst>
          </p:nvPr>
        </p:nvGraphicFramePr>
        <p:xfrm>
          <a:off x="206515" y="1078660"/>
          <a:ext cx="8640960" cy="56706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5085"/>
                <a:gridCol w="3373287"/>
                <a:gridCol w="919638"/>
                <a:gridCol w="919638"/>
                <a:gridCol w="919638"/>
                <a:gridCol w="880225"/>
                <a:gridCol w="863449"/>
              </a:tblGrid>
              <a:tr h="44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2016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(факт)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2017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(план)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01 00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263,0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257,1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349,1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313,7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324,8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675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140,6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32,0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32,0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89,8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184,7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132,3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143,3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03 00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37,9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32,8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34,0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04 00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263,8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201,1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182,4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178,0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178,0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Водное хозяйство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Транспорт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235,0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162,6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158,8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156,9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156,9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04 12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разделов, подразделов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87876"/>
              </p:ext>
            </p:extLst>
          </p:nvPr>
        </p:nvGraphicFramePr>
        <p:xfrm>
          <a:off x="206515" y="1078660"/>
          <a:ext cx="8640960" cy="5755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5085"/>
                <a:gridCol w="3373287"/>
                <a:gridCol w="919638"/>
                <a:gridCol w="919638"/>
                <a:gridCol w="919638"/>
                <a:gridCol w="880225"/>
                <a:gridCol w="863449"/>
              </a:tblGrid>
              <a:tr h="44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2016 год</a:t>
                      </a:r>
                      <a:b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(факт)</a:t>
                      </a:r>
                      <a:endParaRPr lang="ru-RU" sz="1000" b="1" i="0" u="none" strike="noStrike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2017 год</a:t>
                      </a:r>
                      <a:b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(план)</a:t>
                      </a:r>
                      <a:endParaRPr lang="ru-RU" sz="1000" b="1" i="0" u="none" strike="noStrike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3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05 00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441,9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702,1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05 01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Жилищное хозяйство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268,7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461,9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Коммунальное хозяйство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2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Благоустройство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182,0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2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07 00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2113,4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1941,2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1978,1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1959,8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1959,8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Дошкольное образование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934,5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868,3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884,2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884,2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Общее образование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1099,7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896,8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885,5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885,5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Молодежная политика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64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</a:tr>
              <a:tr h="18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08 00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КУЛЬТУРА, КИНЕМАТОГРАФИЯ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171,4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211,5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08 01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</a:tr>
              <a:tr h="79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08 04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</a:tr>
              <a:tr h="5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129,5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125,8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90,5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93,6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93,7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Пенсионное обеспечение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Охрана семьи и детства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56,3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44,0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9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11 00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58,8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148,4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140,9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121,3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11 05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12 02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36,0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27,3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3519,7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3656,8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3136,0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3072,7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3083,7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2018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356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196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934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245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2 707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226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624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385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1 220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основа бюджетного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516" y="1178750"/>
            <a:ext cx="8820980" cy="54906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hlinkClick r:id="rId2"/>
              </a:rPr>
              <a:t>Бюджетный кодекс Российской Федерации;</a:t>
            </a:r>
            <a:endParaRPr lang="ru-RU" dirty="0" smtClean="0"/>
          </a:p>
          <a:p>
            <a:pPr algn="just"/>
            <a:endParaRPr lang="ru-RU" sz="600" dirty="0" smtClean="0"/>
          </a:p>
          <a:p>
            <a:pPr algn="just"/>
            <a:r>
              <a:rPr lang="ru-RU" dirty="0" smtClean="0">
                <a:hlinkClick r:id="rId3"/>
              </a:rPr>
              <a:t>Решение Совета МОГО «Ухта» «Об утверждении порядка ведения бюджетного процесса в МОГО «Ухта</a:t>
            </a:r>
            <a:r>
              <a:rPr lang="ru-RU" dirty="0">
                <a:hlinkClick r:id="rId3"/>
              </a:rPr>
              <a:t>» № 174 </a:t>
            </a:r>
            <a:r>
              <a:rPr lang="ru-RU" dirty="0" smtClean="0">
                <a:hlinkClick r:id="rId3"/>
              </a:rPr>
              <a:t>от 14.05.2008;</a:t>
            </a:r>
            <a:endParaRPr lang="ru-RU" dirty="0" smtClean="0"/>
          </a:p>
          <a:p>
            <a:pPr marL="0" indent="0" algn="just">
              <a:buNone/>
            </a:pPr>
            <a:endParaRPr lang="ru-RU" sz="600" dirty="0" smtClean="0"/>
          </a:p>
          <a:p>
            <a:pPr algn="just"/>
            <a:r>
              <a:rPr lang="ru-RU" dirty="0" smtClean="0"/>
              <a:t>Постановления администрации МОГО «Ухта»: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4"/>
              </a:rPr>
              <a:t>«Об основных направлениях бюджетной и налоговой политики МОГО «Ухта» на 2018 год и плановый период 2019 и 2020 годов</a:t>
            </a:r>
            <a:r>
              <a:rPr lang="ru-RU" dirty="0">
                <a:hlinkClick r:id="rId4"/>
              </a:rPr>
              <a:t>» № 3143 от </a:t>
            </a:r>
            <a:r>
              <a:rPr lang="ru-RU" dirty="0" smtClean="0">
                <a:hlinkClick r:id="rId4"/>
              </a:rPr>
              <a:t>19.09.2017;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5"/>
              </a:rPr>
              <a:t>«Об утверждении порядка составления проекта бюджета МОГО «Ухта» на очередной финансовый год и плановый период</a:t>
            </a:r>
            <a:r>
              <a:rPr lang="ru-RU" dirty="0">
                <a:hlinkClick r:id="rId5"/>
              </a:rPr>
              <a:t>» № </a:t>
            </a:r>
            <a:r>
              <a:rPr lang="ru-RU" dirty="0" smtClean="0">
                <a:hlinkClick r:id="rId5"/>
              </a:rPr>
              <a:t>2976 от 28.08.2017;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6"/>
              </a:rPr>
              <a:t>«О муниципальных программах МОГО «Ухта</a:t>
            </a:r>
            <a:r>
              <a:rPr lang="ru-RU" dirty="0">
                <a:hlinkClick r:id="rId6"/>
              </a:rPr>
              <a:t>» № </a:t>
            </a:r>
            <a:r>
              <a:rPr lang="ru-RU" dirty="0" smtClean="0">
                <a:hlinkClick r:id="rId6"/>
              </a:rPr>
              <a:t>1633 от 04.09.2013;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7"/>
              </a:rPr>
              <a:t>«Об одобрении прогноза социально-экономического развития МОГО «Ухта» на 2018 год и на период до 2020 года</a:t>
            </a:r>
            <a:r>
              <a:rPr lang="ru-RU" dirty="0">
                <a:hlinkClick r:id="rId7"/>
              </a:rPr>
              <a:t>» № </a:t>
            </a:r>
            <a:r>
              <a:rPr lang="ru-RU" dirty="0" smtClean="0">
                <a:hlinkClick r:id="rId7"/>
              </a:rPr>
              <a:t>3208 от 27.09.2017;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8"/>
              </a:rPr>
              <a:t>«Об утверждении долговой политики МОГО «Ухта» на 2018 год и плановый период 2019 и 2020 годов</a:t>
            </a:r>
            <a:r>
              <a:rPr lang="ru-RU" dirty="0">
                <a:hlinkClick r:id="rId8"/>
              </a:rPr>
              <a:t>» № </a:t>
            </a:r>
            <a:r>
              <a:rPr lang="ru-RU" dirty="0" smtClean="0">
                <a:hlinkClick r:id="rId8"/>
              </a:rPr>
              <a:t>3151 от 20.09.2017. 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2018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106 283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8 161)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64 690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660)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34 528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074)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86 805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29 140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270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857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391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877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7 234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428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девяти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программ.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6154" y="1800166"/>
            <a:ext cx="442810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«Формирование современной городской среды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2018-2022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200" dirty="0" smtClean="0"/>
              <a:t>находится </a:t>
            </a:r>
            <a:r>
              <a:rPr lang="ru-RU" sz="1200" dirty="0"/>
              <a:t>в стадии </a:t>
            </a:r>
            <a:r>
              <a:rPr lang="ru-RU" sz="1200" dirty="0" smtClean="0"/>
              <a:t>формирования.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97025" y="5674565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425605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479105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9752" y="26335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888" y="23873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284" y="27566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2279" y="303656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7225" y="309178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0452" y="276398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3979" y="264864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522" y="240242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2 845,8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004147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87694" y="4470992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5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554" y="31958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822" y="30383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4564" y="33803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2152" y="31219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2 817,5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  <a:endParaRPr lang="ru-RU" sz="14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071839"/>
              </p:ext>
            </p:extLst>
          </p:nvPr>
        </p:nvGraphicFramePr>
        <p:xfrm>
          <a:off x="4518176" y="935634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787098" y="446884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3469" y="31208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2631" y="278793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0958" y="319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1226" y="3036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15075" y="28010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5500" y="30361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3968" y="337817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1556" y="311975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5150" y="6307750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2 817,4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817172"/>
              </p:ext>
            </p:extLst>
          </p:nvPr>
        </p:nvGraphicFramePr>
        <p:xfrm>
          <a:off x="4792241" y="1218161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03187"/>
              </p:ext>
            </p:extLst>
          </p:nvPr>
        </p:nvGraphicFramePr>
        <p:xfrm>
          <a:off x="101599" y="2306993"/>
          <a:ext cx="8745876" cy="448398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многофункциональными центрами предоставления государственных и муниципальных услуг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Содержание, капитальный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проведения землеустроительных работ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10605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016008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07377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00185"/>
              </p:ext>
            </p:extLst>
          </p:nvPr>
        </p:nvGraphicFramePr>
        <p:xfrm>
          <a:off x="4788024" y="156148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57276"/>
              </p:ext>
            </p:extLst>
          </p:nvPr>
        </p:nvGraphicFramePr>
        <p:xfrm>
          <a:off x="101599" y="2934962"/>
          <a:ext cx="8922236" cy="27432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(гранты)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(лизинг)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расходов на приобретение оборудования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«Внутренний и въездной туризм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Изготовление и установка средств ориентирующей информации для туристов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9704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30245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30568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0273"/>
              </p:ext>
            </p:extLst>
          </p:nvPr>
        </p:nvGraphicFramePr>
        <p:xfrm>
          <a:off x="4793554" y="1162766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05345"/>
              </p:ext>
            </p:extLst>
          </p:nvPr>
        </p:nvGraphicFramePr>
        <p:xfrm>
          <a:off x="101599" y="2362852"/>
          <a:ext cx="8745876" cy="445752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077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2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32,8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Ежегодный уход по обустройству минерализованных полос 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4 мотопомп 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38 пожарных водоемов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пожарного водоема в поселке Веселый Кут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Разработка генеральной схемы очистки территории МОГО «Ухта»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2500 дорожных знаков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32 светофорных объектов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118 897 метров дорожной разметки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5,6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-д Дружбы, ул.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Чибьюская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пешеходных переходов светофорами Т7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искусственных неровностей на пешеходных переходах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35038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367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40441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952041"/>
              </p:ext>
            </p:extLst>
          </p:nvPr>
        </p:nvGraphicFramePr>
        <p:xfrm>
          <a:off x="4788024" y="850824"/>
          <a:ext cx="3960440" cy="139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27782"/>
              </p:ext>
            </p:extLst>
          </p:nvPr>
        </p:nvGraphicFramePr>
        <p:xfrm>
          <a:off x="101599" y="2318010"/>
          <a:ext cx="8745876" cy="4332600"/>
        </p:xfrm>
        <a:graphic>
          <a:graphicData uri="http://schemas.openxmlformats.org/drawingml/2006/table">
            <a:tbl>
              <a:tblPr/>
              <a:tblGrid>
                <a:gridCol w="5910561"/>
                <a:gridCol w="630070"/>
                <a:gridCol w="585065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(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площадь - 3 тыс. м</a:t>
                      </a:r>
                      <a:r>
                        <a:rPr kumimoji="0" lang="ru-RU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) </a:t>
                      </a: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 - 3,8 тыс. м2)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Погашение кредиторской задолженности по объекту «Строительство пешеходного моста через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р.Чибью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Устройство тротуара вдоль ул. Набережной Газовиков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с.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Перевозка пассажиров и багажа по муниципальным регулярным автобусным маршрутам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Выполнение работ по обследованию пассажиропотоков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маршрутах (количество выданных в 2017 году талонов 37 680)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(количество рейсов 27)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Топографо-геодезическая съемка границ земельного участка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/>
              <a:t>жилищно-коммунального </a:t>
            </a:r>
            <a:r>
              <a:rPr lang="ru-RU" sz="1000" smtClean="0"/>
              <a:t>хозяйства.</a:t>
            </a:r>
            <a:endParaRPr lang="ru-RU" sz="1000" dirty="0" smtClean="0"/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1535" y="1030715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8132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69466"/>
              </p:ext>
            </p:extLst>
          </p:nvPr>
        </p:nvGraphicFramePr>
        <p:xfrm>
          <a:off x="4788024" y="1241991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04449"/>
              </p:ext>
            </p:extLst>
          </p:nvPr>
        </p:nvGraphicFramePr>
        <p:xfrm>
          <a:off x="101599" y="2428180"/>
          <a:ext cx="8745876" cy="439092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630070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«Доступное и комфортное жилье»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203,7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238,5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46,8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50,6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50,8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Обеспечение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жильем отдельных категорий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53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многоквартирных жилых домов и (или) долевое участие в их строительстве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«Жилищное хозяйство»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47,0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28,3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27,2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27,2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лоджий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муниципальных домов и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дворовых территорий, проездов к дворовым территориям (14 дворовых территорий и проездов)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Межевание, инвентаризация многоквартирных домов и кадастр земельных участков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Реконструкция системы водоснабжения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пандусов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ежемесячных взносов на капитальный ремонт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 и кадастр земельных участков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77554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98619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8295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59237"/>
              </p:ext>
            </p:extLst>
          </p:nvPr>
        </p:nvGraphicFramePr>
        <p:xfrm>
          <a:off x="101599" y="1040038"/>
          <a:ext cx="8790881" cy="5764320"/>
        </p:xfrm>
        <a:graphic>
          <a:graphicData uri="http://schemas.openxmlformats.org/drawingml/2006/table">
            <a:tbl>
              <a:tblPr/>
              <a:tblGrid>
                <a:gridCol w="6135586"/>
                <a:gridCol w="585065"/>
                <a:gridCol w="540060"/>
                <a:gridCol w="540060"/>
                <a:gridCol w="495055"/>
                <a:gridCol w="495055"/>
              </a:tblGrid>
              <a:tr h="1387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51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Обследование технического состояния строительных конструкций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«Коммунальное хозяйство»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транспортировки тел умерших с места смерти в морг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Актуализация схемы теплоснабжения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«Благоустройство»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зеленого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33,6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и проездов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102,5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Ярега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Ремонт, содержание систем наружного освещения и оплата за потребленную электроэнергию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внешнего благоустройства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и обустройство мест погребений площадью 47,99 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незаконно установленных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балков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и торговых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ледового городка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вдоль автодороги Ухта - Дальний,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мкрн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Озерный -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мкрн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Ветлосян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и содержание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Приобретение, установка, содержание детских игровых и спортивных площадок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УЖКХ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946" y="1042278"/>
            <a:ext cx="1179450" cy="1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94837" y="1193515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b="1" dirty="0" smtClean="0"/>
              <a:t>%</a:t>
            </a:r>
            <a:endParaRPr lang="ru-RU" sz="1400" b="1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14" y="922096"/>
            <a:ext cx="2137224" cy="16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18571"/>
              </p:ext>
            </p:extLst>
          </p:nvPr>
        </p:nvGraphicFramePr>
        <p:xfrm>
          <a:off x="107505" y="2649718"/>
          <a:ext cx="8928990" cy="387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Демография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Численность населения среднегодовая, тыс. чел.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117,0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</a:t>
                      </a:r>
                      <a:r>
                        <a:rPr lang="ru-RU" sz="1000" baseline="0" dirty="0" smtClean="0"/>
                        <a:t> рождаемости (на 1 000 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 смертности (на 1 000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Ввод в эксплуатацию жилых домов (тыс. кв. м.)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Торговля и услуги населению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потребительских цен (% к предыдущему году)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Оборот розничной торговли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20 450,3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20 139,0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20 522,5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20 913,1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21 340,1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Денежные доходы населения, труд и занятость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Величина прожиточного минимума в среднем на душу населения (тыс. руб. в месяц)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Среднемесячная номинальная</a:t>
                      </a:r>
                      <a:r>
                        <a:rPr lang="ru-RU" sz="1000" baseline="0" dirty="0" smtClean="0"/>
                        <a:t> начисленная з/п, без субъектов малого и среднего предпринимательства (тыс.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безработицы (%)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44346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77208"/>
              </p:ext>
            </p:extLst>
          </p:nvPr>
        </p:nvGraphicFramePr>
        <p:xfrm>
          <a:off x="101599" y="2559238"/>
          <a:ext cx="8790881" cy="4267800"/>
        </p:xfrm>
        <a:graphic>
          <a:graphicData uri="http://schemas.openxmlformats.org/drawingml/2006/table">
            <a:tbl>
              <a:tblPr/>
              <a:tblGrid>
                <a:gridCol w="5865556"/>
                <a:gridCol w="630070"/>
                <a:gridCol w="630070"/>
                <a:gridCol w="585065"/>
                <a:gridCol w="523164"/>
                <a:gridCol w="556956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967,8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907,8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922,0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915,4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915,4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дошкольными образовательными учреждениями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879,4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837,3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реконструкции здания МОУ «Межшкольный учебный комбинат» МОГО «Ухта» под ДОУ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строительству Детские ясли-сад по ул. Куратова в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г.Ухте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Погашение кредиторской задолженности  по капитальному ремонту  МДОУ «Д/С № 102»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32»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кровли МДОУ «Д/С № 115»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кровли МДОУ «Д/С № 3»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95»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помещений МДОУ «Д/С № 15»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и установка окон в МДОУ «Д/С № 4»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протирочной машины, мебели МДОУ «Д/С № 31»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3»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107»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4»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66»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</a:t>
                      </a:r>
                      <a:r>
                        <a:rPr kumimoji="0" lang="ru-RU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офтальмогического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оборудования для МДОУ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«Д/с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№ 60 комбинированного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вида»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05185"/>
              </p:ext>
            </p:extLst>
          </p:nvPr>
        </p:nvGraphicFramePr>
        <p:xfrm>
          <a:off x="101599" y="1060926"/>
          <a:ext cx="8745876" cy="579708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630070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оборудования для организации путей следования воспитанников в МДОУ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«Д/с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40 компенсирующего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Оборудование санитарно-гигиенических помещений в МДОУ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«Д/с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103 компенсирующего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Устройство эвакуационных выходов в дошкольных образовательных учреждениях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Замена электрических сетей и элементов АПС в дошкольных образовательных учреждениях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воспитанников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Обучение на базе ПОУ «Ухтинский педагогический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колледж»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 человек по специальности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«Воспитатель»,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планируемый выпуск в 2018 году - 18 воспитателей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ежемесячной денежной компенсации на оплату коммунальных услуг 127 педагогическим работникам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Компенсация части родительской платы за 1 842 ребенка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Укрепление материально-технической базы 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«Лукойл-УНП»)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896,5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909,3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муниципальных услуг общеобразовательными учреждениями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791,5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Строительство многофункциональных спортивных площадок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и текущий ремонт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Погашение кредиторской задолженности по капитальному ремонту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Погашение кредиторской задолженности по капитальному ремонту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15»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9»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7»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помещений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5014"/>
              </p:ext>
            </p:extLst>
          </p:nvPr>
        </p:nvGraphicFramePr>
        <p:xfrm>
          <a:off x="101599" y="1082387"/>
          <a:ext cx="8745876" cy="5744520"/>
        </p:xfrm>
        <a:graphic>
          <a:graphicData uri="http://schemas.openxmlformats.org/drawingml/2006/table">
            <a:tbl>
              <a:tblPr/>
              <a:tblGrid>
                <a:gridCol w="5910561"/>
                <a:gridCol w="540060"/>
                <a:gridCol w="630070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ремонт МОУ «СОШ № 21 с углубленным изучением отдельных предметов»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г.Ухты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в том числе изготовление ПСД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кровли и приобретение технических средств и оборудования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Ярега»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Облицовка здания металлическим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сайдингом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приобретение ученической мебели, спортивного инвентаря, мультимедийного оборудования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Ярега  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Ремонт внутренних помещений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«ГПЛ»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 текущего ремонта в здании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кровли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мероприятий для детей с ограниченными возможностями здоровья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оборудования: ученическая мебель, оргтехника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и проведение ЕГЭ и ГИА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обучающихся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информационно-методического центра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Мероприятия по организации питания 5 402 обучающихся 1-4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 оплату коммунальных услуг 162 педагогическим работникам и специалистам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муниципальных услуг учреждениями дополнительного образования детей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обучающихся, молодежи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денежной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компенсации на оплату коммунальных услуг 1 педагогическому работнику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учреждений дополнительного образования детей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6229"/>
              </p:ext>
            </p:extLst>
          </p:nvPr>
        </p:nvGraphicFramePr>
        <p:xfrm>
          <a:off x="101599" y="1150363"/>
          <a:ext cx="8922236" cy="268596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учреждений дополнительного образования детей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новой модели системы ДОД на базе МУ ДО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«ЦЮТ»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военно-полевого слета имени Героя России А.И. Алексеева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«Оздоровление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отдых детей и трудоустройство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подростков»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временной занятости 1000 подростков в летний период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оздоровления и отдыха 2 906 детей и подростков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04815"/>
              </p:ext>
            </p:extLst>
          </p:nvPr>
        </p:nvGraphicFramePr>
        <p:xfrm>
          <a:off x="4788024" y="1330506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33334"/>
              </p:ext>
            </p:extLst>
          </p:nvPr>
        </p:nvGraphicFramePr>
        <p:xfrm>
          <a:off x="101599" y="2486941"/>
          <a:ext cx="8745876" cy="4078080"/>
        </p:xfrm>
        <a:graphic>
          <a:graphicData uri="http://schemas.openxmlformats.org/drawingml/2006/table">
            <a:tbl>
              <a:tblPr/>
              <a:tblGrid>
                <a:gridCol w="5865556"/>
                <a:gridCol w="585065"/>
                <a:gridCol w="630070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здания клуба в пос. Подгорный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 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 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здания МАУ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«Городской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Дворец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культуры»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12,6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в здании библиотеки в пгт. Ярега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работ по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в МУ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900" b="0" i="0" u="none" strike="noStrike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Водненский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ДК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МУ ДО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«Детская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музыкальная школа №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учебного кабинета МУ ДО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«Детская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художественная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школа»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кровли МУ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«Дом молодежи»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«Ухта» 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Праздничные мероприятия и работы по строительству (реконструкции) объектов общественной инфраструктуры, реализуемых в рамках гранта Главы Республики Коми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противопожарных мероприятий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Укрепление и модернизация материально - технической базы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 по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антитеррористической защите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Установка пандуса в учреждении культуры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кадастровых работ исторической части города (межевание)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музеями (количество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предметов – 57 985 ед., количество экспозиций – 23 ед.)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библиотеками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(количество документов – 321 000 ед., количество посещений 243 000 ед.)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24,4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25,5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7626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2122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72012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85900"/>
              </p:ext>
            </p:extLst>
          </p:nvPr>
        </p:nvGraphicFramePr>
        <p:xfrm>
          <a:off x="101599" y="1210652"/>
          <a:ext cx="8922236" cy="30906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Комплектование документных (книжных) фондов библиотек  (Укомплектованность документных (книжных) фондов библиотек муниципальных образований новыми поступлениями на 1 тысячу человек населения 9,58 ед.)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учреждениями культурно - досуговой сферы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(количество клубных формирований -232 ед., количество мероприятий – 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529 ед.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69,9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73,4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учреждениями дополнительного образования детей в области искусств (количество учащихся ДМШ и ДХШ 761 человек)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45,1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прочими учреждениями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культуры (количество обслуживаемых объектов 30 шт.)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24,5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городских мероприятий, фестивалей, смотров, реализация творческих проектов в области культуры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Реализация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народных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проектов в сфере культуры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обеспечение деятельности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Управления культуры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728868"/>
              </p:ext>
            </p:extLst>
          </p:nvPr>
        </p:nvGraphicFramePr>
        <p:xfrm>
          <a:off x="4788024" y="1032827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52146"/>
              </p:ext>
            </p:extLst>
          </p:nvPr>
        </p:nvGraphicFramePr>
        <p:xfrm>
          <a:off x="101599" y="2273942"/>
          <a:ext cx="8922236" cy="435864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родителям военнослужащих, погибших при исполнении служебного долга в локальных войнах и конфликтах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инвалидам вследствие Чернобыльской катастрофы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гражданам, удостоенным звания «Почетный гражданин г. Ухты», и гражданам, награжденным знаком отличия «За заслуги перед Ухтой» (в связи с юбилейными датами) ‒ 10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текущего ремонта жилых помещений ветеранов Великой Отечественной войны 1941-1945 годов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66205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79085"/>
              </p:ext>
            </p:extLst>
          </p:nvPr>
        </p:nvGraphicFramePr>
        <p:xfrm>
          <a:off x="101599" y="2758690"/>
          <a:ext cx="8745876" cy="335232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585065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Реконструкция бассейна и погашение кредиторской задолженности по реконструкции АУ «Плавательный бассейн «Юность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и установка универсальной баскетбольно-волейбольной площадки с искусственным покрытием МУ "Спорткомплекс «Шахтер» в пгт. Ярега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Однократная привязка проекта повторного применения «ФОК» г.Чадан для строительства объекта: «Физкультурно-оздоровительный комплекс единоборств» г. Ухта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Ремонт наружных стен старого здания спортивного комплекса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«Нефтяник»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кровли МБУ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«Ледовый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дворец спорта им.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С.Капустина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системы водоподготовки малого бассейна по адресу: наб.Нефтяников, д.18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помещений лыжной базы МУ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помещений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малого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бассейна по адресу: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наб.Нефтяников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д.18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Реконструкция спорткомплекса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«Нефтяник»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г.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Ухта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Обеспечение учреждений средствами антитеррористической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защиты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Адаптация муниципальных учреждений физкультуры и спорта к обслуживанию инвалидов;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2793"/>
              </p:ext>
            </p:extLst>
          </p:nvPr>
        </p:nvGraphicFramePr>
        <p:xfrm>
          <a:off x="101599" y="1389692"/>
          <a:ext cx="8922236" cy="21042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 услуг  учреждениями дополнительного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услуг физкультурно - спортивными учреждениями 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106,7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119,2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мероприятий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«Готов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 труду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обороне»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(ГТО) 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Спартакиада народов Севера России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«Заполярные игры»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г.Воркута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календарного плана физкультурных и спортивных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народных проектов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74657"/>
              </p:ext>
            </p:extLst>
          </p:nvPr>
        </p:nvGraphicFramePr>
        <p:xfrm>
          <a:off x="85804" y="1122428"/>
          <a:ext cx="9013526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7811"/>
                <a:gridCol w="248958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2018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софинансирования,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жилищно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17,2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17,7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/>
                        <a:t> и содержанию безнадзорных животных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2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 (обустройство детской площадки)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основные направления бюджетной политики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-446057" y="2371382"/>
            <a:ext cx="3600400" cy="202522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1726940" y="2371382"/>
            <a:ext cx="3600400" cy="202522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3899939" y="2379643"/>
            <a:ext cx="3600400" cy="202522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079668" y="2371382"/>
            <a:ext cx="3600400" cy="202522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530" y="5339119"/>
            <a:ext cx="8550951" cy="13752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676" y="1718810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0407" y="1718809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3404" y="1730457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79768" y="1730457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676" y="2258871"/>
            <a:ext cx="18002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Обеспечение роста налоговых и неналоговых доходов бюджета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5295" y="2258871"/>
            <a:ext cx="1800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Сдерживание роста расходов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039" y="2273904"/>
            <a:ext cx="18002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Совершенство-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вание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системы управления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муниципальны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-ми финансами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9768" y="2258871"/>
            <a:ext cx="1800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Сокращение долговой нагрузки и обеспечение ликвидности бюджета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446" y="5947776"/>
            <a:ext cx="81361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Программа оздоровления муниципальных финансов (оптимизации расходов) МОГО «Ухта» на период 2017-2019 годов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07060" y="5478323"/>
            <a:ext cx="3619889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инструмент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72309"/>
              </p:ext>
            </p:extLst>
          </p:nvPr>
        </p:nvGraphicFramePr>
        <p:xfrm>
          <a:off x="81205" y="1150775"/>
          <a:ext cx="8991145" cy="5420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2018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494,2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410,7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43,8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27,5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«Социальная поддержка населения на 2016 - 2020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субсидий</a:t>
                      </a:r>
                      <a:r>
                        <a:rPr lang="ru-RU" sz="900" baseline="0" dirty="0" smtClean="0"/>
                        <a:t> социально ориентированным некоммерческим организациям (софинансирование)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1 511,6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27,2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89389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635" y="320397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1300" y="203636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2290" y="201350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</a:t>
            </a:r>
            <a:r>
              <a:rPr lang="ru-RU" sz="1000" b="1" dirty="0" smtClean="0">
                <a:cs typeface="Tahoma" pitchFamily="34" charset="0"/>
              </a:rPr>
              <a:t>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050" y="233959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8328" y="208268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740" y="50042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7237" y="21081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285" y="394977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449" y="52982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3308" y="21283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290,2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3339" y="220327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3339" y="25185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80708"/>
              </p:ext>
            </p:extLst>
          </p:nvPr>
        </p:nvGraphicFramePr>
        <p:xfrm>
          <a:off x="0" y="1112937"/>
          <a:ext cx="4445454" cy="5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1884" y="32919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554" y="422548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411" y="33657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979" y="32680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2404" y="30988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1533" y="310842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590" y="3680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19,4%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7403" y="45991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89" y="45434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5465" y="34339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6468" y="33215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Прямоугольник 28"/>
          <p:cNvSpPr>
            <a:spLocks noChangeArrowheads="1"/>
          </p:cNvSpPr>
          <p:nvPr/>
        </p:nvSpPr>
        <p:spPr bwMode="auto">
          <a:xfrm>
            <a:off x="1796194" y="89175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6393" y="62981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255,2 млн. руб.</a:t>
            </a:r>
            <a:endParaRPr lang="ru-RU" sz="1400" b="1" dirty="0">
              <a:cs typeface="Tahoma" pitchFamily="34" charset="0"/>
            </a:endParaRPr>
          </a:p>
        </p:txBody>
      </p:sp>
      <p:graphicFrame>
        <p:nvGraphicFramePr>
          <p:cNvPr id="2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02257"/>
              </p:ext>
            </p:extLst>
          </p:nvPr>
        </p:nvGraphicFramePr>
        <p:xfrm>
          <a:off x="4584700" y="1112937"/>
          <a:ext cx="4445454" cy="5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96584" y="32919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5907" y="43703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9111" y="33657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3679" y="32680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7104" y="30988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233" y="310842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5337" y="3738656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22,7%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6488" y="457055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6975" y="46665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10165" y="34339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1168" y="33215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6" name="Прямоугольник 28"/>
          <p:cNvSpPr>
            <a:spLocks noChangeArrowheads="1"/>
          </p:cNvSpPr>
          <p:nvPr/>
        </p:nvSpPr>
        <p:spPr bwMode="auto">
          <a:xfrm>
            <a:off x="6380894" y="89175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1093" y="62981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266,3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учреждений от предпринимательской и иной 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67266432"/>
              </p:ext>
            </p:extLst>
          </p:nvPr>
        </p:nvGraphicFramePr>
        <p:xfrm>
          <a:off x="341530" y="1223755"/>
          <a:ext cx="8640960" cy="52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6384" y="6219310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366,5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2380" y="1112937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6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поддержку отдельных категорий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535" y="1403775"/>
            <a:ext cx="2700300" cy="225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1860" y="1403775"/>
            <a:ext cx="2700300" cy="2250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2190" y="1403775"/>
            <a:ext cx="2700300" cy="2250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535" y="4059070"/>
            <a:ext cx="2700300" cy="225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1860" y="4059070"/>
            <a:ext cx="2700300" cy="2250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2190" y="4059070"/>
            <a:ext cx="2700300" cy="2250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7920" y="1620959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Пенсионеры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56,7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18,9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18,9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18,9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3244" y="1613347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Дети-сироты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47,4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15,4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15,9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16,1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7816" y="1620959"/>
            <a:ext cx="166904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Молодые семьи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53,4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17,8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17,8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17,8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22" y="4276254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Инвалиды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14,9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3,5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5,7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5,7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611" y="4276254"/>
            <a:ext cx="238879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Семьи, имеющие детей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193,8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71,8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61,0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61,0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3598" y="4276254"/>
            <a:ext cx="275748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Прочие категории граждан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4,5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6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сокращению расходов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3" y="2753510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2" y="3738574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3" y="4720484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48" y="2917022"/>
            <a:ext cx="61061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расходов бюджета, в том числе расходов на содержание</a:t>
            </a:r>
          </a:p>
          <a:p>
            <a:r>
              <a:rPr lang="ru-RU" dirty="0"/>
              <a:t>о</a:t>
            </a:r>
            <a:r>
              <a:rPr lang="ru-RU" dirty="0" smtClean="0"/>
              <a:t>рганов местного самоуправления;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5" y="4009807"/>
            <a:ext cx="62119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Повышение эффективности расходов в сфере муниципальных закупок;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255495" y="4991717"/>
            <a:ext cx="46939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объемов незавершенного строительства.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85384" y="1538790"/>
            <a:ext cx="86791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Реализация Программы оздоровления муниципальных финансов (оптимизации расходов)</a:t>
            </a:r>
          </a:p>
          <a:p>
            <a:r>
              <a:rPr lang="ru-RU" dirty="0" smtClean="0"/>
              <a:t>МОГО «Ухта» на период 2017-2019 годов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40598"/>
              </p:ext>
            </p:extLst>
          </p:nvPr>
        </p:nvGraphicFramePr>
        <p:xfrm>
          <a:off x="116504" y="1481213"/>
          <a:ext cx="8910993" cy="46454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2017 года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Ожидаемое исполнение 2017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-822,5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(привлечение кредитов)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(погашение кредитов)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</a:t>
            </a:r>
            <a:r>
              <a:rPr lang="ru-RU" dirty="0" smtClean="0"/>
              <a:t>долга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24078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обслуживание: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19108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284,5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284,5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250,3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32,4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240,5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242,1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 на 2018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4002" y="1052513"/>
            <a:ext cx="8273069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22 проекта.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13.06.2017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№ 2302 (</a:t>
            </a:r>
            <a:r>
              <a:rPr lang="en-US" sz="1300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sz="13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Администрацией Главы Республики Коми предварительно отобраны 8 проектов в рамках реализации проекта «Народный бюджет»:</a:t>
            </a: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26842"/>
              </p:ext>
            </p:extLst>
          </p:nvPr>
        </p:nvGraphicFramePr>
        <p:xfrm>
          <a:off x="476545" y="2716238"/>
          <a:ext cx="5985665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53"/>
                <a:gridCol w="5763512"/>
              </a:tblGrid>
              <a:tr h="1311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проекта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клуба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Шудаяг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возможностью использования современных технологий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технологического оборудования для производства колбасных изделий и полуфабрикатов КФХ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Рудницкий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С.В.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Обустройство и оборудование спортивной площадки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подготовки и выполнения норм комплекса ГТО по месту жительства (территория Детского парка г. Ухта, ул. Пушкина, д.25)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туристского визит-центра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Ухтинского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безбарьерной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среды для детей с ослабленным зрением для воспитанников МДОУ «Детский сад №60 комбинированного вида» г. Ухты.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Укрепление материально-технической базы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Обустройство контейнерной площадки. Приобретение и установка контейнеров на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кладбище «Успенское»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Ликвидация несанкционированного размещения отходов производства и потребления в лесном массиве в районе перекрестка «ул.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Дорожная – ул. Торопова», </a:t>
                      </a:r>
                      <a:r>
                        <a:rPr lang="ru-RU" sz="10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Водный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уличного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освещения на автомобильной дороге общего пользования местного значения Подъезд к «</a:t>
                      </a:r>
                      <a:r>
                        <a:rPr lang="ru-RU" sz="10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Дежнево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», в том числе: ул. Транспортная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4002" y="6302438"/>
            <a:ext cx="8777848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50" dirty="0">
                <a:latin typeface="Tahoma" pitchFamily="34" charset="0"/>
                <a:cs typeface="Tahoma" pitchFamily="34" charset="0"/>
              </a:rPr>
              <a:t>До </a:t>
            </a:r>
            <a:r>
              <a:rPr lang="ru-RU" sz="1250" b="1" dirty="0">
                <a:latin typeface="Tahoma" pitchFamily="34" charset="0"/>
                <a:cs typeface="Tahoma" pitchFamily="34" charset="0"/>
              </a:rPr>
              <a:t>30 марта 2018 года </a:t>
            </a:r>
            <a:r>
              <a:rPr lang="ru-RU" sz="1250" dirty="0">
                <a:latin typeface="Tahoma" pitchFamily="34" charset="0"/>
                <a:cs typeface="Tahoma" pitchFamily="34" charset="0"/>
              </a:rPr>
              <a:t>Администрацией Главы Республики Коми будет </a:t>
            </a:r>
            <a:r>
              <a:rPr lang="ru-RU" sz="1250" dirty="0" smtClean="0">
                <a:latin typeface="Tahoma" pitchFamily="34" charset="0"/>
                <a:cs typeface="Tahoma" pitchFamily="34" charset="0"/>
              </a:rPr>
              <a:t>проведен </a:t>
            </a:r>
            <a:r>
              <a:rPr lang="ru-RU" sz="1250" dirty="0">
                <a:latin typeface="Tahoma" pitchFamily="34" charset="0"/>
                <a:cs typeface="Tahoma" pitchFamily="34" charset="0"/>
              </a:rPr>
              <a:t>отбор народных проектов.</a:t>
            </a:r>
          </a:p>
        </p:txBody>
      </p:sp>
      <p:pic>
        <p:nvPicPr>
          <p:cNvPr id="1026" name="Picture 2" descr="IMG_14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5" y="2716238"/>
            <a:ext cx="2073649" cy="12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граждан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76" y="4129727"/>
            <a:ext cx="2385684" cy="19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102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161 </a:t>
            </a:r>
            <a:r>
              <a:rPr lang="ru-RU" sz="1200" dirty="0" smtClean="0">
                <a:cs typeface="Tahoma" pitchFamily="34" charset="0"/>
              </a:rPr>
              <a:t>воспитанника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660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</a:t>
            </a:r>
            <a:r>
              <a:rPr lang="ru-RU" sz="1150" b="1" dirty="0" smtClean="0">
                <a:cs typeface="Tahoma" pitchFamily="34" charset="0"/>
              </a:rPr>
              <a:t>992</a:t>
            </a:r>
            <a:r>
              <a:rPr lang="ru-RU" sz="1150" dirty="0" smtClean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094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491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9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111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 запланированы средства на оплату кредиторской задолженности на 01 января 2018 года (объем просроченной кредиторской задолженности по состоянию на 01.11.2017 составляет 46 млн. рублей);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удебные иски к МОГО «Ухта», в том числе по переселению граждан из аварийного жилищного фонда;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тсутствуют дополнительные источники доходов на принятие новых расходных обязательств.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5" y="144878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резервный фонд на 2018-2020 годы по 5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оплату исполнительных листов судебных органов по искам к МОГО «Ухта» (казне) на 2018-2020 годы по 5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исполнение судебных актов по обращению взыскания на средства бюджета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2018 год – 98,8 млн. рублей;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2019 год – 49 млн. рублей;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2020 год – 60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мероприятий, за счет безвозмездных поступлений на 2018-2020 годы по 3 млн.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83" y="1094320"/>
            <a:ext cx="9244838" cy="574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2017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/>
              <a:t>На сайте Финансового управления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400" dirty="0" smtClean="0"/>
              <a:t>, принять участие в опросе</a:t>
            </a:r>
          </a:p>
          <a:p>
            <a:pPr algn="just"/>
            <a:r>
              <a:rPr lang="ru-RU" sz="1400" dirty="0"/>
              <a:t>и</a:t>
            </a:r>
            <a:r>
              <a:rPr lang="ru-RU" sz="1400" dirty="0" smtClean="0"/>
              <a:t>ли ознакомится с его </a:t>
            </a:r>
            <a:r>
              <a:rPr lang="ru-RU" sz="1400" dirty="0"/>
              <a:t>результатами </a:t>
            </a:r>
            <a:r>
              <a:rPr lang="ru-RU" sz="1400" dirty="0" smtClean="0"/>
              <a:t>можно по адресу</a:t>
            </a:r>
            <a:r>
              <a:rPr lang="ru-RU" sz="1400" dirty="0"/>
              <a:t> 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fin.mouhta.ru/opros/index.php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бюджетных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д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анных размещается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3"/>
              </a:rPr>
              <a:t>https://minfin.rkomi.ru/page/14972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3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Результаты мониторинга соблюдения муниципальными образованиями городских округов и муниципальных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районов Республики Коми требований бюджетного законодательства Российской Федерации и оценки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качества управления бюджетным процессом можно посмотреть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4"/>
              </a:rPr>
              <a:t>http://minfin.rkomi.ru/page/4731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4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14022</TotalTime>
  <Words>11861</Words>
  <Application>Microsoft Office PowerPoint</Application>
  <PresentationFormat>Экран (4:3)</PresentationFormat>
  <Paragraphs>4294</Paragraphs>
  <Slides>83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Бюджет_для_граждан 2015-2017</vt:lpstr>
      <vt:lpstr>БЮДЖЕТ ДЛЯ ГРАЖДАН</vt:lpstr>
      <vt:lpstr>Презентация PowerPoint</vt:lpstr>
      <vt:lpstr>Содержание</vt:lpstr>
      <vt:lpstr>Содержание</vt:lpstr>
      <vt:lpstr>Нормативная основа бюджетного процесса</vt:lpstr>
      <vt:lpstr>Социально-экономическая характеристика</vt:lpstr>
      <vt:lpstr>Задачи и основные направления бюджетной политики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Распределение расходов бюджета</vt:lpstr>
      <vt:lpstr>Участие граждан в формировании бюджета</vt:lpstr>
      <vt:lpstr>Участие граждан в формировании бюджета</vt:lpstr>
      <vt:lpstr>«Майские» указы Президента Российской Федерации</vt:lpstr>
      <vt:lpstr>«Майские»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налоговых доходов по уровням бюджетов (по главному администратору – Федеральная налоговая служба)</vt:lpstr>
      <vt:lpstr>Распределение налоговых доходов между бюджетами</vt:lpstr>
      <vt:lpstr>Распределение налоговых доходов между бюджетами</vt:lpstr>
      <vt:lpstr>Крупные налогоплательщики</vt:lpstr>
      <vt:lpstr>Выпадающие доходы при предоставлении льгот по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Расходы бюджета в разрезе групп видов расходов</vt:lpstr>
      <vt:lpstr>Расходы бюджета в разрезе разделов, подразделов</vt:lpstr>
      <vt:lpstr>Расходы бюджета в разрезе разделов, подразделов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Развитие физической культуры и спорта на 2014-2020 годы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Доходы учреждений от предпринимательской и иной приносящей доход деятельности</vt:lpstr>
      <vt:lpstr>Расходы на поддержку отдельных категорий граждан</vt:lpstr>
      <vt:lpstr>Мероприятия по сокращению расходов</vt:lpstr>
      <vt:lpstr>Презентация PowerPoint</vt:lpstr>
      <vt:lpstr>Динамика муниципального долга</vt:lpstr>
      <vt:lpstr>Ограничения, установленные Бюджетным кодексом Российской Федерации</vt:lpstr>
      <vt:lpstr>Народный бюджет на 2018 год</vt:lpstr>
      <vt:lpstr>Риски и проблемы</vt:lpstr>
      <vt:lpstr>Резервы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1752</cp:revision>
  <cp:lastPrinted>2017-12-04T14:15:40Z</cp:lastPrinted>
  <dcterms:created xsi:type="dcterms:W3CDTF">2013-11-20T11:05:04Z</dcterms:created>
  <dcterms:modified xsi:type="dcterms:W3CDTF">2019-05-23T12:50:32Z</dcterms:modified>
</cp:coreProperties>
</file>