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1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3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drawings/drawing2.xml" ContentType="application/vnd.openxmlformats-officedocument.drawingml.chartshapes+xml"/>
  <Override PartName="/ppt/charts/chart3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5"/>
  </p:notesMasterIdLst>
  <p:sldIdLst>
    <p:sldId id="345" r:id="rId2"/>
    <p:sldId id="262" r:id="rId3"/>
    <p:sldId id="506" r:id="rId4"/>
    <p:sldId id="542" r:id="rId5"/>
    <p:sldId id="507" r:id="rId6"/>
    <p:sldId id="455" r:id="rId7"/>
    <p:sldId id="509" r:id="rId8"/>
    <p:sldId id="499" r:id="rId9"/>
    <p:sldId id="456" r:id="rId10"/>
    <p:sldId id="442" r:id="rId11"/>
    <p:sldId id="443" r:id="rId12"/>
    <p:sldId id="490" r:id="rId13"/>
    <p:sldId id="394" r:id="rId14"/>
    <p:sldId id="395" r:id="rId15"/>
    <p:sldId id="508" r:id="rId16"/>
    <p:sldId id="457" r:id="rId17"/>
    <p:sldId id="517" r:id="rId18"/>
    <p:sldId id="458" r:id="rId19"/>
    <p:sldId id="494" r:id="rId20"/>
    <p:sldId id="539" r:id="rId21"/>
    <p:sldId id="392" r:id="rId22"/>
    <p:sldId id="459" r:id="rId23"/>
    <p:sldId id="377" r:id="rId24"/>
    <p:sldId id="495" r:id="rId25"/>
    <p:sldId id="379" r:id="rId26"/>
    <p:sldId id="461" r:id="rId27"/>
    <p:sldId id="482" r:id="rId28"/>
    <p:sldId id="483" r:id="rId29"/>
    <p:sldId id="434" r:id="rId30"/>
    <p:sldId id="431" r:id="rId31"/>
    <p:sldId id="541" r:id="rId32"/>
    <p:sldId id="519" r:id="rId33"/>
    <p:sldId id="520" r:id="rId34"/>
    <p:sldId id="540" r:id="rId35"/>
    <p:sldId id="543" r:id="rId36"/>
    <p:sldId id="527" r:id="rId37"/>
    <p:sldId id="528" r:id="rId38"/>
    <p:sldId id="523" r:id="rId39"/>
    <p:sldId id="524" r:id="rId40"/>
    <p:sldId id="525" r:id="rId41"/>
    <p:sldId id="462" r:id="rId42"/>
    <p:sldId id="384" r:id="rId43"/>
    <p:sldId id="463" r:id="rId44"/>
    <p:sldId id="481" r:id="rId45"/>
    <p:sldId id="544" r:id="rId46"/>
    <p:sldId id="530" r:id="rId47"/>
    <p:sldId id="536" r:id="rId48"/>
    <p:sldId id="537" r:id="rId49"/>
    <p:sldId id="319" r:id="rId50"/>
    <p:sldId id="385" r:id="rId51"/>
    <p:sldId id="465" r:id="rId52"/>
    <p:sldId id="466" r:id="rId53"/>
    <p:sldId id="484" r:id="rId54"/>
    <p:sldId id="428" r:id="rId55"/>
    <p:sldId id="473" r:id="rId56"/>
    <p:sldId id="474" r:id="rId57"/>
    <p:sldId id="491" r:id="rId58"/>
    <p:sldId id="492" r:id="rId59"/>
    <p:sldId id="493" r:id="rId60"/>
    <p:sldId id="472" r:id="rId61"/>
    <p:sldId id="535" r:id="rId62"/>
    <p:sldId id="479" r:id="rId63"/>
    <p:sldId id="480" r:id="rId64"/>
    <p:sldId id="478" r:id="rId65"/>
    <p:sldId id="477" r:id="rId66"/>
    <p:sldId id="476" r:id="rId67"/>
    <p:sldId id="513" r:id="rId68"/>
    <p:sldId id="475" r:id="rId69"/>
    <p:sldId id="500" r:id="rId70"/>
    <p:sldId id="503" r:id="rId71"/>
    <p:sldId id="487" r:id="rId72"/>
    <p:sldId id="514" r:id="rId73"/>
    <p:sldId id="521" r:id="rId74"/>
    <p:sldId id="529" r:id="rId75"/>
    <p:sldId id="468" r:id="rId76"/>
    <p:sldId id="417" r:id="rId77"/>
    <p:sldId id="469" r:id="rId78"/>
    <p:sldId id="410" r:id="rId79"/>
    <p:sldId id="515" r:id="rId80"/>
    <p:sldId id="510" r:id="rId81"/>
    <p:sldId id="511" r:id="rId82"/>
    <p:sldId id="498" r:id="rId83"/>
    <p:sldId id="516" r:id="rId84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336600"/>
    <a:srgbClr val="8180B6"/>
    <a:srgbClr val="CCFFCC"/>
    <a:srgbClr val="99CC99"/>
    <a:srgbClr val="CC99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5" autoAdjust="0"/>
    <p:restoredTop sz="98553" autoAdjust="0"/>
  </p:normalViewPr>
  <p:slideViewPr>
    <p:cSldViewPr>
      <p:cViewPr>
        <p:scale>
          <a:sx n="77" d="100"/>
          <a:sy n="77" d="100"/>
        </p:scale>
        <p:origin x="-1182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10" y="-108"/>
      </p:cViewPr>
      <p:guideLst>
        <p:guide orient="horz" pos="3127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image" Target="../media/image12.png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image" Target="../media/image12.png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Заработная плата 2016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621290164223569E-3"/>
                  <c:y val="-2.59037451826906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62129016422356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621290164223569E-3"/>
                  <c:y val="-2.90486609430015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3863870492670707E-3"/>
                  <c:y val="2.90466214386174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Педагогические работники организаций дополнительного образования детей</c:v>
                </c:pt>
                <c:pt idx="1">
                  <c:v>Педагогические работники общеобразовательных организаций</c:v>
                </c:pt>
                <c:pt idx="2">
                  <c:v>Педагогические работники дошкольных образовательных учреждений</c:v>
                </c:pt>
                <c:pt idx="3">
                  <c:v>Работники учреждений культуры</c:v>
                </c:pt>
                <c:pt idx="4">
                  <c:v>Среднемесячная начисленная заработная плата по МОГО "Ухта"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31</c:v>
                </c:pt>
                <c:pt idx="1">
                  <c:v>38</c:v>
                </c:pt>
                <c:pt idx="2">
                  <c:v>31.8</c:v>
                </c:pt>
                <c:pt idx="3">
                  <c:v>24.8</c:v>
                </c:pt>
                <c:pt idx="4">
                  <c:v>63.2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Заработная плата 2017 год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1.462129016422464E-3"/>
                  <c:y val="3.144915760310918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924258032844713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Педагогические работники организаций дополнительного образования детей</c:v>
                </c:pt>
                <c:pt idx="1">
                  <c:v>Педагогические работники общеобразовательных организаций</c:v>
                </c:pt>
                <c:pt idx="2">
                  <c:v>Педагогические работники дошкольных образовательных учреждений</c:v>
                </c:pt>
                <c:pt idx="3">
                  <c:v>Работники учреждений культуры</c:v>
                </c:pt>
                <c:pt idx="4">
                  <c:v>Среднемесячная начисленная заработная плата по МОГО "Ухта"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38.200000000000003</c:v>
                </c:pt>
                <c:pt idx="1">
                  <c:v>38</c:v>
                </c:pt>
                <c:pt idx="2">
                  <c:v>31.8</c:v>
                </c:pt>
                <c:pt idx="3">
                  <c:v>32.1</c:v>
                </c:pt>
                <c:pt idx="4">
                  <c:v>58.3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Заработная плата 2018-2020 годы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1.462129016422464E-3"/>
                  <c:y val="-2.59017056783055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621290164223569E-3"/>
                  <c:y val="-2.90466214386174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Педагогические работники организаций дополнительного образования детей</c:v>
                </c:pt>
                <c:pt idx="1">
                  <c:v>Педагогические работники общеобразовательных организаций</c:v>
                </c:pt>
                <c:pt idx="2">
                  <c:v>Педагогические работники дошкольных образовательных учреждений</c:v>
                </c:pt>
                <c:pt idx="3">
                  <c:v>Работники учреждений культуры</c:v>
                </c:pt>
                <c:pt idx="4">
                  <c:v>Среднемесячная начисленная заработная плата по МОГО "Ухта"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40.200000000000003</c:v>
                </c:pt>
                <c:pt idx="1">
                  <c:v>38</c:v>
                </c:pt>
                <c:pt idx="2">
                  <c:v>31.8</c:v>
                </c:pt>
                <c:pt idx="3">
                  <c:v>36.6</c:v>
                </c:pt>
                <c:pt idx="4">
                  <c:v>60.7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794048"/>
        <c:axId val="71799936"/>
      </c:barChart>
      <c:catAx>
        <c:axId val="717940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71799936"/>
        <c:crosses val="autoZero"/>
        <c:auto val="1"/>
        <c:lblAlgn val="ctr"/>
        <c:lblOffset val="100"/>
        <c:noMultiLvlLbl val="0"/>
      </c:catAx>
      <c:valAx>
        <c:axId val="71799936"/>
        <c:scaling>
          <c:orientation val="minMax"/>
        </c:scaling>
        <c:delete val="0"/>
        <c:axPos val="b"/>
        <c:numFmt formatCode="0;[Red]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717940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558693154528273E-2"/>
          <c:y val="4.5364595612136384E-2"/>
          <c:w val="0.94088261369094361"/>
          <c:h val="0.909270808775727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chemeClr val="accent3"/>
              </a:solidFill>
            </c:spPr>
          </c:dPt>
          <c:dPt>
            <c:idx val="2"/>
            <c:bubble3D val="0"/>
            <c:spPr>
              <a:solidFill>
                <a:schemeClr val="accent4"/>
              </a:solidFill>
            </c:spPr>
          </c:dPt>
          <c:dPt>
            <c:idx val="3"/>
            <c:bubble3D val="0"/>
            <c:spPr>
              <a:solidFill>
                <a:schemeClr val="accent5"/>
              </a:solidFill>
            </c:spPr>
          </c:dPt>
          <c:dPt>
            <c:idx val="4"/>
            <c:bubble3D val="0"/>
            <c:spPr>
              <a:solidFill>
                <a:schemeClr val="accent6"/>
              </a:solidFill>
            </c:spPr>
          </c:dPt>
          <c:dPt>
            <c:idx val="5"/>
            <c:bubble3D val="0"/>
            <c:spPr>
              <a:solidFill>
                <a:schemeClr val="accent1"/>
              </a:solidFill>
            </c:spPr>
          </c:dPt>
          <c:cat>
            <c:strRef>
              <c:f>Лист1!$A$2:$A$7</c:f>
              <c:strCache>
                <c:ptCount val="6"/>
                <c:pt idx="0">
                  <c:v>налоги на совокупный доход</c:v>
                </c:pt>
                <c:pt idx="1">
                  <c:v>налоги на имущество </c:v>
                </c:pt>
                <c:pt idx="2">
                  <c:v>Доходы от продажи активов</c:v>
                </c:pt>
                <c:pt idx="3">
                  <c:v>доходы от использования муниципального имущества</c:v>
                </c:pt>
                <c:pt idx="4">
                  <c:v>прочие доходы</c:v>
                </c:pt>
                <c:pt idx="5">
                  <c:v>налог на доходы физических лиц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266.2</c:v>
                </c:pt>
                <c:pt idx="1">
                  <c:v>72.7</c:v>
                </c:pt>
                <c:pt idx="2">
                  <c:v>23.5</c:v>
                </c:pt>
                <c:pt idx="3">
                  <c:v>193.5</c:v>
                </c:pt>
                <c:pt idx="4">
                  <c:v>70.3</c:v>
                </c:pt>
                <c:pt idx="5">
                  <c:v>775.1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4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33836077707253"/>
          <c:y val="5.2025355859864106E-2"/>
          <c:w val="0.87245523572031169"/>
          <c:h val="0.619113986261071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0"/>
              <c:layout>
                <c:manualLayout>
                  <c:x val="3.4558124827166858E-2"/>
                  <c:y val="1.01695695649606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8798437355972397E-2"/>
                  <c:y val="2.54239239124016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718984281382061E-2"/>
                  <c:y val="7.6271771737204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79453074590313E-2"/>
                  <c:y val="1.01695695649606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079453074590313E-2"/>
                  <c:y val="1.27119619562007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5918593620375189E-2"/>
                  <c:y val="1.01695695649606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7279062413583429E-2"/>
                  <c:y val="7.62717717372047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7279062413583429E-2"/>
                  <c:y val="1.77965465503038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2014 год</c:v>
                </c:pt>
                <c:pt idx="1">
                  <c:v>2015 год</c:v>
                </c:pt>
                <c:pt idx="2">
                  <c:v>2016 год </c:v>
                </c:pt>
                <c:pt idx="3">
                  <c:v>2017 год (ожидаемое исполнение)</c:v>
                </c:pt>
                <c:pt idx="4">
                  <c:v>2018 год</c:v>
                </c:pt>
                <c:pt idx="5">
                  <c:v>2019 год</c:v>
                </c:pt>
                <c:pt idx="6">
                  <c:v>2020 год</c:v>
                </c:pt>
              </c:strCache>
            </c:strRef>
          </c:cat>
          <c:val>
            <c:numRef>
              <c:f>Лист1!$B$2:$B$8</c:f>
              <c:numCache>
                <c:formatCode>#,##0.0_р_.</c:formatCode>
                <c:ptCount val="7"/>
                <c:pt idx="0">
                  <c:v>1440.2</c:v>
                </c:pt>
                <c:pt idx="1">
                  <c:v>1376.1</c:v>
                </c:pt>
                <c:pt idx="2">
                  <c:v>1458.3</c:v>
                </c:pt>
                <c:pt idx="3">
                  <c:v>1412.7</c:v>
                </c:pt>
                <c:pt idx="4">
                  <c:v>1401.3</c:v>
                </c:pt>
                <c:pt idx="5">
                  <c:v>1404.4</c:v>
                </c:pt>
                <c:pt idx="6">
                  <c:v>1414.8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2.169280185585867E-2"/>
                  <c:y val="1.01692036048637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540161941513684E-2"/>
                  <c:y val="1.52543470945735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30427605897703E-2"/>
                  <c:y val="1.27118836871742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467042894425681E-2"/>
                  <c:y val="4.1883260324722025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242131560750373E-2"/>
                  <c:y val="2.04432778667228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384889919921482E-2"/>
                  <c:y val="7.41786558311877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1801320514822333E-2"/>
                  <c:y val="1.01694202797749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3264705226294202E-2"/>
                  <c:y val="1.49527356182569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2747875354107648E-2"/>
                  <c:y val="-2.75177137156735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4164305949008395E-2"/>
                  <c:y val="2.75177137156735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2014 год</c:v>
                </c:pt>
                <c:pt idx="1">
                  <c:v>2015 год</c:v>
                </c:pt>
                <c:pt idx="2">
                  <c:v>2016 год </c:v>
                </c:pt>
                <c:pt idx="3">
                  <c:v>2017 год (ожидаемое исполнение)</c:v>
                </c:pt>
                <c:pt idx="4">
                  <c:v>2018 год</c:v>
                </c:pt>
                <c:pt idx="5">
                  <c:v>2019 год</c:v>
                </c:pt>
                <c:pt idx="6">
                  <c:v>2020 год</c:v>
                </c:pt>
              </c:strCache>
            </c:strRef>
          </c:cat>
          <c:val>
            <c:numRef>
              <c:f>Лист1!$C$2:$C$8</c:f>
              <c:numCache>
                <c:formatCode>#,##0.0_р_.</c:formatCode>
                <c:ptCount val="7"/>
                <c:pt idx="0">
                  <c:v>784.6</c:v>
                </c:pt>
                <c:pt idx="1">
                  <c:v>732.4</c:v>
                </c:pt>
                <c:pt idx="2">
                  <c:v>748.7</c:v>
                </c:pt>
                <c:pt idx="3">
                  <c:v>766.4</c:v>
                </c:pt>
                <c:pt idx="4">
                  <c:v>775.1</c:v>
                </c:pt>
                <c:pt idx="5">
                  <c:v>783.7</c:v>
                </c:pt>
                <c:pt idx="6">
                  <c:v>790.7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1.5839140545784811E-2"/>
                  <c:y val="1.52543543474409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730833574981598E-2"/>
                  <c:y val="5.08471013988748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683767928442373E-2"/>
                  <c:y val="1.01696369546861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170685463183906E-2"/>
                  <c:y val="-8.3744853158339435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562690995070272E-2"/>
                  <c:y val="7.03911783843365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1636813811871146E-2"/>
                  <c:y val="1.50450391304054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0337824273382154E-2"/>
                  <c:y val="4.87540217571945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586268430327228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1331444759206799E-2"/>
                  <c:y val="-5.5035427431347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4164305949008291E-2"/>
                  <c:y val="4.12765705735093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410764872521245E-2"/>
                      <c:h val="4.972450868422210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2014 год</c:v>
                </c:pt>
                <c:pt idx="1">
                  <c:v>2015 год</c:v>
                </c:pt>
                <c:pt idx="2">
                  <c:v>2016 год </c:v>
                </c:pt>
                <c:pt idx="3">
                  <c:v>2017 год (ожидаемое исполнение)</c:v>
                </c:pt>
                <c:pt idx="4">
                  <c:v>2018 год</c:v>
                </c:pt>
                <c:pt idx="5">
                  <c:v>2019 год</c:v>
                </c:pt>
                <c:pt idx="6">
                  <c:v>2020 год</c:v>
                </c:pt>
              </c:strCache>
            </c:strRef>
          </c:cat>
          <c:val>
            <c:numRef>
              <c:f>Лист1!$D$2:$D$8</c:f>
              <c:numCache>
                <c:formatCode>#,##0.0_р_.</c:formatCode>
                <c:ptCount val="7"/>
                <c:pt idx="0">
                  <c:v>128.1</c:v>
                </c:pt>
                <c:pt idx="1">
                  <c:v>91</c:v>
                </c:pt>
                <c:pt idx="2">
                  <c:v>117.4</c:v>
                </c:pt>
                <c:pt idx="3">
                  <c:v>39.799999999999997</c:v>
                </c:pt>
                <c:pt idx="4">
                  <c:v>23.5</c:v>
                </c:pt>
                <c:pt idx="5">
                  <c:v>16.899999999999999</c:v>
                </c:pt>
                <c:pt idx="6">
                  <c:v>14.7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4628096"/>
        <c:axId val="94711808"/>
      </c:barChart>
      <c:catAx>
        <c:axId val="94628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Tahoma" panose="020B0604030504040204" pitchFamily="34" charset="0"/>
              </a:defRPr>
            </a:pPr>
            <a:endParaRPr lang="ru-RU"/>
          </a:p>
        </c:txPr>
        <c:crossAx val="94711808"/>
        <c:crosses val="autoZero"/>
        <c:auto val="1"/>
        <c:lblAlgn val="ctr"/>
        <c:lblOffset val="250"/>
        <c:noMultiLvlLbl val="0"/>
      </c:catAx>
      <c:valAx>
        <c:axId val="94711808"/>
        <c:scaling>
          <c:orientation val="minMax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000" baseline="0">
                <a:latin typeface="Tahoma" panose="020B0604030504040204" pitchFamily="34" charset="0"/>
              </a:defRPr>
            </a:pPr>
            <a:endParaRPr lang="ru-RU"/>
          </a:p>
        </c:txPr>
        <c:crossAx val="94628096"/>
        <c:crosses val="autoZero"/>
        <c:crossBetween val="between"/>
        <c:majorUnit val="200"/>
      </c:valAx>
    </c:plotArea>
    <c:legend>
      <c:legendPos val="r"/>
      <c:layout>
        <c:manualLayout>
          <c:xMode val="edge"/>
          <c:yMode val="edge"/>
          <c:x val="0.10498683840776275"/>
          <c:y val="0.73392862598421871"/>
          <c:w val="0.89501312335958005"/>
          <c:h val="0.26607142857142857"/>
        </c:manualLayout>
      </c:layout>
      <c:overlay val="0"/>
      <c:txPr>
        <a:bodyPr/>
        <a:lstStyle/>
        <a:p>
          <a:pPr>
            <a:defRPr sz="1400" kern="1000" baseline="0">
              <a:latin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2162947286367093E-2"/>
                  <c:y val="-2.416017702751357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825997475690324E-2"/>
                  <c:y val="-4.83203540550289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2162979170565291E-2"/>
                  <c:y val="-1.613591773021155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3676056946263798E-2"/>
                  <c:y val="-4.832009887267099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0717297349474862E-2"/>
                  <c:y val="-7.24805310825442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0767939656537449E-2"/>
                  <c:y val="-4.72042121661393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  <c:pt idx="5">
                  <c:v>2017 год (на 01.11.2017)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7885</c:v>
                </c:pt>
                <c:pt idx="1">
                  <c:v>8652</c:v>
                </c:pt>
                <c:pt idx="2">
                  <c:v>7861</c:v>
                </c:pt>
                <c:pt idx="3">
                  <c:v>7296</c:v>
                </c:pt>
                <c:pt idx="4">
                  <c:v>9752</c:v>
                </c:pt>
                <c:pt idx="5">
                  <c:v>11983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Республиканский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216294728636709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82599747569032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2162947286367093E-2"/>
                  <c:y val="-4.832035405502935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5138579798183369E-2"/>
                  <c:y val="-2.221975724827727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0717297349474862E-2"/>
                  <c:y val="-4.42931462055719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0874001353121536E-2"/>
                  <c:y val="-1.33320293076848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  <c:pt idx="5">
                  <c:v>2017 год (на 01.11.2017)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4511</c:v>
                </c:pt>
                <c:pt idx="1">
                  <c:v>5402</c:v>
                </c:pt>
                <c:pt idx="2">
                  <c:v>8343</c:v>
                </c:pt>
                <c:pt idx="3">
                  <c:v>11477</c:v>
                </c:pt>
                <c:pt idx="4">
                  <c:v>13019</c:v>
                </c:pt>
                <c:pt idx="5">
                  <c:v>16718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2162947286367093E-2"/>
                  <c:y val="4.42931462055719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82599747569032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2162947286367093E-2"/>
                  <c:y val="2.416017702751445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6601102650102925E-2"/>
                  <c:y val="2.41600494363354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071729734947486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3743540284155631E-2"/>
                  <c:y val="-4.297860919715993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  <c:pt idx="5">
                  <c:v>2017 год (на 01.11.2017)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1419</c:v>
                </c:pt>
                <c:pt idx="1">
                  <c:v>1571</c:v>
                </c:pt>
                <c:pt idx="2">
                  <c:v>1109</c:v>
                </c:pt>
                <c:pt idx="3">
                  <c:v>1052</c:v>
                </c:pt>
                <c:pt idx="4">
                  <c:v>1070</c:v>
                </c:pt>
                <c:pt idx="5">
                  <c:v>1013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732672"/>
        <c:axId val="94734208"/>
      </c:barChart>
      <c:catAx>
        <c:axId val="94732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94734208"/>
        <c:crosses val="autoZero"/>
        <c:auto val="1"/>
        <c:lblAlgn val="ctr"/>
        <c:lblOffset val="100"/>
        <c:noMultiLvlLbl val="0"/>
      </c:catAx>
      <c:valAx>
        <c:axId val="947342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94732672"/>
        <c:crosses val="autoZero"/>
        <c:crossBetween val="between"/>
      </c:valAx>
      <c:spPr>
        <a:noFill/>
        <a:ln w="25375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199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58748055674208"/>
          <c:y val="5.1147022020259454E-2"/>
          <c:w val="0.78175356023178777"/>
          <c:h val="0.41046696901561469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2017 год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4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040448030654729"/>
                  <c:y val="7.745750659895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0171425764218956"/>
                  <c:y val="1.7385824188002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23615661422448203"/>
                  <c:y val="-9.6723732060171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Лист1!$A$3:$A$6</c:f>
              <c:strCache>
                <c:ptCount val="4"/>
                <c:pt idx="0">
                  <c:v>Дотации - 274,4 млн. руб.</c:v>
                </c:pt>
                <c:pt idx="1">
                  <c:v>Субсидии - 407,2 млн. руб.</c:v>
                </c:pt>
                <c:pt idx="2">
                  <c:v>Иные межбюджетные трансферты - 40,0 млн. руб.</c:v>
                </c:pt>
                <c:pt idx="3">
                  <c:v>Субвенции - 1 458,8 млн. руб</c:v>
                </c:pt>
              </c:strCache>
            </c:strRef>
          </c:cat>
          <c:val>
            <c:numRef>
              <c:f>Лист1!$B$3:$B$6</c:f>
              <c:numCache>
                <c:formatCode>0.0%</c:formatCode>
                <c:ptCount val="4"/>
                <c:pt idx="0">
                  <c:v>0.126</c:v>
                </c:pt>
                <c:pt idx="1">
                  <c:v>0.187</c:v>
                </c:pt>
                <c:pt idx="2">
                  <c:v>1.7999999999999999E-2</c:v>
                </c:pt>
                <c:pt idx="3">
                  <c:v>0.66900000000000004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0.22330545423283346"/>
          <c:y val="0.52636268949440157"/>
          <c:w val="0.65434164793731497"/>
          <c:h val="0.3050824864363043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47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58748055674208"/>
          <c:y val="5.1147022020259454E-2"/>
          <c:w val="0.78175356023178777"/>
          <c:h val="0.41046696901561469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2018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1868411473968922"/>
                  <c:y val="8.216526682115740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3627708120469885E-2"/>
                  <c:y val="-5.787959184198634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5865995803005778"/>
                  <c:y val="-0.159170857031667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delete val="1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437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Дотации - 277,3 млн. руб.</c:v>
                </c:pt>
                <c:pt idx="1">
                  <c:v>Субсидии - 48,4 млн. руб.</c:v>
                </c:pt>
                <c:pt idx="2">
                  <c:v>Субвенции - 1 467,0 млн. руб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0.155</c:v>
                </c:pt>
                <c:pt idx="1">
                  <c:v>2.7E-2</c:v>
                </c:pt>
                <c:pt idx="2">
                  <c:v>0.81799999999999995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0.18785493334082379"/>
          <c:y val="0.50132911258352608"/>
          <c:w val="0.65398650079995679"/>
          <c:h val="0.2877407501028827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47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58748055674208"/>
          <c:y val="5.1147022020259454E-2"/>
          <c:w val="0.78175356023178777"/>
          <c:h val="0.41046696901561469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2019 год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8.6626383208675675E-2"/>
                  <c:y val="5.6175607709171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Дотации - 174,8 млн. руб.</c:v>
                </c:pt>
                <c:pt idx="1">
                  <c:v>Субсидии - 37,2 млн. руб.</c:v>
                </c:pt>
                <c:pt idx="2">
                  <c:v>Субвенции - 1 469,3 млн. руб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0.104</c:v>
                </c:pt>
                <c:pt idx="1">
                  <c:v>2.1999999999999999E-2</c:v>
                </c:pt>
                <c:pt idx="2">
                  <c:v>0.874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0.22330545423283346"/>
          <c:y val="0.52636268949440157"/>
          <c:w val="0.67617822973852593"/>
          <c:h val="0.3050824864363043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47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58748055674208"/>
          <c:y val="5.1147022020259454E-2"/>
          <c:w val="0.78175356023178777"/>
          <c:h val="0.41046696901561469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2020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7.1119740736709416E-2"/>
                  <c:y val="5.953996809496370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3627769404975862E-2"/>
                  <c:y val="6.7817216906965894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2449530149656896E-2"/>
                  <c:y val="-0.1340316362247858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delete val="1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437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Дотации - 162,2 млн. руб.</c:v>
                </c:pt>
                <c:pt idx="1">
                  <c:v>Субсидии - 37,2 млн. руб.</c:v>
                </c:pt>
                <c:pt idx="2">
                  <c:v>Субвенции - 1 469,5 млн. руб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9.7000000000000003E-2</c:v>
                </c:pt>
                <c:pt idx="1">
                  <c:v>2.1999999999999999E-2</c:v>
                </c:pt>
                <c:pt idx="2">
                  <c:v>0.88100000000000001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0.25028317421973478"/>
          <c:y val="0.53652402171316071"/>
          <c:w val="0.64209540729921188"/>
          <c:h val="0.2877407501028827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47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574497142593906E-2"/>
          <c:y val="0.12931176368025349"/>
          <c:w val="0.84345438582704901"/>
          <c:h val="0.822505042822658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4537639449275283E-2"/>
                  <c:y val="-5.349844882474424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Общегосударственные </a:t>
                    </a:r>
                    <a:r>
                      <a:rPr lang="ru-RU" dirty="0"/>
                      <a:t>вопросы; </a:t>
                    </a:r>
                    <a:endParaRPr lang="ru-RU" dirty="0" smtClean="0"/>
                  </a:p>
                  <a:p>
                    <a:r>
                      <a:rPr lang="ru-RU" dirty="0" smtClean="0"/>
                      <a:t>349,1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9.117369976055055E-2"/>
                  <c:y val="-9.061185747224569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безопасность; </a:t>
                    </a:r>
                    <a:endParaRPr lang="ru-RU" dirty="0" smtClean="0"/>
                  </a:p>
                  <a:p>
                    <a:r>
                      <a:rPr lang="ru-RU" dirty="0" smtClean="0"/>
                      <a:t>31,3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4.748659363051802E-2"/>
                  <c:y val="-2.98088311774201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6785677833447595E-3"/>
                  <c:y val="0.2238613065945990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Жилищно-коммунальное хозяйство; </a:t>
                    </a:r>
                    <a:endParaRPr lang="ru-RU" dirty="0" smtClean="0"/>
                  </a:p>
                  <a:p>
                    <a:r>
                      <a:rPr lang="ru-RU" dirty="0" smtClean="0"/>
                      <a:t>145,1</a:t>
                    </a:r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8.7577893332538487E-2"/>
                  <c:y val="-1.7942979278583261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Образование</a:t>
                    </a:r>
                    <a:r>
                      <a:rPr lang="ru-RU" dirty="0"/>
                      <a:t>; </a:t>
                    </a:r>
                    <a:endParaRPr lang="ru-RU" dirty="0" smtClean="0"/>
                  </a:p>
                  <a:p>
                    <a:r>
                      <a:rPr lang="ru-RU" dirty="0" smtClean="0"/>
                      <a:t>1978,0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16740371214399846"/>
                  <c:y val="4.344117408334861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0.17030774810025626"/>
                  <c:y val="-2.35193941999272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Социальная </a:t>
                    </a:r>
                    <a:r>
                      <a:rPr lang="ru-RU" dirty="0"/>
                      <a:t>политика; </a:t>
                    </a:r>
                    <a:endParaRPr lang="ru-RU" dirty="0" smtClean="0"/>
                  </a:p>
                  <a:p>
                    <a:r>
                      <a:rPr lang="ru-RU" dirty="0" smtClean="0"/>
                      <a:t>90,5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0.15316285995323012"/>
                  <c:y val="-5.111231440759234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спорт; </a:t>
                    </a:r>
                    <a:endParaRPr lang="ru-RU" dirty="0" smtClean="0"/>
                  </a:p>
                  <a:p>
                    <a:r>
                      <a:rPr lang="ru-RU" dirty="0" smtClean="0"/>
                      <a:t>141,0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5.9732861660357524E-2"/>
                  <c:y val="-5.02587546708111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Средства </a:t>
                    </a:r>
                    <a:r>
                      <a:rPr lang="ru-RU" dirty="0"/>
                      <a:t>массовой информации; </a:t>
                    </a:r>
                    <a:endParaRPr lang="ru-RU" dirty="0" smtClean="0"/>
                  </a:p>
                  <a:p>
                    <a:r>
                      <a:rPr lang="ru-RU" dirty="0" smtClean="0"/>
                      <a:t>5,0</a:t>
                    </a:r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9.6256242531317662E-2"/>
                  <c:y val="-4.31003514193554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Обслуживание муниципального долга; </a:t>
                    </a:r>
                    <a:endParaRPr lang="ru-RU" dirty="0" smtClean="0"/>
                  </a:p>
                  <a:p>
                    <a:r>
                      <a:rPr lang="ru-RU" dirty="0" smtClean="0"/>
                      <a:t>32,4</a:t>
                    </a:r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муниципального долга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349.1</c:v>
                </c:pt>
                <c:pt idx="1">
                  <c:v>31.3</c:v>
                </c:pt>
                <c:pt idx="2">
                  <c:v>182.4</c:v>
                </c:pt>
                <c:pt idx="3">
                  <c:v>145.1</c:v>
                </c:pt>
                <c:pt idx="4">
                  <c:v>1978</c:v>
                </c:pt>
                <c:pt idx="5">
                  <c:v>181.2</c:v>
                </c:pt>
                <c:pt idx="6">
                  <c:v>90.5</c:v>
                </c:pt>
                <c:pt idx="7">
                  <c:v>141</c:v>
                </c:pt>
                <c:pt idx="8">
                  <c:v>5</c:v>
                </c:pt>
                <c:pt idx="9">
                  <c:v>32.4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634066007371213E-2"/>
          <c:y val="9.5385692586314672E-2"/>
          <c:w val="0.79808923836365764"/>
          <c:h val="0.809228614827370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2291913346563714"/>
                  <c:y val="-0.1424708003246106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Общегосу</a:t>
                    </a:r>
                    <a:r>
                      <a:rPr lang="ru-RU" dirty="0" smtClean="0"/>
                      <a:t>-дарственные </a:t>
                    </a:r>
                    <a:r>
                      <a:rPr lang="ru-RU" dirty="0"/>
                      <a:t>вопросы; 324,8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7626869903106914E-2"/>
                  <c:y val="-6.819498110322370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7981880492970565E-2"/>
                  <c:y val="-1.4293637932829225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0468538932341609E-2"/>
                  <c:y val="0.153960261269748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2838664584402679"/>
                  <c:y val="8.133822286232861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4491853309540883E-2"/>
                  <c:y val="1.833452533297012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3216149959141472E-2"/>
                  <c:y val="-3.316124000416379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</a:t>
                    </a:r>
                    <a:r>
                      <a:rPr lang="ru-RU" dirty="0" smtClean="0"/>
                      <a:t>;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93,8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0.13157071860980937"/>
                  <c:y val="-0.1502976028636992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</a:t>
                    </a:r>
                    <a:r>
                      <a:rPr lang="ru-RU" dirty="0" smtClean="0"/>
                      <a:t>;</a:t>
                    </a:r>
                  </a:p>
                  <a:p>
                    <a:r>
                      <a:rPr lang="ru-RU" dirty="0" smtClean="0"/>
                      <a:t>137,5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1.3189591915014259E-2"/>
                  <c:y val="-0.1721601363903074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.14924703567199774"/>
                  <c:y val="-0.1669645371045060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Обслуживание </a:t>
                    </a:r>
                    <a:r>
                      <a:rPr lang="ru-RU" dirty="0" err="1" smtClean="0"/>
                      <a:t>муниципаль-ного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долга; 27,2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муниципального долга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324.8</c:v>
                </c:pt>
                <c:pt idx="1">
                  <c:v>31.3</c:v>
                </c:pt>
                <c:pt idx="2">
                  <c:v>178</c:v>
                </c:pt>
                <c:pt idx="3">
                  <c:v>145.1</c:v>
                </c:pt>
                <c:pt idx="4">
                  <c:v>1959.8</c:v>
                </c:pt>
                <c:pt idx="5">
                  <c:v>181.2</c:v>
                </c:pt>
                <c:pt idx="6">
                  <c:v>93.8</c:v>
                </c:pt>
                <c:pt idx="7">
                  <c:v>137.5</c:v>
                </c:pt>
                <c:pt idx="8">
                  <c:v>5</c:v>
                </c:pt>
                <c:pt idx="9">
                  <c:v>27.2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239059923334808E-2"/>
          <c:y val="0.14479317123174043"/>
          <c:w val="0.813974029945286"/>
          <c:h val="0.77246910683924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9.9665481726891103E-2"/>
                  <c:y val="-0.13824544818382245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Общегосу</a:t>
                    </a:r>
                    <a:r>
                      <a:rPr lang="ru-RU" dirty="0" smtClean="0"/>
                      <a:t>-дарственные </a:t>
                    </a:r>
                    <a:r>
                      <a:rPr lang="ru-RU" dirty="0"/>
                      <a:t>вопросы; 313,7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1936467679095671E-2"/>
                  <c:y val="-7.364820448064114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4099171399566493E-3"/>
                  <c:y val="-5.374382049526292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7772707630257634E-3"/>
                  <c:y val="0.1627281551472102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0029910726534422E-2"/>
                  <c:y val="7.963634721924851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9.3810447361922789E-2"/>
                  <c:y val="1.89379973445316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13590303214256316"/>
                  <c:y val="-3.674885712937165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2080053742420501"/>
                  <c:y val="-0.1469328382661064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Физическая культура и спорт; </a:t>
                    </a:r>
                  </a:p>
                  <a:p>
                    <a:r>
                      <a:rPr lang="ru-RU" baseline="0" dirty="0" smtClean="0"/>
                      <a:t>137,5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8.3774041759266879E-2"/>
                  <c:y val="-0.1790046987151555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.12471619749224902"/>
                  <c:y val="-0.14805587154701896"/>
                </c:manualLayout>
              </c:layout>
              <c:tx>
                <c:rich>
                  <a:bodyPr/>
                  <a:lstStyle/>
                  <a:p>
                    <a:r>
                      <a:rPr lang="ru-RU" sz="1000" baseline="0" dirty="0" err="1" smtClean="0"/>
                      <a:t>Обслужива-ние</a:t>
                    </a:r>
                    <a:r>
                      <a:rPr lang="ru-RU" sz="1000" baseline="0" dirty="0" smtClean="0"/>
                      <a:t> </a:t>
                    </a:r>
                    <a:r>
                      <a:rPr lang="ru-RU" sz="1000" baseline="0" dirty="0" err="1" smtClean="0"/>
                      <a:t>муниципаль-ного</a:t>
                    </a:r>
                    <a:r>
                      <a:rPr lang="ru-RU" sz="1000" baseline="0" dirty="0" smtClean="0"/>
                      <a:t> долга; 27,5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муниципального долга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313.7</c:v>
                </c:pt>
                <c:pt idx="1">
                  <c:v>31.3</c:v>
                </c:pt>
                <c:pt idx="2">
                  <c:v>178</c:v>
                </c:pt>
                <c:pt idx="3">
                  <c:v>145.1</c:v>
                </c:pt>
                <c:pt idx="4">
                  <c:v>1959.8</c:v>
                </c:pt>
                <c:pt idx="5">
                  <c:v>181.2</c:v>
                </c:pt>
                <c:pt idx="6">
                  <c:v>93.6</c:v>
                </c:pt>
                <c:pt idx="7">
                  <c:v>137.5</c:v>
                </c:pt>
                <c:pt idx="8">
                  <c:v>5</c:v>
                </c:pt>
                <c:pt idx="9">
                  <c:v>27.5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615698526721968E-2"/>
          <c:y val="4.7982322951770788E-2"/>
          <c:w val="0.81911777191874802"/>
          <c:h val="0.819016405584564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-1.1471173482982469E-2"/>
                  <c:y val="3.9193176066856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6033801122368525E-3"/>
                  <c:y val="-7.83863521337135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003727679760966E-2"/>
                  <c:y val="-3.9193176066856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037276797609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4338966853728192E-2"/>
                  <c:y val="-1.796333151670413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2016 год</c:v>
                </c:pt>
                <c:pt idx="1">
                  <c:v>План 2017 года</c:v>
                </c:pt>
                <c:pt idx="2">
                  <c:v>Ожидаемое исполнение 2017 года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3582.9</c:v>
                </c:pt>
                <c:pt idx="1">
                  <c:v>3558</c:v>
                </c:pt>
                <c:pt idx="2">
                  <c:v>3619.1</c:v>
                </c:pt>
                <c:pt idx="3">
                  <c:v>3194</c:v>
                </c:pt>
                <c:pt idx="4">
                  <c:v>3085.7</c:v>
                </c:pt>
                <c:pt idx="5">
                  <c:v>3083.7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2.1508450280592128E-2"/>
                  <c:y val="1.1757644212371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905070168355277E-2"/>
                  <c:y val="-6.172153711271118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905070168355331E-2"/>
                  <c:y val="1.1757952820057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338966853728086E-2"/>
                  <c:y val="1.1757952820057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338966853728086E-2"/>
                  <c:y val="1.1757952820057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5772863539100894E-2"/>
                  <c:y val="-1.796333151670413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2016 год</c:v>
                </c:pt>
                <c:pt idx="1">
                  <c:v>План 2017 года</c:v>
                </c:pt>
                <c:pt idx="2">
                  <c:v>Ожидаемое исполнение 2017 года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3519.7</c:v>
                </c:pt>
                <c:pt idx="1">
                  <c:v>3656.8</c:v>
                </c:pt>
                <c:pt idx="2">
                  <c:v>3606.8</c:v>
                </c:pt>
                <c:pt idx="3">
                  <c:v>3136</c:v>
                </c:pt>
                <c:pt idx="4">
                  <c:v>3072.7</c:v>
                </c:pt>
                <c:pt idx="5">
                  <c:v>3083.7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5.7355867414912347E-3"/>
                  <c:y val="0.10190225777382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3016900561184263E-3"/>
                  <c:y val="-3.9193176066856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301690056118426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2016 год</c:v>
                </c:pt>
                <c:pt idx="1">
                  <c:v>План 2017 года</c:v>
                </c:pt>
                <c:pt idx="2">
                  <c:v>Ожидаемое исполнение 2017 года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63.2</c:v>
                </c:pt>
                <c:pt idx="1">
                  <c:v>-98.8</c:v>
                </c:pt>
                <c:pt idx="2">
                  <c:v>12.3</c:v>
                </c:pt>
                <c:pt idx="3">
                  <c:v>58</c:v>
                </c:pt>
                <c:pt idx="4">
                  <c:v>13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884800"/>
        <c:axId val="71886336"/>
      </c:barChart>
      <c:catAx>
        <c:axId val="71884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1886336"/>
        <c:crosses val="autoZero"/>
        <c:auto val="1"/>
        <c:lblAlgn val="ctr"/>
        <c:lblOffset val="100"/>
        <c:noMultiLvlLbl val="0"/>
      </c:catAx>
      <c:valAx>
        <c:axId val="71886336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1884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120011507303166"/>
          <c:y val="0.34926470588235298"/>
          <c:w val="8.9497621312175812E-2"/>
          <c:h val="0.37867647058823528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709583028529633E-2"/>
          <c:y val="0.22687619748911814"/>
          <c:w val="0.7984299420599047"/>
          <c:h val="0.769178834106127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4"/>
          <c:dPt>
            <c:idx val="0"/>
            <c:bubble3D val="0"/>
            <c:spPr>
              <a:solidFill>
                <a:schemeClr val="accent6"/>
              </a:solidFill>
            </c:spPr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chemeClr val="accent5"/>
              </a:solidFill>
            </c:spPr>
          </c:dPt>
          <c:dPt>
            <c:idx val="5"/>
            <c:bubble3D val="0"/>
            <c:spPr>
              <a:solidFill>
                <a:schemeClr val="accent1"/>
              </a:solidFill>
            </c:spPr>
          </c:dPt>
          <c:dPt>
            <c:idx val="6"/>
            <c:bubble3D val="0"/>
            <c:spPr>
              <a:solidFill>
                <a:schemeClr val="accent2"/>
              </a:solidFill>
            </c:spPr>
          </c:dPt>
          <c:dPt>
            <c:idx val="7"/>
            <c:bubble3D val="0"/>
            <c:spPr>
              <a:solidFill>
                <a:schemeClr val="accent3"/>
              </a:solidFill>
            </c:spPr>
          </c:dPt>
          <c:dPt>
            <c:idx val="8"/>
            <c:bubble3D val="0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1.3708505895431688E-2"/>
                  <c:y val="-0.1256432025410789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Развитие </a:t>
                    </a:r>
                    <a:r>
                      <a:rPr lang="ru-RU" dirty="0"/>
                      <a:t>физической культуры и спорта;  </a:t>
                    </a:r>
                    <a:endParaRPr lang="ru-RU" dirty="0" smtClean="0"/>
                  </a:p>
                  <a:p>
                    <a:r>
                      <a:rPr lang="ru-RU" dirty="0" smtClean="0"/>
                      <a:t>140,9</a:t>
                    </a:r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9035637553352661"/>
                  <c:y val="-0.1136132056657534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9990749327511823"/>
                  <c:y val="-1.110914641481951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Культура;  </a:t>
                    </a:r>
                    <a:endParaRPr lang="ru-RU" dirty="0" smtClean="0"/>
                  </a:p>
                  <a:p>
                    <a:r>
                      <a:rPr lang="ru-RU" dirty="0" smtClean="0"/>
                      <a:t>232,2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1223876642339971"/>
                  <c:y val="2.679764039396065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1321002943395791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Развитие образования; </a:t>
                    </a:r>
                    <a:endParaRPr lang="ru-RU" dirty="0" smtClean="0"/>
                  </a:p>
                  <a:p>
                    <a:r>
                      <a:rPr lang="ru-RU" dirty="0" smtClean="0"/>
                      <a:t>1 </a:t>
                    </a:r>
                    <a:r>
                      <a:rPr lang="ru-RU" dirty="0"/>
                      <a:t>962,8</a:t>
                    </a:r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8.1144986723038548E-2"/>
                  <c:y val="6.43971598565717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Развитие </a:t>
                    </a:r>
                    <a:r>
                      <a:rPr lang="ru-RU" dirty="0"/>
                      <a:t>экономики;  </a:t>
                    </a:r>
                    <a:endParaRPr lang="ru-RU" dirty="0" smtClean="0"/>
                  </a:p>
                  <a:p>
                    <a:r>
                      <a:rPr lang="ru-RU" dirty="0" smtClean="0"/>
                      <a:t>1,5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0.11265164824404265"/>
                  <c:y val="-2.069127973588022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Развитие транспортной системы;  </a:t>
                    </a:r>
                    <a:endParaRPr lang="ru-RU" dirty="0" smtClean="0"/>
                  </a:p>
                  <a:p>
                    <a:r>
                      <a:rPr lang="ru-RU" dirty="0" smtClean="0"/>
                      <a:t>152,1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0.1573023287963182"/>
                  <c:y val="-0.1039779851743479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Развитие </a:t>
                    </a:r>
                    <a:r>
                      <a:rPr lang="ru-RU" dirty="0"/>
                      <a:t>системы муниципального управления;  </a:t>
                    </a:r>
                    <a:endParaRPr lang="ru-RU" dirty="0" smtClean="0"/>
                  </a:p>
                  <a:p>
                    <a:r>
                      <a:rPr lang="ru-RU" dirty="0" smtClean="0"/>
                      <a:t>126,2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6.4454089361726641E-2"/>
                  <c:y val="-0.1143031370278774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Безопасность жизнедеятельности населения; </a:t>
                    </a:r>
                    <a:endParaRPr lang="ru-RU" dirty="0" smtClean="0"/>
                  </a:p>
                  <a:p>
                    <a:r>
                      <a:rPr lang="ru-RU" dirty="0" smtClean="0"/>
                      <a:t>39,9</a:t>
                    </a:r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1.6608931564607826E-2"/>
                  <c:y val="-0.1902860167182197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Развитие физической культуры и спорта</c:v>
                </c:pt>
                <c:pt idx="1">
                  <c:v>Социальная поддержка</c:v>
                </c:pt>
                <c:pt idx="2">
                  <c:v>Культура</c:v>
                </c:pt>
                <c:pt idx="3">
                  <c:v>Жилье и жилищно-коммунальное хозяйство</c:v>
                </c:pt>
                <c:pt idx="4">
                  <c:v>Развитие образования</c:v>
                </c:pt>
                <c:pt idx="5">
                  <c:v>Развитие экономики</c:v>
                </c:pt>
                <c:pt idx="6">
                  <c:v>Развитие транспортной системы</c:v>
                </c:pt>
                <c:pt idx="7">
                  <c:v>Развитие системы муниципального управления</c:v>
                </c:pt>
                <c:pt idx="8">
                  <c:v>Безопасность жизнедеятельности населения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9"/>
                <c:pt idx="0">
                  <c:v>140.9</c:v>
                </c:pt>
                <c:pt idx="1">
                  <c:v>2.9</c:v>
                </c:pt>
                <c:pt idx="2">
                  <c:v>232.2</c:v>
                </c:pt>
                <c:pt idx="3">
                  <c:v>187.3</c:v>
                </c:pt>
                <c:pt idx="4">
                  <c:v>1962.8</c:v>
                </c:pt>
                <c:pt idx="5">
                  <c:v>1.5</c:v>
                </c:pt>
                <c:pt idx="6">
                  <c:v>152.1</c:v>
                </c:pt>
                <c:pt idx="7">
                  <c:v>126.2</c:v>
                </c:pt>
                <c:pt idx="8">
                  <c:v>39.9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183199234504904E-2"/>
          <c:y val="0.17737085373786926"/>
          <c:w val="0.813974029945286"/>
          <c:h val="0.77246910683924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6"/>
              </a:solidFill>
            </c:spPr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5"/>
            <c:bubble3D val="0"/>
            <c:spPr>
              <a:solidFill>
                <a:schemeClr val="accent1"/>
              </a:solidFill>
            </c:spPr>
          </c:dPt>
          <c:dPt>
            <c:idx val="6"/>
            <c:bubble3D val="0"/>
            <c:spPr>
              <a:solidFill>
                <a:schemeClr val="accent2"/>
              </a:solidFill>
            </c:spPr>
          </c:dPt>
          <c:dPt>
            <c:idx val="7"/>
            <c:bubble3D val="0"/>
            <c:spPr>
              <a:solidFill>
                <a:schemeClr val="accent3"/>
              </a:solidFill>
            </c:spPr>
          </c:dPt>
          <c:dPt>
            <c:idx val="8"/>
            <c:bubble3D val="0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-8.7074639202129073E-2"/>
                  <c:y val="-0.14046962525882609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Развитие физической культуры и спорта; </a:t>
                    </a:r>
                  </a:p>
                  <a:p>
                    <a:r>
                      <a:rPr lang="ru-RU" baseline="0" dirty="0" smtClean="0"/>
                      <a:t>137,6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3.5097410280681536E-2"/>
                  <c:y val="-0.1702978133086711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55856792054216"/>
                  <c:y val="-0.1692554975104129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4305232598019042E-2"/>
                  <c:y val="-7.828176421055227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6149884592696243"/>
                  <c:y val="3.09690065388001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3003547960051585E-2"/>
                  <c:y val="0.1163561323739353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7.0753422778280797E-2"/>
                  <c:y val="-1.314429481308084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16895873631574615"/>
                  <c:y val="-0.1152873097752291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Развитие системы </a:t>
                    </a:r>
                    <a:r>
                      <a:rPr lang="ru-RU" dirty="0" err="1" smtClean="0"/>
                      <a:t>муниципаль-ного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управления; 118,3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10553573510851373"/>
                  <c:y val="-0.137870761733620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Развитие физической культуры и спорта</c:v>
                </c:pt>
                <c:pt idx="1">
                  <c:v>Социальная поддержка</c:v>
                </c:pt>
                <c:pt idx="2">
                  <c:v>Культура</c:v>
                </c:pt>
                <c:pt idx="3">
                  <c:v>Жилье и жилищно-коммунальное хозяйство</c:v>
                </c:pt>
                <c:pt idx="4">
                  <c:v>Развитие образования</c:v>
                </c:pt>
                <c:pt idx="5">
                  <c:v>Развитие экономики</c:v>
                </c:pt>
                <c:pt idx="6">
                  <c:v>Развитие транспортной системы</c:v>
                </c:pt>
                <c:pt idx="7">
                  <c:v>Развитие системы муниципального управления</c:v>
                </c:pt>
                <c:pt idx="8">
                  <c:v>Безопасность жизнедеятельности населения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137.6</c:v>
                </c:pt>
                <c:pt idx="1">
                  <c:v>2.9</c:v>
                </c:pt>
                <c:pt idx="2">
                  <c:v>232.2</c:v>
                </c:pt>
                <c:pt idx="3">
                  <c:v>190</c:v>
                </c:pt>
                <c:pt idx="4">
                  <c:v>1944.9</c:v>
                </c:pt>
                <c:pt idx="5">
                  <c:v>1.5</c:v>
                </c:pt>
                <c:pt idx="6">
                  <c:v>150.19999999999999</c:v>
                </c:pt>
                <c:pt idx="7">
                  <c:v>118.3</c:v>
                </c:pt>
                <c:pt idx="8">
                  <c:v>39.9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183199234504904E-2"/>
          <c:y val="0.17737085373786926"/>
          <c:w val="0.813974029945286"/>
          <c:h val="0.77246910683924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6"/>
              </a:solidFill>
            </c:spPr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5"/>
            <c:bubble3D val="0"/>
            <c:spPr>
              <a:solidFill>
                <a:schemeClr val="accent1"/>
              </a:solidFill>
            </c:spPr>
          </c:dPt>
          <c:dPt>
            <c:idx val="6"/>
            <c:bubble3D val="0"/>
            <c:spPr>
              <a:solidFill>
                <a:schemeClr val="accent2"/>
              </a:solidFill>
            </c:spPr>
          </c:dPt>
          <c:dPt>
            <c:idx val="7"/>
            <c:bubble3D val="0"/>
            <c:spPr>
              <a:solidFill>
                <a:schemeClr val="accent3"/>
              </a:solidFill>
            </c:spPr>
          </c:dPt>
          <c:dPt>
            <c:idx val="8"/>
            <c:bubble3D val="0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-8.7074639202129073E-2"/>
                  <c:y val="-0.14046962525882609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Развитие физической культуры и спорта; </a:t>
                    </a:r>
                  </a:p>
                  <a:p>
                    <a:r>
                      <a:rPr lang="ru-RU" baseline="0" dirty="0" smtClean="0"/>
                      <a:t>137,6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5.687560876066617E-2"/>
                  <c:y val="-0.1702978133086711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55856792054216"/>
                  <c:y val="-0.1692554975104129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9385854802864438E-4"/>
                  <c:y val="-7.828176421055223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6149884592696243"/>
                  <c:y val="3.09690065388001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3003547960051585E-2"/>
                  <c:y val="0.1163561323739353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7142048728290394E-2"/>
                  <c:y val="-1.314429481308092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16895873631574615"/>
                  <c:y val="-0.1152873097752291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Развитие </a:t>
                    </a:r>
                    <a:r>
                      <a:rPr lang="ru-RU" dirty="0"/>
                      <a:t>системы </a:t>
                    </a:r>
                    <a:r>
                      <a:rPr lang="ru-RU" dirty="0" err="1" smtClean="0"/>
                      <a:t>муниципаль-ного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управления; 118,0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10553573510851373"/>
                  <c:y val="-0.137870761733620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Развитие физической культуры и спорта</c:v>
                </c:pt>
                <c:pt idx="1">
                  <c:v>Социальная поддержка</c:v>
                </c:pt>
                <c:pt idx="2">
                  <c:v>Культура</c:v>
                </c:pt>
                <c:pt idx="3">
                  <c:v>Жилье и жилищно-коммунальное хозяйство</c:v>
                </c:pt>
                <c:pt idx="4">
                  <c:v>Развитие образования</c:v>
                </c:pt>
                <c:pt idx="5">
                  <c:v>Развитие экономики</c:v>
                </c:pt>
                <c:pt idx="6">
                  <c:v>Развитие транспортной системы</c:v>
                </c:pt>
                <c:pt idx="7">
                  <c:v>Развитие системы муниципального управления</c:v>
                </c:pt>
                <c:pt idx="8">
                  <c:v>Безопасность жизнедеятельности населения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137.6</c:v>
                </c:pt>
                <c:pt idx="1">
                  <c:v>2.9</c:v>
                </c:pt>
                <c:pt idx="2">
                  <c:v>232.2</c:v>
                </c:pt>
                <c:pt idx="3">
                  <c:v>190.2</c:v>
                </c:pt>
                <c:pt idx="4">
                  <c:v>1944.9</c:v>
                </c:pt>
                <c:pt idx="5">
                  <c:v>1.5</c:v>
                </c:pt>
                <c:pt idx="6">
                  <c:v>150.19999999999999</c:v>
                </c:pt>
                <c:pt idx="7">
                  <c:v>118</c:v>
                </c:pt>
                <c:pt idx="8">
                  <c:v>39.9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134.30000000000001</c:v>
                </c:pt>
                <c:pt idx="1">
                  <c:v>120.3</c:v>
                </c:pt>
                <c:pt idx="2">
                  <c:v>126.2</c:v>
                </c:pt>
                <c:pt idx="3">
                  <c:v>118.3</c:v>
                </c:pt>
                <c:pt idx="4">
                  <c:v>118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516992"/>
        <c:axId val="102621184"/>
      </c:barChart>
      <c:catAx>
        <c:axId val="102516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02621184"/>
        <c:crosses val="autoZero"/>
        <c:auto val="1"/>
        <c:lblAlgn val="ctr"/>
        <c:lblOffset val="100"/>
        <c:noMultiLvlLbl val="0"/>
      </c:catAx>
      <c:valAx>
        <c:axId val="10262118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02516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3.3</c:v>
                </c:pt>
                <c:pt idx="1">
                  <c:v>1.7</c:v>
                </c:pt>
                <c:pt idx="2">
                  <c:v>1.5</c:v>
                </c:pt>
                <c:pt idx="3">
                  <c:v>1.5</c:v>
                </c:pt>
                <c:pt idx="4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994752"/>
        <c:axId val="111996288"/>
      </c:barChart>
      <c:catAx>
        <c:axId val="111994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1996288"/>
        <c:crosses val="autoZero"/>
        <c:auto val="1"/>
        <c:lblAlgn val="ctr"/>
        <c:lblOffset val="100"/>
        <c:noMultiLvlLbl val="0"/>
      </c:catAx>
      <c:valAx>
        <c:axId val="11199628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11994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44.8</c:v>
                </c:pt>
                <c:pt idx="1">
                  <c:v>44.2</c:v>
                </c:pt>
                <c:pt idx="2">
                  <c:v>39.9</c:v>
                </c:pt>
                <c:pt idx="3">
                  <c:v>39.9</c:v>
                </c:pt>
                <c:pt idx="4">
                  <c:v>39.9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424448"/>
        <c:axId val="112425984"/>
      </c:barChart>
      <c:catAx>
        <c:axId val="11242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2425984"/>
        <c:crosses val="autoZero"/>
        <c:auto val="1"/>
        <c:lblAlgn val="ctr"/>
        <c:lblOffset val="100"/>
        <c:noMultiLvlLbl val="0"/>
      </c:catAx>
      <c:valAx>
        <c:axId val="11242598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1242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223.4</c:v>
                </c:pt>
                <c:pt idx="1">
                  <c:v>141.6</c:v>
                </c:pt>
                <c:pt idx="2">
                  <c:v>152.1</c:v>
                </c:pt>
                <c:pt idx="3">
                  <c:v>150.19999999999999</c:v>
                </c:pt>
                <c:pt idx="4">
                  <c:v>150.19999999999999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918016"/>
        <c:axId val="122919552"/>
      </c:barChart>
      <c:catAx>
        <c:axId val="122918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2919552"/>
        <c:crosses val="autoZero"/>
        <c:auto val="1"/>
        <c:lblAlgn val="ctr"/>
        <c:lblOffset val="100"/>
        <c:noMultiLvlLbl val="0"/>
      </c:catAx>
      <c:valAx>
        <c:axId val="1229195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2918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391.1</c:v>
                </c:pt>
                <c:pt idx="1">
                  <c:v>532.5</c:v>
                </c:pt>
                <c:pt idx="2">
                  <c:v>187.3</c:v>
                </c:pt>
                <c:pt idx="3">
                  <c:v>190</c:v>
                </c:pt>
                <c:pt idx="4">
                  <c:v>190.2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668224"/>
        <c:axId val="129669760"/>
      </c:barChart>
      <c:catAx>
        <c:axId val="129668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9669760"/>
        <c:crosses val="autoZero"/>
        <c:auto val="1"/>
        <c:lblAlgn val="ctr"/>
        <c:lblOffset val="100"/>
        <c:noMultiLvlLbl val="0"/>
      </c:catAx>
      <c:valAx>
        <c:axId val="12966976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29668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2040.4</c:v>
                </c:pt>
                <c:pt idx="1">
                  <c:v>1935.1</c:v>
                </c:pt>
                <c:pt idx="2">
                  <c:v>1962.8</c:v>
                </c:pt>
                <c:pt idx="3">
                  <c:v>1944.9</c:v>
                </c:pt>
                <c:pt idx="4">
                  <c:v>1944.9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581824"/>
        <c:axId val="131583360"/>
      </c:barChart>
      <c:catAx>
        <c:axId val="131581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31583360"/>
        <c:crosses val="autoZero"/>
        <c:auto val="1"/>
        <c:lblAlgn val="ctr"/>
        <c:lblOffset val="100"/>
        <c:noMultiLvlLbl val="0"/>
      </c:catAx>
      <c:valAx>
        <c:axId val="13158336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31581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216.4</c:v>
                </c:pt>
                <c:pt idx="1">
                  <c:v>263</c:v>
                </c:pt>
                <c:pt idx="2">
                  <c:v>232.2</c:v>
                </c:pt>
                <c:pt idx="3">
                  <c:v>232.2</c:v>
                </c:pt>
                <c:pt idx="4">
                  <c:v>232.2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104960"/>
        <c:axId val="154106496"/>
      </c:barChart>
      <c:catAx>
        <c:axId val="15410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54106496"/>
        <c:crosses val="autoZero"/>
        <c:auto val="1"/>
        <c:lblAlgn val="ctr"/>
        <c:lblOffset val="100"/>
        <c:noMultiLvlLbl val="0"/>
      </c:catAx>
      <c:valAx>
        <c:axId val="15410649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54104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1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1"/>
            <c:spPr>
              <a:solidFill>
                <a:schemeClr val="accent5"/>
              </a:solidFill>
            </c:spPr>
          </c:dPt>
          <c:dPt>
            <c:idx val="3"/>
            <c:invertIfNegative val="0"/>
            <c:bubble3D val="1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1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1321767066408041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585063974929159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6887979811968691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2111657791971393"/>
                  <c:y val="2.7971855467881042E-3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4481329968661449"/>
                  <c:y val="-8.3915566403643133E-3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42.1</c:v>
                </c:pt>
                <c:pt idx="1">
                  <c:v>26</c:v>
                </c:pt>
                <c:pt idx="2">
                  <c:v>89</c:v>
                </c:pt>
                <c:pt idx="3">
                  <c:v>74</c:v>
                </c:pt>
                <c:pt idx="4">
                  <c:v>61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46</c:v>
                </c:pt>
                <c:pt idx="1">
                  <c:v>27.1</c:v>
                </c:pt>
                <c:pt idx="2">
                  <c:v>89</c:v>
                </c:pt>
                <c:pt idx="3">
                  <c:v>72</c:v>
                </c:pt>
                <c:pt idx="4">
                  <c:v>71</c:v>
                </c:pt>
              </c:numCache>
            </c:numRef>
          </c:yVal>
          <c:bubbleSize>
            <c:numRef>
              <c:f>Лист1!$C$2:$C$6</c:f>
              <c:numCache>
                <c:formatCode>0.0</c:formatCode>
                <c:ptCount val="5"/>
                <c:pt idx="0">
                  <c:v>25</c:v>
                </c:pt>
                <c:pt idx="1">
                  <c:v>20.3</c:v>
                </c:pt>
                <c:pt idx="2">
                  <c:v>35.9</c:v>
                </c:pt>
                <c:pt idx="3">
                  <c:v>41.8</c:v>
                </c:pt>
                <c:pt idx="4">
                  <c:v>47.7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72181632"/>
        <c:axId val="72183168"/>
      </c:bubbleChart>
      <c:valAx>
        <c:axId val="72181632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72183168"/>
        <c:crosses val="autoZero"/>
        <c:crossBetween val="midCat"/>
        <c:majorUnit val="5"/>
        <c:minorUnit val="0.2"/>
      </c:valAx>
      <c:valAx>
        <c:axId val="72183168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2181632"/>
        <c:crosses val="autoZero"/>
        <c:crossBetween val="midCat"/>
        <c:majorUnit val="5"/>
        <c:minorUnit val="5"/>
      </c:valAx>
      <c:spPr>
        <a:blipFill>
          <a:blip xmlns:r="http://schemas.openxmlformats.org/officeDocument/2006/relationships" r:embed="rId1"/>
          <a:stretch>
            <a:fillRect/>
          </a:stretch>
        </a:blip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1.3</c:v>
                </c:pt>
                <c:pt idx="1">
                  <c:v>2.2000000000000002</c:v>
                </c:pt>
                <c:pt idx="2">
                  <c:v>2.9</c:v>
                </c:pt>
                <c:pt idx="3">
                  <c:v>2.9</c:v>
                </c:pt>
                <c:pt idx="4">
                  <c:v>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631616"/>
        <c:axId val="159637504"/>
      </c:barChart>
      <c:catAx>
        <c:axId val="15963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59637504"/>
        <c:crosses val="autoZero"/>
        <c:auto val="1"/>
        <c:lblAlgn val="ctr"/>
        <c:lblOffset val="100"/>
        <c:noMultiLvlLbl val="0"/>
      </c:catAx>
      <c:valAx>
        <c:axId val="15963750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59631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124.6</c:v>
                </c:pt>
                <c:pt idx="1">
                  <c:v>148</c:v>
                </c:pt>
                <c:pt idx="2">
                  <c:v>140.9</c:v>
                </c:pt>
                <c:pt idx="3">
                  <c:v>137.6</c:v>
                </c:pt>
                <c:pt idx="4">
                  <c:v>137.6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401280"/>
        <c:axId val="160402816"/>
      </c:barChart>
      <c:catAx>
        <c:axId val="160401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60402816"/>
        <c:crosses val="autoZero"/>
        <c:auto val="1"/>
        <c:lblAlgn val="ctr"/>
        <c:lblOffset val="100"/>
        <c:noMultiLvlLbl val="0"/>
      </c:catAx>
      <c:valAx>
        <c:axId val="16040281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60401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283081840206784E-2"/>
          <c:y val="0.14945286156616655"/>
          <c:w val="0.80576671218452389"/>
          <c:h val="0.789603175332371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5"/>
            <c:bubble3D val="0"/>
            <c:spPr>
              <a:solidFill>
                <a:schemeClr val="accent5"/>
              </a:solidFill>
            </c:spPr>
          </c:dPt>
          <c:dPt>
            <c:idx val="6"/>
            <c:bubble3D val="0"/>
            <c:spPr>
              <a:solidFill>
                <a:schemeClr val="accent6"/>
              </a:solidFill>
            </c:spPr>
          </c:dPt>
          <c:dPt>
            <c:idx val="7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8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9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1"/>
            <c:bubble3D val="0"/>
            <c:spPr>
              <a:solidFill>
                <a:schemeClr val="tx1"/>
              </a:solidFill>
            </c:spPr>
          </c:dPt>
          <c:dLbls>
            <c:dLbl>
              <c:idx val="0"/>
              <c:layout>
                <c:manualLayout>
                  <c:x val="-2.3467476103697364E-2"/>
                  <c:y val="-8.66183996545356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Содержание </a:t>
                    </a:r>
                    <a:r>
                      <a:rPr lang="ru-RU" dirty="0"/>
                      <a:t>Контрольно-счетной палаты</a:t>
                    </a:r>
                    <a:r>
                      <a:rPr lang="ru-RU" dirty="0" smtClean="0"/>
                      <a:t>;</a:t>
                    </a:r>
                  </a:p>
                  <a:p>
                    <a:r>
                      <a:rPr lang="ru-RU" dirty="0" smtClean="0"/>
                      <a:t>7,2</a:t>
                    </a:r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7.9324722150061006E-2"/>
                  <c:y val="-0.1364713016473874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Содержание </a:t>
                    </a:r>
                    <a:r>
                      <a:rPr lang="ru-RU" dirty="0"/>
                      <a:t>Совета; </a:t>
                    </a:r>
                    <a:endParaRPr lang="ru-RU" dirty="0" smtClean="0"/>
                  </a:p>
                  <a:p>
                    <a:r>
                      <a:rPr lang="ru-RU" dirty="0" smtClean="0"/>
                      <a:t>3,8</a:t>
                    </a:r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23670560471868315"/>
                  <c:y val="-0.1117595714771359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Субсидии печатным изданиям; </a:t>
                    </a:r>
                    <a:endParaRPr lang="ru-RU" dirty="0" smtClean="0"/>
                  </a:p>
                  <a:p>
                    <a:r>
                      <a:rPr lang="ru-RU" dirty="0" smtClean="0"/>
                      <a:t>5,0</a:t>
                    </a:r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20819319141852347"/>
                  <c:y val="6.622626080724740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Софинансирование мероприятий (резерв); </a:t>
                    </a:r>
                  </a:p>
                  <a:p>
                    <a:r>
                      <a:rPr lang="ru-RU" dirty="0" smtClean="0"/>
                      <a:t>3,0</a:t>
                    </a:r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978357512524471"/>
                  <c:y val="0.1074278521485864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Дополнительные выборы депутата Совета; </a:t>
                    </a:r>
                  </a:p>
                  <a:p>
                    <a:r>
                      <a:rPr lang="ru-RU" dirty="0" smtClean="0"/>
                      <a:t>0,7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2.1810560455839675E-2"/>
                  <c:y val="0.1656770091603194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Содержание администрации; </a:t>
                    </a:r>
                    <a:endParaRPr lang="ru-RU" dirty="0" smtClean="0"/>
                  </a:p>
                  <a:p>
                    <a:r>
                      <a:rPr lang="ru-RU" dirty="0" smtClean="0"/>
                      <a:t>122,0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2.658358121617288E-2"/>
                  <c:y val="2.322090427144681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Содержание УКС; </a:t>
                    </a:r>
                    <a:endParaRPr lang="ru-RU" dirty="0" smtClean="0"/>
                  </a:p>
                  <a:p>
                    <a:r>
                      <a:rPr lang="ru-RU" dirty="0" smtClean="0"/>
                      <a:t>20,2</a:t>
                    </a:r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4.3621178157244637E-2"/>
                  <c:y val="-1.2293387480590598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76822827608067"/>
                      <c:h val="0.1216802800466744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7.2701868186131899E-3"/>
                  <c:y val="-5.673187000983103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Исполнение судебных актов (резерв); </a:t>
                    </a:r>
                  </a:p>
                  <a:p>
                    <a:r>
                      <a:rPr lang="ru-RU" dirty="0" smtClean="0"/>
                      <a:t>98,9</a:t>
                    </a:r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612322726226157E-2"/>
                      <c:h val="0.1520186697782963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0.21239318406819274"/>
                  <c:y val="5.176545172226867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Исполнения исполнительных листов; </a:t>
                    </a:r>
                  </a:p>
                  <a:p>
                    <a:r>
                      <a:rPr lang="ru-RU" dirty="0" smtClean="0"/>
                      <a:t>5,0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0"/>
              <c:layout>
                <c:manualLayout>
                  <c:x val="-0.28596919203952326"/>
                  <c:y val="-8.82055145673885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Резервные фонды; </a:t>
                    </a:r>
                  </a:p>
                  <a:p>
                    <a:r>
                      <a:rPr lang="ru-RU" dirty="0" smtClean="0"/>
                      <a:t>5,0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1"/>
              <c:layout>
                <c:manualLayout>
                  <c:x val="-0.14178249638980842"/>
                  <c:y val="-0.1121261680096288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Составление списков в присяжные заседатели; </a:t>
                    </a:r>
                  </a:p>
                  <a:p>
                    <a:r>
                      <a:rPr lang="ru-RU" dirty="0" smtClean="0"/>
                      <a:t>0,9</a:t>
                    </a:r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Содержание Контрольно-счетной палаты</c:v>
                </c:pt>
                <c:pt idx="1">
                  <c:v>Содержание Совета</c:v>
                </c:pt>
                <c:pt idx="2">
                  <c:v>Субсидии печатным изданиям</c:v>
                </c:pt>
                <c:pt idx="3">
                  <c:v>Софинансирование мероприятий (резерв)</c:v>
                </c:pt>
                <c:pt idx="4">
                  <c:v>Дополнительные выборы депутата Совета</c:v>
                </c:pt>
                <c:pt idx="5">
                  <c:v>Содержание администрации</c:v>
                </c:pt>
                <c:pt idx="6">
                  <c:v>Содержание УКС</c:v>
                </c:pt>
                <c:pt idx="7">
                  <c:v>Доплаты к пенсиям муниципальных служащих</c:v>
                </c:pt>
                <c:pt idx="8">
                  <c:v>Исполнение судебных актов (резерв)</c:v>
                </c:pt>
                <c:pt idx="9">
                  <c:v>Исполнения исполнительных листов</c:v>
                </c:pt>
                <c:pt idx="10">
                  <c:v>Резервные фонды</c:v>
                </c:pt>
                <c:pt idx="11">
                  <c:v>Составление списков в присяжные заседатели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7.2</c:v>
                </c:pt>
                <c:pt idx="1">
                  <c:v>3.8</c:v>
                </c:pt>
                <c:pt idx="2">
                  <c:v>5</c:v>
                </c:pt>
                <c:pt idx="3">
                  <c:v>3</c:v>
                </c:pt>
                <c:pt idx="4">
                  <c:v>0.7</c:v>
                </c:pt>
                <c:pt idx="5">
                  <c:v>122</c:v>
                </c:pt>
                <c:pt idx="6">
                  <c:v>20.2</c:v>
                </c:pt>
                <c:pt idx="7">
                  <c:v>18.5</c:v>
                </c:pt>
                <c:pt idx="8">
                  <c:v>98.9</c:v>
                </c:pt>
                <c:pt idx="9">
                  <c:v>5</c:v>
                </c:pt>
                <c:pt idx="10">
                  <c:v>5</c:v>
                </c:pt>
                <c:pt idx="11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297156646452831E-2"/>
          <c:y val="0.24768891468119325"/>
          <c:w val="0.76577083015593006"/>
          <c:h val="0.750884837042212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  <c:spPr>
              <a:solidFill>
                <a:schemeClr val="tx1"/>
              </a:solidFill>
            </c:spPr>
          </c:dPt>
          <c:dLbls>
            <c:dLbl>
              <c:idx val="0"/>
              <c:layout>
                <c:manualLayout>
                  <c:x val="7.4222790293184904E-2"/>
                  <c:y val="-0.2787331730320894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Содержание </a:t>
                    </a:r>
                    <a:r>
                      <a:rPr lang="ru-RU" dirty="0"/>
                      <a:t>Контрольно-счетной палаты; </a:t>
                    </a:r>
                    <a:endParaRPr lang="ru-RU" dirty="0" smtClean="0"/>
                  </a:p>
                  <a:p>
                    <a:r>
                      <a:rPr lang="ru-RU" dirty="0" smtClean="0"/>
                      <a:t>7,2</a:t>
                    </a:r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9008564704527378"/>
                  <c:y val="-0.3115087278575537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Содержание </a:t>
                    </a:r>
                    <a:r>
                      <a:rPr lang="ru-RU" dirty="0"/>
                      <a:t>Совета; </a:t>
                    </a:r>
                    <a:endParaRPr lang="ru-RU" dirty="0" smtClean="0"/>
                  </a:p>
                  <a:p>
                    <a:r>
                      <a:rPr lang="ru-RU" dirty="0" smtClean="0"/>
                      <a:t>3,8</a:t>
                    </a:r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24666749447862918"/>
                  <c:y val="-0.1867042025993478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9047008472025578"/>
                  <c:y val="-2.4015955042961404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Софинанси-рование</a:t>
                    </a:r>
                    <a:r>
                      <a:rPr lang="ru-RU" dirty="0" smtClean="0"/>
                      <a:t> мероприятий (резерв); </a:t>
                    </a:r>
                  </a:p>
                  <a:p>
                    <a:r>
                      <a:rPr lang="ru-RU" dirty="0" smtClean="0"/>
                      <a:t>3,0</a:t>
                    </a:r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31000658200489"/>
                      <c:h val="0.3232284249685446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9.4810113882631566E-2"/>
                  <c:y val="0.1080878481423084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Содержание </a:t>
                    </a:r>
                    <a:r>
                      <a:rPr lang="ru-RU" dirty="0" err="1" smtClean="0"/>
                      <a:t>администра-ции</a:t>
                    </a:r>
                    <a:r>
                      <a:rPr lang="ru-RU" dirty="0"/>
                      <a:t>; </a:t>
                    </a:r>
                    <a:endParaRPr lang="ru-RU" dirty="0" smtClean="0"/>
                  </a:p>
                  <a:p>
                    <a:r>
                      <a:rPr lang="ru-RU" dirty="0" smtClean="0"/>
                      <a:t>140,5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08103823414379"/>
                      <c:h val="0.1220826041249574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0.11966561795488152"/>
                  <c:y val="6.27907910952466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Содержание </a:t>
                    </a:r>
                    <a:r>
                      <a:rPr lang="ru-RU" dirty="0"/>
                      <a:t>УКС</a:t>
                    </a:r>
                    <a:r>
                      <a:rPr lang="ru-RU" dirty="0" smtClean="0"/>
                      <a:t>;</a:t>
                    </a:r>
                  </a:p>
                  <a:p>
                    <a:r>
                      <a:rPr lang="ru-RU" dirty="0" smtClean="0"/>
                      <a:t>17,7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7.2145612124205989E-3"/>
                  <c:y val="0.2708142939739260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Доплаты к пенсиям </a:t>
                    </a:r>
                    <a:r>
                      <a:rPr lang="ru-RU" dirty="0" err="1" smtClean="0"/>
                      <a:t>муниципа-льных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служащих; 18,5</a:t>
                    </a:r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98118482386728"/>
                      <c:h val="0.1717728016802937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8.5705531988408828E-3"/>
                  <c:y val="-2.116076847039037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47168950572875"/>
                      <c:h val="0.1216803367473863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0.20039662990551696"/>
                  <c:y val="-0.1113829425512287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101715595302527"/>
                      <c:h val="0.2089574776082786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0.20752885981949201"/>
                  <c:y val="-0.3096463377717457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Резервные фонды ; </a:t>
                    </a:r>
                  </a:p>
                  <a:p>
                    <a:r>
                      <a:rPr lang="ru-RU" dirty="0" smtClean="0"/>
                      <a:t>5,0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2439183939368"/>
                      <c:h val="0.1717728016802937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0"/>
              <c:layout>
                <c:manualLayout>
                  <c:x val="-4.8264811648034152E-2"/>
                  <c:y val="-0.2519787782577569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1"/>
              <c:layout>
                <c:manualLayout>
                  <c:x val="-0.15508081419854114"/>
                  <c:y val="-0.2232526742639306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Содержание Контрольно-счетной палаты</c:v>
                </c:pt>
                <c:pt idx="1">
                  <c:v>Содержание Совета</c:v>
                </c:pt>
                <c:pt idx="2">
                  <c:v>Субсидии печатным изданиям</c:v>
                </c:pt>
                <c:pt idx="3">
                  <c:v>Софинансирование мероприятий (резерв)</c:v>
                </c:pt>
                <c:pt idx="4">
                  <c:v>Содержание администрации</c:v>
                </c:pt>
                <c:pt idx="5">
                  <c:v>Содержание УКС</c:v>
                </c:pt>
                <c:pt idx="6">
                  <c:v>Доплаты к пенсиям муниципальных служащих</c:v>
                </c:pt>
                <c:pt idx="7">
                  <c:v>Исполнение судебных актов (резерв)</c:v>
                </c:pt>
                <c:pt idx="8">
                  <c:v>Исполнения исполнительных листов</c:v>
                </c:pt>
                <c:pt idx="9">
                  <c:v>Резервные фонды </c:v>
                </c:pt>
                <c:pt idx="10">
                  <c:v>Составление списков в присяжные заседатели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7.2</c:v>
                </c:pt>
                <c:pt idx="1">
                  <c:v>3.8</c:v>
                </c:pt>
                <c:pt idx="2">
                  <c:v>5</c:v>
                </c:pt>
                <c:pt idx="3">
                  <c:v>3</c:v>
                </c:pt>
                <c:pt idx="4">
                  <c:v>140.5</c:v>
                </c:pt>
                <c:pt idx="5">
                  <c:v>17.7</c:v>
                </c:pt>
                <c:pt idx="6">
                  <c:v>18.5</c:v>
                </c:pt>
                <c:pt idx="7">
                  <c:v>49.4</c:v>
                </c:pt>
                <c:pt idx="8">
                  <c:v>5</c:v>
                </c:pt>
                <c:pt idx="9">
                  <c:v>5</c:v>
                </c:pt>
                <c:pt idx="10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297156646452831E-2"/>
          <c:y val="0.24768891468119325"/>
          <c:w val="0.76577083015593006"/>
          <c:h val="0.750884837042212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  <c:spPr>
              <a:solidFill>
                <a:schemeClr val="tx1"/>
              </a:solidFill>
            </c:spPr>
          </c:dPt>
          <c:dLbls>
            <c:dLbl>
              <c:idx val="0"/>
              <c:layout>
                <c:manualLayout>
                  <c:x val="0.10279130095598785"/>
                  <c:y val="-0.2878433720074430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Содержание </a:t>
                    </a:r>
                    <a:r>
                      <a:rPr lang="ru-RU" dirty="0"/>
                      <a:t>Контрольно-счетной палаты; </a:t>
                    </a:r>
                    <a:endParaRPr lang="ru-RU" dirty="0" smtClean="0"/>
                  </a:p>
                  <a:p>
                    <a:r>
                      <a:rPr lang="ru-RU" dirty="0" smtClean="0"/>
                      <a:t>7,2</a:t>
                    </a:r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157973066417963"/>
                  <c:y val="-0.3274515760644227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Содержание Совета; </a:t>
                    </a:r>
                    <a:endParaRPr lang="ru-RU" dirty="0" smtClean="0"/>
                  </a:p>
                  <a:p>
                    <a:r>
                      <a:rPr lang="ru-RU" dirty="0" smtClean="0"/>
                      <a:t>3,8</a:t>
                    </a:r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24666749447862918"/>
                  <c:y val="-0.1867042025993478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7904268045513472"/>
                  <c:y val="3.292278855299912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Софинансирование</a:t>
                    </a:r>
                    <a:r>
                      <a:rPr lang="ru-RU" dirty="0" smtClean="0"/>
                      <a:t> мероприятий (резерв); </a:t>
                    </a:r>
                  </a:p>
                  <a:p>
                    <a:r>
                      <a:rPr lang="ru-RU" dirty="0" smtClean="0"/>
                      <a:t>3,0</a:t>
                    </a:r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31000658200489"/>
                      <c:h val="0.3232284249685446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3.3907930860334647E-3"/>
                  <c:y val="8.303471406783549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Содержание </a:t>
                    </a:r>
                    <a:r>
                      <a:rPr lang="ru-RU" dirty="0" err="1" smtClean="0"/>
                      <a:t>администра-ции</a:t>
                    </a:r>
                    <a:r>
                      <a:rPr lang="ru-RU" dirty="0" smtClean="0"/>
                      <a:t>;</a:t>
                    </a:r>
                  </a:p>
                  <a:p>
                    <a:r>
                      <a:rPr lang="ru-RU" dirty="0" smtClean="0"/>
                      <a:t>140,5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08103823414379"/>
                      <c:h val="0.1220826041249574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0.11966561795488152"/>
                  <c:y val="6.27907910952466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Содержание </a:t>
                    </a:r>
                    <a:r>
                      <a:rPr lang="ru-RU" dirty="0"/>
                      <a:t>УКС</a:t>
                    </a:r>
                    <a:r>
                      <a:rPr lang="ru-RU" dirty="0" smtClean="0"/>
                      <a:t>;</a:t>
                    </a:r>
                  </a:p>
                  <a:p>
                    <a:r>
                      <a:rPr lang="ru-RU" dirty="0" smtClean="0"/>
                      <a:t>17,7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7.2145612124205989E-3"/>
                  <c:y val="0.2708142939739260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Доплаты к пенсиям </a:t>
                    </a:r>
                    <a:r>
                      <a:rPr lang="ru-RU" dirty="0" err="1" smtClean="0"/>
                      <a:t>муниципа-льных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служащих; 18,5</a:t>
                    </a:r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98118482386728"/>
                      <c:h val="0.1717728016802937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5.7137021325605886E-3"/>
                  <c:y val="-5.217920263521472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47168950572875"/>
                      <c:h val="0.1216803367473863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0.19617006496974213"/>
                  <c:y val="-0.102272743575875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101715595302527"/>
                      <c:h val="0.2089574776082786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0.23895422154857524"/>
                  <c:y val="-0.2710318268746565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Резервные фонды; </a:t>
                    </a:r>
                  </a:p>
                  <a:p>
                    <a:r>
                      <a:rPr lang="ru-RU" dirty="0" smtClean="0"/>
                      <a:t>5,0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2439183939368"/>
                      <c:h val="0.1717728016802937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0"/>
              <c:layout>
                <c:manualLayout>
                  <c:x val="-5.6835364846875035E-2"/>
                  <c:y val="-0.2542563280015953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1"/>
              <c:layout>
                <c:manualLayout>
                  <c:x val="-0.15508081419854114"/>
                  <c:y val="-0.2232526742639306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Содержание Контрольно-счетной палаты</c:v>
                </c:pt>
                <c:pt idx="1">
                  <c:v>Содержание Совета</c:v>
                </c:pt>
                <c:pt idx="2">
                  <c:v>Субсидии печатным изданиям</c:v>
                </c:pt>
                <c:pt idx="3">
                  <c:v>Софинансирование мероприятий (резерв)</c:v>
                </c:pt>
                <c:pt idx="4">
                  <c:v>Содержание администрации</c:v>
                </c:pt>
                <c:pt idx="5">
                  <c:v>Содержание УКС</c:v>
                </c:pt>
                <c:pt idx="6">
                  <c:v>Доплаты к пенсиям муниципальных служащих</c:v>
                </c:pt>
                <c:pt idx="7">
                  <c:v>Исполнение судебных актов (резерв)</c:v>
                </c:pt>
                <c:pt idx="8">
                  <c:v>Исполнения исполнительных листов </c:v>
                </c:pt>
                <c:pt idx="9">
                  <c:v>Резервные фонды</c:v>
                </c:pt>
                <c:pt idx="10">
                  <c:v>Составление списков в присяжные заседатели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7.2</c:v>
                </c:pt>
                <c:pt idx="1">
                  <c:v>3.8</c:v>
                </c:pt>
                <c:pt idx="2">
                  <c:v>5</c:v>
                </c:pt>
                <c:pt idx="3">
                  <c:v>3</c:v>
                </c:pt>
                <c:pt idx="4">
                  <c:v>140.5</c:v>
                </c:pt>
                <c:pt idx="5">
                  <c:v>17.7</c:v>
                </c:pt>
                <c:pt idx="6">
                  <c:v>18.5</c:v>
                </c:pt>
                <c:pt idx="7">
                  <c:v>60.5</c:v>
                </c:pt>
                <c:pt idx="8">
                  <c:v>5</c:v>
                </c:pt>
                <c:pt idx="9">
                  <c:v>5</c:v>
                </c:pt>
                <c:pt idx="10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146374939821502"/>
          <c:y val="5.788530619105E-2"/>
          <c:w val="0.59455199422286409"/>
          <c:h val="0.879823799254973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chemeClr val="accent3"/>
              </a:solidFill>
            </c:spPr>
          </c:dPt>
          <c:dPt>
            <c:idx val="2"/>
            <c:bubble3D val="0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-3.3239825204606895E-2"/>
                  <c:y val="-0.35780658749217797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Учреждения образования; </a:t>
                    </a:r>
                  </a:p>
                  <a:p>
                    <a:r>
                      <a:rPr lang="ru-RU" sz="1400" dirty="0" smtClean="0"/>
                      <a:t>255,1</a:t>
                    </a:r>
                    <a:endParaRPr lang="ru-RU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8656862200496246E-3"/>
                  <c:y val="3.0462712120305765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Учреждения </a:t>
                    </a:r>
                    <a:r>
                      <a:rPr lang="ru-RU" sz="1400" dirty="0"/>
                      <a:t>культуры; </a:t>
                    </a:r>
                    <a:endParaRPr lang="ru-RU" sz="1400" dirty="0" smtClean="0"/>
                  </a:p>
                  <a:p>
                    <a:r>
                      <a:rPr lang="ru-RU" sz="1400" dirty="0" smtClean="0"/>
                      <a:t>49,1</a:t>
                    </a:r>
                    <a:endParaRPr lang="ru-RU" sz="10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3103266303744025E-2"/>
                  <c:y val="-5.7885306191050007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Учреждения физической культуры и спорта; </a:t>
                    </a:r>
                  </a:p>
                  <a:p>
                    <a:r>
                      <a:rPr lang="ru-RU" sz="1400" dirty="0" smtClean="0"/>
                      <a:t>62,3</a:t>
                    </a:r>
                    <a:endParaRPr lang="ru-RU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Учреждения образования</c:v>
                </c:pt>
                <c:pt idx="1">
                  <c:v>Учреждения культуры</c:v>
                </c:pt>
                <c:pt idx="2">
                  <c:v>Учреждения физической культуры и спорта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255.1</c:v>
                </c:pt>
                <c:pt idx="1">
                  <c:v>49.1</c:v>
                </c:pt>
                <c:pt idx="2">
                  <c:v>62.3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внутренний долг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01.01.2008</c:v>
                </c:pt>
                <c:pt idx="1">
                  <c:v>01.01.2009</c:v>
                </c:pt>
                <c:pt idx="2">
                  <c:v> 01.01.2010</c:v>
                </c:pt>
                <c:pt idx="3">
                  <c:v> 01.01.2011</c:v>
                </c:pt>
                <c:pt idx="4">
                  <c:v>01.01.2012</c:v>
                </c:pt>
                <c:pt idx="5">
                  <c:v>01.01.2013</c:v>
                </c:pt>
                <c:pt idx="6">
                  <c:v>01.01.2014</c:v>
                </c:pt>
                <c:pt idx="7">
                  <c:v>01.01.2015</c:v>
                </c:pt>
                <c:pt idx="8">
                  <c:v>01.01.2016</c:v>
                </c:pt>
                <c:pt idx="9">
                  <c:v>01.01.2017</c:v>
                </c:pt>
                <c:pt idx="10">
                  <c:v>01.01.2018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129.19999999999999</c:v>
                </c:pt>
                <c:pt idx="1">
                  <c:v>254.3</c:v>
                </c:pt>
                <c:pt idx="2">
                  <c:v>352.2</c:v>
                </c:pt>
                <c:pt idx="3">
                  <c:v>474</c:v>
                </c:pt>
                <c:pt idx="4">
                  <c:v>474</c:v>
                </c:pt>
                <c:pt idx="5">
                  <c:v>594</c:v>
                </c:pt>
                <c:pt idx="6">
                  <c:v>495</c:v>
                </c:pt>
                <c:pt idx="7">
                  <c:v>514</c:v>
                </c:pt>
                <c:pt idx="8">
                  <c:v>474</c:v>
                </c:pt>
                <c:pt idx="9">
                  <c:v>474</c:v>
                </c:pt>
                <c:pt idx="10">
                  <c:v>410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869440"/>
        <c:axId val="165870976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Отношение муниципального внутреннего долга к налоговым и неналоговым доходам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triangle"/>
            <c:size val="10"/>
            <c:spPr>
              <a:solidFill>
                <a:schemeClr val="accent4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0"/>
                  <c:y val="9.533475259505723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369498106767814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2282496844613088E-3"/>
                  <c:y val="-4.05174575197351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456499368923131E-3"/>
                  <c:y val="-2.14503193338879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7467348800952959E-2"/>
                  <c:y val="-4.05172698528994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2.14503193338879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4456499368922598E-3"/>
                  <c:y val="-2.6217056963640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7.2282496844614146E-3"/>
                  <c:y val="-2.6217056963640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01.01.2008</c:v>
                </c:pt>
                <c:pt idx="1">
                  <c:v>01.01.2009</c:v>
                </c:pt>
                <c:pt idx="2">
                  <c:v> 01.01.2010</c:v>
                </c:pt>
                <c:pt idx="3">
                  <c:v> 01.01.2011</c:v>
                </c:pt>
                <c:pt idx="4">
                  <c:v>01.01.2012</c:v>
                </c:pt>
                <c:pt idx="5">
                  <c:v>01.01.2013</c:v>
                </c:pt>
                <c:pt idx="6">
                  <c:v>01.01.2014</c:v>
                </c:pt>
                <c:pt idx="7">
                  <c:v>01.01.2015</c:v>
                </c:pt>
                <c:pt idx="8">
                  <c:v>01.01.2016</c:v>
                </c:pt>
                <c:pt idx="9">
                  <c:v>01.01.2017</c:v>
                </c:pt>
                <c:pt idx="10">
                  <c:v>01.01.2018</c:v>
                </c:pt>
              </c:strCache>
            </c:strRef>
          </c:cat>
          <c:val>
            <c:numRef>
              <c:f>Лист1!$C$2:$C$12</c:f>
              <c:numCache>
                <c:formatCode>0%</c:formatCode>
                <c:ptCount val="11"/>
                <c:pt idx="0">
                  <c:v>0.12</c:v>
                </c:pt>
                <c:pt idx="1">
                  <c:v>0.18</c:v>
                </c:pt>
                <c:pt idx="2">
                  <c:v>0.27</c:v>
                </c:pt>
                <c:pt idx="3">
                  <c:v>0.32</c:v>
                </c:pt>
                <c:pt idx="4">
                  <c:v>0.27</c:v>
                </c:pt>
                <c:pt idx="5">
                  <c:v>0.32</c:v>
                </c:pt>
                <c:pt idx="6">
                  <c:v>0.25</c:v>
                </c:pt>
                <c:pt idx="7">
                  <c:v>0.36</c:v>
                </c:pt>
                <c:pt idx="8">
                  <c:v>0.36</c:v>
                </c:pt>
                <c:pt idx="9">
                  <c:v>0.34</c:v>
                </c:pt>
                <c:pt idx="10">
                  <c:v>0.3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885056"/>
        <c:axId val="165886592"/>
      </c:lineChart>
      <c:catAx>
        <c:axId val="165869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9"/>
            </a:pPr>
            <a:endParaRPr lang="ru-RU"/>
          </a:p>
        </c:txPr>
        <c:crossAx val="165870976"/>
        <c:crosses val="autoZero"/>
        <c:auto val="1"/>
        <c:lblAlgn val="ctr"/>
        <c:lblOffset val="100"/>
        <c:noMultiLvlLbl val="0"/>
      </c:catAx>
      <c:valAx>
        <c:axId val="165870976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165869440"/>
        <c:crosses val="autoZero"/>
        <c:crossBetween val="between"/>
      </c:valAx>
      <c:catAx>
        <c:axId val="16588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65886592"/>
        <c:crosses val="autoZero"/>
        <c:auto val="1"/>
        <c:lblAlgn val="ctr"/>
        <c:lblOffset val="100"/>
        <c:noMultiLvlLbl val="0"/>
      </c:catAx>
      <c:valAx>
        <c:axId val="165886592"/>
        <c:scaling>
          <c:orientation val="minMax"/>
          <c:max val="1"/>
        </c:scaling>
        <c:delete val="0"/>
        <c:axPos val="r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165885056"/>
        <c:crosses val="max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1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1"/>
            <c:spPr>
              <a:solidFill>
                <a:schemeClr val="accent5"/>
              </a:solidFill>
            </c:spPr>
          </c:dPt>
          <c:dPt>
            <c:idx val="3"/>
            <c:invertIfNegative val="0"/>
            <c:bubble3D val="1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1"/>
            <c:spPr>
              <a:solidFill>
                <a:schemeClr val="accent3"/>
              </a:solidFill>
            </c:spPr>
          </c:dPt>
          <c:dLbls>
            <c:dLbl>
              <c:idx val="3"/>
              <c:layout>
                <c:manualLayout>
                  <c:x val="-0.12205935656601405"/>
                  <c:y val="-2.8851970987184956E-3"/>
                </c:manualLayout>
              </c:layout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42.1</c:v>
                </c:pt>
                <c:pt idx="1">
                  <c:v>26</c:v>
                </c:pt>
                <c:pt idx="2">
                  <c:v>89</c:v>
                </c:pt>
                <c:pt idx="3">
                  <c:v>74</c:v>
                </c:pt>
                <c:pt idx="4">
                  <c:v>61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46</c:v>
                </c:pt>
                <c:pt idx="1">
                  <c:v>27.1</c:v>
                </c:pt>
                <c:pt idx="2">
                  <c:v>89</c:v>
                </c:pt>
                <c:pt idx="3">
                  <c:v>72</c:v>
                </c:pt>
                <c:pt idx="4">
                  <c:v>71</c:v>
                </c:pt>
              </c:numCache>
            </c:numRef>
          </c:yVal>
          <c:bubbleSize>
            <c:numRef>
              <c:f>Лист1!$C$2:$C$6</c:f>
              <c:numCache>
                <c:formatCode>General</c:formatCode>
                <c:ptCount val="5"/>
                <c:pt idx="0">
                  <c:v>23.5</c:v>
                </c:pt>
                <c:pt idx="1">
                  <c:v>20.2</c:v>
                </c:pt>
                <c:pt idx="2">
                  <c:v>34</c:v>
                </c:pt>
                <c:pt idx="3">
                  <c:v>41.7</c:v>
                </c:pt>
                <c:pt idx="4">
                  <c:v>48.5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72209920"/>
        <c:axId val="72211456"/>
      </c:bubbleChart>
      <c:valAx>
        <c:axId val="72209920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72211456"/>
        <c:crosses val="autoZero"/>
        <c:crossBetween val="midCat"/>
        <c:majorUnit val="5"/>
        <c:minorUnit val="0.2"/>
      </c:valAx>
      <c:valAx>
        <c:axId val="72211456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2209920"/>
        <c:crosses val="autoZero"/>
        <c:crossBetween val="midCat"/>
        <c:majorUnit val="5"/>
        <c:minorUnit val="5"/>
      </c:valAx>
      <c:spPr>
        <a:blipFill>
          <a:blip xmlns:r="http://schemas.openxmlformats.org/officeDocument/2006/relationships" r:embed="rId1"/>
          <a:stretch>
            <a:fillRect/>
          </a:stretch>
        </a:blip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91174023872251E-2"/>
          <c:y val="0.12938278819043725"/>
          <c:w val="0.80527292833095998"/>
          <c:h val="0.476223599922075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 ожидаемое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0.20357977020641119"/>
                  <c:y val="5.67187696962057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4442452130641814"/>
                  <c:y val="-7.916509097020886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9411893510540179"/>
                  <c:y val="-8.481830787389849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 доходы - 1 134,4 млн. руб.</c:v>
                </c:pt>
                <c:pt idx="1">
                  <c:v>Неналоговые  доходы - 278,3 млн. руб.</c:v>
                </c:pt>
                <c:pt idx="2">
                  <c:v>Безвозмездные поступления - 2 206,4 млн. руб.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0.313</c:v>
                </c:pt>
                <c:pt idx="1">
                  <c:v>7.6999999999999999E-2</c:v>
                </c:pt>
                <c:pt idx="2">
                  <c:v>0.61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5.522344015179536E-2"/>
          <c:y val="0.66428079606932255"/>
          <c:w val="0.80368085052403315"/>
          <c:h val="0.2201834862385320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02248567444935"/>
          <c:y val="0.16705252233343446"/>
          <c:w val="0.78175356023178777"/>
          <c:h val="0.41046696901561469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2017 год план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21284985382022709"/>
                  <c:y val="6.777636511566631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4423456023984718"/>
                  <c:y val="-7.218996121867823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3240785986776089"/>
                  <c:y val="-8.110640294979240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437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Лист1!$A$3:$A$5</c:f>
              <c:strCache>
                <c:ptCount val="3"/>
                <c:pt idx="0">
                  <c:v>Налоговые доходы - 1 062,7 млн. руб.</c:v>
                </c:pt>
                <c:pt idx="1">
                  <c:v>Неналоговые доходы - 288,9 млн. руб.</c:v>
                </c:pt>
                <c:pt idx="2">
                  <c:v>Безвозмездные поступления -   2 206,4 млн.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0.29899999999999999</c:v>
                </c:pt>
                <c:pt idx="1">
                  <c:v>8.1000000000000003E-2</c:v>
                </c:pt>
                <c:pt idx="2">
                  <c:v>0.62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6.070287539936102E-2"/>
          <c:y val="0.68023255813953487"/>
          <c:w val="0.82747603833865813"/>
          <c:h val="0.22480620155038761"/>
        </c:manualLayout>
      </c:layout>
      <c:overlay val="0"/>
      <c:txPr>
        <a:bodyPr/>
        <a:lstStyle/>
        <a:p>
          <a:pPr>
            <a:defRPr sz="1232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47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646684633443888E-2"/>
          <c:y val="0.11922144964076312"/>
          <c:w val="0.81695217207666648"/>
          <c:h val="0.48807247880038113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2018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0.18418380957906941"/>
                  <c:y val="5.972823742024249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217926905679113"/>
                  <c:y val="-9.874199437949786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2598628134808565"/>
                  <c:y val="-6.6127822839583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Лист1!$A$3:$A$5</c:f>
              <c:strCache>
                <c:ptCount val="3"/>
                <c:pt idx="0">
                  <c:v>Налоговые доходы - 1 141,7 млн. руб.</c:v>
                </c:pt>
                <c:pt idx="1">
                  <c:v>Неналоговые доходы - 259,6 млн. руб.</c:v>
                </c:pt>
                <c:pt idx="2">
                  <c:v>Безвозмездные поступления - 1 792,7 млн.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0.35799999999999998</c:v>
                </c:pt>
                <c:pt idx="1">
                  <c:v>8.1000000000000003E-2</c:v>
                </c:pt>
                <c:pt idx="2">
                  <c:v>0.56100000000000005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97">
          <a:noFill/>
        </a:ln>
      </c:spPr>
    </c:plotArea>
    <c:legend>
      <c:legendPos val="r"/>
      <c:layout>
        <c:manualLayout>
          <c:xMode val="edge"/>
          <c:yMode val="edge"/>
          <c:x val="0.11587230334910874"/>
          <c:y val="0.65860437168162922"/>
          <c:w val="0.79808864690321168"/>
          <c:h val="0.2239502332814929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574617452985147E-3"/>
          <c:y val="0.11442609147299043"/>
          <c:w val="0.96643360330290273"/>
          <c:h val="0.50574721499963748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2019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21284985382022709"/>
                  <c:y val="6.777636511566631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385446788146213"/>
                  <c:y val="-0.1098683062839549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3240785986776089"/>
                  <c:y val="-8.110640294979240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437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Лист1!$A$3:$A$5</c:f>
              <c:strCache>
                <c:ptCount val="3"/>
                <c:pt idx="0">
                  <c:v>Налоговые доходы - 1 150,7 млн. руб.</c:v>
                </c:pt>
                <c:pt idx="1">
                  <c:v>Неналоговые доходы - 253,7 млн. руб.</c:v>
                </c:pt>
                <c:pt idx="2">
                  <c:v>Безвозмездные поступления -   1 681,3 млн.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0.373</c:v>
                </c:pt>
                <c:pt idx="1">
                  <c:v>8.2000000000000003E-2</c:v>
                </c:pt>
                <c:pt idx="2">
                  <c:v>0.54500000000000004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9.1963876530492279E-3"/>
          <c:y val="0.6827416016337694"/>
          <c:w val="0.98199555097720348"/>
          <c:h val="0.22480620155038761"/>
        </c:manualLayout>
      </c:layout>
      <c:overlay val="0"/>
      <c:txPr>
        <a:bodyPr/>
        <a:lstStyle/>
        <a:p>
          <a:pPr>
            <a:defRPr sz="1232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47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38906488401771E-2"/>
          <c:y val="0.13180698534437638"/>
          <c:w val="0.83369028373537146"/>
          <c:h val="0.49806460952791581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2020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0.18418380957906941"/>
                  <c:y val="5.972823742024249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233354359359476"/>
                  <c:y val="-0.1037380701406199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2598628134808565"/>
                  <c:y val="-6.6127822839583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Лист1!$A$3:$A$5</c:f>
              <c:strCache>
                <c:ptCount val="3"/>
                <c:pt idx="0">
                  <c:v>Налоговые доходы - 1 158,3 млн. руб.</c:v>
                </c:pt>
                <c:pt idx="1">
                  <c:v>Неналоговые доходы - 256,5 млн. руб.</c:v>
                </c:pt>
                <c:pt idx="2">
                  <c:v>Безвозмездные поступления - 1 668,9 млн.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0.376</c:v>
                </c:pt>
                <c:pt idx="1">
                  <c:v>8.3000000000000004E-2</c:v>
                </c:pt>
                <c:pt idx="2">
                  <c:v>0.54100000000000004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97">
          <a:noFill/>
        </a:ln>
      </c:spPr>
    </c:plotArea>
    <c:legend>
      <c:legendPos val="r"/>
      <c:layout>
        <c:manualLayout>
          <c:xMode val="edge"/>
          <c:yMode val="edge"/>
          <c:x val="0"/>
          <c:y val="0.69367211206480273"/>
          <c:w val="0.98334401328936227"/>
          <c:h val="0.2239502332814929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B40CAB-6CF8-4B41-A93E-BCD427C7FA54}" type="doc">
      <dgm:prSet loTypeId="urn:microsoft.com/office/officeart/2005/8/layout/vList3" loCatId="picture" qsTypeId="urn:microsoft.com/office/officeart/2005/8/quickstyle/simple1#1" qsCatId="simple" csTypeId="urn:microsoft.com/office/officeart/2005/8/colors/accent1_2#1" csCatId="accent1" phldr="1"/>
      <dgm:spPr/>
    </dgm:pt>
    <dgm:pt modelId="{2A9A4847-3BA1-4BA1-AC2F-31C06C0F3570}">
      <dgm:prSet phldrT="[Текст]"/>
      <dgm:spPr/>
      <dgm:t>
        <a:bodyPr/>
        <a:lstStyle/>
        <a:p>
          <a:r>
            <a:rPr lang="ru-RU" dirty="0" smtClean="0"/>
            <a:t>Проводятся публичные слушания</a:t>
          </a:r>
          <a:endParaRPr lang="ru-RU" dirty="0"/>
        </a:p>
      </dgm:t>
    </dgm:pt>
    <dgm:pt modelId="{25930E6F-9EAA-4246-871B-B39C966E8E33}" type="parTrans" cxnId="{26D71EEF-1DA3-405D-9CDE-91EABE924193}">
      <dgm:prSet/>
      <dgm:spPr/>
      <dgm:t>
        <a:bodyPr/>
        <a:lstStyle/>
        <a:p>
          <a:endParaRPr lang="ru-RU"/>
        </a:p>
      </dgm:t>
    </dgm:pt>
    <dgm:pt modelId="{8B6FCCEB-3D31-4C2D-813E-198BFDE122E7}" type="sibTrans" cxnId="{26D71EEF-1DA3-405D-9CDE-91EABE924193}">
      <dgm:prSet/>
      <dgm:spPr/>
      <dgm:t>
        <a:bodyPr/>
        <a:lstStyle/>
        <a:p>
          <a:endParaRPr lang="ru-RU"/>
        </a:p>
      </dgm:t>
    </dgm:pt>
    <dgm:pt modelId="{11FF78F1-9292-4A98-A799-4DD163EB3031}" type="pres">
      <dgm:prSet presAssocID="{8EB40CAB-6CF8-4B41-A93E-BCD427C7FA54}" presName="linearFlow" presStyleCnt="0">
        <dgm:presLayoutVars>
          <dgm:dir/>
          <dgm:resizeHandles val="exact"/>
        </dgm:presLayoutVars>
      </dgm:prSet>
      <dgm:spPr/>
    </dgm:pt>
    <dgm:pt modelId="{03B708F0-6BA0-4E90-BCF1-E61ED13B6541}" type="pres">
      <dgm:prSet presAssocID="{2A9A4847-3BA1-4BA1-AC2F-31C06C0F3570}" presName="composite" presStyleCnt="0"/>
      <dgm:spPr/>
    </dgm:pt>
    <dgm:pt modelId="{15B302CE-8C3B-4D59-B08D-822E2198B2FC}" type="pres">
      <dgm:prSet presAssocID="{2A9A4847-3BA1-4BA1-AC2F-31C06C0F3570}" presName="imgShp" presStyleLbl="fgImgPlace1" presStyleIdx="0" presStyleCnt="1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</dgm:spPr>
    </dgm:pt>
    <dgm:pt modelId="{C0FEDEF4-320D-4FFD-9A58-C78DE507E03C}" type="pres">
      <dgm:prSet presAssocID="{2A9A4847-3BA1-4BA1-AC2F-31C06C0F357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825F51-9D0A-44D8-BAF8-2F8F5BB2C7ED}" type="presOf" srcId="{8EB40CAB-6CF8-4B41-A93E-BCD427C7FA54}" destId="{11FF78F1-9292-4A98-A799-4DD163EB3031}" srcOrd="0" destOrd="0" presId="urn:microsoft.com/office/officeart/2005/8/layout/vList3"/>
    <dgm:cxn modelId="{26D71EEF-1DA3-405D-9CDE-91EABE924193}" srcId="{8EB40CAB-6CF8-4B41-A93E-BCD427C7FA54}" destId="{2A9A4847-3BA1-4BA1-AC2F-31C06C0F3570}" srcOrd="0" destOrd="0" parTransId="{25930E6F-9EAA-4246-871B-B39C966E8E33}" sibTransId="{8B6FCCEB-3D31-4C2D-813E-198BFDE122E7}"/>
    <dgm:cxn modelId="{3F7E737E-2C8E-4977-9A7C-5757D482F3FD}" type="presOf" srcId="{2A9A4847-3BA1-4BA1-AC2F-31C06C0F3570}" destId="{C0FEDEF4-320D-4FFD-9A58-C78DE507E03C}" srcOrd="0" destOrd="0" presId="urn:microsoft.com/office/officeart/2005/8/layout/vList3"/>
    <dgm:cxn modelId="{DBC2A3BE-C339-43EF-8DF6-712BB46519B1}" type="presParOf" srcId="{11FF78F1-9292-4A98-A799-4DD163EB3031}" destId="{03B708F0-6BA0-4E90-BCF1-E61ED13B6541}" srcOrd="0" destOrd="0" presId="urn:microsoft.com/office/officeart/2005/8/layout/vList3"/>
    <dgm:cxn modelId="{18875967-9A1F-4CF5-94A8-CCE7BDDAB7FA}" type="presParOf" srcId="{03B708F0-6BA0-4E90-BCF1-E61ED13B6541}" destId="{15B302CE-8C3B-4D59-B08D-822E2198B2FC}" srcOrd="0" destOrd="0" presId="urn:microsoft.com/office/officeart/2005/8/layout/vList3"/>
    <dgm:cxn modelId="{CC5D5074-6F16-447F-A90E-5F4F684E86CE}" type="presParOf" srcId="{03B708F0-6BA0-4E90-BCF1-E61ED13B6541}" destId="{C0FEDEF4-320D-4FFD-9A58-C78DE507E03C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B40CAB-6CF8-4B41-A93E-BCD427C7FA54}" type="doc">
      <dgm:prSet loTypeId="urn:microsoft.com/office/officeart/2005/8/layout/vList3" loCatId="picture" qsTypeId="urn:microsoft.com/office/officeart/2005/8/quickstyle/simple1#2" qsCatId="simple" csTypeId="urn:microsoft.com/office/officeart/2005/8/colors/accent1_2#2" csCatId="accent1" phldr="1"/>
      <dgm:spPr/>
    </dgm:pt>
    <dgm:pt modelId="{2A9A4847-3BA1-4BA1-AC2F-31C06C0F3570}">
      <dgm:prSet phldrT="[Текст]"/>
      <dgm:spPr/>
      <dgm:t>
        <a:bodyPr/>
        <a:lstStyle/>
        <a:p>
          <a:r>
            <a:rPr lang="ru-RU" dirty="0" smtClean="0"/>
            <a:t>Проводятся публичные слушания</a:t>
          </a:r>
          <a:endParaRPr lang="ru-RU" dirty="0"/>
        </a:p>
      </dgm:t>
    </dgm:pt>
    <dgm:pt modelId="{25930E6F-9EAA-4246-871B-B39C966E8E33}" type="parTrans" cxnId="{26D71EEF-1DA3-405D-9CDE-91EABE924193}">
      <dgm:prSet/>
      <dgm:spPr/>
      <dgm:t>
        <a:bodyPr/>
        <a:lstStyle/>
        <a:p>
          <a:endParaRPr lang="ru-RU"/>
        </a:p>
      </dgm:t>
    </dgm:pt>
    <dgm:pt modelId="{8B6FCCEB-3D31-4C2D-813E-198BFDE122E7}" type="sibTrans" cxnId="{26D71EEF-1DA3-405D-9CDE-91EABE924193}">
      <dgm:prSet/>
      <dgm:spPr/>
      <dgm:t>
        <a:bodyPr/>
        <a:lstStyle/>
        <a:p>
          <a:endParaRPr lang="ru-RU"/>
        </a:p>
      </dgm:t>
    </dgm:pt>
    <dgm:pt modelId="{11FF78F1-9292-4A98-A799-4DD163EB3031}" type="pres">
      <dgm:prSet presAssocID="{8EB40CAB-6CF8-4B41-A93E-BCD427C7FA54}" presName="linearFlow" presStyleCnt="0">
        <dgm:presLayoutVars>
          <dgm:dir/>
          <dgm:resizeHandles val="exact"/>
        </dgm:presLayoutVars>
      </dgm:prSet>
      <dgm:spPr/>
    </dgm:pt>
    <dgm:pt modelId="{03B708F0-6BA0-4E90-BCF1-E61ED13B6541}" type="pres">
      <dgm:prSet presAssocID="{2A9A4847-3BA1-4BA1-AC2F-31C06C0F3570}" presName="composite" presStyleCnt="0"/>
      <dgm:spPr/>
    </dgm:pt>
    <dgm:pt modelId="{15B302CE-8C3B-4D59-B08D-822E2198B2FC}" type="pres">
      <dgm:prSet presAssocID="{2A9A4847-3BA1-4BA1-AC2F-31C06C0F3570}" presName="imgShp" presStyleLbl="fgImgPlace1" presStyleIdx="0" presStyleCnt="1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</dgm:spPr>
    </dgm:pt>
    <dgm:pt modelId="{C0FEDEF4-320D-4FFD-9A58-C78DE507E03C}" type="pres">
      <dgm:prSet presAssocID="{2A9A4847-3BA1-4BA1-AC2F-31C06C0F357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D71EEF-1DA3-405D-9CDE-91EABE924193}" srcId="{8EB40CAB-6CF8-4B41-A93E-BCD427C7FA54}" destId="{2A9A4847-3BA1-4BA1-AC2F-31C06C0F3570}" srcOrd="0" destOrd="0" parTransId="{25930E6F-9EAA-4246-871B-B39C966E8E33}" sibTransId="{8B6FCCEB-3D31-4C2D-813E-198BFDE122E7}"/>
    <dgm:cxn modelId="{3B5B9BA2-DD2F-4646-9D5C-BEF6BB136272}" type="presOf" srcId="{8EB40CAB-6CF8-4B41-A93E-BCD427C7FA54}" destId="{11FF78F1-9292-4A98-A799-4DD163EB3031}" srcOrd="0" destOrd="0" presId="urn:microsoft.com/office/officeart/2005/8/layout/vList3"/>
    <dgm:cxn modelId="{C0259A0C-9512-4944-A5DD-8FBC3080A37A}" type="presOf" srcId="{2A9A4847-3BA1-4BA1-AC2F-31C06C0F3570}" destId="{C0FEDEF4-320D-4FFD-9A58-C78DE507E03C}" srcOrd="0" destOrd="0" presId="urn:microsoft.com/office/officeart/2005/8/layout/vList3"/>
    <dgm:cxn modelId="{922F4F51-9FA4-47D8-BB9B-66D042613918}" type="presParOf" srcId="{11FF78F1-9292-4A98-A799-4DD163EB3031}" destId="{03B708F0-6BA0-4E90-BCF1-E61ED13B6541}" srcOrd="0" destOrd="0" presId="urn:microsoft.com/office/officeart/2005/8/layout/vList3"/>
    <dgm:cxn modelId="{AEA3E64F-97E1-48B7-9205-07A4BDD4545E}" type="presParOf" srcId="{03B708F0-6BA0-4E90-BCF1-E61ED13B6541}" destId="{15B302CE-8C3B-4D59-B08D-822E2198B2FC}" srcOrd="0" destOrd="0" presId="urn:microsoft.com/office/officeart/2005/8/layout/vList3"/>
    <dgm:cxn modelId="{72DDA21B-242C-481F-B453-38D839173483}" type="presParOf" srcId="{03B708F0-6BA0-4E90-BCF1-E61ED13B6541}" destId="{C0FEDEF4-320D-4FFD-9A58-C78DE507E03C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6F66CF-7D7E-412B-ACFF-73FA4A5710E3}" type="doc">
      <dgm:prSet loTypeId="urn:microsoft.com/office/officeart/2005/8/layout/radial6" loCatId="cycle" qsTypeId="urn:microsoft.com/office/officeart/2005/8/quickstyle/simple1#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AE1404B-1F1C-48F6-8465-26A7CA38A0B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Участники бюджетного процесса</a:t>
          </a:r>
          <a:endParaRPr lang="ru-RU" dirty="0">
            <a:solidFill>
              <a:schemeClr val="tx1"/>
            </a:solidFill>
          </a:endParaRPr>
        </a:p>
      </dgm:t>
    </dgm:pt>
    <dgm:pt modelId="{479535F8-4837-4409-8375-66BA79BEB72E}" type="parTrans" cxnId="{7E90073A-12EB-4121-A791-F4ACEE112447}">
      <dgm:prSet/>
      <dgm:spPr/>
      <dgm:t>
        <a:bodyPr/>
        <a:lstStyle/>
        <a:p>
          <a:endParaRPr lang="ru-RU"/>
        </a:p>
      </dgm:t>
    </dgm:pt>
    <dgm:pt modelId="{C9323D64-ACE4-497A-9EB9-DB67F2293343}" type="sibTrans" cxnId="{7E90073A-12EB-4121-A791-F4ACEE112447}">
      <dgm:prSet/>
      <dgm:spPr/>
      <dgm:t>
        <a:bodyPr/>
        <a:lstStyle/>
        <a:p>
          <a:endParaRPr lang="ru-RU"/>
        </a:p>
      </dgm:t>
    </dgm:pt>
    <dgm:pt modelId="{34BE101E-7B06-4AB2-9CC8-650D2E14A328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Глава городского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руководит подготовкой вопросов, вносимых на рассмотрение Совета;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инициирует публичные слушания;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председательствует на заседании Совета.</a:t>
          </a:r>
          <a:endParaRPr lang="ru-RU" dirty="0">
            <a:solidFill>
              <a:schemeClr val="tx1"/>
            </a:solidFill>
          </a:endParaRPr>
        </a:p>
      </dgm:t>
    </dgm:pt>
    <dgm:pt modelId="{9B93B7E7-62A0-4408-8F77-3CA0B4AB977C}" type="parTrans" cxnId="{87D99FA7-633B-460C-912D-BADBAAA19ABA}">
      <dgm:prSet/>
      <dgm:spPr/>
      <dgm:t>
        <a:bodyPr/>
        <a:lstStyle/>
        <a:p>
          <a:endParaRPr lang="ru-RU"/>
        </a:p>
      </dgm:t>
    </dgm:pt>
    <dgm:pt modelId="{428CA93B-C0E8-4139-B292-C15430994F62}" type="sibTrans" cxnId="{87D99FA7-633B-460C-912D-BADBAAA19ABA}">
      <dgm:prSet/>
      <dgm:spPr/>
      <dgm:t>
        <a:bodyPr/>
        <a:lstStyle/>
        <a:p>
          <a:endParaRPr lang="ru-RU"/>
        </a:p>
      </dgm:t>
    </dgm:pt>
    <dgm:pt modelId="{AD086328-42E6-4038-8968-4EA045F7CF0E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Совет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рассматривает и утверждает бюджет;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устанавливает, изменяет и отменяет местные налоги.</a:t>
          </a:r>
          <a:endParaRPr lang="ru-RU" dirty="0">
            <a:solidFill>
              <a:schemeClr val="tx1"/>
            </a:solidFill>
          </a:endParaRPr>
        </a:p>
      </dgm:t>
    </dgm:pt>
    <dgm:pt modelId="{6C2D5477-08B7-4FE1-B563-88E987AE78FE}" type="parTrans" cxnId="{3EFF7720-2FFB-4CD6-AD6E-AEACF19F1A46}">
      <dgm:prSet/>
      <dgm:spPr/>
      <dgm:t>
        <a:bodyPr/>
        <a:lstStyle/>
        <a:p>
          <a:endParaRPr lang="ru-RU"/>
        </a:p>
      </dgm:t>
    </dgm:pt>
    <dgm:pt modelId="{36E4F3B6-8DD8-4DE5-A120-B51436573A5D}" type="sibTrans" cxnId="{3EFF7720-2FFB-4CD6-AD6E-AEACF19F1A46}">
      <dgm:prSet/>
      <dgm:spPr/>
      <dgm:t>
        <a:bodyPr/>
        <a:lstStyle/>
        <a:p>
          <a:endParaRPr lang="ru-RU"/>
        </a:p>
      </dgm:t>
    </dgm:pt>
    <dgm:pt modelId="{457D5479-3190-4159-BAE4-C5C8ADB2286C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Администрация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составляет и исполняет бюджет;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осуществляет муниципальные заимствования.</a:t>
          </a:r>
          <a:endParaRPr lang="ru-RU" dirty="0">
            <a:solidFill>
              <a:schemeClr val="tx1"/>
            </a:solidFill>
          </a:endParaRPr>
        </a:p>
      </dgm:t>
    </dgm:pt>
    <dgm:pt modelId="{A04F5FCC-EDCD-4414-B36C-74564DCDC617}" type="parTrans" cxnId="{5378E6A3-E9C3-4CBB-8825-D73E25E6671C}">
      <dgm:prSet/>
      <dgm:spPr/>
      <dgm:t>
        <a:bodyPr/>
        <a:lstStyle/>
        <a:p>
          <a:endParaRPr lang="ru-RU"/>
        </a:p>
      </dgm:t>
    </dgm:pt>
    <dgm:pt modelId="{16E43C0E-5025-4B02-A12B-E8750D6E003A}" type="sibTrans" cxnId="{5378E6A3-E9C3-4CBB-8825-D73E25E6671C}">
      <dgm:prSet/>
      <dgm:spPr/>
      <dgm:t>
        <a:bodyPr/>
        <a:lstStyle/>
        <a:p>
          <a:endParaRPr lang="ru-RU"/>
        </a:p>
      </dgm:t>
    </dgm:pt>
    <dgm:pt modelId="{2806752B-5BD3-4C1F-9E01-F135D9C826FE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Контрольно-счетная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b="1" dirty="0" smtClean="0">
              <a:solidFill>
                <a:schemeClr val="tx1"/>
              </a:solidFill>
            </a:rPr>
            <a:t>палата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проводит экспертизу проекта бюджета;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контролирует исполнение местного бюджета.</a:t>
          </a:r>
          <a:endParaRPr lang="ru-RU" dirty="0">
            <a:solidFill>
              <a:schemeClr val="tx1"/>
            </a:solidFill>
          </a:endParaRPr>
        </a:p>
      </dgm:t>
    </dgm:pt>
    <dgm:pt modelId="{D6678E5B-3401-49B6-A5B6-9E2C17C44DC6}" type="parTrans" cxnId="{BF4AE5FD-CC48-45D2-B14C-C544F99986E1}">
      <dgm:prSet/>
      <dgm:spPr/>
      <dgm:t>
        <a:bodyPr/>
        <a:lstStyle/>
        <a:p>
          <a:endParaRPr lang="ru-RU"/>
        </a:p>
      </dgm:t>
    </dgm:pt>
    <dgm:pt modelId="{80368796-B66A-4FEA-928C-F467B493B30E}" type="sibTrans" cxnId="{BF4AE5FD-CC48-45D2-B14C-C544F99986E1}">
      <dgm:prSet/>
      <dgm:spPr/>
      <dgm:t>
        <a:bodyPr/>
        <a:lstStyle/>
        <a:p>
          <a:endParaRPr lang="ru-RU"/>
        </a:p>
      </dgm:t>
    </dgm:pt>
    <dgm:pt modelId="{7B448054-BD1F-4DB8-B808-A907AB9AE9F6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Получатели бюджетных средств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составляют и исполняют бюджетную смету;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ведут бюджетный учет;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формируют и предоставляют главному распорядителю бюджетных средств бюджетную отчетность.</a:t>
          </a:r>
          <a:endParaRPr lang="ru-RU" dirty="0">
            <a:solidFill>
              <a:schemeClr val="tx1"/>
            </a:solidFill>
          </a:endParaRPr>
        </a:p>
      </dgm:t>
    </dgm:pt>
    <dgm:pt modelId="{80C2BF13-EC7D-41E1-B4DA-BD20982257E1}" type="parTrans" cxnId="{1C407AB0-8A3F-43AA-B5D7-C5557F0D6E66}">
      <dgm:prSet/>
      <dgm:spPr/>
      <dgm:t>
        <a:bodyPr/>
        <a:lstStyle/>
        <a:p>
          <a:endParaRPr lang="ru-RU"/>
        </a:p>
      </dgm:t>
    </dgm:pt>
    <dgm:pt modelId="{41397CD7-34BF-43EB-8507-012806C04D8F}" type="sibTrans" cxnId="{1C407AB0-8A3F-43AA-B5D7-C5557F0D6E66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212AE3C7-0F2E-4C48-9038-4E1DFEECE648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Главные администраторы (администраторы) доходов бюджета городского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предоставляют сведения, необходимые для составления бюджета;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формируют и предоставляют бюджетную отчетность.</a:t>
          </a:r>
          <a:endParaRPr lang="ru-RU" dirty="0">
            <a:solidFill>
              <a:schemeClr val="tx1"/>
            </a:solidFill>
          </a:endParaRPr>
        </a:p>
      </dgm:t>
    </dgm:pt>
    <dgm:pt modelId="{90759C3E-EE0B-4F62-BCC9-644B5BA324B9}" type="parTrans" cxnId="{6343A1FD-38C6-4747-A0CA-C90D36CCA206}">
      <dgm:prSet/>
      <dgm:spPr/>
      <dgm:t>
        <a:bodyPr/>
        <a:lstStyle/>
        <a:p>
          <a:endParaRPr lang="ru-RU"/>
        </a:p>
      </dgm:t>
    </dgm:pt>
    <dgm:pt modelId="{8EFDF9E4-B71D-4FD0-8C25-1005EF21C02E}" type="sibTrans" cxnId="{6343A1FD-38C6-4747-A0CA-C90D36CCA206}">
      <dgm:prSet/>
      <dgm:spPr/>
      <dgm:t>
        <a:bodyPr/>
        <a:lstStyle/>
        <a:p>
          <a:endParaRPr lang="ru-RU"/>
        </a:p>
      </dgm:t>
    </dgm:pt>
    <dgm:pt modelId="{E1AF720E-912C-4165-84A4-5820E50EBAD8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Главные распорядители (распорядители) бюджетных средств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осуществляют планирование расходов бюджета;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составляют обоснование бюджетных ассигнований;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формируют и утверждают муниципальные задания для подведомственных учреждений.</a:t>
          </a:r>
          <a:endParaRPr lang="ru-RU" dirty="0">
            <a:solidFill>
              <a:schemeClr val="tx1"/>
            </a:solidFill>
          </a:endParaRPr>
        </a:p>
      </dgm:t>
    </dgm:pt>
    <dgm:pt modelId="{4FBAC4A1-BE85-421A-A2C1-3C963026E450}" type="parTrans" cxnId="{BAEEE5EF-7C1B-4CE4-984A-933EB7393E8B}">
      <dgm:prSet/>
      <dgm:spPr/>
      <dgm:t>
        <a:bodyPr/>
        <a:lstStyle/>
        <a:p>
          <a:endParaRPr lang="ru-RU"/>
        </a:p>
      </dgm:t>
    </dgm:pt>
    <dgm:pt modelId="{7D3B726C-BF58-455C-9D20-3351D67C21C7}" type="sibTrans" cxnId="{BAEEE5EF-7C1B-4CE4-984A-933EB7393E8B}">
      <dgm:prSet/>
      <dgm:spPr/>
      <dgm:t>
        <a:bodyPr/>
        <a:lstStyle/>
        <a:p>
          <a:endParaRPr lang="ru-RU"/>
        </a:p>
      </dgm:t>
    </dgm:pt>
    <dgm:pt modelId="{9BFE8969-13FB-402C-9DD3-6A161DCD5DFE}">
      <dgm:prSet phldrT="[Текст]"/>
      <dgm:spPr>
        <a:solidFill>
          <a:srgbClr val="8180B6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Главные администраторы (администраторы) источников финансирования дефицита бюджета городского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осуществляют планирование (прогнозирование) поступлений и выплат  по  источникам  финансирования дефицита бюджета;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формируют бюджетную отчетность.</a:t>
          </a:r>
          <a:endParaRPr lang="ru-RU" dirty="0">
            <a:solidFill>
              <a:schemeClr val="tx1"/>
            </a:solidFill>
          </a:endParaRPr>
        </a:p>
      </dgm:t>
    </dgm:pt>
    <dgm:pt modelId="{F1D3C5C1-5DC4-4BDE-9FB7-BF30D1A49211}" type="parTrans" cxnId="{3D3B46ED-E357-4F99-91F0-F4F9C0A42165}">
      <dgm:prSet/>
      <dgm:spPr/>
      <dgm:t>
        <a:bodyPr/>
        <a:lstStyle/>
        <a:p>
          <a:endParaRPr lang="ru-RU"/>
        </a:p>
      </dgm:t>
    </dgm:pt>
    <dgm:pt modelId="{ACC09EE7-33B0-4FC4-8D7D-D9066F8E0872}" type="sibTrans" cxnId="{3D3B46ED-E357-4F99-91F0-F4F9C0A42165}">
      <dgm:prSet/>
      <dgm:spPr/>
      <dgm:t>
        <a:bodyPr/>
        <a:lstStyle/>
        <a:p>
          <a:endParaRPr lang="ru-RU"/>
        </a:p>
      </dgm:t>
    </dgm:pt>
    <dgm:pt modelId="{13A03BB4-0DB0-442B-976D-9E2F662E00AF}" type="pres">
      <dgm:prSet presAssocID="{986F66CF-7D7E-412B-ACFF-73FA4A5710E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771272-27CF-4F9F-AA54-787F32BBBE07}" type="pres">
      <dgm:prSet presAssocID="{7AE1404B-1F1C-48F6-8465-26A7CA38A0B0}" presName="centerShape" presStyleLbl="node0" presStyleIdx="0" presStyleCnt="1" custScaleX="153193" custScaleY="52660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718CB4E-F65C-4E4A-89C4-26F421EC27CE}" type="pres">
      <dgm:prSet presAssocID="{34BE101E-7B06-4AB2-9CC8-650D2E14A328}" presName="node" presStyleLbl="node1" presStyleIdx="0" presStyleCnt="8" custScaleX="262498" custScaleY="98844" custRadScaleRad="102746" custRadScaleInc="5914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77850E8-ED66-4497-ADDC-2206A6355E98}" type="pres">
      <dgm:prSet presAssocID="{34BE101E-7B06-4AB2-9CC8-650D2E14A328}" presName="dummy" presStyleCnt="0"/>
      <dgm:spPr/>
      <dgm:t>
        <a:bodyPr/>
        <a:lstStyle/>
        <a:p>
          <a:endParaRPr lang="ru-RU"/>
        </a:p>
      </dgm:t>
    </dgm:pt>
    <dgm:pt modelId="{1A87F541-6E74-4307-9CE0-B39223E5CA95}" type="pres">
      <dgm:prSet presAssocID="{428CA93B-C0E8-4139-B292-C15430994F62}" presName="sibTrans" presStyleLbl="sibTrans2D1" presStyleIdx="0" presStyleCnt="8"/>
      <dgm:spPr/>
      <dgm:t>
        <a:bodyPr/>
        <a:lstStyle/>
        <a:p>
          <a:endParaRPr lang="ru-RU"/>
        </a:p>
      </dgm:t>
    </dgm:pt>
    <dgm:pt modelId="{845E0088-4DF9-433D-BC84-CA6B21FB8774}" type="pres">
      <dgm:prSet presAssocID="{AD086328-42E6-4038-8968-4EA045F7CF0E}" presName="node" presStyleLbl="node1" presStyleIdx="1" presStyleCnt="8" custScaleX="262498" custScaleY="72639" custRadScaleRad="135022" custRadScaleInc="14638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A1313B0-7E47-435A-BBF3-FA9820F9A7C1}" type="pres">
      <dgm:prSet presAssocID="{AD086328-42E6-4038-8968-4EA045F7CF0E}" presName="dummy" presStyleCnt="0"/>
      <dgm:spPr/>
      <dgm:t>
        <a:bodyPr/>
        <a:lstStyle/>
        <a:p>
          <a:endParaRPr lang="ru-RU"/>
        </a:p>
      </dgm:t>
    </dgm:pt>
    <dgm:pt modelId="{09577B85-9C24-4AFB-BBCF-5B6EE4ABDBCC}" type="pres">
      <dgm:prSet presAssocID="{36E4F3B6-8DD8-4DE5-A120-B51436573A5D}" presName="sibTrans" presStyleLbl="sibTrans2D1" presStyleIdx="1" presStyleCnt="8"/>
      <dgm:spPr/>
      <dgm:t>
        <a:bodyPr/>
        <a:lstStyle/>
        <a:p>
          <a:endParaRPr lang="ru-RU"/>
        </a:p>
      </dgm:t>
    </dgm:pt>
    <dgm:pt modelId="{F4E02FC5-5AE7-4245-AB29-1ABD8AEB0F21}" type="pres">
      <dgm:prSet presAssocID="{457D5479-3190-4159-BAE4-C5C8ADB2286C}" presName="node" presStyleLbl="node1" presStyleIdx="2" presStyleCnt="8" custScaleX="262498" custScaleY="72639" custRadScaleRad="137476" custRadScaleInc="375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EDF1602-9463-4CBD-B73A-623E7C26D306}" type="pres">
      <dgm:prSet presAssocID="{457D5479-3190-4159-BAE4-C5C8ADB2286C}" presName="dummy" presStyleCnt="0"/>
      <dgm:spPr/>
      <dgm:t>
        <a:bodyPr/>
        <a:lstStyle/>
        <a:p>
          <a:endParaRPr lang="ru-RU"/>
        </a:p>
      </dgm:t>
    </dgm:pt>
    <dgm:pt modelId="{8408641A-5520-4223-B287-2CF3375948FD}" type="pres">
      <dgm:prSet presAssocID="{16E43C0E-5025-4B02-A12B-E8750D6E003A}" presName="sibTrans" presStyleLbl="sibTrans2D1" presStyleIdx="2" presStyleCnt="8"/>
      <dgm:spPr/>
      <dgm:t>
        <a:bodyPr/>
        <a:lstStyle/>
        <a:p>
          <a:endParaRPr lang="ru-RU"/>
        </a:p>
      </dgm:t>
    </dgm:pt>
    <dgm:pt modelId="{0D45D63D-91C6-4CBD-9A7E-8B57F668A8E9}" type="pres">
      <dgm:prSet presAssocID="{2806752B-5BD3-4C1F-9E01-F135D9C826FE}" presName="node" presStyleLbl="node1" presStyleIdx="3" presStyleCnt="8" custScaleX="262498" custScaleY="72639" custRadScaleRad="132774" custRadScaleInc="-16237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483A381-D5C5-40BC-AFFB-E4B0A9EBABBB}" type="pres">
      <dgm:prSet presAssocID="{2806752B-5BD3-4C1F-9E01-F135D9C826FE}" presName="dummy" presStyleCnt="0"/>
      <dgm:spPr/>
      <dgm:t>
        <a:bodyPr/>
        <a:lstStyle/>
        <a:p>
          <a:endParaRPr lang="ru-RU"/>
        </a:p>
      </dgm:t>
    </dgm:pt>
    <dgm:pt modelId="{D336E3F1-8B08-444F-A4A5-486A16240F7C}" type="pres">
      <dgm:prSet presAssocID="{80368796-B66A-4FEA-928C-F467B493B30E}" presName="sibTrans" presStyleLbl="sibTrans2D1" presStyleIdx="3" presStyleCnt="8"/>
      <dgm:spPr/>
      <dgm:t>
        <a:bodyPr/>
        <a:lstStyle/>
        <a:p>
          <a:endParaRPr lang="ru-RU"/>
        </a:p>
      </dgm:t>
    </dgm:pt>
    <dgm:pt modelId="{2903352A-C723-4D92-8BD1-F54193A752E8}" type="pres">
      <dgm:prSet presAssocID="{212AE3C7-0F2E-4C48-9038-4E1DFEECE648}" presName="node" presStyleLbl="node1" presStyleIdx="4" presStyleCnt="8" custScaleX="262498" custScaleY="122441" custRadScaleRad="103957" custRadScaleInc="-3484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E13081B-6CBB-430E-A0FE-BBBFF7C0ACB2}" type="pres">
      <dgm:prSet presAssocID="{212AE3C7-0F2E-4C48-9038-4E1DFEECE648}" presName="dummy" presStyleCnt="0"/>
      <dgm:spPr/>
      <dgm:t>
        <a:bodyPr/>
        <a:lstStyle/>
        <a:p>
          <a:endParaRPr lang="ru-RU"/>
        </a:p>
      </dgm:t>
    </dgm:pt>
    <dgm:pt modelId="{018C802E-E8EE-41C8-8BAA-B2F01C39DAA2}" type="pres">
      <dgm:prSet presAssocID="{8EFDF9E4-B71D-4FD0-8C25-1005EF21C02E}" presName="sibTrans" presStyleLbl="sibTrans2D1" presStyleIdx="4" presStyleCnt="8"/>
      <dgm:spPr/>
      <dgm:t>
        <a:bodyPr/>
        <a:lstStyle/>
        <a:p>
          <a:endParaRPr lang="ru-RU"/>
        </a:p>
      </dgm:t>
    </dgm:pt>
    <dgm:pt modelId="{1B484103-B5CC-49BB-A3BC-AF799990D8CA}" type="pres">
      <dgm:prSet presAssocID="{E1AF720E-912C-4165-84A4-5820E50EBAD8}" presName="node" presStyleLbl="node1" presStyleIdx="5" presStyleCnt="8" custScaleX="262498" custScaleY="139717" custRadScaleRad="136978" custRadScaleInc="9688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46A92E0-CDA0-4752-B399-98C875F8E026}" type="pres">
      <dgm:prSet presAssocID="{E1AF720E-912C-4165-84A4-5820E50EBAD8}" presName="dummy" presStyleCnt="0"/>
      <dgm:spPr/>
      <dgm:t>
        <a:bodyPr/>
        <a:lstStyle/>
        <a:p>
          <a:endParaRPr lang="ru-RU"/>
        </a:p>
      </dgm:t>
    </dgm:pt>
    <dgm:pt modelId="{BACDCCE6-32EB-41B6-A9DD-91DC8FD48CB9}" type="pres">
      <dgm:prSet presAssocID="{7D3B726C-BF58-455C-9D20-3351D67C21C7}" presName="sibTrans" presStyleLbl="sibTrans2D1" presStyleIdx="5" presStyleCnt="8"/>
      <dgm:spPr/>
      <dgm:t>
        <a:bodyPr/>
        <a:lstStyle/>
        <a:p>
          <a:endParaRPr lang="ru-RU"/>
        </a:p>
      </dgm:t>
    </dgm:pt>
    <dgm:pt modelId="{5356B0E1-8162-4DE2-9CF6-6915C440583D}" type="pres">
      <dgm:prSet presAssocID="{9BFE8969-13FB-402C-9DD3-6A161DCD5DFE}" presName="node" presStyleLbl="node1" presStyleIdx="6" presStyleCnt="8" custScaleX="262498" custScaleY="144608" custRadScaleRad="136161" custRadScaleInc="754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36DBA81-B1B1-4CC7-8B5B-6FA5F77A66FF}" type="pres">
      <dgm:prSet presAssocID="{9BFE8969-13FB-402C-9DD3-6A161DCD5DFE}" presName="dummy" presStyleCnt="0"/>
      <dgm:spPr/>
      <dgm:t>
        <a:bodyPr/>
        <a:lstStyle/>
        <a:p>
          <a:endParaRPr lang="ru-RU"/>
        </a:p>
      </dgm:t>
    </dgm:pt>
    <dgm:pt modelId="{E4C76E3D-688C-4BFE-A395-BDB911363A6E}" type="pres">
      <dgm:prSet presAssocID="{ACC09EE7-33B0-4FC4-8D7D-D9066F8E0872}" presName="sibTrans" presStyleLbl="sibTrans2D1" presStyleIdx="6" presStyleCnt="8"/>
      <dgm:spPr/>
      <dgm:t>
        <a:bodyPr/>
        <a:lstStyle/>
        <a:p>
          <a:endParaRPr lang="ru-RU"/>
        </a:p>
      </dgm:t>
    </dgm:pt>
    <dgm:pt modelId="{2243B9A5-8E15-4393-A3CF-599F3170D614}" type="pres">
      <dgm:prSet presAssocID="{7B448054-BD1F-4DB8-B808-A907AB9AE9F6}" presName="node" presStyleLbl="node1" presStyleIdx="7" presStyleCnt="8" custScaleX="262498" custScaleY="110920" custRadScaleRad="136773" custRadScaleInc="-8085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4FFE346-36FD-4264-94A6-BC2A279F3788}" type="pres">
      <dgm:prSet presAssocID="{7B448054-BD1F-4DB8-B808-A907AB9AE9F6}" presName="dummy" presStyleCnt="0"/>
      <dgm:spPr/>
      <dgm:t>
        <a:bodyPr/>
        <a:lstStyle/>
        <a:p>
          <a:endParaRPr lang="ru-RU"/>
        </a:p>
      </dgm:t>
    </dgm:pt>
    <dgm:pt modelId="{81C46EE8-CFD4-48B7-B824-CCA63C8B9B22}" type="pres">
      <dgm:prSet presAssocID="{41397CD7-34BF-43EB-8507-012806C04D8F}" presName="sibTrans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8709BFBF-48AC-4224-8AA1-E12AF1FE36FD}" type="presOf" srcId="{986F66CF-7D7E-412B-ACFF-73FA4A5710E3}" destId="{13A03BB4-0DB0-442B-976D-9E2F662E00AF}" srcOrd="0" destOrd="0" presId="urn:microsoft.com/office/officeart/2005/8/layout/radial6"/>
    <dgm:cxn modelId="{F5C4500D-B910-4895-A9BF-A4AB7FE244F5}" type="presOf" srcId="{ACC09EE7-33B0-4FC4-8D7D-D9066F8E0872}" destId="{E4C76E3D-688C-4BFE-A395-BDB911363A6E}" srcOrd="0" destOrd="0" presId="urn:microsoft.com/office/officeart/2005/8/layout/radial6"/>
    <dgm:cxn modelId="{BAEEE5EF-7C1B-4CE4-984A-933EB7393E8B}" srcId="{7AE1404B-1F1C-48F6-8465-26A7CA38A0B0}" destId="{E1AF720E-912C-4165-84A4-5820E50EBAD8}" srcOrd="5" destOrd="0" parTransId="{4FBAC4A1-BE85-421A-A2C1-3C963026E450}" sibTransId="{7D3B726C-BF58-455C-9D20-3351D67C21C7}"/>
    <dgm:cxn modelId="{3D3B46ED-E357-4F99-91F0-F4F9C0A42165}" srcId="{7AE1404B-1F1C-48F6-8465-26A7CA38A0B0}" destId="{9BFE8969-13FB-402C-9DD3-6A161DCD5DFE}" srcOrd="6" destOrd="0" parTransId="{F1D3C5C1-5DC4-4BDE-9FB7-BF30D1A49211}" sibTransId="{ACC09EE7-33B0-4FC4-8D7D-D9066F8E0872}"/>
    <dgm:cxn modelId="{7E90073A-12EB-4121-A791-F4ACEE112447}" srcId="{986F66CF-7D7E-412B-ACFF-73FA4A5710E3}" destId="{7AE1404B-1F1C-48F6-8465-26A7CA38A0B0}" srcOrd="0" destOrd="0" parTransId="{479535F8-4837-4409-8375-66BA79BEB72E}" sibTransId="{C9323D64-ACE4-497A-9EB9-DB67F2293343}"/>
    <dgm:cxn modelId="{DAC19E99-1C23-4587-9E6E-B77C90858CF0}" type="presOf" srcId="{E1AF720E-912C-4165-84A4-5820E50EBAD8}" destId="{1B484103-B5CC-49BB-A3BC-AF799990D8CA}" srcOrd="0" destOrd="0" presId="urn:microsoft.com/office/officeart/2005/8/layout/radial6"/>
    <dgm:cxn modelId="{87D99FA7-633B-460C-912D-BADBAAA19ABA}" srcId="{7AE1404B-1F1C-48F6-8465-26A7CA38A0B0}" destId="{34BE101E-7B06-4AB2-9CC8-650D2E14A328}" srcOrd="0" destOrd="0" parTransId="{9B93B7E7-62A0-4408-8F77-3CA0B4AB977C}" sibTransId="{428CA93B-C0E8-4139-B292-C15430994F62}"/>
    <dgm:cxn modelId="{FB49FA2F-8985-48AF-9D3B-927FDD6250F9}" type="presOf" srcId="{457D5479-3190-4159-BAE4-C5C8ADB2286C}" destId="{F4E02FC5-5AE7-4245-AB29-1ABD8AEB0F21}" srcOrd="0" destOrd="0" presId="urn:microsoft.com/office/officeart/2005/8/layout/radial6"/>
    <dgm:cxn modelId="{F23B988B-FFC6-47AE-BCDC-BC2FEDC9F726}" type="presOf" srcId="{428CA93B-C0E8-4139-B292-C15430994F62}" destId="{1A87F541-6E74-4307-9CE0-B39223E5CA95}" srcOrd="0" destOrd="0" presId="urn:microsoft.com/office/officeart/2005/8/layout/radial6"/>
    <dgm:cxn modelId="{79EC8230-8032-42BA-AE19-EFE12F4DCA13}" type="presOf" srcId="{16E43C0E-5025-4B02-A12B-E8750D6E003A}" destId="{8408641A-5520-4223-B287-2CF3375948FD}" srcOrd="0" destOrd="0" presId="urn:microsoft.com/office/officeart/2005/8/layout/radial6"/>
    <dgm:cxn modelId="{A799048A-5F3A-49B2-841D-7578BB51265C}" type="presOf" srcId="{AD086328-42E6-4038-8968-4EA045F7CF0E}" destId="{845E0088-4DF9-433D-BC84-CA6B21FB8774}" srcOrd="0" destOrd="0" presId="urn:microsoft.com/office/officeart/2005/8/layout/radial6"/>
    <dgm:cxn modelId="{021B8734-D1C0-4082-B9E1-0088BE559495}" type="presOf" srcId="{34BE101E-7B06-4AB2-9CC8-650D2E14A328}" destId="{8718CB4E-F65C-4E4A-89C4-26F421EC27CE}" srcOrd="0" destOrd="0" presId="urn:microsoft.com/office/officeart/2005/8/layout/radial6"/>
    <dgm:cxn modelId="{65E2B7F3-F2F7-49A9-A6AD-72D13E98E981}" type="presOf" srcId="{9BFE8969-13FB-402C-9DD3-6A161DCD5DFE}" destId="{5356B0E1-8162-4DE2-9CF6-6915C440583D}" srcOrd="0" destOrd="0" presId="urn:microsoft.com/office/officeart/2005/8/layout/radial6"/>
    <dgm:cxn modelId="{BF4AE5FD-CC48-45D2-B14C-C544F99986E1}" srcId="{7AE1404B-1F1C-48F6-8465-26A7CA38A0B0}" destId="{2806752B-5BD3-4C1F-9E01-F135D9C826FE}" srcOrd="3" destOrd="0" parTransId="{D6678E5B-3401-49B6-A5B6-9E2C17C44DC6}" sibTransId="{80368796-B66A-4FEA-928C-F467B493B30E}"/>
    <dgm:cxn modelId="{092435AF-3DA7-4E5A-AC8B-20452E717300}" type="presOf" srcId="{80368796-B66A-4FEA-928C-F467B493B30E}" destId="{D336E3F1-8B08-444F-A4A5-486A16240F7C}" srcOrd="0" destOrd="0" presId="urn:microsoft.com/office/officeart/2005/8/layout/radial6"/>
    <dgm:cxn modelId="{327D1103-E8DC-4635-A1EC-126C071D7810}" type="presOf" srcId="{8EFDF9E4-B71D-4FD0-8C25-1005EF21C02E}" destId="{018C802E-E8EE-41C8-8BAA-B2F01C39DAA2}" srcOrd="0" destOrd="0" presId="urn:microsoft.com/office/officeart/2005/8/layout/radial6"/>
    <dgm:cxn modelId="{5378E6A3-E9C3-4CBB-8825-D73E25E6671C}" srcId="{7AE1404B-1F1C-48F6-8465-26A7CA38A0B0}" destId="{457D5479-3190-4159-BAE4-C5C8ADB2286C}" srcOrd="2" destOrd="0" parTransId="{A04F5FCC-EDCD-4414-B36C-74564DCDC617}" sibTransId="{16E43C0E-5025-4B02-A12B-E8750D6E003A}"/>
    <dgm:cxn modelId="{4D85D9B7-F893-4CB7-891B-EB3AF622FBB3}" type="presOf" srcId="{212AE3C7-0F2E-4C48-9038-4E1DFEECE648}" destId="{2903352A-C723-4D92-8BD1-F54193A752E8}" srcOrd="0" destOrd="0" presId="urn:microsoft.com/office/officeart/2005/8/layout/radial6"/>
    <dgm:cxn modelId="{7F378896-0009-4748-9903-A1E8900E7734}" type="presOf" srcId="{2806752B-5BD3-4C1F-9E01-F135D9C826FE}" destId="{0D45D63D-91C6-4CBD-9A7E-8B57F668A8E9}" srcOrd="0" destOrd="0" presId="urn:microsoft.com/office/officeart/2005/8/layout/radial6"/>
    <dgm:cxn modelId="{8DA6D753-37CE-497A-8E1C-73694A3EA2DF}" type="presOf" srcId="{7B448054-BD1F-4DB8-B808-A907AB9AE9F6}" destId="{2243B9A5-8E15-4393-A3CF-599F3170D614}" srcOrd="0" destOrd="0" presId="urn:microsoft.com/office/officeart/2005/8/layout/radial6"/>
    <dgm:cxn modelId="{65F0450E-4ADF-44E9-93C3-6899892C25D8}" type="presOf" srcId="{41397CD7-34BF-43EB-8507-012806C04D8F}" destId="{81C46EE8-CFD4-48B7-B824-CCA63C8B9B22}" srcOrd="0" destOrd="0" presId="urn:microsoft.com/office/officeart/2005/8/layout/radial6"/>
    <dgm:cxn modelId="{D10A9484-13DD-4430-8732-91FABA7B9DCD}" type="presOf" srcId="{36E4F3B6-8DD8-4DE5-A120-B51436573A5D}" destId="{09577B85-9C24-4AFB-BBCF-5B6EE4ABDBCC}" srcOrd="0" destOrd="0" presId="urn:microsoft.com/office/officeart/2005/8/layout/radial6"/>
    <dgm:cxn modelId="{6343A1FD-38C6-4747-A0CA-C90D36CCA206}" srcId="{7AE1404B-1F1C-48F6-8465-26A7CA38A0B0}" destId="{212AE3C7-0F2E-4C48-9038-4E1DFEECE648}" srcOrd="4" destOrd="0" parTransId="{90759C3E-EE0B-4F62-BCC9-644B5BA324B9}" sibTransId="{8EFDF9E4-B71D-4FD0-8C25-1005EF21C02E}"/>
    <dgm:cxn modelId="{5C3B6E2A-4E13-45C4-95B9-438555F626A3}" type="presOf" srcId="{7D3B726C-BF58-455C-9D20-3351D67C21C7}" destId="{BACDCCE6-32EB-41B6-A9DD-91DC8FD48CB9}" srcOrd="0" destOrd="0" presId="urn:microsoft.com/office/officeart/2005/8/layout/radial6"/>
    <dgm:cxn modelId="{1C407AB0-8A3F-43AA-B5D7-C5557F0D6E66}" srcId="{7AE1404B-1F1C-48F6-8465-26A7CA38A0B0}" destId="{7B448054-BD1F-4DB8-B808-A907AB9AE9F6}" srcOrd="7" destOrd="0" parTransId="{80C2BF13-EC7D-41E1-B4DA-BD20982257E1}" sibTransId="{41397CD7-34BF-43EB-8507-012806C04D8F}"/>
    <dgm:cxn modelId="{25766337-AB91-4863-AFE8-A5CBC5344909}" type="presOf" srcId="{7AE1404B-1F1C-48F6-8465-26A7CA38A0B0}" destId="{C2771272-27CF-4F9F-AA54-787F32BBBE07}" srcOrd="0" destOrd="0" presId="urn:microsoft.com/office/officeart/2005/8/layout/radial6"/>
    <dgm:cxn modelId="{3EFF7720-2FFB-4CD6-AD6E-AEACF19F1A46}" srcId="{7AE1404B-1F1C-48F6-8465-26A7CA38A0B0}" destId="{AD086328-42E6-4038-8968-4EA045F7CF0E}" srcOrd="1" destOrd="0" parTransId="{6C2D5477-08B7-4FE1-B563-88E987AE78FE}" sibTransId="{36E4F3B6-8DD8-4DE5-A120-B51436573A5D}"/>
    <dgm:cxn modelId="{3260F999-FF13-4550-B278-FC0D6EFC5C0A}" type="presParOf" srcId="{13A03BB4-0DB0-442B-976D-9E2F662E00AF}" destId="{C2771272-27CF-4F9F-AA54-787F32BBBE07}" srcOrd="0" destOrd="0" presId="urn:microsoft.com/office/officeart/2005/8/layout/radial6"/>
    <dgm:cxn modelId="{3DF2A960-2E8D-4556-A3C7-3A7F77EF4F75}" type="presParOf" srcId="{13A03BB4-0DB0-442B-976D-9E2F662E00AF}" destId="{8718CB4E-F65C-4E4A-89C4-26F421EC27CE}" srcOrd="1" destOrd="0" presId="urn:microsoft.com/office/officeart/2005/8/layout/radial6"/>
    <dgm:cxn modelId="{2E2C0C82-6B44-4826-A45A-4D60C8A867AB}" type="presParOf" srcId="{13A03BB4-0DB0-442B-976D-9E2F662E00AF}" destId="{F77850E8-ED66-4497-ADDC-2206A6355E98}" srcOrd="2" destOrd="0" presId="urn:microsoft.com/office/officeart/2005/8/layout/radial6"/>
    <dgm:cxn modelId="{386C152E-F228-4887-9AF3-798D3B9121DA}" type="presParOf" srcId="{13A03BB4-0DB0-442B-976D-9E2F662E00AF}" destId="{1A87F541-6E74-4307-9CE0-B39223E5CA95}" srcOrd="3" destOrd="0" presId="urn:microsoft.com/office/officeart/2005/8/layout/radial6"/>
    <dgm:cxn modelId="{B5466948-A3AA-43C8-81C8-D4B9104998D1}" type="presParOf" srcId="{13A03BB4-0DB0-442B-976D-9E2F662E00AF}" destId="{845E0088-4DF9-433D-BC84-CA6B21FB8774}" srcOrd="4" destOrd="0" presId="urn:microsoft.com/office/officeart/2005/8/layout/radial6"/>
    <dgm:cxn modelId="{9AB0AFBE-8754-4B43-8E97-E38BED250F8C}" type="presParOf" srcId="{13A03BB4-0DB0-442B-976D-9E2F662E00AF}" destId="{0A1313B0-7E47-435A-BBF3-FA9820F9A7C1}" srcOrd="5" destOrd="0" presId="urn:microsoft.com/office/officeart/2005/8/layout/radial6"/>
    <dgm:cxn modelId="{E81E8278-7C6D-4253-A1A6-CF4F1E042B91}" type="presParOf" srcId="{13A03BB4-0DB0-442B-976D-9E2F662E00AF}" destId="{09577B85-9C24-4AFB-BBCF-5B6EE4ABDBCC}" srcOrd="6" destOrd="0" presId="urn:microsoft.com/office/officeart/2005/8/layout/radial6"/>
    <dgm:cxn modelId="{ECD2F3B6-2E95-4354-9D3B-9C9CFCEEA816}" type="presParOf" srcId="{13A03BB4-0DB0-442B-976D-9E2F662E00AF}" destId="{F4E02FC5-5AE7-4245-AB29-1ABD8AEB0F21}" srcOrd="7" destOrd="0" presId="urn:microsoft.com/office/officeart/2005/8/layout/radial6"/>
    <dgm:cxn modelId="{FA51362F-D9AE-4089-B915-C0D12A9B357A}" type="presParOf" srcId="{13A03BB4-0DB0-442B-976D-9E2F662E00AF}" destId="{3EDF1602-9463-4CBD-B73A-623E7C26D306}" srcOrd="8" destOrd="0" presId="urn:microsoft.com/office/officeart/2005/8/layout/radial6"/>
    <dgm:cxn modelId="{E1CDE777-80D6-403D-807E-0BC2380ED68A}" type="presParOf" srcId="{13A03BB4-0DB0-442B-976D-9E2F662E00AF}" destId="{8408641A-5520-4223-B287-2CF3375948FD}" srcOrd="9" destOrd="0" presId="urn:microsoft.com/office/officeart/2005/8/layout/radial6"/>
    <dgm:cxn modelId="{23B12B87-BE13-408A-9EA8-E94BC2DB00EB}" type="presParOf" srcId="{13A03BB4-0DB0-442B-976D-9E2F662E00AF}" destId="{0D45D63D-91C6-4CBD-9A7E-8B57F668A8E9}" srcOrd="10" destOrd="0" presId="urn:microsoft.com/office/officeart/2005/8/layout/radial6"/>
    <dgm:cxn modelId="{B93A03C8-CF3D-4AE0-BB25-ACD2BFCE3C8F}" type="presParOf" srcId="{13A03BB4-0DB0-442B-976D-9E2F662E00AF}" destId="{A483A381-D5C5-40BC-AFFB-E4B0A9EBABBB}" srcOrd="11" destOrd="0" presId="urn:microsoft.com/office/officeart/2005/8/layout/radial6"/>
    <dgm:cxn modelId="{2B0ECE16-AA02-4639-9B57-895DA693529C}" type="presParOf" srcId="{13A03BB4-0DB0-442B-976D-9E2F662E00AF}" destId="{D336E3F1-8B08-444F-A4A5-486A16240F7C}" srcOrd="12" destOrd="0" presId="urn:microsoft.com/office/officeart/2005/8/layout/radial6"/>
    <dgm:cxn modelId="{DA3F1B9C-7B5A-4601-A55F-E81E1A30DA49}" type="presParOf" srcId="{13A03BB4-0DB0-442B-976D-9E2F662E00AF}" destId="{2903352A-C723-4D92-8BD1-F54193A752E8}" srcOrd="13" destOrd="0" presId="urn:microsoft.com/office/officeart/2005/8/layout/radial6"/>
    <dgm:cxn modelId="{8B143CF2-FA14-4E10-A332-D0F360EF78B2}" type="presParOf" srcId="{13A03BB4-0DB0-442B-976D-9E2F662E00AF}" destId="{5E13081B-6CBB-430E-A0FE-BBBFF7C0ACB2}" srcOrd="14" destOrd="0" presId="urn:microsoft.com/office/officeart/2005/8/layout/radial6"/>
    <dgm:cxn modelId="{80558C3A-730A-4453-938A-8B6BFBCFF951}" type="presParOf" srcId="{13A03BB4-0DB0-442B-976D-9E2F662E00AF}" destId="{018C802E-E8EE-41C8-8BAA-B2F01C39DAA2}" srcOrd="15" destOrd="0" presId="urn:microsoft.com/office/officeart/2005/8/layout/radial6"/>
    <dgm:cxn modelId="{D252ED05-2B30-4528-9A93-AB489A7361F5}" type="presParOf" srcId="{13A03BB4-0DB0-442B-976D-9E2F662E00AF}" destId="{1B484103-B5CC-49BB-A3BC-AF799990D8CA}" srcOrd="16" destOrd="0" presId="urn:microsoft.com/office/officeart/2005/8/layout/radial6"/>
    <dgm:cxn modelId="{4CEA04B3-FAD9-45A1-AFFA-49EC336B0CBE}" type="presParOf" srcId="{13A03BB4-0DB0-442B-976D-9E2F662E00AF}" destId="{E46A92E0-CDA0-4752-B399-98C875F8E026}" srcOrd="17" destOrd="0" presId="urn:microsoft.com/office/officeart/2005/8/layout/radial6"/>
    <dgm:cxn modelId="{D1891588-E331-4019-8705-CF63B865A825}" type="presParOf" srcId="{13A03BB4-0DB0-442B-976D-9E2F662E00AF}" destId="{BACDCCE6-32EB-41B6-A9DD-91DC8FD48CB9}" srcOrd="18" destOrd="0" presId="urn:microsoft.com/office/officeart/2005/8/layout/radial6"/>
    <dgm:cxn modelId="{6BAB5EA6-B26B-44F8-9C59-D5985983DF1A}" type="presParOf" srcId="{13A03BB4-0DB0-442B-976D-9E2F662E00AF}" destId="{5356B0E1-8162-4DE2-9CF6-6915C440583D}" srcOrd="19" destOrd="0" presId="urn:microsoft.com/office/officeart/2005/8/layout/radial6"/>
    <dgm:cxn modelId="{4E06EC17-B5FF-4EA0-91C7-877F1704EA80}" type="presParOf" srcId="{13A03BB4-0DB0-442B-976D-9E2F662E00AF}" destId="{C36DBA81-B1B1-4CC7-8B5B-6FA5F77A66FF}" srcOrd="20" destOrd="0" presId="urn:microsoft.com/office/officeart/2005/8/layout/radial6"/>
    <dgm:cxn modelId="{95ED5FB1-209E-4F8C-98DB-2C4BFC72B8F7}" type="presParOf" srcId="{13A03BB4-0DB0-442B-976D-9E2F662E00AF}" destId="{E4C76E3D-688C-4BFE-A395-BDB911363A6E}" srcOrd="21" destOrd="0" presId="urn:microsoft.com/office/officeart/2005/8/layout/radial6"/>
    <dgm:cxn modelId="{97D301D1-6A77-4E51-A15E-FAE4337C35A8}" type="presParOf" srcId="{13A03BB4-0DB0-442B-976D-9E2F662E00AF}" destId="{2243B9A5-8E15-4393-A3CF-599F3170D614}" srcOrd="22" destOrd="0" presId="urn:microsoft.com/office/officeart/2005/8/layout/radial6"/>
    <dgm:cxn modelId="{06617815-FCEE-4FF5-9A0B-F4ED02B015D5}" type="presParOf" srcId="{13A03BB4-0DB0-442B-976D-9E2F662E00AF}" destId="{24FFE346-36FD-4264-94A6-BC2A279F3788}" srcOrd="23" destOrd="0" presId="urn:microsoft.com/office/officeart/2005/8/layout/radial6"/>
    <dgm:cxn modelId="{CB445368-CC49-4F09-9161-A3E5C4F968E6}" type="presParOf" srcId="{13A03BB4-0DB0-442B-976D-9E2F662E00AF}" destId="{81C46EE8-CFD4-48B7-B824-CCA63C8B9B22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EDEF4-320D-4FFD-9A58-C78DE507E03C}">
      <dsp:nvSpPr>
        <dsp:cNvPr id="0" name=""/>
        <dsp:cNvSpPr/>
      </dsp:nvSpPr>
      <dsp:spPr>
        <a:xfrm rot="10800000">
          <a:off x="604427" y="131578"/>
          <a:ext cx="1599777" cy="8059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381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Проводятся публичные слушания</a:t>
          </a:r>
          <a:endParaRPr lang="ru-RU" sz="1300" kern="1200" dirty="0"/>
        </a:p>
      </dsp:txBody>
      <dsp:txXfrm rot="10800000">
        <a:off x="805903" y="131578"/>
        <a:ext cx="1398301" cy="805903"/>
      </dsp:txXfrm>
    </dsp:sp>
    <dsp:sp modelId="{15B302CE-8C3B-4D59-B08D-822E2198B2FC}">
      <dsp:nvSpPr>
        <dsp:cNvPr id="0" name=""/>
        <dsp:cNvSpPr/>
      </dsp:nvSpPr>
      <dsp:spPr>
        <a:xfrm>
          <a:off x="201475" y="131578"/>
          <a:ext cx="805903" cy="805903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EDEF4-320D-4FFD-9A58-C78DE507E03C}">
      <dsp:nvSpPr>
        <dsp:cNvPr id="0" name=""/>
        <dsp:cNvSpPr/>
      </dsp:nvSpPr>
      <dsp:spPr>
        <a:xfrm rot="10800000">
          <a:off x="604427" y="131578"/>
          <a:ext cx="1599777" cy="8059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381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Проводятся публичные слушания</a:t>
          </a:r>
          <a:endParaRPr lang="ru-RU" sz="1300" kern="1200" dirty="0"/>
        </a:p>
      </dsp:txBody>
      <dsp:txXfrm rot="10800000">
        <a:off x="805903" y="131578"/>
        <a:ext cx="1398301" cy="805903"/>
      </dsp:txXfrm>
    </dsp:sp>
    <dsp:sp modelId="{15B302CE-8C3B-4D59-B08D-822E2198B2FC}">
      <dsp:nvSpPr>
        <dsp:cNvPr id="0" name=""/>
        <dsp:cNvSpPr/>
      </dsp:nvSpPr>
      <dsp:spPr>
        <a:xfrm>
          <a:off x="201475" y="131578"/>
          <a:ext cx="805903" cy="805903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46EE8-CFD4-48B7-B824-CCA63C8B9B22}">
      <dsp:nvSpPr>
        <dsp:cNvPr id="0" name=""/>
        <dsp:cNvSpPr/>
      </dsp:nvSpPr>
      <dsp:spPr>
        <a:xfrm>
          <a:off x="1374012" y="130771"/>
          <a:ext cx="4595882" cy="4595882"/>
        </a:xfrm>
        <a:prstGeom prst="blockArc">
          <a:avLst>
            <a:gd name="adj1" fmla="val 13024611"/>
            <a:gd name="adj2" fmla="val 18037350"/>
            <a:gd name="adj3" fmla="val 3433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C76E3D-688C-4BFE-A395-BDB911363A6E}">
      <dsp:nvSpPr>
        <dsp:cNvPr id="0" name=""/>
        <dsp:cNvSpPr/>
      </dsp:nvSpPr>
      <dsp:spPr>
        <a:xfrm>
          <a:off x="1382844" y="119003"/>
          <a:ext cx="4595882" cy="4595882"/>
        </a:xfrm>
        <a:prstGeom prst="blockArc">
          <a:avLst>
            <a:gd name="adj1" fmla="val 10394166"/>
            <a:gd name="adj2" fmla="val 13002214"/>
            <a:gd name="adj3" fmla="val 3433"/>
          </a:avLst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DCCE6-32EB-41B6-A9DD-91DC8FD48CB9}">
      <dsp:nvSpPr>
        <dsp:cNvPr id="0" name=""/>
        <dsp:cNvSpPr/>
      </dsp:nvSpPr>
      <dsp:spPr>
        <a:xfrm>
          <a:off x="1369385" y="746875"/>
          <a:ext cx="4595882" cy="4595882"/>
        </a:xfrm>
        <a:prstGeom prst="blockArc">
          <a:avLst>
            <a:gd name="adj1" fmla="val 8751583"/>
            <a:gd name="adj2" fmla="val 11353200"/>
            <a:gd name="adj3" fmla="val 3433"/>
          </a:avLst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C802E-E8EE-41C8-8BAA-B2F01C39DAA2}">
      <dsp:nvSpPr>
        <dsp:cNvPr id="0" name=""/>
        <dsp:cNvSpPr/>
      </dsp:nvSpPr>
      <dsp:spPr>
        <a:xfrm>
          <a:off x="1337436" y="700991"/>
          <a:ext cx="4595882" cy="4595882"/>
        </a:xfrm>
        <a:prstGeom prst="blockArc">
          <a:avLst>
            <a:gd name="adj1" fmla="val 3749773"/>
            <a:gd name="adj2" fmla="val 8666477"/>
            <a:gd name="adj3" fmla="val 3433"/>
          </a:avLst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6E3F1-8B08-444F-A4A5-486A16240F7C}">
      <dsp:nvSpPr>
        <dsp:cNvPr id="0" name=""/>
        <dsp:cNvSpPr/>
      </dsp:nvSpPr>
      <dsp:spPr>
        <a:xfrm>
          <a:off x="2941058" y="516426"/>
          <a:ext cx="4595882" cy="4595882"/>
        </a:xfrm>
        <a:prstGeom prst="blockArc">
          <a:avLst>
            <a:gd name="adj1" fmla="val 1553958"/>
            <a:gd name="adj2" fmla="val 6262373"/>
            <a:gd name="adj3" fmla="val 3433"/>
          </a:avLst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8641A-5520-4223-B287-2CF3375948FD}">
      <dsp:nvSpPr>
        <dsp:cNvPr id="0" name=""/>
        <dsp:cNvSpPr/>
      </dsp:nvSpPr>
      <dsp:spPr>
        <a:xfrm>
          <a:off x="2935154" y="528678"/>
          <a:ext cx="4595882" cy="4595882"/>
        </a:xfrm>
        <a:prstGeom prst="blockArc">
          <a:avLst>
            <a:gd name="adj1" fmla="val 21520190"/>
            <a:gd name="adj2" fmla="val 1533256"/>
            <a:gd name="adj3" fmla="val 3433"/>
          </a:avLst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77B85-9C24-4AFB-BBCF-5B6EE4ABDBCC}">
      <dsp:nvSpPr>
        <dsp:cNvPr id="0" name=""/>
        <dsp:cNvSpPr/>
      </dsp:nvSpPr>
      <dsp:spPr>
        <a:xfrm>
          <a:off x="2946029" y="248789"/>
          <a:ext cx="4595882" cy="4595882"/>
        </a:xfrm>
        <a:prstGeom prst="blockArc">
          <a:avLst>
            <a:gd name="adj1" fmla="val 20028790"/>
            <a:gd name="adj2" fmla="val 346815"/>
            <a:gd name="adj3" fmla="val 3433"/>
          </a:avLst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7F541-6E74-4307-9CE0-B39223E5CA95}">
      <dsp:nvSpPr>
        <dsp:cNvPr id="0" name=""/>
        <dsp:cNvSpPr/>
      </dsp:nvSpPr>
      <dsp:spPr>
        <a:xfrm>
          <a:off x="3021959" y="390257"/>
          <a:ext cx="4595882" cy="4595882"/>
        </a:xfrm>
        <a:prstGeom prst="blockArc">
          <a:avLst>
            <a:gd name="adj1" fmla="val 15436451"/>
            <a:gd name="adj2" fmla="val 19784348"/>
            <a:gd name="adj3" fmla="val 343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71272-27CF-4F9F-AA54-787F32BBBE07}">
      <dsp:nvSpPr>
        <dsp:cNvPr id="0" name=""/>
        <dsp:cNvSpPr/>
      </dsp:nvSpPr>
      <dsp:spPr>
        <a:xfrm>
          <a:off x="3265615" y="2331563"/>
          <a:ext cx="2397760" cy="8242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Участники бюджетного процесса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3305850" y="2371798"/>
        <a:ext cx="2317290" cy="743758"/>
      </dsp:txXfrm>
    </dsp:sp>
    <dsp:sp modelId="{8718CB4E-F65C-4E4A-89C4-26F421EC27CE}">
      <dsp:nvSpPr>
        <dsp:cNvPr id="0" name=""/>
        <dsp:cNvSpPr/>
      </dsp:nvSpPr>
      <dsp:spPr>
        <a:xfrm>
          <a:off x="3384378" y="-56304"/>
          <a:ext cx="2876013" cy="108296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Глава городского округа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руководит подготовкой вопросов, вносимых на рассмотрение Совета;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инициирует публичные слушания;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председательствует на заседании Совета.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3437244" y="-3438"/>
        <a:ext cx="2770281" cy="977235"/>
      </dsp:txXfrm>
    </dsp:sp>
    <dsp:sp modelId="{845E0088-4DF9-433D-BC84-CA6B21FB8774}">
      <dsp:nvSpPr>
        <dsp:cNvPr id="0" name=""/>
        <dsp:cNvSpPr/>
      </dsp:nvSpPr>
      <dsp:spPr>
        <a:xfrm>
          <a:off x="5832648" y="1152127"/>
          <a:ext cx="2876013" cy="795856"/>
        </a:xfrm>
        <a:prstGeom prst="roundRect">
          <a:avLst/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Совет округа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рассматривает и утверждает бюджет;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устанавливает, изменяет и отменяет местные налоги.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5871498" y="1190977"/>
        <a:ext cx="2798313" cy="718156"/>
      </dsp:txXfrm>
    </dsp:sp>
    <dsp:sp modelId="{F4E02FC5-5AE7-4245-AB29-1ABD8AEB0F21}">
      <dsp:nvSpPr>
        <dsp:cNvPr id="0" name=""/>
        <dsp:cNvSpPr/>
      </dsp:nvSpPr>
      <dsp:spPr>
        <a:xfrm>
          <a:off x="6052978" y="2376263"/>
          <a:ext cx="2876013" cy="795856"/>
        </a:xfrm>
        <a:prstGeom prst="roundRect">
          <a:avLst/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Администрация округа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составляет и исполняет бюджет;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осуществляет муниципальные заимствования.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6091828" y="2415113"/>
        <a:ext cx="2798313" cy="718156"/>
      </dsp:txXfrm>
    </dsp:sp>
    <dsp:sp modelId="{0D45D63D-91C6-4CBD-9A7E-8B57F668A8E9}">
      <dsp:nvSpPr>
        <dsp:cNvPr id="0" name=""/>
        <dsp:cNvSpPr/>
      </dsp:nvSpPr>
      <dsp:spPr>
        <a:xfrm>
          <a:off x="5832654" y="3402930"/>
          <a:ext cx="2876013" cy="795856"/>
        </a:xfrm>
        <a:prstGeom prst="roundRect">
          <a:avLst/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Контрольно-счетная</a:t>
          </a:r>
          <a:r>
            <a:rPr lang="ru-RU" sz="1000" kern="1200" dirty="0" smtClean="0">
              <a:solidFill>
                <a:schemeClr val="tx1"/>
              </a:solidFill>
            </a:rPr>
            <a:t> </a:t>
          </a:r>
          <a:r>
            <a:rPr lang="ru-RU" sz="1000" b="1" kern="1200" dirty="0" smtClean="0">
              <a:solidFill>
                <a:schemeClr val="tx1"/>
              </a:solidFill>
            </a:rPr>
            <a:t>палата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проводит экспертизу проекта бюджета;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контролирует исполнение местного бюджета.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5871504" y="3441780"/>
        <a:ext cx="2798313" cy="718156"/>
      </dsp:txXfrm>
    </dsp:sp>
    <dsp:sp modelId="{2903352A-C723-4D92-8BD1-F54193A752E8}">
      <dsp:nvSpPr>
        <dsp:cNvPr id="0" name=""/>
        <dsp:cNvSpPr/>
      </dsp:nvSpPr>
      <dsp:spPr>
        <a:xfrm>
          <a:off x="3240361" y="4331424"/>
          <a:ext cx="2876013" cy="1341503"/>
        </a:xfrm>
        <a:prstGeom prst="roundRect">
          <a:avLst/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Главные администраторы (администраторы) доходов бюджета городского округа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предоставляют сведения, необходимые для составления бюджета;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формируют и предоставляют бюджетную отчетность.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3305848" y="4396911"/>
        <a:ext cx="2745039" cy="1210529"/>
      </dsp:txXfrm>
    </dsp:sp>
    <dsp:sp modelId="{1B484103-B5CC-49BB-A3BC-AF799990D8CA}">
      <dsp:nvSpPr>
        <dsp:cNvPr id="0" name=""/>
        <dsp:cNvSpPr/>
      </dsp:nvSpPr>
      <dsp:spPr>
        <a:xfrm>
          <a:off x="360037" y="3546940"/>
          <a:ext cx="2876013" cy="153078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Главные распорядители (распорядители) бюджетных средств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осуществляют планирование расходов бюджета;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составляют обоснование бюджетных ассигнований;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формируют и утверждают муниципальные задания для подведомственных учреждений.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434764" y="3621667"/>
        <a:ext cx="2726559" cy="1381331"/>
      </dsp:txXfrm>
    </dsp:sp>
    <dsp:sp modelId="{5356B0E1-8162-4DE2-9CF6-6915C440583D}">
      <dsp:nvSpPr>
        <dsp:cNvPr id="0" name=""/>
        <dsp:cNvSpPr/>
      </dsp:nvSpPr>
      <dsp:spPr>
        <a:xfrm>
          <a:off x="0" y="1890760"/>
          <a:ext cx="2876013" cy="1584372"/>
        </a:xfrm>
        <a:prstGeom prst="roundRect">
          <a:avLst/>
        </a:prstGeom>
        <a:solidFill>
          <a:srgbClr val="8180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Главные администраторы (администраторы) источников финансирования дефицита бюджета городского округа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осуществляют планирование (прогнозирование) поступлений и выплат  по  источникам  финансирования дефицита бюджета;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формируют бюджетную отчетность.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77343" y="1968103"/>
        <a:ext cx="2721327" cy="1429686"/>
      </dsp:txXfrm>
    </dsp:sp>
    <dsp:sp modelId="{2243B9A5-8E15-4393-A3CF-599F3170D614}">
      <dsp:nvSpPr>
        <dsp:cNvPr id="0" name=""/>
        <dsp:cNvSpPr/>
      </dsp:nvSpPr>
      <dsp:spPr>
        <a:xfrm>
          <a:off x="432054" y="459458"/>
          <a:ext cx="2876013" cy="121527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Получатели бюджетных средств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составляют и исполняют бюджетную смету;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ведут бюджетный учет;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формируют и предоставляют главному распорядителю бюджетных средств бюджетную отчетность.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491379" y="518783"/>
        <a:ext cx="2757363" cy="1096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0.26416</cdr:x>
      <cdr:y>0.71548</cdr:y>
    </cdr:from>
    <cdr:to>
      <cdr:x>0.33693</cdr:x>
      <cdr:y>0.76394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2293867" y="4089400"/>
          <a:ext cx="631904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dirty="0" smtClean="0">
              <a:latin typeface="Tahoma" pitchFamily="34" charset="0"/>
              <a:cs typeface="Tahoma" pitchFamily="34" charset="0"/>
            </a:rPr>
            <a:t>55,4%</a:t>
          </a:r>
          <a:endParaRPr lang="ru-RU" sz="1200" dirty="0">
            <a:latin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0.26429</cdr:x>
      <cdr:y>0.55464</cdr:y>
    </cdr:from>
    <cdr:to>
      <cdr:x>0.33689</cdr:x>
      <cdr:y>0.60311</cdr:y>
    </cdr:to>
    <cdr:sp macro="" textlink="">
      <cdr:nvSpPr>
        <cdr:cNvPr id="3" name="TextBox 5"/>
        <cdr:cNvSpPr txBox="1"/>
      </cdr:nvSpPr>
      <cdr:spPr>
        <a:xfrm xmlns:a="http://schemas.openxmlformats.org/drawingml/2006/main">
          <a:off x="2294994" y="3170136"/>
          <a:ext cx="630429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dirty="0" smtClean="0">
              <a:latin typeface="Tahoma" pitchFamily="34" charset="0"/>
              <a:cs typeface="Tahoma" pitchFamily="34" charset="0"/>
            </a:rPr>
            <a:t>34,6%</a:t>
          </a:r>
          <a:endParaRPr lang="ru-RU" sz="1200" dirty="0">
            <a:latin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0.26416</cdr:x>
      <cdr:y>0.47449</cdr:y>
    </cdr:from>
    <cdr:to>
      <cdr:x>0.33693</cdr:x>
      <cdr:y>0.52295</cdr:y>
    </cdr:to>
    <cdr:sp macro="" textlink="">
      <cdr:nvSpPr>
        <cdr:cNvPr id="4" name="TextBox 5"/>
        <cdr:cNvSpPr txBox="1"/>
      </cdr:nvSpPr>
      <cdr:spPr>
        <a:xfrm xmlns:a="http://schemas.openxmlformats.org/drawingml/2006/main">
          <a:off x="2293867" y="2712003"/>
          <a:ext cx="631904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r>
            <a:rPr lang="ru-RU" sz="1200" dirty="0" smtClean="0">
              <a:latin typeface="Tahoma" pitchFamily="34" charset="0"/>
              <a:cs typeface="Tahoma" pitchFamily="34" charset="0"/>
            </a:rPr>
            <a:t>10,0%</a:t>
          </a:r>
          <a:endParaRPr lang="ru-RU" sz="1200" dirty="0">
            <a:latin typeface="Tahoma" pitchFamily="34" charset="0"/>
            <a:cs typeface="Tahoma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0.36585</cdr:x>
      <cdr:y>0.25641</cdr:y>
    </cdr:from>
    <cdr:to>
      <cdr:x>0.43007</cdr:x>
      <cdr:y>0.31486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61266" y="1350150"/>
          <a:ext cx="554923" cy="307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ahoma" pitchFamily="34" charset="0"/>
              <a:cs typeface="Tahoma" pitchFamily="34" charset="0"/>
            </a:rPr>
            <a:t>17%</a:t>
          </a:r>
        </a:p>
      </cdr:txBody>
    </cdr:sp>
  </cdr:relSizeAnchor>
  <cdr:relSizeAnchor xmlns:cdr="http://schemas.openxmlformats.org/drawingml/2006/chartDrawing">
    <cdr:from>
      <cdr:x>0.59375</cdr:x>
      <cdr:y>0.4359</cdr:y>
    </cdr:from>
    <cdr:to>
      <cdr:x>0.6756</cdr:x>
      <cdr:y>0.49435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130570" y="2295255"/>
          <a:ext cx="707263" cy="307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latin typeface="Tahoma" pitchFamily="34" charset="0"/>
              <a:cs typeface="Tahoma" pitchFamily="34" charset="0"/>
            </a:rPr>
            <a:t>69,6%</a:t>
          </a:r>
        </a:p>
      </cdr:txBody>
    </cdr:sp>
  </cdr:relSizeAnchor>
  <cdr:relSizeAnchor xmlns:cdr="http://schemas.openxmlformats.org/drawingml/2006/chartDrawing">
    <cdr:from>
      <cdr:x>0.22917</cdr:x>
      <cdr:y>0.36752</cdr:y>
    </cdr:from>
    <cdr:to>
      <cdr:x>0.31101</cdr:x>
      <cdr:y>0.42597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980220" y="1935215"/>
          <a:ext cx="707176" cy="307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latin typeface="Tahoma" pitchFamily="34" charset="0"/>
              <a:cs typeface="Tahoma" pitchFamily="34" charset="0"/>
            </a:rPr>
            <a:t>13,4%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DB30E0-016F-4E11-9243-195179A953A9}" type="datetimeFigureOut">
              <a:rPr lang="ru-RU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7F2A96-1062-465F-88F5-1C6F2EA300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020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CA662-74B2-4B28-ABB3-F37BEE4D05C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493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534975-B0AF-416A-8922-74FE679AFB9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921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FC366-7431-44AB-9BE2-0C64625E5783}" type="slidenum">
              <a:rPr lang="ru-RU" smtClean="0"/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06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1258888" y="115888"/>
            <a:ext cx="7329487" cy="954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cs typeface="Tahoma" pitchFamily="34" charset="0"/>
              </a:rPr>
              <a:t>Финансовое управление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cs typeface="Tahoma" pitchFamily="34" charset="0"/>
              </a:rPr>
              <a:t>администрации МОГО «Ухта»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274763" y="360409"/>
            <a:ext cx="1917513" cy="331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Финансовое </a:t>
            </a:r>
            <a:r>
              <a:rPr lang="ru-RU" sz="1200" dirty="0" smtClean="0">
                <a:cs typeface="Tahoma" pitchFamily="34" charset="0"/>
              </a:rPr>
              <a:t>управление</a:t>
            </a:r>
            <a:endParaRPr lang="ru-RU" sz="1200" dirty="0">
              <a:cs typeface="Tahoma" pitchFamily="34" charset="0"/>
            </a:endParaRPr>
          </a:p>
        </p:txBody>
      </p:sp>
      <p:cxnSp>
        <p:nvCxnSpPr>
          <p:cNvPr id="5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635375" y="0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31" name="Picture 2" descr="C:\Documents and Settings\ahmedova\Рабочий стол\Логотип_новый_без_текста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12700" y="0"/>
            <a:ext cx="22923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rgbClr val="008000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fin.mouhta.r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8.xml"/><Relationship Id="rId18" Type="http://schemas.openxmlformats.org/officeDocument/2006/relationships/slide" Target="slide25.xml"/><Relationship Id="rId26" Type="http://schemas.openxmlformats.org/officeDocument/2006/relationships/slide" Target="slide35.xml"/><Relationship Id="rId3" Type="http://schemas.openxmlformats.org/officeDocument/2006/relationships/slide" Target="slide6.xml"/><Relationship Id="rId21" Type="http://schemas.openxmlformats.org/officeDocument/2006/relationships/slide" Target="slide29.xml"/><Relationship Id="rId7" Type="http://schemas.openxmlformats.org/officeDocument/2006/relationships/slide" Target="slide10.xml"/><Relationship Id="rId12" Type="http://schemas.openxmlformats.org/officeDocument/2006/relationships/slide" Target="slide16.xml"/><Relationship Id="rId17" Type="http://schemas.openxmlformats.org/officeDocument/2006/relationships/slide" Target="slide24.xml"/><Relationship Id="rId25" Type="http://schemas.openxmlformats.org/officeDocument/2006/relationships/slide" Target="slide34.xml"/><Relationship Id="rId2" Type="http://schemas.openxmlformats.org/officeDocument/2006/relationships/slide" Target="slide5.xml"/><Relationship Id="rId16" Type="http://schemas.openxmlformats.org/officeDocument/2006/relationships/slide" Target="slide22.xml"/><Relationship Id="rId20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5.xml"/><Relationship Id="rId24" Type="http://schemas.openxmlformats.org/officeDocument/2006/relationships/slide" Target="slide32.xml"/><Relationship Id="rId5" Type="http://schemas.openxmlformats.org/officeDocument/2006/relationships/slide" Target="slide8.xml"/><Relationship Id="rId15" Type="http://schemas.openxmlformats.org/officeDocument/2006/relationships/slide" Target="slide21.xml"/><Relationship Id="rId23" Type="http://schemas.openxmlformats.org/officeDocument/2006/relationships/slide" Target="slide31.xml"/><Relationship Id="rId28" Type="http://schemas.openxmlformats.org/officeDocument/2006/relationships/slide" Target="slide41.xml"/><Relationship Id="rId10" Type="http://schemas.openxmlformats.org/officeDocument/2006/relationships/slide" Target="slide14.xml"/><Relationship Id="rId19" Type="http://schemas.openxmlformats.org/officeDocument/2006/relationships/slide" Target="slide26.xml"/><Relationship Id="rId4" Type="http://schemas.openxmlformats.org/officeDocument/2006/relationships/slide" Target="slide7.xml"/><Relationship Id="rId9" Type="http://schemas.openxmlformats.org/officeDocument/2006/relationships/slide" Target="slide13.xml"/><Relationship Id="rId14" Type="http://schemas.openxmlformats.org/officeDocument/2006/relationships/slide" Target="slide20.xml"/><Relationship Id="rId22" Type="http://schemas.openxmlformats.org/officeDocument/2006/relationships/slide" Target="slide30.xml"/><Relationship Id="rId27" Type="http://schemas.openxmlformats.org/officeDocument/2006/relationships/slide" Target="slide3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7.xml"/><Relationship Id="rId18" Type="http://schemas.openxmlformats.org/officeDocument/2006/relationships/slide" Target="slide67.xml"/><Relationship Id="rId26" Type="http://schemas.openxmlformats.org/officeDocument/2006/relationships/slide" Target="slide78.xml"/><Relationship Id="rId3" Type="http://schemas.openxmlformats.org/officeDocument/2006/relationships/slide" Target="slide45.xml"/><Relationship Id="rId21" Type="http://schemas.openxmlformats.org/officeDocument/2006/relationships/slide" Target="slide73.xml"/><Relationship Id="rId7" Type="http://schemas.openxmlformats.org/officeDocument/2006/relationships/slide" Target="slide50.xml"/><Relationship Id="rId12" Type="http://schemas.openxmlformats.org/officeDocument/2006/relationships/slide" Target="slide56.xml"/><Relationship Id="rId17" Type="http://schemas.openxmlformats.org/officeDocument/2006/relationships/slide" Target="slide66.xml"/><Relationship Id="rId25" Type="http://schemas.openxmlformats.org/officeDocument/2006/relationships/slide" Target="slide77.xml"/><Relationship Id="rId2" Type="http://schemas.openxmlformats.org/officeDocument/2006/relationships/slide" Target="slide43.xml"/><Relationship Id="rId16" Type="http://schemas.openxmlformats.org/officeDocument/2006/relationships/slide" Target="slide64.xml"/><Relationship Id="rId20" Type="http://schemas.openxmlformats.org/officeDocument/2006/relationships/slide" Target="slide71.xml"/><Relationship Id="rId29" Type="http://schemas.openxmlformats.org/officeDocument/2006/relationships/slide" Target="slide8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55.xml"/><Relationship Id="rId24" Type="http://schemas.openxmlformats.org/officeDocument/2006/relationships/slide" Target="slide76.xml"/><Relationship Id="rId5" Type="http://schemas.openxmlformats.org/officeDocument/2006/relationships/slide" Target="slide47.xml"/><Relationship Id="rId15" Type="http://schemas.openxmlformats.org/officeDocument/2006/relationships/slide" Target="slide60.xml"/><Relationship Id="rId23" Type="http://schemas.openxmlformats.org/officeDocument/2006/relationships/slide" Target="slide75.xml"/><Relationship Id="rId28" Type="http://schemas.openxmlformats.org/officeDocument/2006/relationships/slide" Target="slide80.xml"/><Relationship Id="rId10" Type="http://schemas.openxmlformats.org/officeDocument/2006/relationships/slide" Target="slide54.xml"/><Relationship Id="rId19" Type="http://schemas.openxmlformats.org/officeDocument/2006/relationships/slide" Target="slide69.xml"/><Relationship Id="rId31" Type="http://schemas.openxmlformats.org/officeDocument/2006/relationships/slide" Target="slide83.xml"/><Relationship Id="rId4" Type="http://schemas.openxmlformats.org/officeDocument/2006/relationships/slide" Target="slide46.xml"/><Relationship Id="rId9" Type="http://schemas.openxmlformats.org/officeDocument/2006/relationships/slide" Target="slide52.xml"/><Relationship Id="rId14" Type="http://schemas.openxmlformats.org/officeDocument/2006/relationships/slide" Target="slide58.xml"/><Relationship Id="rId22" Type="http://schemas.openxmlformats.org/officeDocument/2006/relationships/slide" Target="slide74.xml"/><Relationship Id="rId27" Type="http://schemas.openxmlformats.org/officeDocument/2006/relationships/slide" Target="slide79.xml"/><Relationship Id="rId30" Type="http://schemas.openxmlformats.org/officeDocument/2006/relationships/slide" Target="slide8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fin.mouhta.ru/dokument/org_byudzhet/postanovleniya/%D0%9F%D0%BE%D1%81%D1%82%D0%B0%D0%BD%D0%BE%D0%B2%D0%BB%D0%B5%D0%BD%D0%B8%D0%B5%20%E2%84%96%203151%20%D0%BE%D1%82%2020.09.2017.doc" TargetMode="External"/><Relationship Id="rId3" Type="http://schemas.openxmlformats.org/officeDocument/2006/relationships/hyperlink" Target="http://fin.mouhta.ru/dokument/org_byudzhet/resheniya/%D0%A0%D0%B5%D1%88%D0%B5%D0%BD%D0%B8%D0%B5%20%D0%A1%D0%BE%D0%B2%D0%B5%D1%82%D0%B0%20%D0%BE%D1%82%2014.05.2008%20%E2%84%96%20174.doc" TargetMode="External"/><Relationship Id="rId7" Type="http://schemas.openxmlformats.org/officeDocument/2006/relationships/hyperlink" Target="http://fin.mouhta.ru/byudzhet/byudzhet_uhta/dok_2018/%D0%9F%D0%BE%D1%81%D1%82%D0%B0%D0%BD%D0%BE%D0%B2%D0%BB%D0%B5%D0%BD%D0%B8%D0%B5%20%E2%84%96%203208%20%D0%BE%D1%82%2027.09.2017.DOC" TargetMode="External"/><Relationship Id="rId2" Type="http://schemas.openxmlformats.org/officeDocument/2006/relationships/hyperlink" Target="http://www.consultant.ru/document/cons_doc_LAW_1970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n.mouhta.ru/byudzhet/byudzhet_uhta/dok_2018/%D0%9F%D0%BE%D1%81%D1%82%D0%B0%D0%BD%D0%BE%D0%B2%D0%BB%D0%B5%D0%BD%D0%B8%D0%B5%20%D0%BE%D1%82%2004.09.2013%20%E2%84%96%201633.doc" TargetMode="External"/><Relationship Id="rId5" Type="http://schemas.openxmlformats.org/officeDocument/2006/relationships/hyperlink" Target="http://fin.mouhta.ru/dokument/org_byudzhet/postanovleniya/%D0%9F%D0%BE%D1%81%D1%82%D0%B0%D0%BD%D0%BE%D0%B2%D0%BB%D0%B5%D0%BD%D0%B8%D0%B5%20%E2%84%96%202976%20%D0%BE%D1%82%2028.08.2017.doc" TargetMode="External"/><Relationship Id="rId4" Type="http://schemas.openxmlformats.org/officeDocument/2006/relationships/hyperlink" Target="http://fin.mouhta.ru/dokument/org_byudzhet/postanovleniya/%D0%9F%D0%BE%D1%81%D1%82%D0%B0%D0%BD%D0%BE%D0%B2%D0%BB%D0%B5%D0%BD%D0%B8%D0%B5%20%E2%84%96%203143%20%D0%BE%D1%82%2019.09.2017.doc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mouhta.ru/adm/pos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minfin.rkomi.ru/page/14972/" TargetMode="External"/><Relationship Id="rId2" Type="http://schemas.openxmlformats.org/officeDocument/2006/relationships/hyperlink" Target="http://fin.mouhta.ru/opros/index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infin.rkomi.ru/page/4731/" TargetMode="Externa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</a:t>
            </a:r>
            <a:r>
              <a:rPr lang="ru-RU" sz="3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ГРАЖДАН</a:t>
            </a:r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2988" y="3141663"/>
            <a:ext cx="6985000" cy="175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>
                <a:solidFill>
                  <a:schemeClr val="tx1"/>
                </a:solidFill>
                <a:ea typeface="+mj-ea"/>
                <a:cs typeface="Tahoma" pitchFamily="34" charset="0"/>
              </a:rPr>
              <a:t>К </a:t>
            </a:r>
            <a:r>
              <a:rPr lang="ru-RU" sz="3000" dirty="0" smtClean="0">
                <a:solidFill>
                  <a:schemeClr val="tx1"/>
                </a:solidFill>
                <a:ea typeface="+mj-ea"/>
                <a:cs typeface="Tahoma" pitchFamily="34" charset="0"/>
              </a:rPr>
              <a:t>БЮДЖЕТУ МОГО </a:t>
            </a:r>
            <a:r>
              <a:rPr lang="ru-RU" sz="3000" dirty="0">
                <a:solidFill>
                  <a:schemeClr val="tx1"/>
                </a:solidFill>
                <a:ea typeface="+mj-ea"/>
                <a:cs typeface="Tahoma" pitchFamily="34" charset="0"/>
              </a:rPr>
              <a:t>«УХТА» </a:t>
            </a:r>
            <a:endParaRPr lang="ru-RU" sz="3000" dirty="0" smtClean="0">
              <a:solidFill>
                <a:schemeClr val="tx1"/>
              </a:solidFill>
              <a:ea typeface="+mj-ea"/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solidFill>
                  <a:schemeClr val="tx1"/>
                </a:solidFill>
                <a:ea typeface="+mj-ea"/>
                <a:cs typeface="Tahoma" pitchFamily="34" charset="0"/>
              </a:rPr>
              <a:t>НА 2018 ГОД И ПЛАНОВЫЙ ПЕРИОД 2019 И 2020 ГОДОВ</a:t>
            </a:r>
            <a:endParaRPr lang="ru-RU" sz="3000" dirty="0">
              <a:solidFill>
                <a:schemeClr val="tx1"/>
              </a:solidFill>
              <a:ea typeface="+mj-ea"/>
              <a:cs typeface="Tahoma" pitchFamily="34" charset="0"/>
            </a:endParaRPr>
          </a:p>
        </p:txBody>
      </p:sp>
      <p:pic>
        <p:nvPicPr>
          <p:cNvPr id="15363" name="Picture 2" descr="E:\18 Бюджет для граждан\Ухта_большая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75288"/>
            <a:ext cx="914400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Бюджетная классификация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6AB-9825-4B82-A89A-C2B1EE56C2E4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412776"/>
            <a:ext cx="8352928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ahoma" pitchFamily="34" charset="0"/>
                <a:cs typeface="Tahoma" pitchFamily="34" charset="0"/>
              </a:rPr>
              <a:t>Бюджетная классификация Российской Федерации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–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составления бюджетной отчетности, обеспечивающей сопоставимость показателей бюджетов бюджетной системы Российской Федерации (статья 18 Бюджетного кодекса).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911" y="3573016"/>
            <a:ext cx="8352928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ahoma" pitchFamily="34" charset="0"/>
                <a:cs typeface="Tahoma" pitchFamily="34" charset="0"/>
              </a:rPr>
              <a:t>Состав бюджетной классификации</a:t>
            </a:r>
          </a:p>
          <a:p>
            <a:pPr algn="just"/>
            <a:r>
              <a:rPr lang="ru-RU" b="1" dirty="0" smtClean="0">
                <a:latin typeface="Tahoma" pitchFamily="34" charset="0"/>
                <a:cs typeface="Tahoma" pitchFamily="34" charset="0"/>
              </a:rPr>
              <a:t>(статья 19 Бюджетного кодекса):</a:t>
            </a:r>
          </a:p>
          <a:p>
            <a:pPr algn="just"/>
            <a:endParaRPr lang="ru-RU" b="1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Классификация доходов бюджетов;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b="1" i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Классификация расходов бюджетов;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Классификация источников финансирования дефицитов 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бюджетов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580112" y="3284984"/>
            <a:ext cx="3096344" cy="1442194"/>
          </a:xfrm>
          <a:prstGeom prst="wedgeRoundRectCallout">
            <a:avLst>
              <a:gd name="adj1" fmla="val -58802"/>
              <a:gd name="adj2" fmla="val 625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Классификация расходов бюджетов – основа для построения ведомственной структуры расходов соответствующего бюджета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46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Бюджетная классификация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6AB-9825-4B82-A89A-C2B1EE56C2E4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4519" y="172417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Х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79685" y="1725167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76719" y="172417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27025" y="1726245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45321" y="1726245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10189" y="1722200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33135" y="1723189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666699">
                  <a:shade val="30000"/>
                  <a:satMod val="115000"/>
                </a:srgbClr>
              </a:gs>
              <a:gs pos="50000">
                <a:srgbClr val="666699">
                  <a:shade val="67500"/>
                  <a:satMod val="115000"/>
                </a:srgbClr>
              </a:gs>
              <a:gs pos="100000">
                <a:srgbClr val="6666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9999CC"/>
                </a:solidFill>
              </a:rPr>
              <a:t>Х</a:t>
            </a:r>
            <a:endParaRPr lang="ru-RU" sz="3200" b="1" dirty="0">
              <a:solidFill>
                <a:srgbClr val="9999CC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26678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B2D8"/>
                </a:solidFill>
              </a:rPr>
              <a:t>Х</a:t>
            </a:r>
            <a:endParaRPr lang="ru-RU" sz="3200" b="1" dirty="0">
              <a:solidFill>
                <a:srgbClr val="D8B2D8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241803" y="1712245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Х</a:t>
            </a:r>
            <a:endParaRPr lang="ru-RU" sz="3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072053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Х</a:t>
            </a:r>
            <a:endParaRPr lang="ru-RU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656928" y="1712245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9999CC">
                  <a:shade val="30000"/>
                  <a:satMod val="115000"/>
                </a:srgbClr>
              </a:gs>
              <a:gs pos="50000">
                <a:srgbClr val="9999CC">
                  <a:shade val="67500"/>
                  <a:satMod val="115000"/>
                </a:srgbClr>
              </a:gs>
              <a:gs pos="100000">
                <a:srgbClr val="99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Х</a:t>
            </a:r>
            <a:endParaRPr lang="ru-RU" sz="3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440223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6699">
                  <a:shade val="30000"/>
                  <a:satMod val="115000"/>
                </a:srgbClr>
              </a:gs>
              <a:gs pos="50000">
                <a:srgbClr val="CC6699">
                  <a:shade val="67500"/>
                  <a:satMod val="115000"/>
                </a:srgbClr>
              </a:gs>
              <a:gs pos="100000">
                <a:srgbClr val="CC66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99CC"/>
                </a:solidFill>
              </a:rPr>
              <a:t>Х</a:t>
            </a:r>
            <a:endParaRPr lang="ru-RU" sz="3200" b="1" dirty="0">
              <a:solidFill>
                <a:srgbClr val="CC99CC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006295" y="1723189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823655" y="1723189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666699">
                  <a:shade val="30000"/>
                  <a:satMod val="115000"/>
                </a:srgbClr>
              </a:gs>
              <a:gs pos="50000">
                <a:srgbClr val="666699">
                  <a:shade val="67500"/>
                  <a:satMod val="115000"/>
                </a:srgbClr>
              </a:gs>
              <a:gs pos="100000">
                <a:srgbClr val="6666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9999CC"/>
                </a:solidFill>
              </a:rPr>
              <a:t>Х</a:t>
            </a:r>
            <a:endParaRPr lang="ru-RU" sz="3200" b="1" dirty="0">
              <a:solidFill>
                <a:srgbClr val="9999CC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433587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B2D8"/>
                </a:solidFill>
              </a:rPr>
              <a:t>Х</a:t>
            </a:r>
            <a:endParaRPr lang="ru-RU" sz="3200" b="1" dirty="0">
              <a:solidFill>
                <a:srgbClr val="D8B2D8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040496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B2D8"/>
                </a:solidFill>
              </a:rPr>
              <a:t>Х</a:t>
            </a:r>
            <a:endParaRPr lang="ru-RU" sz="3200" b="1" dirty="0">
              <a:solidFill>
                <a:srgbClr val="D8B2D8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254314" y="1717093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B2D8"/>
                </a:solidFill>
              </a:rPr>
              <a:t>Х</a:t>
            </a:r>
            <a:endParaRPr lang="ru-RU" sz="3200" b="1" dirty="0">
              <a:solidFill>
                <a:srgbClr val="D8B2D8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647405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B2D8"/>
                </a:solidFill>
              </a:rPr>
              <a:t>Х</a:t>
            </a:r>
            <a:endParaRPr lang="ru-RU" sz="3200" b="1" dirty="0">
              <a:solidFill>
                <a:srgbClr val="D8B2D8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830743" y="1717093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6699">
                  <a:shade val="30000"/>
                  <a:satMod val="115000"/>
                </a:srgbClr>
              </a:gs>
              <a:gs pos="50000">
                <a:srgbClr val="CC6699">
                  <a:shade val="67500"/>
                  <a:satMod val="115000"/>
                </a:srgbClr>
              </a:gs>
              <a:gs pos="100000">
                <a:srgbClr val="CC66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99CC"/>
                </a:solidFill>
              </a:rPr>
              <a:t>Х</a:t>
            </a:r>
            <a:endParaRPr lang="ru-RU" sz="3200" b="1" dirty="0">
              <a:solidFill>
                <a:srgbClr val="CC99CC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049703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Х</a:t>
            </a:r>
            <a:endParaRPr lang="ru-RU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V="1">
            <a:off x="384519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84519" y="1436146"/>
            <a:ext cx="1152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536759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7243565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7243565" y="1436146"/>
            <a:ext cx="1152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8395805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1599172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599172" y="1436146"/>
            <a:ext cx="775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374547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2435967" y="1436927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2435967" y="1436927"/>
            <a:ext cx="775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3211342" y="1436927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3257503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3257503" y="1436146"/>
            <a:ext cx="3921194" cy="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7178697" y="1436927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215206" y="2444243"/>
            <a:ext cx="0" cy="342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3217673" y="2444258"/>
            <a:ext cx="0" cy="342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217673" y="2785997"/>
            <a:ext cx="20004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5243736" y="2447081"/>
            <a:ext cx="0" cy="339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5239074" y="2786899"/>
            <a:ext cx="19348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7178697" y="2446424"/>
            <a:ext cx="0" cy="340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7243565" y="2441460"/>
            <a:ext cx="0" cy="340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7242295" y="2786374"/>
            <a:ext cx="3876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7624649" y="2441435"/>
            <a:ext cx="0" cy="340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V="1">
            <a:off x="7652869" y="2441460"/>
            <a:ext cx="0" cy="340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7651599" y="2786374"/>
            <a:ext cx="3876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8033953" y="2441435"/>
            <a:ext cx="0" cy="340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V="1">
            <a:off x="8064620" y="2441460"/>
            <a:ext cx="0" cy="345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8063350" y="2786374"/>
            <a:ext cx="3876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8445704" y="2441435"/>
            <a:ext cx="0" cy="340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16071" y="917515"/>
            <a:ext cx="1289135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Главный </a:t>
            </a:r>
          </a:p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распорядитель</a:t>
            </a:r>
          </a:p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 бюджетных средств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693782" y="1205314"/>
            <a:ext cx="551754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Раздел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426757" y="1205314"/>
            <a:ext cx="756938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Подраздел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637192" y="1205314"/>
            <a:ext cx="101021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Целевая статья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347658" y="1205314"/>
            <a:ext cx="904415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Вид расходов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138962" y="2765168"/>
            <a:ext cx="211535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Программное (непрограммное)</a:t>
            </a:r>
          </a:p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 направление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503405" y="2802870"/>
            <a:ext cx="141577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Направление расходов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148217" y="2808664"/>
            <a:ext cx="558166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Группа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581523" y="2782186"/>
            <a:ext cx="54694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Под-</a:t>
            </a:r>
          </a:p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группа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8060002" y="2793483"/>
            <a:ext cx="43954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Эле-</a:t>
            </a:r>
          </a:p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мент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84519" y="5536101"/>
            <a:ext cx="7568097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ru-RU" sz="1100" dirty="0" smtClean="0">
                <a:latin typeface="Tahoma" pitchFamily="34" charset="0"/>
                <a:cs typeface="Tahoma" pitchFamily="34" charset="0"/>
              </a:rPr>
              <a:t>Буквы «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R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»</a:t>
            </a:r>
            <a:r>
              <a:rPr lang="ru-RU" sz="1100" dirty="0">
                <a:latin typeface="Tahoma" pitchFamily="34" charset="0"/>
                <a:cs typeface="Tahoma" pitchFamily="34" charset="0"/>
              </a:rPr>
              <a:t>,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L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» и «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S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» означают расходы, направляемые на софинансирование уровня расходных обязательств:</a:t>
            </a:r>
          </a:p>
          <a:p>
            <a:pPr algn="just"/>
            <a:r>
              <a:rPr lang="ru-RU" sz="1100" b="1" dirty="0">
                <a:latin typeface="Tahoma" pitchFamily="34" charset="0"/>
                <a:cs typeface="Tahoma" pitchFamily="34" charset="0"/>
              </a:rPr>
              <a:t>«</a:t>
            </a:r>
            <a:r>
              <a:rPr lang="en-US" sz="1100" b="1" dirty="0">
                <a:latin typeface="Tahoma" pitchFamily="34" charset="0"/>
                <a:cs typeface="Tahoma" pitchFamily="34" charset="0"/>
              </a:rPr>
              <a:t>L</a:t>
            </a:r>
            <a:r>
              <a:rPr lang="ru-RU" sz="1100" b="1" dirty="0">
                <a:latin typeface="Tahoma" pitchFamily="34" charset="0"/>
                <a:cs typeface="Tahoma" pitchFamily="34" charset="0"/>
              </a:rPr>
              <a:t>»</a:t>
            </a:r>
            <a:r>
              <a:rPr lang="en-US" sz="1100" dirty="0">
                <a:latin typeface="Tahoma" pitchFamily="34" charset="0"/>
                <a:cs typeface="Tahoma" pitchFamily="34" charset="0"/>
              </a:rPr>
              <a:t> - </a:t>
            </a:r>
            <a:r>
              <a:rPr lang="ru-RU" sz="1100" dirty="0">
                <a:latin typeface="Tahoma" pitchFamily="34" charset="0"/>
                <a:cs typeface="Tahoma" pitchFamily="34" charset="0"/>
              </a:rPr>
              <a:t>для отражения расходов федерального бюджета;</a:t>
            </a:r>
          </a:p>
          <a:p>
            <a:pPr algn="just"/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en-US" sz="1100" b="1" dirty="0" smtClean="0">
                <a:latin typeface="Tahoma" pitchFamily="34" charset="0"/>
                <a:cs typeface="Tahoma" pitchFamily="34" charset="0"/>
              </a:rPr>
              <a:t>R</a:t>
            </a:r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»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 - 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для отражения расходов республиканского бюджета;</a:t>
            </a:r>
          </a:p>
          <a:p>
            <a:pPr algn="just"/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en-US" sz="1100" b="1" dirty="0">
                <a:latin typeface="Tahoma" pitchFamily="34" charset="0"/>
                <a:cs typeface="Tahoma" pitchFamily="34" charset="0"/>
              </a:rPr>
              <a:t>S</a:t>
            </a:r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»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 - 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для отражения расходов местного бюджета, в целях </a:t>
            </a:r>
            <a:r>
              <a:rPr lang="ru-RU" sz="1100" dirty="0" err="1" smtClean="0">
                <a:latin typeface="Tahoma" pitchFamily="34" charset="0"/>
                <a:cs typeface="Tahoma" pitchFamily="34" charset="0"/>
              </a:rPr>
              <a:t>софинансирования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.</a:t>
            </a:r>
          </a:p>
        </p:txBody>
      </p:sp>
      <p:graphicFrame>
        <p:nvGraphicFramePr>
          <p:cNvPr id="103" name="Таблица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027735"/>
              </p:ext>
            </p:extLst>
          </p:nvPr>
        </p:nvGraphicFramePr>
        <p:xfrm>
          <a:off x="384519" y="3132936"/>
          <a:ext cx="806398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72636">
                <a:tc gridSpan="3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Уникальный код для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каждого ГРБС</a:t>
                      </a:r>
                    </a:p>
                    <a:p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975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МУ «Управление образования» администрации МОГО «Ухта»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Разделы определяют отраслевые направления расходов </a:t>
                      </a:r>
                    </a:p>
                    <a:p>
                      <a:pPr algn="ctr"/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07 «Образование»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Подразделы детализируют направления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в разделах </a:t>
                      </a:r>
                    </a:p>
                    <a:p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  <a:p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«Дошкольное образование»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0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Целевые статьи обеспечивают увязку бюджетных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ассигнований к целевым назначениям, в том числе к конкретным программам, направлениям деятельности субъектов бюджетного планирования</a:t>
                      </a:r>
                    </a:p>
                    <a:p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07.1.21.73010 </a:t>
                      </a:r>
                    </a:p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07 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МП «Развитие образования на 2014-2020 годы»</a:t>
                      </a:r>
                    </a:p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Подпрограмма «Развитие дошкольного образования»</a:t>
                      </a:r>
                    </a:p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– Оказание муниципальных услуг (выполнения работ) дошкольными образовательными учреждениями</a:t>
                      </a:r>
                    </a:p>
                    <a:p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73010 – Реализация образовательных программ дошкольного образования</a:t>
                      </a:r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Виды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расходов указывают вид бюджетных ассигнований (выплаты персоналу, закупки, инвестиции, субсидии ...)</a:t>
                      </a:r>
                    </a:p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611 </a:t>
                      </a:r>
                    </a:p>
                    <a:p>
                      <a:pPr algn="l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Субсидии бюджетным учреждениям на финансовое обеспечение муниципального задания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69" name="Прямая соединительная линия 68"/>
          <p:cNvCxnSpPr/>
          <p:nvPr/>
        </p:nvCxnSpPr>
        <p:spPr>
          <a:xfrm>
            <a:off x="4001680" y="2346689"/>
            <a:ext cx="0" cy="133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3237243" y="2365739"/>
            <a:ext cx="0" cy="108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3237243" y="2479954"/>
            <a:ext cx="7644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3075431" y="2424751"/>
            <a:ext cx="1168350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Tahoma" pitchFamily="34" charset="0"/>
                <a:cs typeface="Tahoma" pitchFamily="34" charset="0"/>
              </a:rPr>
              <a:t>Программа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221623" y="2432371"/>
            <a:ext cx="116835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Tahoma" pitchFamily="34" charset="0"/>
                <a:cs typeface="Tahoma" pitchFamily="34" charset="0"/>
              </a:rPr>
              <a:t>Основное мероприятие</a:t>
            </a: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 flipV="1">
            <a:off x="4025480" y="2346689"/>
            <a:ext cx="0" cy="133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3714394" y="2428561"/>
            <a:ext cx="1008112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Tahoma" pitchFamily="34" charset="0"/>
                <a:cs typeface="Tahoma" pitchFamily="34" charset="0"/>
              </a:rPr>
              <a:t>Под-</a:t>
            </a:r>
          </a:p>
          <a:p>
            <a:pPr algn="ctr"/>
            <a:r>
              <a:rPr lang="ru-RU" sz="800" dirty="0" smtClean="0">
                <a:latin typeface="Tahoma" pitchFamily="34" charset="0"/>
                <a:cs typeface="Tahoma" pitchFamily="34" charset="0"/>
              </a:rPr>
              <a:t>программа</a:t>
            </a: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 flipV="1">
            <a:off x="4409743" y="2354704"/>
            <a:ext cx="0" cy="125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4025480" y="2479954"/>
            <a:ext cx="3859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flipV="1">
            <a:off x="4432813" y="2354111"/>
            <a:ext cx="0" cy="133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V="1">
            <a:off x="5188209" y="2362126"/>
            <a:ext cx="0" cy="125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4432813" y="2487376"/>
            <a:ext cx="7553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72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и форма проекта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1400" dirty="0" smtClean="0"/>
              <a:t>Бюджетным кодексом Российской Федерации установлены единые требования к форме и содержанию проекта решения о бюджете (статья 184.1.).</a:t>
            </a:r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085934"/>
              </p:ext>
            </p:extLst>
          </p:nvPr>
        </p:nvGraphicFramePr>
        <p:xfrm>
          <a:off x="755576" y="1844824"/>
          <a:ext cx="7560840" cy="45720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849030"/>
                <a:gridCol w="1711810"/>
              </a:tblGrid>
              <a:tr h="3618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Номер статьи, приложения к проекту решения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Основные характеристики бюджета городского округа (объем доходов, общий объем расходов, дефицит (профицит)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статья 1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Общий объем бюджетных ассигнований, направляемых на исполнение публичных нормативных обязательств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статья 2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Объем межбюджетных трансфертов, получаемых из других бюджетов в очередном финансовом году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статья 3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Распределение бюджетных ассигнований по целевым статьям (муниципальным программам и непрограммным направлениям деятельности), группам видов расходов на очередной финансовый год и плановый период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приложение 1, 2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Ведомственная структура расходов на очередной финансовый год - распределение бюджетных ассигнований по главным распорядителям бюджетных средств, целевым статьям (муниципальным программам и непрограммным направлениям деятельности), группам видов расходов на очередной финансовый год и плановый период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приложение 3,4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9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Источники финансирования дефицита бюджета на очередной финансовый год и плановый период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приложение 5,6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8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Перечень главных администраторов доходов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приложение 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6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Перечень главных администраторов источников финансирования дефицита бюджета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приложение 8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Верхний предел муниципального внутреннего долга по состоянию на 1 января года, следующего за очередным финансовым годом и каждым годом планового периода, с указанием в том числе верхнего предела долга по муниципальным гарантиям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статья 11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37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Этапы формирования бюджета</a:t>
            </a:r>
          </a:p>
        </p:txBody>
      </p:sp>
      <p:sp>
        <p:nvSpPr>
          <p:cNvPr id="2457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9B224C-4148-49DC-BA96-D9FC9A68699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smtClean="0"/>
          </a:p>
        </p:txBody>
      </p:sp>
      <p:sp>
        <p:nvSpPr>
          <p:cNvPr id="5" name="Полилиния 4"/>
          <p:cNvSpPr/>
          <p:nvPr/>
        </p:nvSpPr>
        <p:spPr>
          <a:xfrm>
            <a:off x="2544763" y="5297488"/>
            <a:ext cx="5821362" cy="868362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Составление проекта бюджета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(июль – 15 ноября)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2109788" y="4308475"/>
            <a:ext cx="5822950" cy="868363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214044"/>
              <a:satOff val="-3415"/>
              <a:lumOff val="32886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Рассмотрение и утверждение проекта бюджета (15 ноября – 15 декабря)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1630363" y="3319463"/>
            <a:ext cx="5821362" cy="868362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214044"/>
              <a:satOff val="-3415"/>
              <a:lumOff val="32886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Исполнение бюджета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(1 января – 31 декабря)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899592" y="2349500"/>
            <a:ext cx="6037783" cy="868363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Контроль за исполнением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(1 января – 31 декабря)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323528" y="1341438"/>
            <a:ext cx="6110610" cy="868362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1635" tIns="101635" rIns="1089458" bIns="101635" anchor="ctr"/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Рассмотрение и у</a:t>
            </a:r>
            <a:r>
              <a:rPr lang="ru-RU" dirty="0">
                <a:solidFill>
                  <a:schemeClr val="tx1"/>
                </a:solidFill>
                <a:cs typeface="Arial" charset="0"/>
              </a:rPr>
              <a:t>тверждение </a:t>
            </a:r>
            <a:r>
              <a:rPr lang="ru-RU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годового отчета</a:t>
            </a:r>
            <a:r>
              <a:rPr lang="ru-RU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(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передается администрацией в Совет 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не 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позднее 1 мая</a:t>
            </a:r>
            <a:r>
              <a:rPr lang="ru-RU" sz="1400" dirty="0">
                <a:solidFill>
                  <a:schemeClr val="tx1"/>
                </a:solidFill>
                <a:cs typeface="Arial" charset="0"/>
              </a:rPr>
              <a:t>)</a:t>
            </a:r>
          </a:p>
        </p:txBody>
      </p:sp>
      <p:sp>
        <p:nvSpPr>
          <p:cNvPr id="14" name="Полилиния 13"/>
          <p:cNvSpPr/>
          <p:nvPr/>
        </p:nvSpPr>
        <p:spPr>
          <a:xfrm rot="10800000">
            <a:off x="7326313" y="5089525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5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15" name="Полилиния 14"/>
          <p:cNvSpPr/>
          <p:nvPr/>
        </p:nvSpPr>
        <p:spPr>
          <a:xfrm rot="10800000">
            <a:off x="6891338" y="4090988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16" name="Полилиния 15"/>
          <p:cNvSpPr/>
          <p:nvPr/>
        </p:nvSpPr>
        <p:spPr>
          <a:xfrm rot="10800000">
            <a:off x="6456363" y="3116263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5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17" name="Полилиния 16"/>
          <p:cNvSpPr/>
          <p:nvPr/>
        </p:nvSpPr>
        <p:spPr>
          <a:xfrm rot="10800000">
            <a:off x="6021388" y="2127250"/>
            <a:ext cx="565150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graphicFrame>
        <p:nvGraphicFramePr>
          <p:cNvPr id="18" name="Схема 17"/>
          <p:cNvGraphicFramePr/>
          <p:nvPr/>
        </p:nvGraphicFramePr>
        <p:xfrm>
          <a:off x="6258468" y="1237876"/>
          <a:ext cx="2405681" cy="1069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-143344" y="4216417"/>
          <a:ext cx="2405681" cy="1069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Graphic spid="18" grpId="0">
        <p:bldAsOne/>
      </p:bldGraphic>
      <p:bldGraphic spid="1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Участники бюджетного процесса</a:t>
            </a:r>
          </a:p>
        </p:txBody>
      </p:sp>
      <p:sp>
        <p:nvSpPr>
          <p:cNvPr id="2560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4D72E6-63EE-4224-B6CE-BA0F8DD6D78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smtClean="0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195764308"/>
              </p:ext>
            </p:extLst>
          </p:nvPr>
        </p:nvGraphicFramePr>
        <p:xfrm>
          <a:off x="107504" y="980728"/>
          <a:ext cx="892899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расходов бюджета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217" y="1223755"/>
            <a:ext cx="8730970" cy="200882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800" dirty="0" smtClean="0"/>
              <a:t>В соответствии со </a:t>
            </a:r>
            <a:r>
              <a:rPr lang="ru-RU" sz="1800" b="1" dirty="0" smtClean="0"/>
              <a:t>статьей 158 Бюджетного кодекса</a:t>
            </a:r>
            <a:r>
              <a:rPr lang="ru-RU" sz="1800" dirty="0" smtClean="0"/>
              <a:t> Российской Федерации </a:t>
            </a:r>
            <a:r>
              <a:rPr lang="ru-RU" sz="1800" b="1" dirty="0" smtClean="0"/>
              <a:t>главный распорядитель бюджетных средств</a:t>
            </a:r>
            <a:r>
              <a:rPr lang="ru-RU" sz="1800" dirty="0" smtClean="0"/>
              <a:t> распределяет бюджетные ассигнования между подведомственными ему учреждениями, т.е. главный распорядитель бюджетных средств </a:t>
            </a:r>
            <a:r>
              <a:rPr lang="ru-RU" sz="1800" b="1" dirty="0" smtClean="0"/>
              <a:t>самостоятельно принимает решение о распределении расходов</a:t>
            </a:r>
            <a:r>
              <a:rPr lang="ru-RU" sz="1800" dirty="0" smtClean="0"/>
              <a:t> и их приоритетности.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89415" y="3353745"/>
            <a:ext cx="3486654" cy="6588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Школы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ый треугольник 9"/>
          <p:cNvSpPr/>
          <p:nvPr/>
        </p:nvSpPr>
        <p:spPr>
          <a:xfrm rot="20628227">
            <a:off x="2797303" y="3673222"/>
            <a:ext cx="1676143" cy="19894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439875" y="3698249"/>
            <a:ext cx="2273300" cy="22733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Управление образования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12060" y="4529163"/>
            <a:ext cx="3486654" cy="6588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Дошкольные учреждения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25228" y="5725215"/>
            <a:ext cx="3486654" cy="6588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Учреждения дополнительного образования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rot="21424044">
            <a:off x="3095713" y="4688543"/>
            <a:ext cx="1676143" cy="19894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Прямоугольный треугольник 16"/>
          <p:cNvSpPr/>
          <p:nvPr/>
        </p:nvSpPr>
        <p:spPr>
          <a:xfrm rot="670269">
            <a:off x="2934166" y="5799200"/>
            <a:ext cx="1676143" cy="19894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50416" y="4294495"/>
            <a:ext cx="132440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распределяет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81201" y="5022864"/>
            <a:ext cx="1151277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б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юджетные</a:t>
            </a:r>
          </a:p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средства</a:t>
            </a:r>
          </a:p>
        </p:txBody>
      </p:sp>
    </p:spTree>
    <p:extLst>
      <p:ext uri="{BB962C8B-B14F-4D97-AF65-F5344CB8AC3E}">
        <p14:creationId xmlns:p14="http://schemas.microsoft.com/office/powerpoint/2010/main" val="95155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граждан в формировании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11636" y="1349904"/>
            <a:ext cx="8784976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38"/>
              </a:lnSpc>
            </a:pP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Гражданин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 – как налогоплательщик помогает формировать доходную часть бюджета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97908" y="4300860"/>
            <a:ext cx="7889963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38"/>
              </a:lnSpc>
            </a:pP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Гражданин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 – как получатель социальных гарантий (расходная часть бюджета)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25703" y="5563988"/>
            <a:ext cx="1422666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38"/>
              </a:lnSpc>
            </a:pPr>
            <a:r>
              <a:rPr lang="ru-RU" sz="1600" dirty="0" smtClean="0">
                <a:latin typeface="Tahoma" pitchFamily="34" charset="0"/>
                <a:cs typeface="Tahoma" pitchFamily="34" charset="0"/>
              </a:rPr>
              <a:t>Образование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828389" y="5563988"/>
            <a:ext cx="1422666" cy="355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38"/>
              </a:lnSpc>
            </a:pPr>
            <a:r>
              <a:rPr lang="ru-RU" sz="1600" dirty="0" smtClean="0">
                <a:latin typeface="Tahoma" pitchFamily="34" charset="0"/>
                <a:cs typeface="Tahoma" pitchFamily="34" charset="0"/>
              </a:rPr>
              <a:t>ЖКХ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844064" y="5563988"/>
            <a:ext cx="1422666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38"/>
              </a:lnSpc>
            </a:pPr>
            <a:r>
              <a:rPr lang="ru-RU" sz="1600" dirty="0" smtClean="0">
                <a:latin typeface="Tahoma" pitchFamily="34" charset="0"/>
                <a:cs typeface="Tahoma" pitchFamily="34" charset="0"/>
              </a:rPr>
              <a:t>Медицина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118611" y="5535440"/>
            <a:ext cx="1860781" cy="650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38"/>
              </a:lnSpc>
            </a:pPr>
            <a:r>
              <a:rPr lang="ru-RU" sz="1600" dirty="0" smtClean="0">
                <a:latin typeface="Tahoma" pitchFamily="34" charset="0"/>
                <a:cs typeface="Tahoma" pitchFamily="34" charset="0"/>
              </a:rPr>
              <a:t>Физическая культура и спорт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237449" y="5563988"/>
            <a:ext cx="1422666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38"/>
              </a:lnSpc>
            </a:pPr>
            <a:r>
              <a:rPr lang="ru-RU" sz="1600" dirty="0" smtClean="0">
                <a:latin typeface="Tahoma" pitchFamily="34" charset="0"/>
                <a:cs typeface="Tahoma" pitchFamily="34" charset="0"/>
              </a:rPr>
              <a:t>Социальные </a:t>
            </a:r>
          </a:p>
          <a:p>
            <a:pPr algn="ctr">
              <a:lnSpc>
                <a:spcPts val="2338"/>
              </a:lnSpc>
            </a:pPr>
            <a:r>
              <a:rPr lang="ru-RU" sz="1600" dirty="0" smtClean="0">
                <a:latin typeface="Tahoma" pitchFamily="34" charset="0"/>
                <a:cs typeface="Tahoma" pitchFamily="34" charset="0"/>
              </a:rPr>
              <a:t>льготы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17105" y="5535440"/>
            <a:ext cx="1860781" cy="355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38"/>
              </a:lnSpc>
            </a:pPr>
            <a:r>
              <a:rPr lang="ru-RU" sz="1600" dirty="0" smtClean="0">
                <a:latin typeface="Tahoma" pitchFamily="34" charset="0"/>
                <a:cs typeface="Tahoma" pitchFamily="34" charset="0"/>
              </a:rPr>
              <a:t>Культура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Картинки по запросу бюдж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17" y="1853825"/>
            <a:ext cx="2607595" cy="228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бюдж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930" y="2123928"/>
            <a:ext cx="2905124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Картинки по запросу кошелек с монетами клипа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Картинки по запросу кошелек с монетами клипар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52" y="1994156"/>
            <a:ext cx="1798060" cy="200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ый треугольник 22"/>
          <p:cNvSpPr/>
          <p:nvPr/>
        </p:nvSpPr>
        <p:spPr>
          <a:xfrm rot="5186280">
            <a:off x="3039146" y="5088275"/>
            <a:ext cx="811196" cy="133501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Прямоугольный треугольник 24"/>
          <p:cNvSpPr/>
          <p:nvPr/>
        </p:nvSpPr>
        <p:spPr>
          <a:xfrm rot="5186280">
            <a:off x="4643403" y="5088276"/>
            <a:ext cx="811196" cy="133501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Прямоугольный треугольник 25"/>
          <p:cNvSpPr/>
          <p:nvPr/>
        </p:nvSpPr>
        <p:spPr>
          <a:xfrm rot="5186280">
            <a:off x="6041898" y="5088277"/>
            <a:ext cx="811196" cy="133501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Прямоугольный треугольник 26"/>
          <p:cNvSpPr/>
          <p:nvPr/>
        </p:nvSpPr>
        <p:spPr>
          <a:xfrm rot="5186280">
            <a:off x="7543184" y="5095589"/>
            <a:ext cx="811196" cy="133501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Прямоугольный треугольник 27"/>
          <p:cNvSpPr/>
          <p:nvPr/>
        </p:nvSpPr>
        <p:spPr>
          <a:xfrm rot="5186280">
            <a:off x="1755116" y="5098421"/>
            <a:ext cx="811196" cy="133501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Прямоугольный треугольник 28"/>
          <p:cNvSpPr/>
          <p:nvPr/>
        </p:nvSpPr>
        <p:spPr>
          <a:xfrm rot="5186280">
            <a:off x="531438" y="5059728"/>
            <a:ext cx="811196" cy="133501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15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граждан в формировании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239608" y="2854620"/>
            <a:ext cx="1222162" cy="12221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93700" dist="38100" dir="5400000" sx="97000" sy="97000" algn="t" rotWithShape="0">
              <a:prstClr val="black">
                <a:alpha val="52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Арка 5"/>
          <p:cNvSpPr/>
          <p:nvPr/>
        </p:nvSpPr>
        <p:spPr>
          <a:xfrm>
            <a:off x="900000" y="2520000"/>
            <a:ext cx="1901379" cy="1901590"/>
          </a:xfrm>
          <a:prstGeom prst="blockArc">
            <a:avLst>
              <a:gd name="adj1" fmla="val 10753516"/>
              <a:gd name="adj2" fmla="val 22782"/>
              <a:gd name="adj3" fmla="val 13661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10800000">
            <a:off x="2880368" y="2895714"/>
            <a:ext cx="1222162" cy="12221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93700" dist="38100" dir="5400000" sx="97000" sy="97000" algn="t" rotWithShape="0">
              <a:prstClr val="black">
                <a:alpha val="52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 rot="10800000">
            <a:off x="2540760" y="2556000"/>
            <a:ext cx="1901379" cy="1901590"/>
          </a:xfrm>
          <a:prstGeom prst="blockArc">
            <a:avLst>
              <a:gd name="adj1" fmla="val 10753516"/>
              <a:gd name="adj2" fmla="val 22782"/>
              <a:gd name="adj3" fmla="val 13661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520688" y="2854620"/>
            <a:ext cx="1222162" cy="12221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93700" dist="38100" dir="5400000" sx="97000" sy="97000" algn="t" rotWithShape="0">
              <a:prstClr val="black">
                <a:alpha val="52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Арка 9"/>
          <p:cNvSpPr/>
          <p:nvPr/>
        </p:nvSpPr>
        <p:spPr>
          <a:xfrm>
            <a:off x="4181080" y="2514920"/>
            <a:ext cx="1901379" cy="1901590"/>
          </a:xfrm>
          <a:prstGeom prst="blockArc">
            <a:avLst>
              <a:gd name="adj1" fmla="val 10753516"/>
              <a:gd name="adj2" fmla="val 22782"/>
              <a:gd name="adj3" fmla="val 13661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 rot="10800000">
            <a:off x="6161144" y="2895714"/>
            <a:ext cx="1222162" cy="12221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93700" dist="38100" dir="5400000" sx="97000" sy="97000" algn="t" rotWithShape="0">
              <a:prstClr val="black">
                <a:alpha val="52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Арка 11"/>
          <p:cNvSpPr/>
          <p:nvPr/>
        </p:nvSpPr>
        <p:spPr>
          <a:xfrm rot="10800000">
            <a:off x="5821536" y="2556000"/>
            <a:ext cx="1901379" cy="1901590"/>
          </a:xfrm>
          <a:prstGeom prst="blockArc">
            <a:avLst>
              <a:gd name="adj1" fmla="val 10753516"/>
              <a:gd name="adj2" fmla="val 22782"/>
              <a:gd name="adj3" fmla="val 13661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 rot="16200000">
            <a:off x="1335340" y="4651365"/>
            <a:ext cx="936248" cy="75695"/>
            <a:chOff x="2411760" y="2204864"/>
            <a:chExt cx="936248" cy="75695"/>
          </a:xfrm>
          <a:solidFill>
            <a:schemeClr val="accent1"/>
          </a:solidFill>
        </p:grpSpPr>
        <p:sp>
          <p:nvSpPr>
            <p:cNvPr id="16" name="Овал 15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2843808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2987824" y="2208551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3131840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3276000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 rot="16200000">
            <a:off x="3310554" y="2564081"/>
            <a:ext cx="360040" cy="73944"/>
            <a:chOff x="2411760" y="2204864"/>
            <a:chExt cx="360040" cy="73944"/>
          </a:xfrm>
          <a:solidFill>
            <a:schemeClr val="accent3"/>
          </a:solidFill>
        </p:grpSpPr>
        <p:sp>
          <p:nvSpPr>
            <p:cNvPr id="24" name="Овал 23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 rot="16200000">
            <a:off x="4663645" y="4659822"/>
            <a:ext cx="936248" cy="75695"/>
            <a:chOff x="2411760" y="2204864"/>
            <a:chExt cx="936248" cy="75695"/>
          </a:xfrm>
          <a:solidFill>
            <a:schemeClr val="accent4"/>
          </a:solidFill>
        </p:grpSpPr>
        <p:sp>
          <p:nvSpPr>
            <p:cNvPr id="32" name="Овал 31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2843808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2987824" y="2208551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3131840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8" name="Овал 37"/>
            <p:cNvSpPr/>
            <p:nvPr/>
          </p:nvSpPr>
          <p:spPr>
            <a:xfrm>
              <a:off x="3276000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 rot="16200000">
            <a:off x="6591330" y="2561292"/>
            <a:ext cx="360040" cy="73944"/>
            <a:chOff x="2411760" y="2204864"/>
            <a:chExt cx="360040" cy="73944"/>
          </a:xfrm>
          <a:solidFill>
            <a:schemeClr val="accent2"/>
          </a:solidFill>
        </p:grpSpPr>
        <p:sp>
          <p:nvSpPr>
            <p:cNvPr id="40" name="Овал 39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1" name="Овал 40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742912" y="5288481"/>
            <a:ext cx="2124791" cy="1152128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071217" y="5288481"/>
            <a:ext cx="2124791" cy="1152128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443562" y="1116363"/>
            <a:ext cx="2124791" cy="1152128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720650" y="1116363"/>
            <a:ext cx="2124791" cy="1152128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98481" y="3286129"/>
            <a:ext cx="90441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Шаг 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041085" y="3322129"/>
            <a:ext cx="90441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Шаг 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679654" y="3322129"/>
            <a:ext cx="90441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Шаг 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318173" y="3322129"/>
            <a:ext cx="90441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Шаг 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47819" y="5444849"/>
            <a:ext cx="2111475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Просмотр проекта (отчета)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б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юджета на сайте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Финансового управления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по адресу </a:t>
            </a:r>
            <a:r>
              <a:rPr lang="en-US" sz="1000" dirty="0">
                <a:latin typeface="Tahoma" pitchFamily="34" charset="0"/>
                <a:cs typeface="Tahoma" pitchFamily="34" charset="0"/>
                <a:hlinkClick r:id="rId2"/>
              </a:rPr>
              <a:t>http://fin.mouhta.ru</a:t>
            </a:r>
            <a:r>
              <a:rPr lang="en-US" sz="1000" dirty="0" smtClean="0">
                <a:latin typeface="Tahoma" pitchFamily="34" charset="0"/>
                <a:cs typeface="Tahoma" pitchFamily="34" charset="0"/>
                <a:hlinkClick r:id="rId2"/>
              </a:rPr>
              <a:t>/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в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 разделе Бюджет МОГО «Ухта»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665021" y="1492372"/>
            <a:ext cx="168187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Подготовка замечаний и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предложений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377957" y="5664490"/>
            <a:ext cx="150393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Выступление на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публичных слушаниях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31833" y="1193482"/>
            <a:ext cx="209704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Направление замечаний и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п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редложений через форму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обратной связи на сайте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Финансового управления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по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адресу </a:t>
            </a:r>
            <a:r>
              <a:rPr lang="en-US" sz="1000" dirty="0">
                <a:latin typeface="Tahoma" pitchFamily="34" charset="0"/>
                <a:cs typeface="Tahoma" pitchFamily="34" charset="0"/>
                <a:hlinkClick r:id="rId2"/>
              </a:rPr>
              <a:t>http://fin.mouhta.ru/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в разделе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Бюджет для граждан </a:t>
            </a:r>
          </a:p>
        </p:txBody>
      </p:sp>
    </p:spTree>
    <p:extLst>
      <p:ext uri="{BB962C8B-B14F-4D97-AF65-F5344CB8AC3E}">
        <p14:creationId xmlns:p14="http://schemas.microsoft.com/office/powerpoint/2010/main" val="258276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«Майские» указы</a:t>
            </a:r>
            <a:br>
              <a:rPr lang="ru-RU" dirty="0" smtClean="0"/>
            </a:br>
            <a:r>
              <a:rPr lang="ru-RU" dirty="0" smtClean="0"/>
              <a:t>Президента Российской Федерации</a:t>
            </a:r>
          </a:p>
        </p:txBody>
      </p:sp>
      <p:sp>
        <p:nvSpPr>
          <p:cNvPr id="2765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48F222-5EEF-4B24-BBFA-38FC63B3110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smtClean="0"/>
          </a:p>
        </p:txBody>
      </p:sp>
      <p:sp>
        <p:nvSpPr>
          <p:cNvPr id="2" name="Овал 1"/>
          <p:cNvSpPr/>
          <p:nvPr/>
        </p:nvSpPr>
        <p:spPr>
          <a:xfrm>
            <a:off x="95592" y="2052000"/>
            <a:ext cx="3384000" cy="338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Арка 2"/>
          <p:cNvSpPr/>
          <p:nvPr/>
        </p:nvSpPr>
        <p:spPr>
          <a:xfrm rot="5400000">
            <a:off x="-1041558" y="1221900"/>
            <a:ext cx="5040560" cy="5040000"/>
          </a:xfrm>
          <a:prstGeom prst="blockArc">
            <a:avLst>
              <a:gd name="adj1" fmla="val 10800000"/>
              <a:gd name="adj2" fmla="val 21535540"/>
              <a:gd name="adj3" fmla="val 844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65100" dist="635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401100" y="900000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982096" y="1080000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65196" y="914583"/>
            <a:ext cx="490125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Субсидирование части затрат субъектов малого и среднего предпринимательства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5144" y="2952884"/>
            <a:ext cx="2916183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«Майские» указы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 smtClean="0">
              <a:solidFill>
                <a:schemeClr val="tx2"/>
              </a:solidFill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Президента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 smtClean="0">
              <a:solidFill>
                <a:schemeClr val="tx2"/>
              </a:solidFill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Российской Федерации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 smtClean="0">
              <a:solidFill>
                <a:schemeClr val="tx2"/>
              </a:solidFill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2018 год</a:t>
            </a:r>
            <a:endParaRPr lang="ru-RU" sz="2000" dirty="0">
              <a:solidFill>
                <a:schemeClr val="tx2"/>
              </a:solidFill>
              <a:cs typeface="Tahoma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3296282" y="2081323"/>
            <a:ext cx="504056" cy="50405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2037660" y="5857785"/>
            <a:ext cx="504056" cy="504056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3674096" y="3342714"/>
            <a:ext cx="504056" cy="50405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3431666" y="4640884"/>
            <a:ext cx="504056" cy="50405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2586992" y="1332000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865466" y="2333323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>
            <a:off x="4679526" y="1901323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4243224" y="3594714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/>
        </p:nvSpPr>
        <p:spPr>
          <a:xfrm>
            <a:off x="5057284" y="3171634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4000850" y="4892884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4814910" y="4493240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2651327" y="6109813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3449970" y="5677764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87134" y="1375901"/>
            <a:ext cx="750526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cs typeface="Tahoma" pitchFamily="34" charset="0"/>
              </a:rPr>
              <a:t>Указы</a:t>
            </a:r>
            <a:endParaRPr lang="ru-RU" sz="1600" dirty="0">
              <a:cs typeface="Tahoma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93282" y="1072199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596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309302" y="2088079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597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87116" y="3350501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599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435088" y="4662051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600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028167" y="5878980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602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382401" y="1062008"/>
            <a:ext cx="93166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1,5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</a:t>
            </a: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.</a:t>
            </a:r>
            <a:endParaRPr lang="ru-RU" sz="14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657492" y="2085453"/>
            <a:ext cx="9236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1 143,6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034261" y="3335113"/>
            <a:ext cx="923650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110,0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782654" y="4648211"/>
            <a:ext cx="9236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36,7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420192" y="5848202"/>
            <a:ext cx="9236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0,2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млн.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581735" y="1891427"/>
            <a:ext cx="383824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Повышение оплаты труда отдельных </a:t>
            </a:r>
            <a:r>
              <a:rPr lang="ru-RU" sz="1200" dirty="0" smtClean="0">
                <a:cs typeface="Tahoma" pitchFamily="34" charset="0"/>
              </a:rPr>
              <a:t>категорий работников бюджетной сферы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314066" y="5955923"/>
            <a:ext cx="478802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/>
              <a:t>Комплектование документных (книжных) фондов библиотек</a:t>
            </a:r>
            <a:endParaRPr lang="ru-RU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5696188" y="4683438"/>
            <a:ext cx="349188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/>
              <a:t>Обеспечение граждан жильем и переселение         граждан из аварийного жилищного фонда</a:t>
            </a:r>
            <a:endParaRPr lang="ru-RU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5567386" y="2303754"/>
            <a:ext cx="375629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Поддержка социально ориентированных некоммерческих организаций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922748" y="2993652"/>
            <a:ext cx="334786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Модернизация дошкольных  образовательных учреждений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940152" y="3425700"/>
            <a:ext cx="320384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/>
              <a:t>Увеличение числа детей, обучающихся по дополнительным образовательным программам</a:t>
            </a:r>
            <a:endParaRPr lang="ru-RU"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4286812" y="1328060"/>
            <a:ext cx="490125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Обеспечение деятельности информационно-маркетингового центра малого и среднего предпринимательства</a:t>
            </a:r>
            <a:endParaRPr lang="ru-RU" sz="12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9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«Майские» указы</a:t>
            </a:r>
            <a:br>
              <a:rPr lang="ru-RU" dirty="0" smtClean="0"/>
            </a:br>
            <a:r>
              <a:rPr lang="ru-RU" dirty="0" smtClean="0"/>
              <a:t>Президента Российской Федерации</a:t>
            </a:r>
          </a:p>
        </p:txBody>
      </p:sp>
      <p:sp>
        <p:nvSpPr>
          <p:cNvPr id="2765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48F222-5EEF-4B24-BBFA-38FC63B3110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smtClean="0"/>
          </a:p>
        </p:txBody>
      </p:sp>
      <p:sp>
        <p:nvSpPr>
          <p:cNvPr id="2" name="Овал 1"/>
          <p:cNvSpPr/>
          <p:nvPr/>
        </p:nvSpPr>
        <p:spPr>
          <a:xfrm>
            <a:off x="95592" y="2052000"/>
            <a:ext cx="3384000" cy="338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Арка 2"/>
          <p:cNvSpPr/>
          <p:nvPr/>
        </p:nvSpPr>
        <p:spPr>
          <a:xfrm rot="5400000">
            <a:off x="-1041558" y="1221900"/>
            <a:ext cx="5040560" cy="5040000"/>
          </a:xfrm>
          <a:prstGeom prst="blockArc">
            <a:avLst>
              <a:gd name="adj1" fmla="val 10800000"/>
              <a:gd name="adj2" fmla="val 21535540"/>
              <a:gd name="adj3" fmla="val 844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65100" dist="635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401100" y="900000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982096" y="1080000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65196" y="914583"/>
            <a:ext cx="490125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Субсидирование части затрат субъектов малого и среднего предпринимательства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5144" y="2963901"/>
            <a:ext cx="2916183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«Майские» указы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 smtClean="0">
              <a:solidFill>
                <a:schemeClr val="tx2"/>
              </a:solidFill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Президента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 smtClean="0">
              <a:solidFill>
                <a:schemeClr val="tx2"/>
              </a:solidFill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Российской Федерации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 smtClean="0">
              <a:solidFill>
                <a:schemeClr val="tx2"/>
              </a:solidFill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2019-2020 годы</a:t>
            </a:r>
            <a:endParaRPr lang="ru-RU" sz="2000" dirty="0">
              <a:solidFill>
                <a:schemeClr val="tx2"/>
              </a:solidFill>
              <a:cs typeface="Tahoma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3296282" y="2081323"/>
            <a:ext cx="504056" cy="50405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2037660" y="5857785"/>
            <a:ext cx="504056" cy="504056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3674096" y="3342714"/>
            <a:ext cx="504056" cy="50405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3431666" y="4640884"/>
            <a:ext cx="504056" cy="50405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2586992" y="1332000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865466" y="2333323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>
            <a:off x="4679526" y="1901323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4243224" y="3594714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/>
        </p:nvSpPr>
        <p:spPr>
          <a:xfrm>
            <a:off x="5057284" y="3171634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4000850" y="4892884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4814910" y="4493240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2651327" y="6109813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3449970" y="5677764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87134" y="1375901"/>
            <a:ext cx="750526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cs typeface="Tahoma" pitchFamily="34" charset="0"/>
              </a:rPr>
              <a:t>Указы</a:t>
            </a:r>
            <a:endParaRPr lang="ru-RU" sz="1600" dirty="0">
              <a:cs typeface="Tahoma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93282" y="1072199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596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309302" y="2088079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597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87116" y="3350501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599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435088" y="4662051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600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028167" y="5878980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602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382401" y="1062008"/>
            <a:ext cx="93166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1,5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</a:t>
            </a: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.</a:t>
            </a:r>
            <a:endParaRPr lang="ru-RU" sz="14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657492" y="2085453"/>
            <a:ext cx="9236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1 143,6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034261" y="3335113"/>
            <a:ext cx="923650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103,0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782654" y="4648211"/>
            <a:ext cx="9236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39,5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420192" y="5848202"/>
            <a:ext cx="9236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0,2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млн.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581735" y="1891427"/>
            <a:ext cx="383824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Повышение оплаты труда отдельных </a:t>
            </a:r>
            <a:r>
              <a:rPr lang="ru-RU" sz="1200" dirty="0" smtClean="0">
                <a:cs typeface="Tahoma" pitchFamily="34" charset="0"/>
              </a:rPr>
              <a:t>категорий работников бюджетной сферы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314066" y="5955923"/>
            <a:ext cx="478802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/>
              <a:t>Комплектование документных (книжных) фондов библиотек</a:t>
            </a:r>
            <a:endParaRPr lang="ru-RU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5734283" y="4755932"/>
            <a:ext cx="349188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/>
              <a:t>Обеспечение граждан жильем</a:t>
            </a:r>
            <a:endParaRPr lang="ru-RU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5567386" y="2303754"/>
            <a:ext cx="375629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Поддержка социально ориентированных некоммерческих организаций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922748" y="2993652"/>
            <a:ext cx="334786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Модернизация дошкольных  образовательных учреждений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940152" y="3425700"/>
            <a:ext cx="320384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/>
              <a:t>Увеличение числа детей, обучающихся по дополнительным образовательным программам</a:t>
            </a:r>
            <a:endParaRPr lang="ru-RU"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4286812" y="1328060"/>
            <a:ext cx="490125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Обеспечение деятельности информационно-маркетингового центра малого и среднего предпринимательства</a:t>
            </a:r>
            <a:endParaRPr lang="ru-RU" sz="12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20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4CE7E0-BDCE-49F3-9F97-5FD6819E3DE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dirty="0" smtClean="0"/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323528" y="1508125"/>
            <a:ext cx="842518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ahoma" pitchFamily="34" charset="0"/>
                <a:cs typeface="Tahoma" pitchFamily="34" charset="0"/>
              </a:rPr>
              <a:t>Уважаемые </a:t>
            </a: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жители</a:t>
            </a:r>
            <a:r>
              <a:rPr lang="en-US" sz="16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муниципального образования</a:t>
            </a:r>
          </a:p>
          <a:p>
            <a:pPr algn="ctr"/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 городского округа «Ухта»!</a:t>
            </a:r>
            <a:endParaRPr lang="ru-RU" sz="1600" b="1" dirty="0"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600" dirty="0">
              <a:latin typeface="Tahoma" pitchFamily="34" charset="0"/>
            </a:endParaRPr>
          </a:p>
          <a:p>
            <a:pPr algn="just"/>
            <a:r>
              <a:rPr lang="ru-RU" sz="1600" dirty="0">
                <a:latin typeface="Tahoma" pitchFamily="34" charset="0"/>
              </a:rPr>
              <a:t>	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Представляем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вашему вниманию «Бюджет для граждан», который познакомит вас с основными положениями проекта бюджета МОГО «Ухта» на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2018 год и плановый период 2019 и 2020 годов. 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16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«Бюджет для граждан» представляет собой упрощённую версию главного финансового документа Ухты. В брошюре использованы доступные для обычных граждан форматы, чтобы облегчить понимание бюджета, объяснить планы и действия властей и, как следствие, расширить возможности участия граждан в обсуждении вопросов бюджетной сферы.</a:t>
            </a:r>
          </a:p>
          <a:p>
            <a:pPr algn="just"/>
            <a:r>
              <a:rPr lang="ru-RU" sz="1600" dirty="0">
                <a:latin typeface="Tahoma" pitchFamily="34" charset="0"/>
                <a:cs typeface="Tahoma" pitchFamily="34" charset="0"/>
              </a:rPr>
              <a:t>	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В «Бюджете для граждан» подробно разъясняются основные «бюджетные» термины и понятия, отражена нормативная база и основные этапы бюджетного процесса, основные направления бюджетной и налоговой политики. 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16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В виде схем и диаграмм представлены основные характеристики бюджета, объём и структура доходов и расходов, муниципального долга, а также дефицита бюджета.</a:t>
            </a:r>
          </a:p>
          <a:p>
            <a:pPr algn="just"/>
            <a:r>
              <a:rPr lang="ru-RU" sz="16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В работе над проектом бюджета мы уделяем особое внимание повышению открытости и прозрачности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бюджетного процесса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.</a:t>
            </a:r>
          </a:p>
          <a:p>
            <a:pPr algn="just"/>
            <a:r>
              <a:rPr lang="ru-RU" sz="1600" dirty="0">
                <a:latin typeface="Tahoma" pitchFamily="34" charset="0"/>
                <a:cs typeface="Tahoma" pitchFamily="34" charset="0"/>
              </a:rPr>
              <a:t>	Мы открыты для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ваших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замечаний и предложений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Средняя заработная плата работника бюджетной сферы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53723304"/>
              </p:ext>
            </p:extLst>
          </p:nvPr>
        </p:nvGraphicFramePr>
        <p:xfrm>
          <a:off x="96824" y="1388526"/>
          <a:ext cx="8685964" cy="4903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8031099" y="1013433"/>
            <a:ext cx="822661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т</a:t>
            </a:r>
            <a:r>
              <a:rPr lang="ru-RU" sz="1200" dirty="0" smtClean="0">
                <a:cs typeface="Tahoma" pitchFamily="34" charset="0"/>
              </a:rPr>
              <a:t>ыс. руб</a:t>
            </a:r>
            <a:r>
              <a:rPr lang="ru-RU" sz="1200" dirty="0">
                <a:cs typeface="Tahoma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09059" y="5609400"/>
            <a:ext cx="70083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Tahoma" pitchFamily="34" charset="0"/>
              </a:rPr>
              <a:t>2016 год</a:t>
            </a:r>
            <a:endParaRPr lang="ru-RU" sz="1000" dirty="0"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9059" y="5407247"/>
            <a:ext cx="70083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Tahoma" pitchFamily="34" charset="0"/>
              </a:rPr>
              <a:t>2017 год</a:t>
            </a:r>
            <a:endParaRPr lang="ru-RU" sz="1000" dirty="0"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9058" y="5208832"/>
            <a:ext cx="1117614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Tahoma" pitchFamily="34" charset="0"/>
              </a:rPr>
              <a:t>2018-2020 годы</a:t>
            </a:r>
            <a:endParaRPr lang="ru-RU" sz="1000" dirty="0"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9059" y="4729668"/>
            <a:ext cx="70083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Tahoma" pitchFamily="34" charset="0"/>
              </a:rPr>
              <a:t>2016 год</a:t>
            </a:r>
            <a:endParaRPr lang="ru-RU" sz="1000" dirty="0"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09059" y="4527515"/>
            <a:ext cx="70083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Tahoma" pitchFamily="34" charset="0"/>
              </a:rPr>
              <a:t>2017 год</a:t>
            </a:r>
            <a:endParaRPr lang="ru-RU" sz="1000" dirty="0"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09058" y="4329100"/>
            <a:ext cx="1117614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Tahoma" pitchFamily="34" charset="0"/>
              </a:rPr>
              <a:t>2018-2020 годы</a:t>
            </a:r>
            <a:endParaRPr lang="ru-RU" sz="1000" dirty="0"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09059" y="3829568"/>
            <a:ext cx="70083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Tahoma" pitchFamily="34" charset="0"/>
              </a:rPr>
              <a:t>2016 год</a:t>
            </a:r>
            <a:endParaRPr lang="ru-RU" sz="1000" dirty="0"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09059" y="3627415"/>
            <a:ext cx="70083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Tahoma" pitchFamily="34" charset="0"/>
              </a:rPr>
              <a:t>2017 год</a:t>
            </a:r>
            <a:endParaRPr lang="ru-RU" sz="1000" dirty="0"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09058" y="3429000"/>
            <a:ext cx="1117614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Tahoma" pitchFamily="34" charset="0"/>
              </a:rPr>
              <a:t>2018-2020 годы</a:t>
            </a:r>
            <a:endParaRPr lang="ru-RU" sz="1000" dirty="0"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09060" y="2940485"/>
            <a:ext cx="70083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Tahoma" pitchFamily="34" charset="0"/>
              </a:rPr>
              <a:t>2016 год</a:t>
            </a:r>
            <a:endParaRPr lang="ru-RU" sz="1000" dirty="0"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09060" y="2738332"/>
            <a:ext cx="70083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Tahoma" pitchFamily="34" charset="0"/>
              </a:rPr>
              <a:t>2017 год</a:t>
            </a:r>
            <a:endParaRPr lang="ru-RU" sz="1000" dirty="0"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09059" y="2539917"/>
            <a:ext cx="1117614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Tahoma" pitchFamily="34" charset="0"/>
              </a:rPr>
              <a:t>2018-2020 годы</a:t>
            </a:r>
            <a:endParaRPr lang="ru-RU" sz="1000" dirty="0"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09061" y="2062419"/>
            <a:ext cx="70083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Tahoma" pitchFamily="34" charset="0"/>
              </a:rPr>
              <a:t>2016 год</a:t>
            </a:r>
            <a:endParaRPr lang="ru-RU" sz="1000" dirty="0"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09061" y="1860266"/>
            <a:ext cx="70083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Tahoma" pitchFamily="34" charset="0"/>
              </a:rPr>
              <a:t>2017 год</a:t>
            </a:r>
            <a:endParaRPr lang="ru-RU" sz="1000" dirty="0"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09060" y="1661851"/>
            <a:ext cx="1117614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Tahoma" pitchFamily="34" charset="0"/>
              </a:rPr>
              <a:t>2018-2020 годы</a:t>
            </a:r>
            <a:endParaRPr lang="ru-RU" sz="10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13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Основные характеристики бюджета</a:t>
            </a:r>
          </a:p>
        </p:txBody>
      </p:sp>
      <p:sp>
        <p:nvSpPr>
          <p:cNvPr id="2870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18C1DE-AD17-42EB-8B48-B38965B1487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smtClean="0"/>
          </a:p>
        </p:txBody>
      </p:sp>
      <p:sp>
        <p:nvSpPr>
          <p:cNvPr id="6" name="TextBox 5"/>
          <p:cNvSpPr txBox="1"/>
          <p:nvPr/>
        </p:nvSpPr>
        <p:spPr>
          <a:xfrm>
            <a:off x="8232514" y="843149"/>
            <a:ext cx="84189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2077584"/>
              </p:ext>
            </p:extLst>
          </p:nvPr>
        </p:nvGraphicFramePr>
        <p:xfrm>
          <a:off x="179512" y="3356992"/>
          <a:ext cx="885698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861509"/>
              </p:ext>
            </p:extLst>
          </p:nvPr>
        </p:nvGraphicFramePr>
        <p:xfrm>
          <a:off x="107503" y="1147240"/>
          <a:ext cx="8856984" cy="1838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95226"/>
                <a:gridCol w="1271891"/>
                <a:gridCol w="1271891"/>
                <a:gridCol w="1194806"/>
                <a:gridCol w="1233349"/>
                <a:gridCol w="1225639"/>
                <a:gridCol w="1264182"/>
              </a:tblGrid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2016 год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2017 года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Ожидаемое исполнение 2017 года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2018 года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2019 года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2020 года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3 582,9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3 558,0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3 619,1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3 194,0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3 085,7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3 083,7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Расходы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3 519,7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3 656,8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3 606,8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3 136,0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3 072,7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3 083,7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Дефицит/</a:t>
                      </a:r>
                    </a:p>
                    <a:p>
                      <a:r>
                        <a:rPr lang="ru-RU" sz="1200" dirty="0" smtClean="0"/>
                        <a:t>Профицит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63,2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- 98,8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+ 12,3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+ 58,0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+ 13,0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7504" y="3009484"/>
            <a:ext cx="34275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atin typeface="+mn-lt"/>
              </a:rPr>
              <a:t>Динамика доходов и расходов 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Доходы и расходы на душу населения по сравнению с другими муниципальными образованиями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797575989"/>
              </p:ext>
            </p:extLst>
          </p:nvPr>
        </p:nvGraphicFramePr>
        <p:xfrm>
          <a:off x="-108520" y="1772817"/>
          <a:ext cx="4823452" cy="454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96744116"/>
              </p:ext>
            </p:extLst>
          </p:nvPr>
        </p:nvGraphicFramePr>
        <p:xfrm>
          <a:off x="4355976" y="1772816"/>
          <a:ext cx="4676315" cy="4401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172450" y="1058862"/>
            <a:ext cx="822325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тыс. руб.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1484783"/>
            <a:ext cx="404309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/>
              <a:t>Доходы </a:t>
            </a:r>
            <a:r>
              <a:rPr lang="ru-RU" sz="1200" dirty="0" smtClean="0"/>
              <a:t>в расчете на душу населения </a:t>
            </a:r>
            <a:r>
              <a:rPr lang="ru-RU" sz="1200" dirty="0"/>
              <a:t>по сравнению </a:t>
            </a:r>
            <a:endParaRPr lang="en-US" sz="1200" dirty="0" smtClean="0"/>
          </a:p>
          <a:p>
            <a:r>
              <a:rPr lang="ru-RU" sz="1200" dirty="0" smtClean="0"/>
              <a:t>с </a:t>
            </a:r>
            <a:r>
              <a:rPr lang="ru-RU" sz="1200" dirty="0"/>
              <a:t>другими муниципальными образованиями </a:t>
            </a:r>
            <a:endParaRPr lang="en-US" sz="12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475656" y="4826233"/>
            <a:ext cx="109356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Сыктывкар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1059" y="4077072"/>
            <a:ext cx="55335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Ухта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11113" y="2841690"/>
            <a:ext cx="74571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Усинск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63971" y="3181510"/>
            <a:ext cx="58381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Инта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77133" y="2113111"/>
            <a:ext cx="84510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Воркута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81664" y="4826233"/>
            <a:ext cx="109356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Сыктывкар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64689" y="4077071"/>
            <a:ext cx="55335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Ухта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87114" y="2864073"/>
            <a:ext cx="74571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Усинск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99798" y="3146756"/>
            <a:ext cx="58381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Инта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19204" y="2097433"/>
            <a:ext cx="84510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Воркута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0063" y="6174595"/>
            <a:ext cx="2116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+mn-lt"/>
              </a:rPr>
              <a:t>Информация на 01.11.2017</a:t>
            </a:r>
            <a:endParaRPr lang="ru-RU" sz="1200" dirty="0">
              <a:latin typeface="+mn-lt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80827" y="1480452"/>
            <a:ext cx="410400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/>
              <a:t>Расходы </a:t>
            </a:r>
            <a:r>
              <a:rPr lang="ru-RU" sz="1200" dirty="0" smtClean="0"/>
              <a:t>в расчете на душу населения </a:t>
            </a:r>
            <a:r>
              <a:rPr lang="ru-RU" sz="1200" dirty="0"/>
              <a:t>по сравнению </a:t>
            </a:r>
            <a:endParaRPr lang="en-US" sz="1200" dirty="0" smtClean="0"/>
          </a:p>
          <a:p>
            <a:r>
              <a:rPr lang="ru-RU" sz="1200" dirty="0" smtClean="0"/>
              <a:t>с </a:t>
            </a:r>
            <a:r>
              <a:rPr lang="ru-RU" sz="1200" dirty="0"/>
              <a:t>другими муниципальными образованиями 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93346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 txBox="1">
            <a:spLocks/>
          </p:cNvSpPr>
          <p:nvPr/>
        </p:nvSpPr>
        <p:spPr bwMode="auto">
          <a:xfrm>
            <a:off x="3654425" y="31750"/>
            <a:ext cx="502126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000" b="1" u="sng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699" name="Прямоугольник 9"/>
          <p:cNvSpPr>
            <a:spLocks noChangeArrowheads="1"/>
          </p:cNvSpPr>
          <p:nvPr/>
        </p:nvSpPr>
        <p:spPr bwMode="auto">
          <a:xfrm>
            <a:off x="252413" y="2420938"/>
            <a:ext cx="86391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ctr">
              <a:lnSpc>
                <a:spcPts val="2338"/>
              </a:lnSpc>
            </a:pPr>
            <a:r>
              <a:rPr lang="ru-RU" sz="25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ДОХОДЫ</a:t>
            </a:r>
            <a:endParaRPr lang="ru-RU" sz="25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701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603A69-1B70-470B-B1A2-34F2885AA0D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Доходы муниципального образования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85" y="1965422"/>
            <a:ext cx="2988000" cy="4694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Налог на доходы физических лиц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Доходы от акцизов на ГСМ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Налоги на совокупный доход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Налог на имущество физических лиц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Земельный налог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Государственная пошлина по делам, рассматриваемым в судах общей юрисдикции, мировыми судьями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Государственная пошлина за выдачу специального разрешения на движение по автомобильным дорогам транспортных средств</a:t>
            </a:r>
            <a:endParaRPr lang="ru-RU" sz="1300" dirty="0">
              <a:latin typeface="+mn-lt"/>
              <a:cs typeface="Tahoma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800" y="1785422"/>
            <a:ext cx="2988000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21835" y="1328594"/>
            <a:ext cx="241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cs typeface="Tahoma" pitchFamily="34" charset="0"/>
              </a:rPr>
              <a:t>Налоговые доходы</a:t>
            </a:r>
            <a:endParaRPr lang="ru-RU" b="1" dirty="0">
              <a:cs typeface="Tahom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96000" y="1785422"/>
            <a:ext cx="2988000" cy="0"/>
          </a:xfrm>
          <a:prstGeom prst="line">
            <a:avLst/>
          </a:prstGeom>
          <a:ln w="2857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145200" y="1785422"/>
            <a:ext cx="2988000" cy="0"/>
          </a:xfrm>
          <a:prstGeom prst="line">
            <a:avLst/>
          </a:prstGeom>
          <a:ln w="2857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248799" y="1328222"/>
            <a:ext cx="2682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cs typeface="Tahoma" pitchFamily="34" charset="0"/>
              </a:rPr>
              <a:t>Неналоговые доходы</a:t>
            </a:r>
            <a:endParaRPr lang="ru-RU" b="1" dirty="0"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91970" y="1121742"/>
            <a:ext cx="2072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cs typeface="Tahoma" pitchFamily="34" charset="0"/>
              </a:rPr>
              <a:t>Безвозмездные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cs typeface="Tahoma" pitchFamily="34" charset="0"/>
              </a:rPr>
              <a:t>поступления</a:t>
            </a:r>
            <a:endParaRPr lang="ru-RU" b="1" dirty="0"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84983" y="1965421"/>
            <a:ext cx="2988000" cy="46944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использования </a:t>
            </a:r>
            <a:r>
              <a:rPr lang="ru-RU" sz="1300" dirty="0" smtClean="0">
                <a:latin typeface="+mn-lt"/>
                <a:cs typeface="Tahoma" pitchFamily="34" charset="0"/>
              </a:rPr>
              <a:t>имущества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Плата </a:t>
            </a:r>
            <a:r>
              <a:rPr lang="ru-RU" sz="1300" dirty="0">
                <a:latin typeface="+mn-lt"/>
                <a:cs typeface="Tahoma" pitchFamily="34" charset="0"/>
              </a:rPr>
              <a:t>за негативное воздействие на окружающую среду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оказания платных услуг </a:t>
            </a:r>
            <a:endParaRPr lang="ru-RU" sz="1300" dirty="0" smtClean="0">
              <a:latin typeface="+mn-lt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Доходы </a:t>
            </a:r>
            <a:r>
              <a:rPr lang="ru-RU" sz="1300" dirty="0">
                <a:latin typeface="+mn-lt"/>
                <a:cs typeface="Tahoma" pitchFamily="34" charset="0"/>
              </a:rPr>
              <a:t>от компенсации затрат </a:t>
            </a:r>
            <a:endParaRPr lang="ru-RU" sz="1300" dirty="0" smtClean="0">
              <a:latin typeface="+mn-lt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Доходы </a:t>
            </a:r>
            <a:r>
              <a:rPr lang="ru-RU" sz="1300" dirty="0">
                <a:latin typeface="+mn-lt"/>
                <a:cs typeface="Tahoma" pitchFamily="34" charset="0"/>
              </a:rPr>
              <a:t>от реализации </a:t>
            </a:r>
            <a:r>
              <a:rPr lang="ru-RU" sz="1300" dirty="0" smtClean="0">
                <a:latin typeface="+mn-lt"/>
                <a:cs typeface="Tahoma" pitchFamily="34" charset="0"/>
              </a:rPr>
              <a:t>имущества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Доходы </a:t>
            </a:r>
            <a:r>
              <a:rPr lang="ru-RU" sz="1300" dirty="0">
                <a:latin typeface="+mn-lt"/>
                <a:cs typeface="Tahoma" pitchFamily="34" charset="0"/>
              </a:rPr>
              <a:t>от продажи земельных </a:t>
            </a:r>
            <a:r>
              <a:rPr lang="ru-RU" sz="1300" dirty="0" smtClean="0">
                <a:latin typeface="+mn-lt"/>
                <a:cs typeface="Tahoma" pitchFamily="34" charset="0"/>
              </a:rPr>
              <a:t>участков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Платежи</a:t>
            </a:r>
            <a:r>
              <a:rPr lang="ru-RU" sz="1300" dirty="0">
                <a:latin typeface="+mn-lt"/>
                <a:cs typeface="Tahoma" pitchFamily="34" charset="0"/>
              </a:rPr>
              <a:t>, взимаемые органами местного самоуправления городских округов за выполнение определенных функций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Штрафы, санкции, возмещение </a:t>
            </a:r>
            <a:r>
              <a:rPr lang="ru-RU" sz="1300" dirty="0" smtClean="0">
                <a:latin typeface="+mn-lt"/>
                <a:cs typeface="Tahoma" pitchFamily="34" charset="0"/>
              </a:rPr>
              <a:t>ущерба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400" dirty="0">
              <a:latin typeface="+mn-lt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200" dirty="0">
              <a:latin typeface="+mn-lt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34183" y="1965422"/>
            <a:ext cx="2988000" cy="4693593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Межбюджетные </a:t>
            </a:r>
            <a:r>
              <a:rPr lang="ru-RU" sz="1300" dirty="0">
                <a:latin typeface="+mn-lt"/>
                <a:cs typeface="Tahoma" pitchFamily="34" charset="0"/>
              </a:rPr>
              <a:t>трансферты – средства, предоставляемые одним бюджетом </a:t>
            </a:r>
            <a:r>
              <a:rPr lang="ru-RU" sz="1300" dirty="0" smtClean="0">
                <a:latin typeface="+mn-lt"/>
                <a:cs typeface="Tahoma" pitchFamily="34" charset="0"/>
              </a:rPr>
              <a:t>другому </a:t>
            </a:r>
            <a:r>
              <a:rPr lang="ru-RU" sz="1300" dirty="0">
                <a:latin typeface="+mn-lt"/>
                <a:cs typeface="Tahoma" pitchFamily="34" charset="0"/>
              </a:rPr>
              <a:t>бюджету </a:t>
            </a:r>
            <a:endParaRPr lang="ru-RU" sz="1300" dirty="0" smtClean="0">
              <a:latin typeface="+mn-lt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Дотации </a:t>
            </a:r>
            <a:r>
              <a:rPr lang="ru-RU" sz="1300" dirty="0">
                <a:latin typeface="+mn-lt"/>
                <a:cs typeface="Tahoma" pitchFamily="34" charset="0"/>
              </a:rPr>
              <a:t>– межбюджетные трансферты, предоставляемые на безвозмездной и безвозвратной основе без установления направлений и (или) условий использования;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Субсидии – межбюджетные трансферты, предоставляемые на условиях долевого софинансирования расходов других бюджетов;</a:t>
            </a:r>
            <a:endParaRPr lang="ru-RU" sz="1300" dirty="0">
              <a:latin typeface="+mn-lt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Субвенции </a:t>
            </a:r>
            <a:r>
              <a:rPr lang="ru-RU" sz="1300" dirty="0" smtClean="0">
                <a:latin typeface="+mn-lt"/>
                <a:cs typeface="Tahoma" pitchFamily="34" charset="0"/>
              </a:rPr>
              <a:t> - межбюджетные трансферты, предоставляемые на финансирование  «переданных» другим публично-правовым образованиям полномочий;</a:t>
            </a:r>
            <a:endParaRPr lang="ru-RU" sz="1300" dirty="0">
              <a:latin typeface="+mn-lt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Прочие </a:t>
            </a:r>
            <a:r>
              <a:rPr lang="ru-RU" sz="1300" dirty="0">
                <a:latin typeface="+mn-lt"/>
                <a:cs typeface="Tahoma" pitchFamily="34" charset="0"/>
              </a:rPr>
              <a:t>безвозмездные поступления от юридических и физических лиц</a:t>
            </a:r>
          </a:p>
        </p:txBody>
      </p:sp>
      <p:sp>
        <p:nvSpPr>
          <p:cNvPr id="2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7445" y="6481445"/>
            <a:ext cx="2133600" cy="365125"/>
          </a:xfrm>
        </p:spPr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37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982532"/>
              </p:ext>
            </p:extLst>
          </p:nvPr>
        </p:nvGraphicFramePr>
        <p:xfrm>
          <a:off x="251520" y="1157795"/>
          <a:ext cx="8685213" cy="5477182"/>
        </p:xfrm>
        <a:graphic>
          <a:graphicData uri="http://schemas.openxmlformats.org/drawingml/2006/table">
            <a:tbl>
              <a:tblPr/>
              <a:tblGrid>
                <a:gridCol w="5864225"/>
                <a:gridCol w="1512888"/>
                <a:gridCol w="1308100"/>
              </a:tblGrid>
              <a:tr h="857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Нормативы отчислений до реформы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(2002 год)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Нормативы отчислений после реформы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(2018 год)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прибыль (доход) организаций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доходы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37,88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Акцизы на спирт питьевой, водку, ликероводочные изделия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добычу полезных ископаемых в виде углеводородного сырья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добычу общераспространенных полезных ископаемых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с продаж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взимаемый по упрощенной системе налогообложения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Единый сельскохозяйственный налог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имущество предприятий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имущество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Земельный налог сельскохозяйственного назначения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Земельный налог на земли городов и поселков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Земельный налог с организаций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Земельный налог с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37" name="Заголовок 1"/>
          <p:cNvSpPr txBox="1">
            <a:spLocks/>
          </p:cNvSpPr>
          <p:nvPr/>
        </p:nvSpPr>
        <p:spPr bwMode="auto">
          <a:xfrm>
            <a:off x="3654425" y="73025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Налоги, оставшиеся у местного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самоуправления </a:t>
            </a:r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после реформы</a:t>
            </a:r>
          </a:p>
        </p:txBody>
      </p:sp>
      <p:sp>
        <p:nvSpPr>
          <p:cNvPr id="3283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B7C1C4-AE00-4722-851E-C8A37570C11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- налогоплательщики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163085" y="4428000"/>
            <a:ext cx="2124245" cy="1741545"/>
            <a:chOff x="96192" y="4403248"/>
            <a:chExt cx="2124245" cy="174154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6" name="Трапеция 5"/>
            <p:cNvSpPr/>
            <p:nvPr/>
          </p:nvSpPr>
          <p:spPr>
            <a:xfrm>
              <a:off x="96192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>
              <a:off x="626284" y="4403248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395085" y="4441716"/>
            <a:ext cx="2124245" cy="1739404"/>
            <a:chOff x="2287219" y="4405389"/>
            <a:chExt cx="2124245" cy="1739404"/>
          </a:xfr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30" name="Трапеция 29"/>
            <p:cNvSpPr/>
            <p:nvPr/>
          </p:nvSpPr>
          <p:spPr>
            <a:xfrm>
              <a:off x="2287219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" name="Равнобедренный треугольник 30"/>
            <p:cNvSpPr/>
            <p:nvPr/>
          </p:nvSpPr>
          <p:spPr>
            <a:xfrm>
              <a:off x="2817311" y="4405389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627085" y="4428000"/>
            <a:ext cx="2124245" cy="1741545"/>
            <a:chOff x="4563864" y="4403248"/>
            <a:chExt cx="2124245" cy="1741545"/>
          </a:xfr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32" name="Трапеция 31"/>
            <p:cNvSpPr/>
            <p:nvPr/>
          </p:nvSpPr>
          <p:spPr>
            <a:xfrm>
              <a:off x="4563864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Равнобедренный треугольник 32"/>
            <p:cNvSpPr/>
            <p:nvPr/>
          </p:nvSpPr>
          <p:spPr>
            <a:xfrm>
              <a:off x="5093956" y="4403248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6859085" y="4428000"/>
            <a:ext cx="2124245" cy="1741545"/>
            <a:chOff x="6908763" y="4382724"/>
            <a:chExt cx="2124245" cy="1741545"/>
          </a:xfr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34" name="Трапеция 33"/>
            <p:cNvSpPr/>
            <p:nvPr/>
          </p:nvSpPr>
          <p:spPr>
            <a:xfrm>
              <a:off x="6908763" y="5280107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5" name="Равнобедренный треугольник 34"/>
            <p:cNvSpPr/>
            <p:nvPr/>
          </p:nvSpPr>
          <p:spPr>
            <a:xfrm>
              <a:off x="7438855" y="4382724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63008" y="5596582"/>
            <a:ext cx="15905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Налог на доходы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ф</a:t>
            </a:r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изических лиц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98025" y="5430881"/>
            <a:ext cx="1518364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Налог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 имущество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физических лиц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10362" y="5538603"/>
            <a:ext cx="115768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Земельный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налог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52674" y="5538603"/>
            <a:ext cx="143180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Транспортный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налог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62704" y="4833378"/>
            <a:ext cx="55495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13%</a:t>
            </a:r>
            <a:endParaRPr lang="ru-RU" sz="1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50067" y="4803026"/>
            <a:ext cx="894796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3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0,2%;</a:t>
            </a:r>
          </a:p>
          <a:p>
            <a:pPr algn="ctr"/>
            <a:r>
              <a:rPr lang="ru-RU" sz="13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2%;0,5%</a:t>
            </a:r>
            <a:endParaRPr lang="ru-RU" sz="13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17525" y="4767276"/>
            <a:ext cx="60946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0,3%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1,5%</a:t>
            </a:r>
            <a:endParaRPr lang="ru-RU" sz="1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44779" y="1188000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448779" y="1188000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752779" y="1188000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056779" y="1189400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6813" y="1276521"/>
            <a:ext cx="168347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В отдельных случаях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с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тавка налога:</a:t>
            </a:r>
          </a:p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9%, 30%, 35%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26813" y="2037802"/>
            <a:ext cx="1414170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Налог поступает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в бюджет </a:t>
            </a:r>
            <a:endParaRPr lang="ru-RU" sz="1200" dirty="0" smtClean="0">
              <a:solidFill>
                <a:schemeClr val="tx1"/>
              </a:solidFill>
              <a:cs typeface="Tahoma" pitchFamily="34" charset="0"/>
            </a:endParaRPr>
          </a:p>
          <a:p>
            <a:pPr lvl="0" defTabSz="222250">
              <a:spcAft>
                <a:spcPts val="0"/>
              </a:spcAft>
            </a:pPr>
            <a:r>
              <a:rPr lang="ru-RU" sz="1200" dirty="0" smtClean="0">
                <a:solidFill>
                  <a:schemeClr val="tx1"/>
                </a:solidFill>
                <a:cs typeface="Tahoma" pitchFamily="34" charset="0"/>
              </a:rPr>
              <a:t>МОГО </a:t>
            </a: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«Ухта»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в размере 20 %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в бюджет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Республики Коми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в размере 80 </a:t>
            </a:r>
            <a:r>
              <a:rPr lang="ru-RU" sz="1200" dirty="0" smtClean="0">
                <a:solidFill>
                  <a:schemeClr val="tx1"/>
                </a:solidFill>
                <a:cs typeface="Tahoma" pitchFamily="34" charset="0"/>
              </a:rPr>
              <a:t>%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49836" y="1235726"/>
            <a:ext cx="1729961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Налог </a:t>
            </a: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оплачивается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исходя из </a:t>
            </a:r>
            <a:endParaRPr lang="ru-RU" sz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кадастровой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</a:t>
            </a: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тоимости объекта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налогообложения </a:t>
            </a:r>
            <a:endParaRPr lang="ru-RU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(решение Совета </a:t>
            </a:r>
            <a:endParaRPr lang="ru-RU" sz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МОГО </a:t>
            </a: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«Ухта»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от 20.11.2014 № </a:t>
            </a: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331)</a:t>
            </a:r>
            <a:endParaRPr lang="ru-RU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54804" y="2792903"/>
            <a:ext cx="1359668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в бюджет 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МОГО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«Ухта»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в объеме 100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%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866382" y="1213271"/>
            <a:ext cx="1903085" cy="2492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Ставка налога от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кадастровой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</a:t>
            </a: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тоимости земельных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у</a:t>
            </a: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частков занятых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ж</a:t>
            </a: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илищным фондом</a:t>
            </a: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,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с/х назначения</a:t>
            </a:r>
            <a:endParaRPr lang="ru-RU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или приобретенных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(предоставленных) для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личного подсобного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хозяйства, садоводства,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огородничества,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животноводства или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дачного хозяйства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866382" y="3632650"/>
            <a:ext cx="187262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в бюджет МОГО «Ухта»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в объеме 100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%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146777" y="1187875"/>
            <a:ext cx="1733167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Ставка налога на 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л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егковые автомобили</a:t>
            </a:r>
          </a:p>
          <a:p>
            <a:pPr algn="ctr"/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Мощность двигателя:</a:t>
            </a:r>
          </a:p>
        </p:txBody>
      </p:sp>
      <p:sp>
        <p:nvSpPr>
          <p:cNvPr id="59" name="TextBox 41"/>
          <p:cNvSpPr txBox="1">
            <a:spLocks noChangeArrowheads="1"/>
          </p:cNvSpPr>
          <p:nvPr/>
        </p:nvSpPr>
        <p:spPr bwMode="auto">
          <a:xfrm>
            <a:off x="8321400" y="2049649"/>
            <a:ext cx="776288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10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15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20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30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50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75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150 руб.</a:t>
            </a:r>
          </a:p>
        </p:txBody>
      </p:sp>
      <p:sp>
        <p:nvSpPr>
          <p:cNvPr id="60" name="TextBox 48"/>
          <p:cNvSpPr txBox="1">
            <a:spLocks noChangeArrowheads="1"/>
          </p:cNvSpPr>
          <p:nvPr/>
        </p:nvSpPr>
        <p:spPr bwMode="auto">
          <a:xfrm>
            <a:off x="7125378" y="2049649"/>
            <a:ext cx="12874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до 70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70 – 85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85 – 100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100 – 150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150 – 200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200 – 250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свыше 250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125378" y="3435536"/>
            <a:ext cx="173637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в бюджет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Республики</a:t>
            </a:r>
          </a:p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Коми в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объеме 100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%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79" y="4525601"/>
            <a:ext cx="66717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Ставка</a:t>
            </a:r>
          </a:p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налога</a:t>
            </a:r>
          </a:p>
        </p:txBody>
      </p:sp>
    </p:spTree>
    <p:extLst>
      <p:ext uri="{BB962C8B-B14F-4D97-AF65-F5344CB8AC3E}">
        <p14:creationId xmlns:p14="http://schemas.microsoft.com/office/powerpoint/2010/main" val="114627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Заголовок 1"/>
          <p:cNvSpPr txBox="1">
            <a:spLocks/>
          </p:cNvSpPr>
          <p:nvPr/>
        </p:nvSpPr>
        <p:spPr bwMode="auto">
          <a:xfrm>
            <a:off x="3635375" y="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Структура доходов бюджета</a:t>
            </a:r>
          </a:p>
        </p:txBody>
      </p:sp>
      <p:graphicFrame>
        <p:nvGraphicFramePr>
          <p:cNvPr id="3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776831"/>
              </p:ext>
            </p:extLst>
          </p:nvPr>
        </p:nvGraphicFramePr>
        <p:xfrm>
          <a:off x="3110632" y="1463576"/>
          <a:ext cx="2995612" cy="513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5280856"/>
              </p:ext>
            </p:extLst>
          </p:nvPr>
        </p:nvGraphicFramePr>
        <p:xfrm>
          <a:off x="50800" y="1463675"/>
          <a:ext cx="3101975" cy="504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1584174"/>
              </p:ext>
            </p:extLst>
          </p:nvPr>
        </p:nvGraphicFramePr>
        <p:xfrm>
          <a:off x="5937250" y="1535113"/>
          <a:ext cx="2982913" cy="506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8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6FF084-76AD-462B-A355-FAC841F45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 smtClean="0"/>
          </a:p>
        </p:txBody>
      </p:sp>
      <p:sp>
        <p:nvSpPr>
          <p:cNvPr id="7" name="TextBox 6"/>
          <p:cNvSpPr txBox="1"/>
          <p:nvPr/>
        </p:nvSpPr>
        <p:spPr>
          <a:xfrm>
            <a:off x="290477" y="6313158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3 558,0 млн</a:t>
            </a:r>
            <a:r>
              <a:rPr lang="ru-RU" sz="1400" b="1" dirty="0">
                <a:cs typeface="Tahoma" pitchFamily="34" charset="0"/>
              </a:rPr>
              <a:t>.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5856" y="6311814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3 619,1 млн</a:t>
            </a:r>
            <a:r>
              <a:rPr lang="ru-RU" sz="1400" b="1" dirty="0">
                <a:cs typeface="Tahoma" pitchFamily="34" charset="0"/>
              </a:rPr>
              <a:t>. 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8184" y="6311669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3 194,0 млн</a:t>
            </a:r>
            <a:r>
              <a:rPr lang="ru-RU" sz="1400" b="1" dirty="0">
                <a:cs typeface="Tahoma" pitchFamily="34" charset="0"/>
              </a:rPr>
              <a:t>. 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1610" y="1278842"/>
            <a:ext cx="100860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2017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план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1278" y="1270907"/>
            <a:ext cx="245612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2017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о</a:t>
            </a:r>
            <a:r>
              <a:rPr lang="ru-RU" sz="1400" b="1" dirty="0" smtClean="0">
                <a:cs typeface="Tahoma" pitchFamily="34" charset="0"/>
              </a:rPr>
              <a:t>жидаемое исполнение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1931" y="1252841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mtClean="0">
                <a:cs typeface="Tahoma" pitchFamily="34" charset="0"/>
              </a:rPr>
              <a:t>2018 </a:t>
            </a:r>
            <a:r>
              <a:rPr lang="ru-RU" sz="1400" b="1" dirty="0" smtClean="0">
                <a:cs typeface="Tahoma" pitchFamily="34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85984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Заголовок 1"/>
          <p:cNvSpPr txBox="1">
            <a:spLocks/>
          </p:cNvSpPr>
          <p:nvPr/>
        </p:nvSpPr>
        <p:spPr bwMode="auto">
          <a:xfrm>
            <a:off x="3635375" y="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Структура доходов бюджета</a:t>
            </a:r>
          </a:p>
        </p:txBody>
      </p:sp>
      <p:graphicFrame>
        <p:nvGraphicFramePr>
          <p:cNvPr id="2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6401665"/>
              </p:ext>
            </p:extLst>
          </p:nvPr>
        </p:nvGraphicFramePr>
        <p:xfrm>
          <a:off x="251520" y="1406219"/>
          <a:ext cx="3945136" cy="5061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5723"/>
              </p:ext>
            </p:extLst>
          </p:nvPr>
        </p:nvGraphicFramePr>
        <p:xfrm>
          <a:off x="5076056" y="1340768"/>
          <a:ext cx="3793711" cy="5083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8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6FF084-76AD-462B-A355-FAC841F45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 smtClean="0"/>
          </a:p>
        </p:txBody>
      </p:sp>
      <p:sp>
        <p:nvSpPr>
          <p:cNvPr id="7" name="TextBox 6"/>
          <p:cNvSpPr txBox="1"/>
          <p:nvPr/>
        </p:nvSpPr>
        <p:spPr>
          <a:xfrm>
            <a:off x="746575" y="6314000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3 085,7 млн</a:t>
            </a:r>
            <a:r>
              <a:rPr lang="ru-RU" sz="1400" b="1" dirty="0">
                <a:cs typeface="Tahoma" pitchFamily="34" charset="0"/>
              </a:rPr>
              <a:t>.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76596" y="6313999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3 083,7 млн</a:t>
            </a:r>
            <a:r>
              <a:rPr lang="ru-RU" sz="1400" b="1" dirty="0">
                <a:cs typeface="Tahoma" pitchFamily="34" charset="0"/>
              </a:rPr>
              <a:t>. 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37337" y="1263857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2020 год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91680" y="1262369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2019 год</a:t>
            </a:r>
          </a:p>
        </p:txBody>
      </p:sp>
    </p:spTree>
    <p:extLst>
      <p:ext uri="{BB962C8B-B14F-4D97-AF65-F5344CB8AC3E}">
        <p14:creationId xmlns:p14="http://schemas.microsoft.com/office/powerpoint/2010/main" val="2841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909460"/>
              </p:ext>
            </p:extLst>
          </p:nvPr>
        </p:nvGraphicFramePr>
        <p:xfrm>
          <a:off x="2225675" y="1839913"/>
          <a:ext cx="4522788" cy="287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6838" y="4922838"/>
            <a:ext cx="1871662" cy="5476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cs typeface="Tahoma" pitchFamily="34" charset="0"/>
              </a:rPr>
              <a:t>Налог на доходы физических лиц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3350" y="2960688"/>
            <a:ext cx="1846263" cy="7191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Налоги на совокупный доход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9856" y="1150938"/>
            <a:ext cx="1873250" cy="5461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cs typeface="Tahoma" pitchFamily="34" charset="0"/>
              </a:rPr>
              <a:t>Налоги на имущество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0409" y="1697038"/>
            <a:ext cx="142058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2016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49,8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2017 год – 72,5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cs typeface="Tahoma" pitchFamily="34" charset="0"/>
              </a:rPr>
              <a:t>2018 год – 72,7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2019 год – 72,8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2020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73,0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86588" y="1196975"/>
            <a:ext cx="1873250" cy="5476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cs typeface="Tahoma" pitchFamily="34" charset="0"/>
              </a:rPr>
              <a:t>Доходы от продажи активов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650038" y="2989263"/>
            <a:ext cx="2466975" cy="6889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>
                <a:solidFill>
                  <a:schemeClr val="tx1"/>
                </a:solidFill>
                <a:cs typeface="Tahoma" pitchFamily="34" charset="0"/>
              </a:rPr>
              <a:t>Доходы от использования муниципального имущества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011988" y="4954588"/>
            <a:ext cx="1871662" cy="5476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Прочие доходы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63938" y="1236663"/>
            <a:ext cx="237276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 smtClean="0">
                <a:cs typeface="Tahoma" pitchFamily="34" charset="0"/>
              </a:rPr>
              <a:t>2018 </a:t>
            </a:r>
            <a:r>
              <a:rPr lang="ru-RU" sz="1400" b="1" u="sng" dirty="0">
                <a:cs typeface="Tahoma" pitchFamily="34" charset="0"/>
              </a:rPr>
              <a:t>год (млн. рублей)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52327" y="5257562"/>
            <a:ext cx="4336444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>
                <a:cs typeface="Tahoma" pitchFamily="34" charset="0"/>
              </a:rPr>
              <a:t>Налоговые и неналоговые доходы (ВСЕГО</a:t>
            </a:r>
            <a:r>
              <a:rPr lang="ru-RU" sz="1400" b="1" u="sng" dirty="0" smtClean="0">
                <a:cs typeface="Tahoma" pitchFamily="34" charset="0"/>
              </a:rPr>
              <a:t>)</a:t>
            </a:r>
            <a:endParaRPr lang="ru-RU" sz="1400" b="1" u="sng" dirty="0"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	</a:t>
            </a:r>
            <a:r>
              <a:rPr lang="ru-RU" sz="1400" dirty="0" smtClean="0">
                <a:cs typeface="Tahoma" pitchFamily="34" charset="0"/>
              </a:rPr>
              <a:t>2016 год – 1 458,3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cs typeface="Tahoma" pitchFamily="34" charset="0"/>
              </a:rPr>
              <a:t>	2017 год </a:t>
            </a:r>
            <a:r>
              <a:rPr lang="ru-RU" sz="1400" dirty="0">
                <a:cs typeface="Tahoma" pitchFamily="34" charset="0"/>
              </a:rPr>
              <a:t>(ожидаемое)</a:t>
            </a:r>
            <a:r>
              <a:rPr lang="ru-RU" sz="1400" dirty="0" smtClean="0">
                <a:cs typeface="Tahoma" pitchFamily="34" charset="0"/>
              </a:rPr>
              <a:t> </a:t>
            </a:r>
            <a:r>
              <a:rPr lang="ru-RU" sz="1400" dirty="0">
                <a:cs typeface="Tahoma" pitchFamily="34" charset="0"/>
              </a:rPr>
              <a:t>–</a:t>
            </a:r>
            <a:r>
              <a:rPr lang="ru-RU" sz="1400" dirty="0" smtClean="0">
                <a:cs typeface="Tahoma" pitchFamily="34" charset="0"/>
              </a:rPr>
              <a:t> 1 412,7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cs typeface="Tahoma" pitchFamily="34" charset="0"/>
              </a:rPr>
              <a:t>	</a:t>
            </a:r>
            <a:r>
              <a:rPr lang="ru-RU" sz="1400" b="1" u="sng" dirty="0" smtClean="0">
                <a:cs typeface="Tahoma" pitchFamily="34" charset="0"/>
              </a:rPr>
              <a:t>2018 год – 1 401,3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cs typeface="Tahoma" pitchFamily="34" charset="0"/>
              </a:rPr>
              <a:t>	2019 год – 1 404,4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	</a:t>
            </a:r>
            <a:r>
              <a:rPr lang="ru-RU" sz="1400" dirty="0" smtClean="0">
                <a:cs typeface="Tahoma" pitchFamily="34" charset="0"/>
              </a:rPr>
              <a:t>2020 год – 1414,8</a:t>
            </a:r>
            <a:endParaRPr lang="ru-RU" sz="1400" dirty="0">
              <a:cs typeface="Tahoma" pitchFamily="34" charset="0"/>
            </a:endParaRPr>
          </a:p>
        </p:txBody>
      </p:sp>
      <p:cxnSp>
        <p:nvCxnSpPr>
          <p:cNvPr id="26" name="Соединительная линия уступом 25"/>
          <p:cNvCxnSpPr/>
          <p:nvPr/>
        </p:nvCxnSpPr>
        <p:spPr>
          <a:xfrm rot="5400000" flipH="1" flipV="1">
            <a:off x="6093619" y="1912144"/>
            <a:ext cx="1409700" cy="427038"/>
          </a:xfrm>
          <a:prstGeom prst="bentConnector3">
            <a:avLst>
              <a:gd name="adj1" fmla="val 148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/>
          <p:nvPr/>
        </p:nvCxnSpPr>
        <p:spPr>
          <a:xfrm>
            <a:off x="5853113" y="4162425"/>
            <a:ext cx="1158875" cy="85883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оединительная линия уступом 44"/>
          <p:cNvCxnSpPr/>
          <p:nvPr/>
        </p:nvCxnSpPr>
        <p:spPr>
          <a:xfrm>
            <a:off x="2078038" y="1577975"/>
            <a:ext cx="4292600" cy="1065213"/>
          </a:xfrm>
          <a:prstGeom prst="bentConnector3">
            <a:avLst>
              <a:gd name="adj1" fmla="val 992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48"/>
          <p:cNvCxnSpPr>
            <a:endCxn id="7" idx="3"/>
          </p:cNvCxnSpPr>
          <p:nvPr/>
        </p:nvCxnSpPr>
        <p:spPr>
          <a:xfrm rot="5400000">
            <a:off x="1504156" y="4144169"/>
            <a:ext cx="1516063" cy="58737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/>
          <p:nvPr/>
        </p:nvCxnSpPr>
        <p:spPr>
          <a:xfrm rot="10800000" flipV="1">
            <a:off x="1979613" y="2125663"/>
            <a:ext cx="3313112" cy="1303337"/>
          </a:xfrm>
          <a:prstGeom prst="bentConnector3">
            <a:avLst>
              <a:gd name="adj1" fmla="val 942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9" name="TextBox 38"/>
          <p:cNvSpPr txBox="1">
            <a:spLocks noChangeArrowheads="1"/>
          </p:cNvSpPr>
          <p:nvPr/>
        </p:nvSpPr>
        <p:spPr bwMode="auto">
          <a:xfrm>
            <a:off x="3622014" y="171589"/>
            <a:ext cx="54578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Структура налоговых и</a:t>
            </a:r>
          </a:p>
          <a:p>
            <a:r>
              <a:rPr lang="ru-RU" sz="2000" b="1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н</a:t>
            </a:r>
            <a:r>
              <a:rPr lang="ru-RU" sz="20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еналоговых доходов</a:t>
            </a:r>
            <a:endParaRPr lang="ru-RU" sz="23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37910" name="Picture 2" descr="C:\Documents and Settings\ahmedova\Рабочий стол\Логотип_новый_без_текст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0"/>
            <a:ext cx="22923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39656" y="3686680"/>
            <a:ext cx="1518364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2016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251,2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2017 год – 265,6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cs typeface="Tahoma" pitchFamily="34" charset="0"/>
              </a:rPr>
              <a:t>2018 год – 266,2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2019 год – 266,4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2020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266,9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9525" y="5475724"/>
            <a:ext cx="1518364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2016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748,7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2017 год – 766,4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cs typeface="Tahoma" pitchFamily="34" charset="0"/>
              </a:rPr>
              <a:t>2018 год – 775,1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2019 год – 783,7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2020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790,7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68497" y="1766798"/>
            <a:ext cx="142058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2016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117,4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2017 год – 39,8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cs typeface="Tahoma" pitchFamily="34" charset="0"/>
              </a:rPr>
              <a:t>2018 год – 23,5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2019 год – 16,9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2020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14,7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67522" y="3691572"/>
            <a:ext cx="1518364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2016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202,7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2017 год – 193,6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cs typeface="Tahoma" pitchFamily="34" charset="0"/>
              </a:rPr>
              <a:t>2018 год – 193,5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2019 год – 194,0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2020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197,5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37937" y="5517053"/>
            <a:ext cx="142058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2016 </a:t>
            </a:r>
            <a:r>
              <a:rPr lang="ru-RU" sz="1200" dirty="0">
                <a:cs typeface="Tahoma" pitchFamily="34" charset="0"/>
              </a:rPr>
              <a:t>год – 8</a:t>
            </a:r>
            <a:r>
              <a:rPr lang="ru-RU" sz="1200" dirty="0" smtClean="0">
                <a:cs typeface="Tahoma" pitchFamily="34" charset="0"/>
              </a:rPr>
              <a:t>8,5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2017 год – 74,8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cs typeface="Tahoma" pitchFamily="34" charset="0"/>
              </a:rPr>
              <a:t>2018 год – 70,3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2019 год – 70,6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2020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72,0</a:t>
            </a:r>
            <a:endParaRPr lang="ru-RU" sz="1200" dirty="0"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406528"/>
              </p:ext>
            </p:extLst>
          </p:nvPr>
        </p:nvGraphicFramePr>
        <p:xfrm>
          <a:off x="161510" y="1210864"/>
          <a:ext cx="8730970" cy="5381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65885"/>
                <a:gridCol w="765085"/>
              </a:tblGrid>
              <a:tr h="135015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Наименование</a:t>
                      </a:r>
                      <a:endParaRPr lang="ru-RU" sz="900" b="1" dirty="0"/>
                    </a:p>
                  </a:txBody>
                  <a:tcPr marL="90000" marR="90000" marT="25200" marB="2520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Номер страницы</a:t>
                      </a:r>
                      <a:endParaRPr lang="ru-RU" sz="900" b="1" dirty="0"/>
                    </a:p>
                  </a:txBody>
                  <a:tcPr marL="90000" marR="90000" marT="25200" marB="25200">
                    <a:solidFill>
                      <a:schemeClr val="accent3"/>
                    </a:solidFill>
                  </a:tcPr>
                </a:tc>
              </a:tr>
              <a:tr h="13501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1. Нормативная основа бюджетного процесса в МОГО «Ухта»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" action="ppaction://hlinksldjump"/>
                        </a:rPr>
                        <a:t>5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2. Социально-экономическая характеристика МОГО «Ухта»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3" action="ppaction://hlinksldjump"/>
                        </a:rPr>
                        <a:t>6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8739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3. Задачи и основные</a:t>
                      </a:r>
                      <a:r>
                        <a:rPr lang="ru-RU" sz="900" baseline="0" dirty="0" smtClean="0"/>
                        <a:t> направления бюджетной политики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4" action="ppaction://hlinksldjump"/>
                        </a:rPr>
                        <a:t>7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2357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4. Сеть муниципальных учреждений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5" action="ppaction://hlinksldjump"/>
                        </a:rPr>
                        <a:t>8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5. Основные понятия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6" action="ppaction://hlinksldjump"/>
                        </a:rPr>
                        <a:t>9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095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6. Бюджетная классификация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7" action="ppaction://hlinksldjump"/>
                        </a:rPr>
                        <a:t>10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7. Содержание и форма проекта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8" action="ppaction://hlinksldjump"/>
                        </a:rPr>
                        <a:t>12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8. Этапы формирования бюджета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9" action="ppaction://hlinksldjump"/>
                        </a:rPr>
                        <a:t>13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9. Участники бюджетного процесса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0" action="ppaction://hlinksldjump"/>
                        </a:rPr>
                        <a:t>14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10.</a:t>
                      </a:r>
                      <a:r>
                        <a:rPr lang="ru-RU" sz="900" baseline="0" dirty="0" smtClean="0"/>
                        <a:t> Распределение расходов бюджета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1" action="ppaction://hlinksldjump"/>
                        </a:rPr>
                        <a:t>15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11. Участие граждан в формировании бюджета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2" action="ppaction://hlinksldjump"/>
                        </a:rPr>
                        <a:t>16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12. «Майские» указы Президента Российской Федерации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3" action="ppaction://hlinksldjump"/>
                        </a:rPr>
                        <a:t>18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13. Средняя заработная плата работника бюджетной сферы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4" action="ppaction://hlinksldjump"/>
                        </a:rPr>
                        <a:t>20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14. Основные характеристики бюджета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5" action="ppaction://hlinksldjump"/>
                        </a:rPr>
                        <a:t>21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15. Доходы и расходы на душу населения по сравнению с другими муниципальными образованиями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6" action="ppaction://hlinksldjump"/>
                        </a:rPr>
                        <a:t>22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16. Доходы муниципального образования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7" action="ppaction://hlinksldjump"/>
                        </a:rPr>
                        <a:t>24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17. Налоги, оставшиеся у местного самоуправления после реформы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8" action="ppaction://hlinksldjump"/>
                        </a:rPr>
                        <a:t>25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18. Мы – налогоплательщики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9" action="ppaction://hlinksldjump"/>
                        </a:rPr>
                        <a:t>26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19. Структура доходов бюджета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0" action="ppaction://hlinksldjump"/>
                        </a:rPr>
                        <a:t>27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20.</a:t>
                      </a:r>
                      <a:r>
                        <a:rPr lang="ru-RU" sz="900" baseline="0" dirty="0" smtClean="0"/>
                        <a:t> Структура налоговых и неналоговых доходов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1" action="ppaction://hlinksldjump"/>
                        </a:rPr>
                        <a:t>29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21. Динамика изменения налоговых и неналоговых доходов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2" action="ppaction://hlinksldjump"/>
                        </a:rPr>
                        <a:t>30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22. Распределение налоговых доходов по уровням бюджетов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3" action="ppaction://hlinksldjump"/>
                        </a:rPr>
                        <a:t>31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23. Распределение налоговых доходов</a:t>
                      </a:r>
                      <a:r>
                        <a:rPr lang="ru-RU" sz="900" baseline="0" dirty="0" smtClean="0"/>
                        <a:t> между бюджетами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4" action="ppaction://hlinksldjump"/>
                        </a:rPr>
                        <a:t>32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24. Крупные налогоплательщики</a:t>
                      </a:r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5" action="ppaction://hlinksldjump"/>
                        </a:rPr>
                        <a:t>34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25. Выпадающие доходы при предоставлении льгот по налогам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6" action="ppaction://hlinksldjump"/>
                        </a:rPr>
                        <a:t>35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26. Межбюджетные отношения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7" action="ppaction://hlinksldjump"/>
                        </a:rPr>
                        <a:t>36</a:t>
                      </a:r>
                      <a:endParaRPr lang="ru-RU" sz="900" dirty="0"/>
                    </a:p>
                  </a:txBody>
                  <a:tcPr marL="90000" marR="90000" marT="25200" marB="252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27. Мероприятия по увеличению доходов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8" action="ppaction://hlinksldjump"/>
                        </a:rPr>
                        <a:t>41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75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Заголовок 1"/>
          <p:cNvSpPr txBox="1">
            <a:spLocks/>
          </p:cNvSpPr>
          <p:nvPr/>
        </p:nvSpPr>
        <p:spPr bwMode="auto">
          <a:xfrm>
            <a:off x="3654425" y="31750"/>
            <a:ext cx="48783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Динамика изменения налоговых и неналоговых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доходов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053289"/>
              </p:ext>
            </p:extLst>
          </p:nvPr>
        </p:nvGraphicFramePr>
        <p:xfrm>
          <a:off x="0" y="1262062"/>
          <a:ext cx="8966200" cy="4615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188" y="1046163"/>
            <a:ext cx="1081087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3375" y="5877272"/>
            <a:ext cx="8640763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Потери бюджета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по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налоговым и неналоговым доходам связаны со снижением поступлений по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доходу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от продажи материальных и нематериальных активов. </a:t>
            </a:r>
          </a:p>
        </p:txBody>
      </p:sp>
      <p:sp>
        <p:nvSpPr>
          <p:cNvPr id="3891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62BC8A-E050-441B-B96E-A542BC93E82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Заголовок 1"/>
          <p:cNvSpPr>
            <a:spLocks noGrp="1"/>
          </p:cNvSpPr>
          <p:nvPr>
            <p:ph type="title"/>
          </p:nvPr>
        </p:nvSpPr>
        <p:spPr>
          <a:xfrm>
            <a:off x="3635375" y="99153"/>
            <a:ext cx="5508625" cy="1052513"/>
          </a:xfrm>
        </p:spPr>
        <p:txBody>
          <a:bodyPr/>
          <a:lstStyle/>
          <a:p>
            <a:pPr eaLnBrk="1" hangingPunct="1"/>
            <a:r>
              <a:rPr lang="ru-RU" dirty="0" smtClean="0"/>
              <a:t>Распределение налоговых доходов по уровням бюджетов (по главному администратору – Федеральная налоговая служба)</a:t>
            </a:r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219974"/>
              </p:ext>
            </p:extLst>
          </p:nvPr>
        </p:nvGraphicFramePr>
        <p:xfrm>
          <a:off x="296525" y="1055688"/>
          <a:ext cx="8683625" cy="5715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80922" y="5199596"/>
            <a:ext cx="62061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57,1%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1492" y="4373179"/>
            <a:ext cx="63190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32,6%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0475" y="4010819"/>
            <a:ext cx="63190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10,3</a:t>
            </a:r>
            <a:r>
              <a:rPr lang="ru-RU" sz="1200" dirty="0">
                <a:cs typeface="Tahoma" pitchFamily="34" charset="0"/>
              </a:rPr>
              <a:t>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9277" y="947901"/>
            <a:ext cx="1077913" cy="277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</a:t>
            </a:r>
            <a:r>
              <a:rPr lang="ru-RU" sz="1200" dirty="0" smtClean="0">
                <a:cs typeface="Tahoma" pitchFamily="34" charset="0"/>
              </a:rPr>
              <a:t>руб.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49336" y="3515299"/>
            <a:ext cx="54854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6,4%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7658" y="4096180"/>
            <a:ext cx="63190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48,2%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18850" y="5145088"/>
            <a:ext cx="63190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45,4%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77719" y="3158034"/>
            <a:ext cx="54854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5,3%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67169" y="4010006"/>
            <a:ext cx="62061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57,9%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36080" y="5238715"/>
            <a:ext cx="63190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36,8%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88125" y="2638220"/>
            <a:ext cx="54707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4,5%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41454" y="3613431"/>
            <a:ext cx="63042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54,6%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46849" y="5056710"/>
            <a:ext cx="63190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40,9%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76718" y="4779272"/>
            <a:ext cx="63190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40,3%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88003" y="3019941"/>
            <a:ext cx="63190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56,3%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38737" y="1843923"/>
            <a:ext cx="54854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3,4%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02428" y="2247647"/>
            <a:ext cx="71846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cs typeface="Tahoma" pitchFamily="34" charset="0"/>
              </a:rPr>
              <a:t>23 841</a:t>
            </a:r>
            <a:endParaRPr lang="ru-RU" sz="1200" b="1" dirty="0"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33437" y="1514794"/>
            <a:ext cx="71846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cs typeface="Tahoma" pitchFamily="34" charset="0"/>
              </a:rPr>
              <a:t>29 714</a:t>
            </a:r>
            <a:endParaRPr lang="ru-RU" sz="1200" b="1" dirty="0"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28669" y="3628785"/>
            <a:ext cx="717550" cy="277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13 815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46775" y="3377573"/>
            <a:ext cx="719138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15 625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64041" y="3158034"/>
            <a:ext cx="719137" cy="277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17 313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92799" y="2812950"/>
            <a:ext cx="71846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cs typeface="Tahoma" pitchFamily="34" charset="0"/>
              </a:rPr>
              <a:t>19 825</a:t>
            </a:r>
            <a:endParaRPr lang="ru-RU" sz="1200" b="1" dirty="0">
              <a:cs typeface="Tahoma" pitchFamily="34" charset="0"/>
            </a:endParaRPr>
          </a:p>
        </p:txBody>
      </p:sp>
      <p:sp>
        <p:nvSpPr>
          <p:cNvPr id="29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011988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62BC8A-E050-441B-B96E-A542BC93E82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2531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налоговых</a:t>
            </a:r>
            <a:br>
              <a:rPr lang="ru-RU" dirty="0" smtClean="0"/>
            </a:br>
            <a:r>
              <a:rPr lang="ru-RU" dirty="0" smtClean="0"/>
              <a:t>доходов между бюджетами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855070"/>
              </p:ext>
            </p:extLst>
          </p:nvPr>
        </p:nvGraphicFramePr>
        <p:xfrm>
          <a:off x="161510" y="1198910"/>
          <a:ext cx="8820980" cy="544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045"/>
                <a:gridCol w="5175575"/>
                <a:gridCol w="1170130"/>
                <a:gridCol w="1170130"/>
                <a:gridCol w="900100"/>
              </a:tblGrid>
              <a:tr h="135015">
                <a:tc gridSpan="2">
                  <a:txBody>
                    <a:bodyPr/>
                    <a:lstStyle/>
                    <a:p>
                      <a:endParaRPr lang="ru-RU" sz="1000" b="1" dirty="0"/>
                    </a:p>
                  </a:txBody>
                  <a:tcPr marL="90000" marR="90000" marT="18000" marB="18000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БЮДЖЕТ</a:t>
                      </a:r>
                      <a:endParaRPr lang="ru-RU" sz="1000" b="1" dirty="0"/>
                    </a:p>
                  </a:txBody>
                  <a:tcPr marL="90000" marR="90000" marT="18000" marB="18000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Налоги и сборы,</a:t>
                      </a:r>
                      <a:r>
                        <a:rPr lang="ru-RU" sz="1000" b="1" baseline="0" dirty="0" smtClean="0"/>
                        <a:t> установленные законодательством</a:t>
                      </a:r>
                      <a:endParaRPr lang="ru-RU" sz="1000" b="1" dirty="0"/>
                    </a:p>
                  </a:txBody>
                  <a:tcPr marL="90000" marR="90000" marT="18000" marB="18000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Федеральный</a:t>
                      </a:r>
                      <a:endParaRPr lang="ru-RU" sz="1000" b="1" dirty="0"/>
                    </a:p>
                  </a:txBody>
                  <a:tcPr marL="90000" marR="90000" marT="18000" marB="1800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Региональный</a:t>
                      </a:r>
                      <a:endParaRPr lang="ru-RU" sz="1000" b="1" dirty="0"/>
                    </a:p>
                  </a:txBody>
                  <a:tcPr marL="90000" marR="90000" marT="18000" marB="1800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Местный</a:t>
                      </a:r>
                      <a:endParaRPr lang="ru-RU" sz="1000" b="1" dirty="0"/>
                    </a:p>
                  </a:txBody>
                  <a:tcPr marL="90000" marR="90000" marT="18000" marB="18000">
                    <a:solidFill>
                      <a:schemeClr val="accent3"/>
                    </a:solidFill>
                  </a:tcPr>
                </a:tc>
              </a:tr>
              <a:tr h="0">
                <a:tc rowSpan="18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Федеральные</a:t>
                      </a:r>
                      <a:endParaRPr lang="ru-RU" sz="1000" b="1" dirty="0"/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000" dirty="0" smtClean="0"/>
                        <a:t>Налог на прибыль организаций по ставке 2%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000" dirty="0" smtClean="0"/>
                        <a:t>                                                      по ставке 18%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100%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100%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2. НДС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100%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</a:tr>
              <a:tr h="13238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3. Акцизы, в том числе: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акцизы на спирт этиловый из всех видов сырья, за исключением пищевого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100%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акцизы на табачную продукцию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100%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</a:tr>
              <a:tr h="12094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акцизы на спирт этиловый из пищевого сырья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50%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50%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Акцизы на спиртосодержащую продукцию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50%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50%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</a:tr>
              <a:tr h="128315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Акцизы на автомобильный бензин, дизельное топливо, моторные масла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12%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78%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10%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4. Налог на доходы физических лиц</a:t>
                      </a:r>
                      <a:r>
                        <a:rPr lang="ru-RU" sz="1000" baseline="0" dirty="0" smtClean="0"/>
                        <a:t> (НДФЛ)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80%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20%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</a:tr>
              <a:tr h="270705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5. Налог на добычу полезных ископаемых, в том числе:</a:t>
                      </a:r>
                    </a:p>
                    <a:p>
                      <a:r>
                        <a:rPr lang="ru-RU" sz="1000" dirty="0" smtClean="0"/>
                        <a:t>Налог на добычу полезных ископаемых в виде углеводородного сырья (газ горючий природный)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100%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</a:tr>
              <a:tr h="262125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 на добычу полезных</a:t>
                      </a:r>
                      <a:r>
                        <a:rPr lang="ru-RU" sz="1000" baseline="0" dirty="0" smtClean="0"/>
                        <a:t> ископаемых в виде углеводородного сырья (за исключением газа горючего природного)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100%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</a:tr>
              <a:tr h="135915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 на добычу общераспространенных</a:t>
                      </a:r>
                      <a:r>
                        <a:rPr lang="ru-RU" sz="1000" baseline="0" dirty="0" smtClean="0"/>
                        <a:t> полезных ископаемых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100%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</a:tr>
              <a:tr h="11710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 на добычу полезных ископаемых</a:t>
                      </a:r>
                      <a:r>
                        <a:rPr lang="ru-RU" sz="1000" baseline="0" dirty="0" smtClean="0"/>
                        <a:t> в виде природных алмазов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100%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6. Водный налог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100%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</a:tr>
              <a:tr h="124475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7. Сборы за пользование объектами животного мира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100%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8. Государственная пошлина (за исключением государственной пошлины за совершение юридически значимых действий, указанных в статьях 56,61,61.1,61.2,61.3,61.4,61.5</a:t>
                      </a:r>
                      <a:r>
                        <a:rPr lang="ru-RU" sz="1000" baseline="0" dirty="0" smtClean="0"/>
                        <a:t> Бюджетного кодекса Российской Федерации</a:t>
                      </a:r>
                      <a:r>
                        <a:rPr lang="ru-RU" sz="1000" dirty="0" smtClean="0"/>
                        <a:t>)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100%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9. Государственная пошлина за совершение федеральными органами исполнительной власти юридически значимых действий в случае подачи заявления и (или) документов, необходимых для их совершения, в многофункциональный центр предоставления государственных</a:t>
                      </a:r>
                      <a:r>
                        <a:rPr lang="ru-RU" sz="1000" baseline="0" dirty="0" smtClean="0"/>
                        <a:t> и муниципальных услуг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50%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50%</a:t>
                      </a:r>
                    </a:p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10. Государственная пошлина по делам,</a:t>
                      </a:r>
                      <a:r>
                        <a:rPr lang="ru-RU" sz="1000" baseline="0" dirty="0" smtClean="0"/>
                        <a:t> рассматриваемым судами общей юрисдикции, мировыми судьями (за исключением Верховного Суда Российской Федерации)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100%</a:t>
                      </a:r>
                      <a:endParaRPr lang="ru-RU" sz="1000" dirty="0"/>
                    </a:p>
                  </a:txBody>
                  <a:tcPr marL="90000" marR="90000" marT="18000" marB="180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34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налоговых</a:t>
            </a:r>
            <a:br>
              <a:rPr lang="ru-RU" dirty="0" smtClean="0"/>
            </a:br>
            <a:r>
              <a:rPr lang="ru-RU" dirty="0" smtClean="0"/>
              <a:t>доходов между бюджетами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923357"/>
              </p:ext>
            </p:extLst>
          </p:nvPr>
        </p:nvGraphicFramePr>
        <p:xfrm>
          <a:off x="161510" y="1448780"/>
          <a:ext cx="8820980" cy="293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045"/>
                <a:gridCol w="5265585"/>
                <a:gridCol w="1125125"/>
                <a:gridCol w="1170130"/>
                <a:gridCol w="855095"/>
              </a:tblGrid>
              <a:tr h="135015">
                <a:tc gridSpan="2">
                  <a:txBody>
                    <a:bodyPr/>
                    <a:lstStyle/>
                    <a:p>
                      <a:endParaRPr lang="ru-RU" sz="10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БЮДЖЕТ</a:t>
                      </a:r>
                      <a:endParaRPr lang="ru-RU" sz="10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Налоги и сборы,</a:t>
                      </a:r>
                      <a:r>
                        <a:rPr lang="ru-RU" sz="1000" b="1" baseline="0" dirty="0" smtClean="0"/>
                        <a:t> установленные законодательством</a:t>
                      </a:r>
                      <a:endParaRPr lang="ru-RU" sz="10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Федеральный</a:t>
                      </a:r>
                      <a:endParaRPr lang="ru-RU" sz="10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Региональный</a:t>
                      </a:r>
                      <a:endParaRPr lang="ru-RU" sz="10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Местный</a:t>
                      </a:r>
                      <a:endParaRPr lang="ru-RU" sz="10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0">
                <a:tc rowSpan="7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Региональные</a:t>
                      </a:r>
                      <a:endParaRPr lang="ru-RU" sz="1000" b="1" dirty="0"/>
                    </a:p>
                  </a:txBody>
                  <a:tcPr vert="vert27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000" dirty="0" smtClean="0"/>
                        <a:t>Налог на имущество организаций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100%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2. Транспортный налог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100%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/>
                    </a:p>
                  </a:txBody>
                  <a:tcPr/>
                </a:tc>
              </a:tr>
              <a:tr h="13238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3. Налоги, взимаемые</a:t>
                      </a:r>
                      <a:r>
                        <a:rPr lang="ru-RU" sz="1000" baseline="0" dirty="0" smtClean="0"/>
                        <a:t> при применении специальных налоговых режимов: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 налог, взимаемый в связи с применением упрощенной системы налогообложения;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50%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50%</a:t>
                      </a:r>
                      <a:endParaRPr lang="ru-RU" sz="100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 единый налог на вмененный доход;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100%</a:t>
                      </a:r>
                      <a:endParaRPr lang="ru-RU" sz="1000" dirty="0"/>
                    </a:p>
                  </a:txBody>
                  <a:tcPr/>
                </a:tc>
              </a:tr>
              <a:tr h="12094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 налог, взимаемый в связи с применением патентной системы налогообложения;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100%</a:t>
                      </a:r>
                      <a:endParaRPr lang="ru-RU" sz="100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 единый сельскохозяйственный налог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100%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Местные</a:t>
                      </a:r>
                      <a:endParaRPr lang="ru-RU" sz="1000" b="1" dirty="0"/>
                    </a:p>
                  </a:txBody>
                  <a:tcPr vert="vert27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1. Налог на имущество физических лиц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100%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2. Земельный налог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100%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92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Крупные налогоплательщики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pic>
        <p:nvPicPr>
          <p:cNvPr id="5" name="Picture 4" descr="http://newtariffs.ru/files/photos/lukoil-komi%20%D1%82%D0%B0%D1%80%D0%B8%D1%84%D1%8B%20%D0%A4%D0%90%D0%A1%20%D1%86%D0%B5%D0%BD%D1%8B%20%D0%BD%D0%B0%20%D0%B3%D0%B0%D0%B7%20%D0%BF%D0%BE%D0%BF%D1%83%D1%82%D0%BD%D1%8B%D0%B9%20%D0%BD%D0%B5%D1%84%D1%82%D1%8F%D0%BD%D0%BE%D0%B9%20%D0%B3%D0%B0%D0%B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797" y="2829276"/>
            <a:ext cx="1621794" cy="201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51593" y="3654025"/>
            <a:ext cx="2481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ahoma" pitchFamily="34" charset="0"/>
                <a:cs typeface="Tahoma" pitchFamily="34" charset="0"/>
              </a:rPr>
              <a:t>ООО «Лукойл-Коми» </a:t>
            </a:r>
            <a:endParaRPr lang="ru-RU" dirty="0"/>
          </a:p>
        </p:txBody>
      </p:sp>
      <p:pic>
        <p:nvPicPr>
          <p:cNvPr id="7" name="Picture 7" descr="C:\Documents and Settings\ahmedova\Рабочий стол\visio_си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71" y="5099841"/>
            <a:ext cx="3222629" cy="133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50612" y="5504886"/>
            <a:ext cx="2880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ahoma" pitchFamily="34" charset="0"/>
                <a:cs typeface="Tahoma" pitchFamily="34" charset="0"/>
              </a:rPr>
              <a:t>АО «</a:t>
            </a:r>
            <a:r>
              <a:rPr lang="ru-RU" dirty="0" err="1">
                <a:latin typeface="Tahoma" pitchFamily="34" charset="0"/>
                <a:cs typeface="Tahoma" pitchFamily="34" charset="0"/>
              </a:rPr>
              <a:t>Транснефть</a:t>
            </a:r>
            <a:r>
              <a:rPr lang="ru-RU" dirty="0">
                <a:latin typeface="Tahoma" pitchFamily="34" charset="0"/>
                <a:cs typeface="Tahoma" pitchFamily="34" charset="0"/>
              </a:rPr>
              <a:t>-Север»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42030" y="1489995"/>
            <a:ext cx="3498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ahoma" pitchFamily="34" charset="0"/>
                <a:cs typeface="Tahoma" pitchFamily="34" charset="0"/>
              </a:rPr>
              <a:t>ООО «Газпром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трансгаз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Ухта» </a:t>
            </a:r>
            <a:endParaRPr lang="ru-RU" dirty="0"/>
          </a:p>
        </p:txBody>
      </p:sp>
      <p:pic>
        <p:nvPicPr>
          <p:cNvPr id="1026" name="Picture 2" descr="Картинки по запросу газпром ух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632562"/>
            <a:ext cx="3662328" cy="208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80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Выпадающие доходы при предоставлении льгот по налогам</a:t>
            </a:r>
          </a:p>
        </p:txBody>
      </p:sp>
      <p:sp>
        <p:nvSpPr>
          <p:cNvPr id="3993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25210" y="6597352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D41BCA-7A0B-4248-8B22-C3E21C965B0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473972"/>
              </p:ext>
            </p:extLst>
          </p:nvPr>
        </p:nvGraphicFramePr>
        <p:xfrm>
          <a:off x="107504" y="1105141"/>
          <a:ext cx="8942488" cy="551382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632057"/>
                <a:gridCol w="798503"/>
                <a:gridCol w="796238"/>
                <a:gridCol w="785421"/>
                <a:gridCol w="785421"/>
                <a:gridCol w="785421"/>
                <a:gridCol w="671745"/>
                <a:gridCol w="902261"/>
                <a:gridCol w="785421"/>
              </a:tblGrid>
              <a:tr h="44406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2010 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65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1. Сумма льгот по НДФЛ в соответствии с Налоговым кодексом Российской Федерации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Нет данных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Нет данных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115,0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109,0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243,9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279,8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277,4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304,4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 gridSpan="9">
                  <a:txBody>
                    <a:bodyPr/>
                    <a:lstStyle/>
                    <a:p>
                      <a:r>
                        <a:rPr lang="ru-RU" sz="1200" b="1" dirty="0" smtClean="0"/>
                        <a:t>2. Сумма льготы по земельному налогу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Физические лица в</a:t>
                      </a:r>
                      <a:r>
                        <a:rPr lang="ru-RU" sz="1200" baseline="0" dirty="0" smtClean="0"/>
                        <a:t> соответствии с решением Совета МОГО «Ухта» от 21.11.2006 № 24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0,8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Юридические лица в</a:t>
                      </a:r>
                      <a:r>
                        <a:rPr lang="ru-RU" sz="1200" baseline="0" dirty="0" smtClean="0"/>
                        <a:t> соответствии с решением Совета МОГО «Ухта» от 21.11.2006 № 24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41,8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24,4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25,1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21,4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21,4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21,4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23,2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9,9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Юридические лица в соответствии с Налоговым кодексом Российской Федерации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2,5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2,4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2,4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1,9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1,9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1,9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3,6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4,6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 gridSpan="9">
                  <a:txBody>
                    <a:bodyPr/>
                    <a:lstStyle/>
                    <a:p>
                      <a:r>
                        <a:rPr lang="ru-RU" sz="1200" b="1" dirty="0" smtClean="0"/>
                        <a:t>3. Сумма льготы по налогу на имущество </a:t>
                      </a:r>
                    </a:p>
                    <a:p>
                      <a:r>
                        <a:rPr lang="ru-RU" sz="1200" b="1" dirty="0" smtClean="0"/>
                        <a:t>физических лиц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Физические лица в соответствии с решением Совета МОГО «Ухта» от 20.11.2014 № 331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Физические лица в соответствии с Налоговым кодексом Российской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Федерации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17,1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19,2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18,2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21,8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21,8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24,8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22,6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Итого: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61,8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46,4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161,1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154,6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289,5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304,6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311,7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342,3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62913" y="809160"/>
            <a:ext cx="108108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77874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Заголовок 1"/>
          <p:cNvSpPr txBox="1">
            <a:spLocks/>
          </p:cNvSpPr>
          <p:nvPr/>
        </p:nvSpPr>
        <p:spPr bwMode="auto">
          <a:xfrm>
            <a:off x="3635375" y="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Межбюджетные отношения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4461848"/>
              </p:ext>
            </p:extLst>
          </p:nvPr>
        </p:nvGraphicFramePr>
        <p:xfrm>
          <a:off x="50800" y="1432731"/>
          <a:ext cx="4071150" cy="5071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8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6FF084-76AD-462B-A355-FAC841F45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 smtClean="0"/>
          </a:p>
        </p:txBody>
      </p:sp>
      <p:sp>
        <p:nvSpPr>
          <p:cNvPr id="7" name="TextBox 6"/>
          <p:cNvSpPr txBox="1"/>
          <p:nvPr/>
        </p:nvSpPr>
        <p:spPr>
          <a:xfrm>
            <a:off x="958709" y="5749736"/>
            <a:ext cx="337537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cs typeface="Tahoma" pitchFamily="34" charset="0"/>
              </a:rPr>
              <a:t>Всего </a:t>
            </a:r>
            <a:r>
              <a:rPr lang="ru-RU" sz="1200" b="1" dirty="0">
                <a:cs typeface="Tahoma" pitchFamily="34" charset="0"/>
              </a:rPr>
              <a:t>2</a:t>
            </a:r>
            <a:r>
              <a:rPr lang="ru-RU" sz="1200" b="1" dirty="0" smtClean="0">
                <a:cs typeface="Tahoma" pitchFamily="34" charset="0"/>
              </a:rPr>
              <a:t> 180,4 млн</a:t>
            </a:r>
            <a:r>
              <a:rPr lang="ru-RU" sz="1200" b="1" dirty="0">
                <a:cs typeface="Tahoma" pitchFamily="34" charset="0"/>
              </a:rPr>
              <a:t>. 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14822" y="1146211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2017 год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35041" y="1146668"/>
            <a:ext cx="100861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2018 год</a:t>
            </a:r>
          </a:p>
        </p:txBody>
      </p:sp>
      <p:graphicFrame>
        <p:nvGraphicFramePr>
          <p:cNvPr id="13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8965563"/>
              </p:ext>
            </p:extLst>
          </p:nvPr>
        </p:nvGraphicFramePr>
        <p:xfrm>
          <a:off x="4211960" y="1432730"/>
          <a:ext cx="4272105" cy="5051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281726" y="5749737"/>
            <a:ext cx="210185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cs typeface="Tahoma" pitchFamily="34" charset="0"/>
              </a:rPr>
              <a:t>Всего </a:t>
            </a:r>
            <a:r>
              <a:rPr lang="ru-RU" sz="1200" b="1" dirty="0">
                <a:cs typeface="Tahoma" pitchFamily="34" charset="0"/>
              </a:rPr>
              <a:t>1</a:t>
            </a:r>
            <a:r>
              <a:rPr lang="ru-RU" sz="1200" b="1" dirty="0" smtClean="0">
                <a:cs typeface="Tahoma" pitchFamily="34" charset="0"/>
              </a:rPr>
              <a:t> 792,7 млн</a:t>
            </a:r>
            <a:r>
              <a:rPr lang="ru-RU" sz="1200" b="1" dirty="0">
                <a:cs typeface="Tahoma" pitchFamily="34" charset="0"/>
              </a:rPr>
              <a:t>. руб.</a:t>
            </a:r>
          </a:p>
        </p:txBody>
      </p:sp>
    </p:spTree>
    <p:extLst>
      <p:ext uri="{BB962C8B-B14F-4D97-AF65-F5344CB8AC3E}">
        <p14:creationId xmlns:p14="http://schemas.microsoft.com/office/powerpoint/2010/main" val="162689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Заголовок 1"/>
          <p:cNvSpPr txBox="1">
            <a:spLocks/>
          </p:cNvSpPr>
          <p:nvPr/>
        </p:nvSpPr>
        <p:spPr bwMode="auto">
          <a:xfrm>
            <a:off x="3635375" y="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Межбюджетные отношения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327410"/>
              </p:ext>
            </p:extLst>
          </p:nvPr>
        </p:nvGraphicFramePr>
        <p:xfrm>
          <a:off x="50800" y="1432731"/>
          <a:ext cx="4071150" cy="5071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8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6FF084-76AD-462B-A355-FAC841F45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 smtClean="0"/>
          </a:p>
        </p:txBody>
      </p:sp>
      <p:sp>
        <p:nvSpPr>
          <p:cNvPr id="7" name="TextBox 6"/>
          <p:cNvSpPr txBox="1"/>
          <p:nvPr/>
        </p:nvSpPr>
        <p:spPr>
          <a:xfrm>
            <a:off x="1190066" y="5792231"/>
            <a:ext cx="337537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cs typeface="Tahoma" pitchFamily="34" charset="0"/>
              </a:rPr>
              <a:t>Всего </a:t>
            </a:r>
            <a:r>
              <a:rPr lang="ru-RU" sz="1200" b="1" dirty="0">
                <a:cs typeface="Tahoma" pitchFamily="34" charset="0"/>
              </a:rPr>
              <a:t>1</a:t>
            </a:r>
            <a:r>
              <a:rPr lang="ru-RU" sz="1200" b="1" dirty="0" smtClean="0">
                <a:cs typeface="Tahoma" pitchFamily="34" charset="0"/>
              </a:rPr>
              <a:t> 681,3 млн</a:t>
            </a:r>
            <a:r>
              <a:rPr lang="ru-RU" sz="1200" b="1" dirty="0">
                <a:cs typeface="Tahoma" pitchFamily="34" charset="0"/>
              </a:rPr>
              <a:t>. 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36387" y="1151491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2019 год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38081" y="1151491"/>
            <a:ext cx="100861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2020 год</a:t>
            </a:r>
          </a:p>
        </p:txBody>
      </p:sp>
      <p:graphicFrame>
        <p:nvGraphicFramePr>
          <p:cNvPr id="13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6174368"/>
              </p:ext>
            </p:extLst>
          </p:nvPr>
        </p:nvGraphicFramePr>
        <p:xfrm>
          <a:off x="4211960" y="1432730"/>
          <a:ext cx="4272105" cy="5051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517774" y="5792229"/>
            <a:ext cx="210185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cs typeface="Tahoma" pitchFamily="34" charset="0"/>
              </a:rPr>
              <a:t>Всего </a:t>
            </a:r>
            <a:r>
              <a:rPr lang="ru-RU" sz="1200" b="1" dirty="0">
                <a:cs typeface="Tahoma" pitchFamily="34" charset="0"/>
              </a:rPr>
              <a:t>1</a:t>
            </a:r>
            <a:r>
              <a:rPr lang="ru-RU" sz="1200" b="1" dirty="0" smtClean="0">
                <a:cs typeface="Tahoma" pitchFamily="34" charset="0"/>
              </a:rPr>
              <a:t> 668,9 млн</a:t>
            </a:r>
            <a:r>
              <a:rPr lang="ru-RU" sz="1200" b="1" dirty="0">
                <a:cs typeface="Tahoma" pitchFamily="34" charset="0"/>
              </a:rPr>
              <a:t>. руб.</a:t>
            </a:r>
          </a:p>
        </p:txBody>
      </p:sp>
    </p:spTree>
    <p:extLst>
      <p:ext uri="{BB962C8B-B14F-4D97-AF65-F5344CB8AC3E}">
        <p14:creationId xmlns:p14="http://schemas.microsoft.com/office/powerpoint/2010/main" val="355526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Заголовок 1"/>
          <p:cNvSpPr txBox="1">
            <a:spLocks/>
          </p:cNvSpPr>
          <p:nvPr/>
        </p:nvSpPr>
        <p:spPr bwMode="auto">
          <a:xfrm>
            <a:off x="3635375" y="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Межбюджетные отношения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68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6FF084-76AD-462B-A355-FAC841F45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85154"/>
              </p:ext>
            </p:extLst>
          </p:nvPr>
        </p:nvGraphicFramePr>
        <p:xfrm>
          <a:off x="109947" y="1268760"/>
          <a:ext cx="8910989" cy="4500500"/>
        </p:xfrm>
        <a:graphic>
          <a:graphicData uri="http://schemas.openxmlformats.org/drawingml/2006/table">
            <a:tbl>
              <a:tblPr/>
              <a:tblGrid>
                <a:gridCol w="363205"/>
                <a:gridCol w="2873555"/>
                <a:gridCol w="996367"/>
                <a:gridCol w="1097694"/>
                <a:gridCol w="1165243"/>
                <a:gridCol w="1289801"/>
                <a:gridCol w="1125124"/>
              </a:tblGrid>
              <a:tr h="466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№ </a:t>
                      </a:r>
                      <a:r>
                        <a:rPr lang="ru-RU" sz="1000" b="1" u="none" strike="noStrike" dirty="0" smtClean="0">
                          <a:effectLst/>
                        </a:rPr>
                        <a:t>п/п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Наименование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2016 </a:t>
                      </a:r>
                      <a:r>
                        <a:rPr lang="ru-RU" sz="1000" b="1" u="none" strike="noStrike" dirty="0">
                          <a:effectLst/>
                        </a:rPr>
                        <a:t>год         факт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2017 год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000" b="1" u="none" strike="noStrike" dirty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1000" b="1" u="none" strike="noStrike" dirty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2020 </a:t>
                      </a:r>
                      <a:r>
                        <a:rPr lang="ru-RU" sz="1000" b="1" u="none" strike="noStrike" dirty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/>
                    </a:solidFill>
                  </a:tcPr>
                </a:tc>
              </a:tr>
              <a:tr h="205924"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Безвозмездные поступления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2 120,1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2 180,4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1 792,7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 681,3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1 668,9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70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Дотации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346,3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274,4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277,3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174,8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162,2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29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1.1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на </a:t>
                      </a:r>
                      <a:r>
                        <a:rPr lang="ru-RU" sz="1000" u="none" strike="noStrike" dirty="0">
                          <a:effectLst/>
                        </a:rPr>
                        <a:t>выравнивание бюджетной обеспеченности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217,5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237,3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215,9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174,8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162,2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1.2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на </a:t>
                      </a:r>
                      <a:r>
                        <a:rPr lang="ru-RU" sz="1000" u="none" strike="noStrike" dirty="0">
                          <a:effectLst/>
                        </a:rPr>
                        <a:t>поддержку мер по обеспечению </a:t>
                      </a:r>
                      <a:r>
                        <a:rPr lang="ru-RU" sz="1000" u="none" strike="noStrike" dirty="0" smtClean="0">
                          <a:effectLst/>
                        </a:rPr>
                        <a:t>сбалансированности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128,8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37,1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61,4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833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Субсидии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223,6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407,2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48,4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37,2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37,2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17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2.1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на </a:t>
                      </a:r>
                      <a:r>
                        <a:rPr lang="ru-RU" sz="1000" u="none" strike="noStrike" dirty="0">
                          <a:effectLst/>
                        </a:rPr>
                        <a:t>обеспечение жильем молодых семей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19,2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27,5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050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2.2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на поддержку </a:t>
                      </a:r>
                      <a:r>
                        <a:rPr lang="ru-RU" sz="1000" u="none" strike="noStrike" dirty="0">
                          <a:effectLst/>
                        </a:rPr>
                        <a:t>малого и среднего </a:t>
                      </a:r>
                      <a:r>
                        <a:rPr lang="ru-RU" sz="1000" u="none" strike="noStrike" dirty="0" smtClean="0">
                          <a:effectLst/>
                        </a:rPr>
                        <a:t>предпринимательства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1,1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0,2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15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2.3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на софинансирование капитальных вложений в объекты муниципальной собственности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50,0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2.4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на обеспечение мероприятий по переселению граждан за счет средств Фонда содействия реформированию жилищно-коммунального хозяйства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62,4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151,5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5079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2.5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на </a:t>
                      </a:r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обеспечение мероприятий по переселению граждан из аварийного жилищного фонда за счет средств 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республиканского бюджета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50,4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13,7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315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2.6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организацию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питания 1-4 классы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270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2.7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проведение оздоровительной кампании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69963" y="771300"/>
            <a:ext cx="75097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cs typeface="Tahom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48983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Заголовок 1"/>
          <p:cNvSpPr txBox="1">
            <a:spLocks/>
          </p:cNvSpPr>
          <p:nvPr/>
        </p:nvSpPr>
        <p:spPr bwMode="auto">
          <a:xfrm>
            <a:off x="3635375" y="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Межбюджетные отношения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68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6FF084-76AD-462B-A355-FAC841F45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070500"/>
              </p:ext>
            </p:extLst>
          </p:nvPr>
        </p:nvGraphicFramePr>
        <p:xfrm>
          <a:off x="116505" y="1223755"/>
          <a:ext cx="8910989" cy="3994694"/>
        </p:xfrm>
        <a:graphic>
          <a:graphicData uri="http://schemas.openxmlformats.org/drawingml/2006/table">
            <a:tbl>
              <a:tblPr/>
              <a:tblGrid>
                <a:gridCol w="360039"/>
                <a:gridCol w="2876721"/>
                <a:gridCol w="996367"/>
                <a:gridCol w="1097694"/>
                <a:gridCol w="1165243"/>
                <a:gridCol w="1289801"/>
                <a:gridCol w="1125124"/>
              </a:tblGrid>
              <a:tr h="466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№ </a:t>
                      </a:r>
                      <a:r>
                        <a:rPr lang="ru-RU" sz="1000" b="1" u="none" strike="noStrike" dirty="0" smtClean="0">
                          <a:effectLst/>
                        </a:rPr>
                        <a:t>п/п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Наименование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2016 </a:t>
                      </a:r>
                      <a:r>
                        <a:rPr lang="ru-RU" sz="1000" b="1" u="none" strike="noStrike" dirty="0">
                          <a:effectLst/>
                        </a:rPr>
                        <a:t>год         факт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2017 год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000" b="1" u="none" strike="noStrike" dirty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1000" b="1" u="none" strike="noStrike" dirty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2020 </a:t>
                      </a:r>
                      <a:r>
                        <a:rPr lang="ru-RU" sz="1000" b="1" u="none" strike="noStrike" dirty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289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2.8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на поддержку отрасли культуры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304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2.9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на укрепление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+mn-lt"/>
                        </a:rPr>
                        <a:t> материально-технической базы  культуры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0,7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62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2.10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укрепление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материально-технической базы  образования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62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2.11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возмещение выпадающих доходов (перевозки воздушным транспортом)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62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2.12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оборудование и содержание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ледовых переправ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62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2.13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содержание автомобильных дорог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62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2.14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реализацию «народных проектов»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62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2.15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реализации мероприятий в сфере обеспечения доступности объектов для инвалидов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62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2.16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ремонт улиц и проездов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109,2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62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2.17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повышение оплаты труда (майские указы)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62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2.18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капитальный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ремонт гидротехнических сооружений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62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2.19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поддержку социально-некоммерческих организаций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62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2.20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развитие туризма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62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2.21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внедрение ВФСК «Готов к труду и обороне»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6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415227"/>
              </p:ext>
            </p:extLst>
          </p:nvPr>
        </p:nvGraphicFramePr>
        <p:xfrm>
          <a:off x="161510" y="1089677"/>
          <a:ext cx="8730970" cy="57353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0"/>
                <a:gridCol w="810090"/>
              </a:tblGrid>
              <a:tr h="135015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Наименование</a:t>
                      </a:r>
                      <a:endParaRPr lang="ru-RU" sz="900" b="1" dirty="0"/>
                    </a:p>
                  </a:txBody>
                  <a:tcPr marL="90000" marR="90000" marT="21600" marB="2160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Номер страницы</a:t>
                      </a:r>
                      <a:endParaRPr lang="ru-RU" sz="900" b="1" dirty="0"/>
                    </a:p>
                  </a:txBody>
                  <a:tcPr marL="90000" marR="90000" marT="21600" marB="21600">
                    <a:solidFill>
                      <a:schemeClr val="accent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28. Структура расходов бюджета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" action="ppaction://hlinksldjump"/>
                        </a:rPr>
                        <a:t>43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29. Финансирование муниципальных учреждений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3" action="ppaction://hlinksldjump"/>
                        </a:rPr>
                        <a:t>45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8739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30. Расходы бюджета</a:t>
                      </a:r>
                      <a:r>
                        <a:rPr lang="ru-RU" sz="900" baseline="0" dirty="0" smtClean="0"/>
                        <a:t> в разрезе групп видов расходов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4" action="ppaction://hlinksldjump"/>
                        </a:rPr>
                        <a:t>46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2357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31. Расходы бюджета в разрезе разделов, подразделов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5" action="ppaction://hlinksldjump"/>
                        </a:rPr>
                        <a:t>47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32. Расходы в расчете на душу населения в 2018 году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6" action="ppaction://hlinksldjump"/>
                        </a:rPr>
                        <a:t>49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095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33. Расходы в расчете на одного воспитанника,</a:t>
                      </a:r>
                      <a:r>
                        <a:rPr lang="ru-RU" sz="900" baseline="0" dirty="0" smtClean="0"/>
                        <a:t> обучающегося в 2018 году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7" action="ppaction://hlinksldjump"/>
                        </a:rPr>
                        <a:t>50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34. Муниципальные программы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8" action="ppaction://hlinksldjump"/>
                        </a:rPr>
                        <a:t>51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35. Программные расходы бюджета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9" action="ppaction://hlinksldjump"/>
                        </a:rPr>
                        <a:t>52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36. Развитие системы муниципального управления на 2014-2020 годы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0" action="ppaction://hlinksldjump"/>
                        </a:rPr>
                        <a:t>54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37. Развитие экономики на</a:t>
                      </a:r>
                      <a:r>
                        <a:rPr lang="ru-RU" sz="900" baseline="0" dirty="0" smtClean="0"/>
                        <a:t> 2014-2020 годы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1" action="ppaction://hlinksldjump"/>
                        </a:rPr>
                        <a:t>55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38. Безопасность жизнедеятельности населения на 2014-2020 годы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2" action="ppaction://hlinksldjump"/>
                        </a:rPr>
                        <a:t>56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39. Развитие транспортной системы на 2014-2020 годы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3" action="ppaction://hlinksldjump"/>
                        </a:rPr>
                        <a:t>57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40. Жилье и жилищно-коммунальное хозяйство на 2014-2020 годы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4" action="ppaction://hlinksldjump"/>
                        </a:rPr>
                        <a:t>58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41. Развитие образования</a:t>
                      </a:r>
                      <a:r>
                        <a:rPr lang="ru-RU" sz="900" baseline="0" dirty="0" smtClean="0"/>
                        <a:t> на 2014-2020 годы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5" action="ppaction://hlinksldjump"/>
                        </a:rPr>
                        <a:t>60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42. Культура на</a:t>
                      </a:r>
                      <a:r>
                        <a:rPr lang="ru-RU" sz="900" baseline="0" dirty="0" smtClean="0"/>
                        <a:t> 2014-2020 годы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6" action="ppaction://hlinksldjump"/>
                        </a:rPr>
                        <a:t>64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43. Социальная поддержка населения на 2016-2020 годы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7" action="ppaction://hlinksldjump"/>
                        </a:rPr>
                        <a:t>66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44. Развитие физической культуры и спорта на 2014-2020 годы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8" action="ppaction://hlinksldjump"/>
                        </a:rPr>
                        <a:t>67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45. Участие в федеральных</a:t>
                      </a:r>
                      <a:r>
                        <a:rPr lang="ru-RU" sz="900" baseline="0" dirty="0" smtClean="0"/>
                        <a:t> и республиканских программах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19" action="ppaction://hlinksldjump"/>
                        </a:rPr>
                        <a:t>69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46. Непрограммные мероприятия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0" action="ppaction://hlinksldjump"/>
                        </a:rPr>
                        <a:t>71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47. Доходы</a:t>
                      </a:r>
                      <a:r>
                        <a:rPr lang="ru-RU" sz="900" baseline="0" dirty="0" smtClean="0"/>
                        <a:t> учреждений от предпринимательской деятельности и иной приносящей доход деятельности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1" action="ppaction://hlinksldjump"/>
                        </a:rPr>
                        <a:t>73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48. Расходы на поддержку отдельных категорий граждан</a:t>
                      </a:r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2" action="ppaction://hlinksldjump"/>
                        </a:rPr>
                        <a:t>74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49. Мероприятия по сокращению расходов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3" action="ppaction://hlinksldjump"/>
                        </a:rPr>
                        <a:t>75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50. Дефицит и источники финансирования дефицита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4" action="ppaction://hlinksldjump"/>
                        </a:rPr>
                        <a:t>76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51. Динамика муниципального долга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5" action="ppaction://hlinksldjump"/>
                        </a:rPr>
                        <a:t>77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52. Ограничения,</a:t>
                      </a:r>
                      <a:r>
                        <a:rPr lang="ru-RU" sz="900" baseline="0" dirty="0" smtClean="0"/>
                        <a:t> установленные Бюджетным кодексом Российской Федерации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6" action="ppaction://hlinksldjump"/>
                        </a:rPr>
                        <a:t>78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53. Народный бюджет на 2018 год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7" action="ppaction://hlinksldjump"/>
                        </a:rPr>
                        <a:t>79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54. Риски и проблемы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8" action="ppaction://hlinksldjump"/>
                        </a:rPr>
                        <a:t>80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55. Резервы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29" action="ppaction://hlinksldjump"/>
                        </a:rPr>
                        <a:t>81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56. Открытость бюджетных данных, опросы и конкурсы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30" action="ppaction://hlinksldjump"/>
                        </a:rPr>
                        <a:t>82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  <a:tr h="13832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57. Контактная</a:t>
                      </a:r>
                      <a:r>
                        <a:rPr lang="ru-RU" sz="900" baseline="0" dirty="0" smtClean="0"/>
                        <a:t> информация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hlinkClick r:id="rId31" action="ppaction://hlinksldjump"/>
                        </a:rPr>
                        <a:t>83</a:t>
                      </a:r>
                      <a:endParaRPr lang="ru-RU" sz="900" dirty="0"/>
                    </a:p>
                  </a:txBody>
                  <a:tcPr marL="90000" marR="90000" marT="21600" marB="216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32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Заголовок 1"/>
          <p:cNvSpPr txBox="1">
            <a:spLocks/>
          </p:cNvSpPr>
          <p:nvPr/>
        </p:nvSpPr>
        <p:spPr bwMode="auto">
          <a:xfrm>
            <a:off x="3635375" y="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Межбюджетные отношения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68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6FF084-76AD-462B-A355-FAC841F45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15469"/>
              </p:ext>
            </p:extLst>
          </p:nvPr>
        </p:nvGraphicFramePr>
        <p:xfrm>
          <a:off x="116506" y="1136650"/>
          <a:ext cx="8910989" cy="5042607"/>
        </p:xfrm>
        <a:graphic>
          <a:graphicData uri="http://schemas.openxmlformats.org/drawingml/2006/table">
            <a:tbl>
              <a:tblPr/>
              <a:tblGrid>
                <a:gridCol w="360039"/>
                <a:gridCol w="2876721"/>
                <a:gridCol w="996367"/>
                <a:gridCol w="1097694"/>
                <a:gridCol w="1165243"/>
                <a:gridCol w="1289801"/>
                <a:gridCol w="1125124"/>
              </a:tblGrid>
              <a:tr h="466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№ </a:t>
                      </a:r>
                      <a:r>
                        <a:rPr lang="ru-RU" sz="1000" b="1" u="none" strike="noStrike" dirty="0" smtClean="0">
                          <a:effectLst/>
                          <a:latin typeface="+mn-lt"/>
                        </a:rPr>
                        <a:t>п/п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  <a:latin typeface="+mn-lt"/>
                        </a:rPr>
                        <a:t>Наименование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2016 </a:t>
                      </a:r>
                      <a:r>
                        <a:rPr lang="ru-RU" sz="1000" b="1" u="none" strike="noStrike" dirty="0">
                          <a:effectLst/>
                        </a:rPr>
                        <a:t>год         факт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2017 год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000" b="1" u="none" strike="noStrike" dirty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1000" b="1" u="none" strike="noStrike" dirty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2020 </a:t>
                      </a:r>
                      <a:r>
                        <a:rPr lang="ru-RU" sz="1000" b="1" u="none" strike="noStrike" dirty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9593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Субвенции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1 499,4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1 458,8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1 467,0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1 469,3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1 469,5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3.1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на </a:t>
                      </a:r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составление (изменение)  списков кандидатов в присяжные заседатели федеральных 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судов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0,6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0,1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0,9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0,1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0,1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345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3.2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выполнение передаваемых полномочий субъектов Российской Федерации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315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3.3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на </a:t>
                      </a:r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компенсацию части платы, взимаемой с родителей 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за </a:t>
                      </a:r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присмотр и уход за 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детьми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30,8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36,3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27,5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28,0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28,0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323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3.4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на </a:t>
                      </a:r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предоставление жилых помещений 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детям-сиротам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15,3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15,0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15,5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15,9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16,1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486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3.5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на </a:t>
                      </a:r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осуществление полномочий по обеспечению жильем отдельных категорий граждан, 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(ветераны, инвалиды)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2,9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3,0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3,0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5,2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5,2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247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3.6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на </a:t>
                      </a:r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проведение 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переписи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0,2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225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реализацию общеобразовательных программ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1 440,0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1 395,0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1 410,7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1410,7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1410,7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225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отлов и содержание безнадзорных животных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3099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выплату денежной компенсации по оплате коммунальных услуг педагогическим работника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315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4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Иные 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межбюджетные</a:t>
                      </a:r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 трансферты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50,8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40,0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5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Проведение капитального ремонта помещений Ветеранов Великой Отечественной войны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1708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Грант Главы Республики Коми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225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 организацию питания 1-4 классы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225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 исполнение судебных решений по обеспечению детей-сирот жильём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94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 по увеличению доходов</a:t>
            </a:r>
            <a:endParaRPr lang="ru-RU" dirty="0"/>
          </a:p>
        </p:txBody>
      </p:sp>
      <p:sp>
        <p:nvSpPr>
          <p:cNvPr id="8" name="Пятиугольник 7"/>
          <p:cNvSpPr/>
          <p:nvPr/>
        </p:nvSpPr>
        <p:spPr>
          <a:xfrm rot="10800000">
            <a:off x="151355" y="1502522"/>
            <a:ext cx="8786895" cy="1296407"/>
          </a:xfrm>
          <a:prstGeom prst="homePlate">
            <a:avLst>
              <a:gd name="adj" fmla="val 2639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248900" y="1569782"/>
            <a:ext cx="1309634" cy="1148444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152400" dist="38100" dir="2700000" sx="114000" sy="114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353599" y="1664999"/>
            <a:ext cx="1100235" cy="971458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304800" dist="38100" dir="2700000" sx="119000" sy="119000" algn="tl" rotWithShape="0">
              <a:prstClr val="black">
                <a:alpha val="31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1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2" name="Пятиугольник 31"/>
          <p:cNvSpPr/>
          <p:nvPr/>
        </p:nvSpPr>
        <p:spPr>
          <a:xfrm rot="10800000">
            <a:off x="151354" y="3145542"/>
            <a:ext cx="8786896" cy="1296408"/>
          </a:xfrm>
          <a:prstGeom prst="homePlate">
            <a:avLst>
              <a:gd name="adj" fmla="val 2639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Пятиугольник 34"/>
          <p:cNvSpPr/>
          <p:nvPr/>
        </p:nvSpPr>
        <p:spPr>
          <a:xfrm rot="10800000">
            <a:off x="151354" y="4804955"/>
            <a:ext cx="8786896" cy="1296410"/>
          </a:xfrm>
          <a:prstGeom prst="homePlate">
            <a:avLst>
              <a:gd name="adj" fmla="val 2639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Шестиугольник 35"/>
          <p:cNvSpPr/>
          <p:nvPr/>
        </p:nvSpPr>
        <p:spPr>
          <a:xfrm>
            <a:off x="244554" y="4872214"/>
            <a:ext cx="1251297" cy="1148447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152400" dist="38100" dir="2700000" sx="114000" sy="114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Шестиугольник 36"/>
          <p:cNvSpPr/>
          <p:nvPr/>
        </p:nvSpPr>
        <p:spPr>
          <a:xfrm>
            <a:off x="344589" y="4967431"/>
            <a:ext cx="1051226" cy="971461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304800" dist="38100" dir="2700000" sx="119000" sy="119000" algn="tl" rotWithShape="0">
              <a:prstClr val="black">
                <a:alpha val="31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4"/>
                </a:solidFill>
              </a:rPr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699473" y="1851616"/>
            <a:ext cx="657744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/>
              <a:t>Реализация Программы оздоровления муниципальных финансов</a:t>
            </a:r>
          </a:p>
          <a:p>
            <a:r>
              <a:rPr lang="ru-RU" sz="1600" dirty="0" smtClean="0"/>
              <a:t>(оптимизации расходов) МОГО «Ухта» на период 2017-2019 годов;</a:t>
            </a:r>
            <a:endParaRPr lang="ru-RU" sz="16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826695" y="3248445"/>
            <a:ext cx="6327373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/>
              <a:t>Сотрудничество Межрайонной инспекции Федеральной </a:t>
            </a:r>
          </a:p>
          <a:p>
            <a:r>
              <a:rPr lang="ru-RU" sz="1600" dirty="0" smtClean="0"/>
              <a:t>налоговой службы № 3 по Республике Коми </a:t>
            </a:r>
            <a:r>
              <a:rPr lang="ru-RU" sz="1600" dirty="0"/>
              <a:t>с</a:t>
            </a:r>
            <a:r>
              <a:rPr lang="ru-RU" sz="1600" dirty="0" smtClean="0"/>
              <a:t> администрацией </a:t>
            </a:r>
          </a:p>
          <a:p>
            <a:r>
              <a:rPr lang="ru-RU" sz="1600" dirty="0" smtClean="0"/>
              <a:t>МОГО «Ухта» по легализации объектов налогообложения,</a:t>
            </a:r>
          </a:p>
          <a:p>
            <a:r>
              <a:rPr lang="ru-RU" sz="1600" dirty="0" smtClean="0"/>
              <a:t>трудовой деятельности;</a:t>
            </a:r>
            <a:endParaRPr lang="ru-RU" sz="16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813900" y="5037662"/>
            <a:ext cx="7292381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/>
              <a:t>Усиление работы по погашению задолженности по неналоговым доходам </a:t>
            </a:r>
          </a:p>
          <a:p>
            <a:r>
              <a:rPr lang="ru-RU" sz="1600" dirty="0" smtClean="0"/>
              <a:t>(справочно: на 01.01.2017 – 120,3 млн. рублей; </a:t>
            </a:r>
          </a:p>
          <a:p>
            <a:r>
              <a:rPr lang="ru-RU" sz="1600" dirty="0"/>
              <a:t>	 </a:t>
            </a:r>
            <a:r>
              <a:rPr lang="ru-RU" sz="1600" dirty="0" smtClean="0"/>
              <a:t>   на 01.11.2017 – 134,4 млн. рублей).</a:t>
            </a:r>
            <a:endParaRPr lang="ru-RU" sz="1600" dirty="0"/>
          </a:p>
        </p:txBody>
      </p:sp>
      <p:sp>
        <p:nvSpPr>
          <p:cNvPr id="6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  <p:sp>
        <p:nvSpPr>
          <p:cNvPr id="19" name="Шестиугольник 18"/>
          <p:cNvSpPr/>
          <p:nvPr/>
        </p:nvSpPr>
        <p:spPr>
          <a:xfrm>
            <a:off x="257749" y="3212798"/>
            <a:ext cx="1251297" cy="1148447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152400" dist="38100" dir="2700000" sx="114000" sy="114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Шестиугольник 19"/>
          <p:cNvSpPr/>
          <p:nvPr/>
        </p:nvSpPr>
        <p:spPr>
          <a:xfrm>
            <a:off x="357784" y="3308015"/>
            <a:ext cx="1051226" cy="971461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304800" dist="38100" dir="2700000" sx="119000" sy="119000" algn="tl" rotWithShape="0">
              <a:prstClr val="black">
                <a:alpha val="31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0958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964" name="Прямоугольник 1"/>
          <p:cNvSpPr>
            <a:spLocks noChangeArrowheads="1"/>
          </p:cNvSpPr>
          <p:nvPr/>
        </p:nvSpPr>
        <p:spPr bwMode="auto">
          <a:xfrm>
            <a:off x="244475" y="6488113"/>
            <a:ext cx="238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</a:rPr>
              <a:t> </a:t>
            </a:r>
          </a:p>
        </p:txBody>
      </p:sp>
      <p:sp>
        <p:nvSpPr>
          <p:cNvPr id="4096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86928C-1285-4259-8D4B-DBC1597046E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ru-RU" dirty="0" smtClean="0"/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auto">
          <a:xfrm>
            <a:off x="252413" y="2420938"/>
            <a:ext cx="86391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ctr">
              <a:lnSpc>
                <a:spcPts val="2338"/>
              </a:lnSpc>
            </a:pPr>
            <a:r>
              <a:rPr lang="ru-RU" sz="25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РАСХОДЫ</a:t>
            </a:r>
            <a:endParaRPr lang="ru-RU" sz="25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Структура расходов бюджета</a:t>
            </a:r>
          </a:p>
        </p:txBody>
      </p:sp>
      <p:sp>
        <p:nvSpPr>
          <p:cNvPr id="4608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57207F-02A4-4ECC-838F-0AE55BE59D3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ru-RU" dirty="0" smtClean="0"/>
          </a:p>
        </p:txBody>
      </p:sp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7759534"/>
              </p:ext>
            </p:extLst>
          </p:nvPr>
        </p:nvGraphicFramePr>
        <p:xfrm>
          <a:off x="107504" y="1484784"/>
          <a:ext cx="8856984" cy="5322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96814" y="6201237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3 136,0 млн. руб.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5856" y="4509120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63,1%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1760" y="256222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93239" y="233415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2,9%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2837" y="227876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07852" y="204336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0042" y="230703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6455" y="2340534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11,1%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04615" y="227876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40920" y="270914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83056" y="309730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16913" y="836613"/>
            <a:ext cx="730250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cs typeface="Tahoma" pitchFamily="34" charset="0"/>
              </a:rPr>
              <a:t>млн. руб.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07904" y="1082674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2018 год</a:t>
            </a:r>
            <a:endParaRPr lang="ru-RU" sz="14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41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Структура расходов бюджета</a:t>
            </a:r>
          </a:p>
        </p:txBody>
      </p:sp>
      <p:sp>
        <p:nvSpPr>
          <p:cNvPr id="4608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57207F-02A4-4ECC-838F-0AE55BE59D3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ru-RU" dirty="0" smtClean="0"/>
          </a:p>
        </p:txBody>
      </p:sp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6247456"/>
              </p:ext>
            </p:extLst>
          </p:nvPr>
        </p:nvGraphicFramePr>
        <p:xfrm>
          <a:off x="4455480" y="1379867"/>
          <a:ext cx="4797040" cy="579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61050" y="6307578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</a:t>
            </a:r>
            <a:r>
              <a:rPr lang="ru-RU" sz="1400" b="1" dirty="0">
                <a:cs typeface="Tahoma" pitchFamily="34" charset="0"/>
              </a:rPr>
              <a:t>3 </a:t>
            </a:r>
            <a:r>
              <a:rPr lang="ru-RU" sz="1400" b="1" dirty="0" smtClean="0">
                <a:cs typeface="Tahoma" pitchFamily="34" charset="0"/>
              </a:rPr>
              <a:t>083,7 млн. руб.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3580" y="4410724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63,5%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77937" y="322408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62623" y="300198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3,0%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0188" y="293089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9390" y="279019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8753" y="289810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14970" y="3079330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10,5%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12610" y="3001509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1</a:t>
            </a:r>
            <a:r>
              <a:rPr lang="ru-RU" sz="1000" b="1" dirty="0" smtClean="0">
                <a:cs typeface="Tahoma" pitchFamily="34" charset="0"/>
              </a:rPr>
              <a:t>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11613" y="332134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85303" y="353280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4</a:t>
            </a:r>
            <a:r>
              <a:rPr lang="ru-RU" sz="1000" b="1" dirty="0" smtClean="0">
                <a:cs typeface="Tahoma" pitchFamily="34" charset="0"/>
              </a:rPr>
              <a:t>,7%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16913" y="836613"/>
            <a:ext cx="730250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23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166009"/>
              </p:ext>
            </p:extLst>
          </p:nvPr>
        </p:nvGraphicFramePr>
        <p:xfrm>
          <a:off x="-1568" y="1145089"/>
          <a:ext cx="4665216" cy="584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424543" y="4420943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63,8%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31918" y="350084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4,7%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38816" y="329571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06989" y="3014469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83838" y="3071822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10,2%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03615" y="287890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0</a:t>
            </a:r>
            <a:r>
              <a:rPr lang="ru-RU" sz="1000" b="1" dirty="0" smtClean="0">
                <a:cs typeface="Tahoma" pitchFamily="34" charset="0"/>
              </a:rPr>
              <a:t>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21955" y="2822917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28267" y="288763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61253" y="298884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3,0%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61238" y="3207668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60454" y="6316756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</a:t>
            </a:r>
            <a:r>
              <a:rPr lang="ru-RU" sz="1400" b="1" dirty="0">
                <a:cs typeface="Tahoma" pitchFamily="34" charset="0"/>
              </a:rPr>
              <a:t>3 </a:t>
            </a:r>
            <a:r>
              <a:rPr lang="ru-RU" sz="1400" b="1" dirty="0" smtClean="0">
                <a:cs typeface="Tahoma" pitchFamily="34" charset="0"/>
              </a:rPr>
              <a:t>072,7 млн. руб.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60035" y="1132435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2019 год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35317" y="1118745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2020 год</a:t>
            </a:r>
            <a:endParaRPr lang="ru-RU" sz="14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31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46449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Финансирование муниципальных учреждений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2000" y="1448780"/>
            <a:ext cx="864000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latin typeface="Tahoma" pitchFamily="34" charset="0"/>
                <a:cs typeface="Tahoma" pitchFamily="34" charset="0"/>
              </a:rPr>
              <a:t>Финансирование муниципальных учреждений осуществляется на основании муниципальных заданий в рамках программной части бюджета.</a:t>
            </a:r>
          </a:p>
          <a:p>
            <a:pPr marL="342900" indent="-342900" algn="just">
              <a:buFont typeface="+mj-lt"/>
              <a:buAutoNum type="arabicPeriod"/>
            </a:pPr>
            <a:endParaRPr lang="ru-RU" sz="900" dirty="0" smtClean="0">
              <a:latin typeface="Tahoma" pitchFamily="34" charset="0"/>
              <a:cs typeface="Tahoma" pitchFamily="34" charset="0"/>
            </a:endParaRPr>
          </a:p>
          <a:p>
            <a:pPr marL="540000" indent="-34290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Муниципальным  учреждениям (бюджетным и автономным) устанавливается муниципальное задание на оказание муниципальных услуг (выполнение работ) с указанием показателей объёма и качества его выполнения.</a:t>
            </a:r>
          </a:p>
          <a:p>
            <a:pPr marL="540000" indent="-34290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sz="900" dirty="0" smtClean="0">
              <a:latin typeface="Tahoma" pitchFamily="34" charset="0"/>
              <a:cs typeface="Tahoma" pitchFamily="34" charset="0"/>
            </a:endParaRPr>
          </a:p>
          <a:p>
            <a:pPr marL="540000" indent="-34290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Муниципальные услуги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(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работы), оказываемые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(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выполняемые) муниципальными учреждениями в рамках муниципального задания предоставляются </a:t>
            </a:r>
            <a:r>
              <a:rPr lang="ru-RU" sz="1700" b="1" dirty="0" smtClean="0">
                <a:latin typeface="Tahoma" pitchFamily="34" charset="0"/>
                <a:cs typeface="Tahoma" pitchFamily="34" charset="0"/>
              </a:rPr>
              <a:t>населению бесплатно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marL="540000" indent="-34290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sz="900" dirty="0" smtClean="0">
              <a:latin typeface="Tahoma" pitchFamily="34" charset="0"/>
              <a:cs typeface="Tahoma" pitchFamily="34" charset="0"/>
            </a:endParaRPr>
          </a:p>
          <a:p>
            <a:pPr marL="540000" indent="-34290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Оказание услуг (выполнение работ) на платной основе для населения возможно только при наличии перечня видов приносящей доход деятельности в уставе учреждения, заключения письменного договора об оказании платных услуг (выполнении работ).</a:t>
            </a:r>
          </a:p>
          <a:p>
            <a:pPr marL="540000" indent="-34290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sz="9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2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Расходы бюджета в разрезе групп видов расходов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316913" y="836613"/>
            <a:ext cx="730250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632127"/>
              </p:ext>
            </p:extLst>
          </p:nvPr>
        </p:nvGraphicFramePr>
        <p:xfrm>
          <a:off x="251520" y="1223755"/>
          <a:ext cx="8685965" cy="521353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86947"/>
                <a:gridCol w="2538504"/>
                <a:gridCol w="1070454"/>
                <a:gridCol w="1192791"/>
                <a:gridCol w="1269252"/>
                <a:gridCol w="825778"/>
                <a:gridCol w="902239"/>
              </a:tblGrid>
              <a:tr h="5189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Группа вида расходов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Наименование показателя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2016 год</a:t>
                      </a:r>
                      <a:br>
                        <a:rPr lang="ru-RU" sz="1000" b="1" u="none" strike="noStrike" dirty="0">
                          <a:effectLst/>
                        </a:rPr>
                      </a:br>
                      <a:r>
                        <a:rPr lang="ru-RU" sz="1000" b="1" u="none" strike="noStrike" dirty="0">
                          <a:effectLst/>
                        </a:rPr>
                        <a:t> (факт)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2017 год</a:t>
                      </a:r>
                      <a:br>
                        <a:rPr lang="ru-RU" sz="1000" b="1" u="none" strike="noStrike" dirty="0">
                          <a:effectLst/>
                        </a:rPr>
                      </a:br>
                      <a:r>
                        <a:rPr lang="ru-RU" sz="1000" b="1" u="none" strike="noStrike" dirty="0">
                          <a:effectLst/>
                        </a:rPr>
                        <a:t>(план)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2018 </a:t>
                      </a:r>
                      <a:r>
                        <a:rPr lang="ru-RU" sz="1000" b="1" u="none" strike="noStrike" dirty="0" smtClean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2019 </a:t>
                      </a:r>
                      <a:r>
                        <a:rPr lang="ru-RU" sz="1000" b="1" u="none" strike="noStrike" dirty="0" smtClean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2020 </a:t>
                      </a:r>
                      <a:r>
                        <a:rPr lang="ru-RU" sz="1000" b="1" u="none" strike="noStrike" dirty="0" smtClean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4752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345,3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354,5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329,9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329,9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329,9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</a:tr>
              <a:tr h="691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Закупка товаров, работ и услуг для обеспечения государственных (муниципальных) нужд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447,2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221,2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176,3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189,9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190,1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</a:tr>
              <a:tr h="345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300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Социальное обеспечение и иные выплаты населению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78,3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77,4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49,1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51,2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51,2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</a:tr>
              <a:tr h="5189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400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Капитальные вложения в объекты государственной (муниципальной) собственности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306,1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262,3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30,0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17,1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17,3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</a:tr>
              <a:tr h="691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600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2 267,4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2 216,2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2 221,2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2 210,2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2 210,1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</a:tr>
              <a:tr h="4967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700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Обслуживание государственного (муниципального) долга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36,0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26,7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32,4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27,5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27,2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</a:tr>
              <a:tr h="300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800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Иные бюджетные </a:t>
                      </a:r>
                      <a:r>
                        <a:rPr lang="ru-RU" sz="1000" u="none" strike="noStrike" dirty="0" smtClean="0">
                          <a:effectLst/>
                        </a:rPr>
                        <a:t>ассигнования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39,4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498,5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297,1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246,9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257,9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028" marR="7028" marT="7028" marB="0" anchor="ctr"/>
                </a:tc>
              </a:tr>
              <a:tr h="1729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ИТОГО: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028" marR="7028" marT="7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028" marR="7028" marT="7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3 519,7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028" marR="7028" marT="7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3 656,8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028" marR="7028" marT="7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3 136,0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028" marR="7028" marT="7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3 072,7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028" marR="7028" marT="7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3 083,7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028" marR="7028" marT="702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38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Расходы бюджета в разрезе разделов, подразделов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224429"/>
              </p:ext>
            </p:extLst>
          </p:nvPr>
        </p:nvGraphicFramePr>
        <p:xfrm>
          <a:off x="206515" y="1078660"/>
          <a:ext cx="8640960" cy="567063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65085"/>
                <a:gridCol w="3373287"/>
                <a:gridCol w="919638"/>
                <a:gridCol w="919638"/>
                <a:gridCol w="919638"/>
                <a:gridCol w="880225"/>
                <a:gridCol w="863449"/>
              </a:tblGrid>
              <a:tr h="4465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Раздел, подраздел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Наименование показателя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2016 год</a:t>
                      </a:r>
                      <a:br>
                        <a:rPr lang="ru-RU" sz="1000" b="1" u="none" strike="noStrike">
                          <a:effectLst/>
                        </a:rPr>
                      </a:br>
                      <a:r>
                        <a:rPr lang="ru-RU" sz="1000" b="1" u="none" strike="noStrike">
                          <a:effectLst/>
                        </a:rPr>
                        <a:t>(факт)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2017 год</a:t>
                      </a:r>
                      <a:br>
                        <a:rPr lang="ru-RU" sz="1000" b="1" u="none" strike="noStrike">
                          <a:effectLst/>
                        </a:rPr>
                      </a:br>
                      <a:r>
                        <a:rPr lang="ru-RU" sz="1000" b="1" u="none" strike="noStrike">
                          <a:effectLst/>
                        </a:rPr>
                        <a:t>(план)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2018 </a:t>
                      </a:r>
                      <a:r>
                        <a:rPr lang="ru-RU" sz="1000" b="1" u="none" strike="noStrike" dirty="0" smtClean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2019 </a:t>
                      </a:r>
                      <a:r>
                        <a:rPr lang="ru-RU" sz="1000" b="1" u="none" strike="noStrike" dirty="0" smtClean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2020 </a:t>
                      </a:r>
                      <a:r>
                        <a:rPr lang="ru-RU" sz="1000" b="1" u="none" strike="noStrike" dirty="0" smtClean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835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01 00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</a:rPr>
                        <a:t>ОБЩЕГОСУДАРСТВЕННЫЕ ВОПРОСЫ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263,0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257,1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349,1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313,7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324,8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01 02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2,5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2,8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2,8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2,8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2,8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</a:tr>
              <a:tr h="4950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01 03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9,4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4,3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1,0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1,0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1,0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</a:tr>
              <a:tr h="6750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01 04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111,7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121,7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122,9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140,6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140,7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</a:tr>
              <a:tr h="4950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01 06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29,7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30,7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32,0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32,0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32,0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</a:tr>
              <a:tr h="225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01 07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Обеспечение проведения выборов и референдумов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0,0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1,1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0,7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0,0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01 11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Резервные фонды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0,0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6,7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5,0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5,0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5,0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01 13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Другие общегосударственные вопросы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109,7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89,8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184,7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132,3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143,3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03 00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37,9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32,8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31,3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31,3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31,3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03 09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34,0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26,3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22,4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22,4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22,5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03 10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Обеспечение пожарной безопасности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3,5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4,8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5,0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5,0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4,9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03 14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0,4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1,7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3,9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3,9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3,9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04 00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</a:rPr>
                        <a:t>НАЦИОНАЛЬНАЯ ЭКОНОМИКА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263,8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201,1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</a:rPr>
                        <a:t>182,4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178,0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178,0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04 06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Водное хозяйство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0,0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11,0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04 08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Транспорт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3,6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2,9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1,9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1,9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1,9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04 09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Дорожное хозяйство (дорожные фонды)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235,0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162,6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158,8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156,9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156,9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04 12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Другие вопросы в области национальной экономики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25,2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24,6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21,7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19,2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19,2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765" marR="6765" marT="676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61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Расходы бюджета в разрезе разделов, подразделов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787876"/>
              </p:ext>
            </p:extLst>
          </p:nvPr>
        </p:nvGraphicFramePr>
        <p:xfrm>
          <a:off x="206515" y="1078660"/>
          <a:ext cx="8640960" cy="57555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65085"/>
                <a:gridCol w="3373287"/>
                <a:gridCol w="919638"/>
                <a:gridCol w="919638"/>
                <a:gridCol w="919638"/>
                <a:gridCol w="880225"/>
                <a:gridCol w="863449"/>
              </a:tblGrid>
              <a:tr h="4465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Раздел, подраздел</a:t>
                      </a:r>
                      <a:endParaRPr lang="ru-RU" sz="1000" b="1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 показателя</a:t>
                      </a:r>
                      <a:endParaRPr lang="ru-RU" sz="1000" b="1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2016 год</a:t>
                      </a:r>
                      <a:br>
                        <a:rPr lang="ru-RU" sz="1000" b="1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</a:br>
                      <a:r>
                        <a:rPr lang="ru-RU" sz="1000" b="1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(факт)</a:t>
                      </a:r>
                      <a:endParaRPr lang="ru-RU" sz="1000" b="1" i="0" u="none" strike="noStrike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2017 год</a:t>
                      </a:r>
                      <a:br>
                        <a:rPr lang="ru-RU" sz="1000" b="1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</a:br>
                      <a:r>
                        <a:rPr lang="ru-RU" sz="1000" b="1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(план)</a:t>
                      </a:r>
                      <a:endParaRPr lang="ru-RU" sz="1000" b="1" i="0" u="none" strike="noStrike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2018 </a:t>
                      </a:r>
                      <a:r>
                        <a:rPr lang="ru-RU" sz="1000" b="1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2019 </a:t>
                      </a:r>
                      <a:r>
                        <a:rPr lang="ru-RU" sz="1000" b="1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2020 </a:t>
                      </a:r>
                      <a:r>
                        <a:rPr lang="ru-RU" sz="1000" b="1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765" marR="6765" marT="676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3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05 00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ЖИЛИЩНО-КОММУНАЛЬНОЕ ХОЗЯЙСТВО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441,9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702,1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145,1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145,1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145,1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05 01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Жилищное хозяйство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268,7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461,9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32,9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32,9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32,9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1835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05 02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Коммунальное хозяйство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0,5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4,5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1,2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1,2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1,2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2214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05 03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Благоустройство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111,8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182,0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63,8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63,8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63,8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1835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05 05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60,9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53,7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47,2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47,2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47,2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227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07 00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ОБРАЗОВАНИЕ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2113,4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1941,2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1978,1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1959,8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1959,8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35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07 01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Дошкольное образование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934,5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868,3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891,2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884,2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884,2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1835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07 02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Общее образование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1099,7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890,0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896,8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885,5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885,5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1835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07 03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Дополнительное образование детей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98,3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102,3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102,3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102,3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1835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07 07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Молодежная политика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4,5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10,3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10,7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10,7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10,7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642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07 09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Другие вопросы в области образования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74,7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74,3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77,1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77,1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77,1</a:t>
                      </a:r>
                    </a:p>
                  </a:txBody>
                  <a:tcPr marL="7620" marR="7620" marT="7620" marB="0" anchor="ctr"/>
                </a:tc>
              </a:tr>
              <a:tr h="1858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08 00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КУЛЬТУРА, КИНЕМАТОГРАФИЯ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171,4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211,5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181,2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181,2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181,2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042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08 01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Культура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122,1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162,4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132,7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132,7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132,7</a:t>
                      </a:r>
                    </a:p>
                  </a:txBody>
                  <a:tcPr marL="7620" marR="7620" marT="7620" marB="0" anchor="ctr"/>
                </a:tc>
              </a:tr>
              <a:tr h="792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08 04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49,3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49,1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48,5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48,5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48,5</a:t>
                      </a:r>
                    </a:p>
                  </a:txBody>
                  <a:tcPr marL="7620" marR="7620" marT="7620" marB="0" anchor="ctr"/>
                </a:tc>
              </a:tr>
              <a:tr h="542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10 00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СОЦИАЛЬНАЯ ПОЛИТИКА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129,5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125,8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90,5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93,6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93,7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10 01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Пенсионное обеспечение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15,6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18,0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18,5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18,5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18,5</a:t>
                      </a:r>
                    </a:p>
                  </a:txBody>
                  <a:tcPr marL="7620" marR="7620" marT="7620" marB="0" anchor="ctr"/>
                </a:tc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10 03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Социальное обеспечение населения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57,6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56,6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29,0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31,2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31,2</a:t>
                      </a:r>
                    </a:p>
                  </a:txBody>
                  <a:tcPr marL="7620" marR="7620" marT="762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10 04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Охрана семьи и детства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56,3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51,2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43,0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43,9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44,0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492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11 00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ФИЗИЧЕСКАЯ КУЛЬТУРА И СПОРТ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58,8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148,4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140,9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137,5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137,5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11 01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Физическая культура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45,1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133,0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124,9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121,3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121,3</a:t>
                      </a:r>
                    </a:p>
                  </a:txBody>
                  <a:tcPr marL="7620" marR="7620" marT="762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11 05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13,7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15,4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16,0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16,2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16,2</a:t>
                      </a:r>
                    </a:p>
                  </a:txBody>
                  <a:tcPr marL="7620" marR="7620" marT="7620" marB="0" anchor="ctr"/>
                </a:tc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12 00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СРЕДСТВА МАССОВОЙ ИНФОРМАЦИИ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4,0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10,1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5,0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5,0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5,0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12 02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Периодическая печать и издательства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4,0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10,1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5,0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5,0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5,0</a:t>
                      </a:r>
                    </a:p>
                  </a:txBody>
                  <a:tcPr marL="7620" marR="7620" marT="7620" marB="0" anchor="ctr"/>
                </a:tc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13 00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36,0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26,7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32,4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27,5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27,3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13 01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36,0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26,7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32,4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27,5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27,3</a:t>
                      </a:r>
                    </a:p>
                  </a:txBody>
                  <a:tcPr marL="7620" marR="7620" marT="7620" marB="0" anchor="ctr"/>
                </a:tc>
              </a:tr>
              <a:tr h="1800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Итого:</a:t>
                      </a:r>
                      <a:endParaRPr lang="ru-RU" sz="1000" b="1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3519,7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3656,8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3136,0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3072,7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3083,7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27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1981200" y="5580063"/>
            <a:ext cx="6938963" cy="6318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10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Расходы в расчете на душу населения в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2018 </a:t>
            </a:r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году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79613" y="1260475"/>
            <a:ext cx="6940550" cy="630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079500" y="1079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14" name="TextBox 15"/>
          <p:cNvSpPr txBox="1">
            <a:spLocks noChangeArrowheads="1"/>
          </p:cNvSpPr>
          <p:nvPr/>
        </p:nvSpPr>
        <p:spPr bwMode="auto">
          <a:xfrm>
            <a:off x="252413" y="1206500"/>
            <a:ext cx="9779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26 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356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в год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3015" name="TextBox 16"/>
          <p:cNvSpPr txBox="1">
            <a:spLocks noChangeArrowheads="1"/>
          </p:cNvSpPr>
          <p:nvPr/>
        </p:nvSpPr>
        <p:spPr bwMode="auto">
          <a:xfrm>
            <a:off x="1223963" y="1206500"/>
            <a:ext cx="8509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196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16" name="TextBox 17"/>
          <p:cNvSpPr txBox="1">
            <a:spLocks noChangeArrowheads="1"/>
          </p:cNvSpPr>
          <p:nvPr/>
        </p:nvSpPr>
        <p:spPr bwMode="auto">
          <a:xfrm>
            <a:off x="2268538" y="1422400"/>
            <a:ext cx="666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79613" y="2339975"/>
            <a:ext cx="6940550" cy="6318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079500" y="20955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20" name="TextBox 21"/>
          <p:cNvSpPr txBox="1">
            <a:spLocks noChangeArrowheads="1"/>
          </p:cNvSpPr>
          <p:nvPr/>
        </p:nvSpPr>
        <p:spPr bwMode="auto">
          <a:xfrm>
            <a:off x="246254" y="2294952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2 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934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21" name="TextBox 22"/>
          <p:cNvSpPr txBox="1">
            <a:spLocks noChangeArrowheads="1"/>
          </p:cNvSpPr>
          <p:nvPr/>
        </p:nvSpPr>
        <p:spPr bwMode="auto">
          <a:xfrm>
            <a:off x="1149350" y="2286000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245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22" name="TextBox 23"/>
          <p:cNvSpPr txBox="1">
            <a:spLocks noChangeArrowheads="1"/>
          </p:cNvSpPr>
          <p:nvPr/>
        </p:nvSpPr>
        <p:spPr bwMode="auto">
          <a:xfrm>
            <a:off x="2268538" y="2393950"/>
            <a:ext cx="66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общегосударственные вопросы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981200" y="3419475"/>
            <a:ext cx="6938963" cy="6318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079500" y="31750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26" name="TextBox 27"/>
          <p:cNvSpPr txBox="1">
            <a:spLocks noChangeArrowheads="1"/>
          </p:cNvSpPr>
          <p:nvPr/>
        </p:nvSpPr>
        <p:spPr bwMode="auto">
          <a:xfrm>
            <a:off x="235237" y="336708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2 707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27" name="TextBox 29"/>
          <p:cNvSpPr txBox="1">
            <a:spLocks noChangeArrowheads="1"/>
          </p:cNvSpPr>
          <p:nvPr/>
        </p:nvSpPr>
        <p:spPr bwMode="auto">
          <a:xfrm>
            <a:off x="1182688" y="336708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226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28" name="TextBox 30"/>
          <p:cNvSpPr txBox="1">
            <a:spLocks noChangeArrowheads="1"/>
          </p:cNvSpPr>
          <p:nvPr/>
        </p:nvSpPr>
        <p:spPr bwMode="auto">
          <a:xfrm>
            <a:off x="2268538" y="3473450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культуру, физическую культуру и спорт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981200" y="4500563"/>
            <a:ext cx="6938963" cy="6302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079500" y="4254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32" name="TextBox 35"/>
          <p:cNvSpPr txBox="1">
            <a:spLocks noChangeArrowheads="1"/>
          </p:cNvSpPr>
          <p:nvPr/>
        </p:nvSpPr>
        <p:spPr bwMode="auto">
          <a:xfrm>
            <a:off x="236538" y="4460302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16 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624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33" name="TextBox 36"/>
          <p:cNvSpPr txBox="1">
            <a:spLocks noChangeArrowheads="1"/>
          </p:cNvSpPr>
          <p:nvPr/>
        </p:nvSpPr>
        <p:spPr bwMode="auto">
          <a:xfrm>
            <a:off x="1166813" y="444658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1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385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34" name="TextBox 37"/>
          <p:cNvSpPr txBox="1">
            <a:spLocks noChangeArrowheads="1"/>
          </p:cNvSpPr>
          <p:nvPr/>
        </p:nvSpPr>
        <p:spPr bwMode="auto">
          <a:xfrm>
            <a:off x="2268538" y="4653691"/>
            <a:ext cx="669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образование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  <p:sp>
        <p:nvSpPr>
          <p:cNvPr id="41" name="Овал 40"/>
          <p:cNvSpPr/>
          <p:nvPr/>
        </p:nvSpPr>
        <p:spPr>
          <a:xfrm>
            <a:off x="1079500" y="5335588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37" name="TextBox 41"/>
          <p:cNvSpPr txBox="1">
            <a:spLocks noChangeArrowheads="1"/>
          </p:cNvSpPr>
          <p:nvPr/>
        </p:nvSpPr>
        <p:spPr bwMode="auto">
          <a:xfrm>
            <a:off x="236538" y="5502275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1 220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38" name="TextBox 42"/>
          <p:cNvSpPr txBox="1">
            <a:spLocks noChangeArrowheads="1"/>
          </p:cNvSpPr>
          <p:nvPr/>
        </p:nvSpPr>
        <p:spPr bwMode="auto">
          <a:xfrm>
            <a:off x="1182688" y="5527675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102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39" name="TextBox 45"/>
          <p:cNvSpPr txBox="1">
            <a:spLocks noChangeArrowheads="1"/>
          </p:cNvSpPr>
          <p:nvPr/>
        </p:nvSpPr>
        <p:spPr bwMode="auto">
          <a:xfrm>
            <a:off x="2268538" y="5634038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жилищно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-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коммунальное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хозяйство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  <p:sp>
        <p:nvSpPr>
          <p:cNvPr id="4304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A12B65-9628-4E40-92E7-20739371073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Нормативная основа бюджетного процесса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516" y="1178750"/>
            <a:ext cx="8820980" cy="549061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hlinkClick r:id="rId2"/>
              </a:rPr>
              <a:t>Бюджетный кодекс Российской Федерации;</a:t>
            </a:r>
            <a:endParaRPr lang="ru-RU" dirty="0" smtClean="0"/>
          </a:p>
          <a:p>
            <a:pPr algn="just"/>
            <a:endParaRPr lang="ru-RU" sz="600" dirty="0" smtClean="0"/>
          </a:p>
          <a:p>
            <a:pPr algn="just"/>
            <a:r>
              <a:rPr lang="ru-RU" dirty="0" smtClean="0">
                <a:hlinkClick r:id="rId3"/>
              </a:rPr>
              <a:t>Решение Совета МОГО «Ухта» «Об утверждении порядка ведения бюджетного процесса в МОГО «Ухта</a:t>
            </a:r>
            <a:r>
              <a:rPr lang="ru-RU" dirty="0">
                <a:hlinkClick r:id="rId3"/>
              </a:rPr>
              <a:t>» № 174 </a:t>
            </a:r>
            <a:r>
              <a:rPr lang="ru-RU" dirty="0" smtClean="0">
                <a:hlinkClick r:id="rId3"/>
              </a:rPr>
              <a:t>от 14.05.2008;</a:t>
            </a:r>
            <a:endParaRPr lang="ru-RU" dirty="0" smtClean="0"/>
          </a:p>
          <a:p>
            <a:pPr marL="0" indent="0" algn="just">
              <a:buNone/>
            </a:pPr>
            <a:endParaRPr lang="ru-RU" sz="600" dirty="0" smtClean="0"/>
          </a:p>
          <a:p>
            <a:pPr algn="just"/>
            <a:r>
              <a:rPr lang="ru-RU" dirty="0" smtClean="0"/>
              <a:t>Постановления администрации МОГО «Ухта»:</a:t>
            </a:r>
          </a:p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dirty="0" smtClean="0">
                <a:hlinkClick r:id="rId4"/>
              </a:rPr>
              <a:t>«Об основных направлениях бюджетной и налоговой политики МОГО «Ухта» на 2018 год и плановый период 2019 и 2020 годов</a:t>
            </a:r>
            <a:r>
              <a:rPr lang="ru-RU" dirty="0">
                <a:hlinkClick r:id="rId4"/>
              </a:rPr>
              <a:t>» № 3143 от </a:t>
            </a:r>
            <a:r>
              <a:rPr lang="ru-RU" dirty="0" smtClean="0">
                <a:hlinkClick r:id="rId4"/>
              </a:rPr>
              <a:t>19.09.2017; 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dirty="0" smtClean="0">
                <a:hlinkClick r:id="rId5"/>
              </a:rPr>
              <a:t>«Об утверждении порядка составления проекта бюджета МОГО «Ухта» на очередной финансовый год и плановый период</a:t>
            </a:r>
            <a:r>
              <a:rPr lang="ru-RU" dirty="0">
                <a:hlinkClick r:id="rId5"/>
              </a:rPr>
              <a:t>» № </a:t>
            </a:r>
            <a:r>
              <a:rPr lang="ru-RU" dirty="0" smtClean="0">
                <a:hlinkClick r:id="rId5"/>
              </a:rPr>
              <a:t>2976 от 28.08.2017;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dirty="0" smtClean="0">
                <a:hlinkClick r:id="rId6"/>
              </a:rPr>
              <a:t>«О муниципальных программах МОГО «Ухта</a:t>
            </a:r>
            <a:r>
              <a:rPr lang="ru-RU" dirty="0">
                <a:hlinkClick r:id="rId6"/>
              </a:rPr>
              <a:t>» № </a:t>
            </a:r>
            <a:r>
              <a:rPr lang="ru-RU" dirty="0" smtClean="0">
                <a:hlinkClick r:id="rId6"/>
              </a:rPr>
              <a:t>1633 от 04.09.2013; 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dirty="0" smtClean="0">
                <a:hlinkClick r:id="rId7"/>
              </a:rPr>
              <a:t>«Об одобрении прогноза социально-экономического развития МОГО «Ухта» на 2018 год и на период до 2020 года</a:t>
            </a:r>
            <a:r>
              <a:rPr lang="ru-RU" dirty="0">
                <a:hlinkClick r:id="rId7"/>
              </a:rPr>
              <a:t>» № </a:t>
            </a:r>
            <a:r>
              <a:rPr lang="ru-RU" dirty="0" smtClean="0">
                <a:hlinkClick r:id="rId7"/>
              </a:rPr>
              <a:t>3208 от 27.09.2017; 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dirty="0" smtClean="0">
                <a:hlinkClick r:id="rId8"/>
              </a:rPr>
              <a:t>«Об утверждении долговой политики МОГО «Ухта» на 2018 год и плановый период 2019 и 2020 годов</a:t>
            </a:r>
            <a:r>
              <a:rPr lang="ru-RU" dirty="0">
                <a:hlinkClick r:id="rId8"/>
              </a:rPr>
              <a:t>» № </a:t>
            </a:r>
            <a:r>
              <a:rPr lang="ru-RU" dirty="0" smtClean="0">
                <a:hlinkClick r:id="rId8"/>
              </a:rPr>
              <a:t>3151 от 20.09.2017. </a:t>
            </a: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17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1979613" y="5580063"/>
            <a:ext cx="6940550" cy="6318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34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Расходы в расчете на одного воспитанника,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обучающегося в 2018 году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79613" y="1260475"/>
            <a:ext cx="6940550" cy="631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40" name="TextBox 15"/>
          <p:cNvSpPr txBox="1">
            <a:spLocks noChangeArrowheads="1"/>
          </p:cNvSpPr>
          <p:nvPr/>
        </p:nvSpPr>
        <p:spPr bwMode="auto">
          <a:xfrm>
            <a:off x="214695" y="1206500"/>
            <a:ext cx="9779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106 283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рубля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42" name="TextBox 17"/>
          <p:cNvSpPr txBox="1">
            <a:spLocks noChangeArrowheads="1"/>
          </p:cNvSpPr>
          <p:nvPr/>
        </p:nvSpPr>
        <p:spPr bwMode="auto">
          <a:xfrm>
            <a:off x="2268538" y="1314450"/>
            <a:ext cx="66643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воспитанника детского дошкольного учреждения (среднегодовая численность 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8 161)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79613" y="2339975"/>
            <a:ext cx="6940550" cy="6318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46" name="TextBox 21"/>
          <p:cNvSpPr txBox="1">
            <a:spLocks noChangeArrowheads="1"/>
          </p:cNvSpPr>
          <p:nvPr/>
        </p:nvSpPr>
        <p:spPr bwMode="auto">
          <a:xfrm>
            <a:off x="236538" y="2270125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64 690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48" name="TextBox 23"/>
          <p:cNvSpPr txBox="1">
            <a:spLocks noChangeArrowheads="1"/>
          </p:cNvSpPr>
          <p:nvPr/>
        </p:nvSpPr>
        <p:spPr bwMode="auto">
          <a:xfrm>
            <a:off x="2268538" y="2401888"/>
            <a:ext cx="66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общеобразовательного учреждения (среднегодовая численность – 12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660)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79613" y="3419475"/>
            <a:ext cx="6940550" cy="6302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52" name="TextBox 27"/>
          <p:cNvSpPr txBox="1">
            <a:spLocks noChangeArrowheads="1"/>
          </p:cNvSpPr>
          <p:nvPr/>
        </p:nvSpPr>
        <p:spPr bwMode="auto">
          <a:xfrm>
            <a:off x="204788" y="3364486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34 528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54" name="TextBox 30"/>
          <p:cNvSpPr txBox="1">
            <a:spLocks noChangeArrowheads="1"/>
          </p:cNvSpPr>
          <p:nvPr/>
        </p:nvSpPr>
        <p:spPr bwMode="auto">
          <a:xfrm>
            <a:off x="2268538" y="3473450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спортивной школы</a:t>
            </a:r>
          </a:p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среднегодовая численность – 2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074)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79613" y="4500563"/>
            <a:ext cx="6940550" cy="6318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58" name="TextBox 35"/>
          <p:cNvSpPr txBox="1">
            <a:spLocks noChangeArrowheads="1"/>
          </p:cNvSpPr>
          <p:nvPr/>
        </p:nvSpPr>
        <p:spPr bwMode="auto">
          <a:xfrm>
            <a:off x="194976" y="4478624"/>
            <a:ext cx="9350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86 805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60" name="TextBox 37"/>
          <p:cNvSpPr txBox="1">
            <a:spLocks noChangeArrowheads="1"/>
          </p:cNvSpPr>
          <p:nvPr/>
        </p:nvSpPr>
        <p:spPr bwMode="auto">
          <a:xfrm>
            <a:off x="2268538" y="4560888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музыкальной школы </a:t>
            </a:r>
          </a:p>
          <a:p>
            <a:r>
              <a:rPr lang="ru-RU" sz="1400" dirty="0">
                <a:latin typeface="Tahoma" pitchFamily="34" charset="0"/>
                <a:cs typeface="Tahoma" pitchFamily="34" charset="0"/>
              </a:rPr>
              <a:t>(среднегодовая численность 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491)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4063" name="TextBox 41"/>
          <p:cNvSpPr txBox="1">
            <a:spLocks noChangeArrowheads="1"/>
          </p:cNvSpPr>
          <p:nvPr/>
        </p:nvSpPr>
        <p:spPr bwMode="auto">
          <a:xfrm>
            <a:off x="228505" y="5558029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29 140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65" name="TextBox 45"/>
          <p:cNvSpPr txBox="1">
            <a:spLocks noChangeArrowheads="1"/>
          </p:cNvSpPr>
          <p:nvPr/>
        </p:nvSpPr>
        <p:spPr bwMode="auto">
          <a:xfrm>
            <a:off x="2268538" y="5630863"/>
            <a:ext cx="6697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художественной школы </a:t>
            </a:r>
          </a:p>
          <a:p>
            <a:r>
              <a:rPr lang="ru-RU" sz="1400" dirty="0">
                <a:latin typeface="Tahoma" pitchFamily="34" charset="0"/>
                <a:cs typeface="Tahoma" pitchFamily="34" charset="0"/>
              </a:rPr>
              <a:t>(среднегодовая численность 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270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4406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31DDA7-A8C9-4369-9783-B8299493E1D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ru-RU" smtClean="0"/>
          </a:p>
        </p:txBody>
      </p:sp>
      <p:sp>
        <p:nvSpPr>
          <p:cNvPr id="43" name="Овал 42"/>
          <p:cNvSpPr/>
          <p:nvPr/>
        </p:nvSpPr>
        <p:spPr>
          <a:xfrm>
            <a:off x="1079500" y="1079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1079500" y="20955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1079500" y="31750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079500" y="4254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1079500" y="5335588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Box 16"/>
          <p:cNvSpPr txBox="1">
            <a:spLocks noChangeArrowheads="1"/>
          </p:cNvSpPr>
          <p:nvPr/>
        </p:nvSpPr>
        <p:spPr bwMode="auto">
          <a:xfrm>
            <a:off x="1104900" y="1200495"/>
            <a:ext cx="10382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8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857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50" name="TextBox 22"/>
          <p:cNvSpPr txBox="1">
            <a:spLocks noChangeArrowheads="1"/>
          </p:cNvSpPr>
          <p:nvPr/>
        </p:nvSpPr>
        <p:spPr bwMode="auto">
          <a:xfrm>
            <a:off x="1171575" y="2287933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5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391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рубль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51" name="TextBox 29"/>
          <p:cNvSpPr txBox="1">
            <a:spLocks noChangeArrowheads="1"/>
          </p:cNvSpPr>
          <p:nvPr/>
        </p:nvSpPr>
        <p:spPr bwMode="auto">
          <a:xfrm>
            <a:off x="1152525" y="3359495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877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52" name="TextBox 36"/>
          <p:cNvSpPr txBox="1">
            <a:spLocks noChangeArrowheads="1"/>
          </p:cNvSpPr>
          <p:nvPr/>
        </p:nvSpPr>
        <p:spPr bwMode="auto">
          <a:xfrm>
            <a:off x="1155700" y="4505670"/>
            <a:ext cx="9350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7 234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53" name="TextBox 42"/>
          <p:cNvSpPr txBox="1">
            <a:spLocks noChangeArrowheads="1"/>
          </p:cNvSpPr>
          <p:nvPr/>
        </p:nvSpPr>
        <p:spPr bwMode="auto">
          <a:xfrm>
            <a:off x="1154113" y="557405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 2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428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Муниципальные программы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291071" y="1058622"/>
            <a:ext cx="87039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ahoma" pitchFamily="34" charset="0"/>
                <a:cs typeface="Tahoma" pitchFamily="34" charset="0"/>
              </a:rPr>
              <a:t>Муниципальная программа – комплекс мероприятий, направленных на достижение стратегической цели.</a:t>
            </a:r>
          </a:p>
          <a:p>
            <a:pPr algn="just"/>
            <a:r>
              <a:rPr lang="ru-RU" sz="1200" dirty="0" smtClean="0">
                <a:latin typeface="Tahoma" pitchFamily="34" charset="0"/>
                <a:cs typeface="Tahoma" pitchFamily="34" charset="0"/>
              </a:rPr>
              <a:t>Проект сформирован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в рамках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девяти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муниципальных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программ. 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243822" y="1734997"/>
            <a:ext cx="24224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МУНИЦИПАЛЬНАЯ ПРОГРАММА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8888" y="2187294"/>
            <a:ext cx="2952327" cy="3579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978888" y="2227784"/>
            <a:ext cx="29523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Стратегическая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цель МОГО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«Ухта»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1071" y="3092450"/>
            <a:ext cx="1256593" cy="3500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183058" y="3128972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Цель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программы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55225" y="3092400"/>
            <a:ext cx="1256593" cy="3500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1647212" y="3121336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Цель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программы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22000" y="3092450"/>
            <a:ext cx="1256593" cy="3500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3128060" y="3128972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Цель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программы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1071" y="3752518"/>
            <a:ext cx="1256593" cy="3500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183058" y="3789040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Задачи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56800" y="3752518"/>
            <a:ext cx="1256593" cy="3500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1656226" y="3789040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Задачи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22000" y="3752517"/>
            <a:ext cx="1256593" cy="3500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TextBox 18"/>
          <p:cNvSpPr txBox="1">
            <a:spLocks noChangeArrowheads="1"/>
          </p:cNvSpPr>
          <p:nvPr/>
        </p:nvSpPr>
        <p:spPr bwMode="auto">
          <a:xfrm>
            <a:off x="3148649" y="3789039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Задачи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1071" y="4410000"/>
            <a:ext cx="1256593" cy="3500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183058" y="4446522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Мероприятия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56800" y="4410000"/>
            <a:ext cx="1256593" cy="3500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TextBox 18"/>
          <p:cNvSpPr txBox="1">
            <a:spLocks noChangeArrowheads="1"/>
          </p:cNvSpPr>
          <p:nvPr/>
        </p:nvSpPr>
        <p:spPr bwMode="auto">
          <a:xfrm>
            <a:off x="1656226" y="4446521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Мероприятия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22000" y="4410000"/>
            <a:ext cx="1256593" cy="3500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3148649" y="4446520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Мероприятия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TextBox 41"/>
          <p:cNvSpPr txBox="1">
            <a:spLocks noChangeArrowheads="1"/>
          </p:cNvSpPr>
          <p:nvPr/>
        </p:nvSpPr>
        <p:spPr bwMode="auto">
          <a:xfrm>
            <a:off x="1314355" y="5805264"/>
            <a:ext cx="21563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Показатели эффективности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1043608" y="2708920"/>
            <a:ext cx="333263" cy="2632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533231" y="2708920"/>
            <a:ext cx="317065" cy="2632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420883" y="2698760"/>
            <a:ext cx="0" cy="27343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362022" y="5009824"/>
            <a:ext cx="1904665" cy="64807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2642861" y="5009825"/>
            <a:ext cx="1835732" cy="64807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686154" y="1800166"/>
            <a:ext cx="4428108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Муниципальные программы: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800" b="1" dirty="0" smtClean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Развитие системы муниципального управления 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6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«Развитие экономики на 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6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«Безопасность жизнедеятельности населения 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6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«Развитие транспортной системы на 2014 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2020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годы»;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6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«Жильё и жилищно – коммунальное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хозяйство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6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«Развитие образования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на 2014 – 2020 годы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6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«Культура на 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6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«Социальная поддержка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населения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2016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6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«Развитие физической культуры и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спорта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6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«Формирование современной городской среды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2018-2022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 </a:t>
            </a:r>
            <a:r>
              <a:rPr lang="ru-RU" sz="1200" dirty="0" smtClean="0"/>
              <a:t>находится </a:t>
            </a:r>
            <a:r>
              <a:rPr lang="ru-RU" sz="1200" dirty="0"/>
              <a:t>в стадии </a:t>
            </a:r>
            <a:r>
              <a:rPr lang="ru-RU" sz="1200" dirty="0" smtClean="0"/>
              <a:t>формирования.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4797025" y="5674565"/>
            <a:ext cx="374441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79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Программные расходы бюджета</a:t>
            </a:r>
          </a:p>
        </p:txBody>
      </p:sp>
      <p:sp>
        <p:nvSpPr>
          <p:cNvPr id="5120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C0B035-033E-4A87-9E55-1B609C1D47C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ru-RU" smtClean="0"/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5425605"/>
              </p:ext>
            </p:extLst>
          </p:nvPr>
        </p:nvGraphicFramePr>
        <p:xfrm>
          <a:off x="320675" y="1484785"/>
          <a:ext cx="8680450" cy="4954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07904" y="4791054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69,0%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9752" y="263354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61888" y="238732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20284" y="275665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8,2%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02279" y="3036567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97225" y="3091789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6,6%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60452" y="276398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5,3%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63979" y="2648649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40688" y="1047750"/>
            <a:ext cx="841375" cy="277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95522" y="2402428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07904" y="1082674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2018 год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65223" y="6181301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2 845,8 млн. руб.</a:t>
            </a:r>
            <a:endParaRPr lang="ru-RU" sz="14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0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Программные расходы бюджета</a:t>
            </a:r>
            <a:endParaRPr lang="ru-RU" dirty="0" smtClean="0"/>
          </a:p>
        </p:txBody>
      </p:sp>
      <p:sp>
        <p:nvSpPr>
          <p:cNvPr id="4608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57207F-02A4-4ECC-838F-0AE55BE59D3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ru-RU" smtClean="0"/>
          </a:p>
        </p:txBody>
      </p:sp>
      <p:sp>
        <p:nvSpPr>
          <p:cNvPr id="22" name="TextBox 21"/>
          <p:cNvSpPr txBox="1"/>
          <p:nvPr/>
        </p:nvSpPr>
        <p:spPr>
          <a:xfrm>
            <a:off x="8316913" y="1110750"/>
            <a:ext cx="730250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23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3004147"/>
              </p:ext>
            </p:extLst>
          </p:nvPr>
        </p:nvGraphicFramePr>
        <p:xfrm>
          <a:off x="218772" y="937782"/>
          <a:ext cx="4665216" cy="584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487694" y="4470992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69,0%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4065" y="312300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5,3%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93227" y="279008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1554" y="319587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1822" y="3038309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4</a:t>
            </a:r>
            <a:r>
              <a:rPr lang="ru-RU" sz="1000" b="1" dirty="0" smtClean="0">
                <a:cs typeface="Tahoma" pitchFamily="34" charset="0"/>
              </a:rPr>
              <a:t>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15671" y="280318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36096" y="303831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14564" y="338032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82152" y="312190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8,2%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81040" y="6315311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2 817,5 млн. руб.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60035" y="1132435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2019 год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35317" y="1118745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2020 год</a:t>
            </a:r>
            <a:endParaRPr lang="ru-RU" sz="1400" b="1" dirty="0">
              <a:cs typeface="Tahoma" pitchFamily="34" charset="0"/>
            </a:endParaRPr>
          </a:p>
        </p:txBody>
      </p:sp>
      <p:graphicFrame>
        <p:nvGraphicFramePr>
          <p:cNvPr id="35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6071839"/>
              </p:ext>
            </p:extLst>
          </p:nvPr>
        </p:nvGraphicFramePr>
        <p:xfrm>
          <a:off x="4518176" y="935634"/>
          <a:ext cx="4665216" cy="584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787098" y="4468844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69,0%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43469" y="312085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5,3%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92631" y="278793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30958" y="319372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61226" y="303616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4</a:t>
            </a:r>
            <a:r>
              <a:rPr lang="ru-RU" sz="1000" b="1" dirty="0" smtClean="0">
                <a:cs typeface="Tahoma" pitchFamily="34" charset="0"/>
              </a:rPr>
              <a:t>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15075" y="2801038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35500" y="303616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813968" y="3378177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81556" y="3119757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8,2%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85150" y="6307750"/>
            <a:ext cx="235673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2 817,4 млн. руб.</a:t>
            </a:r>
            <a:endParaRPr lang="ru-RU" sz="14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6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Развитие системы муниципального управления на 2014-2020 годы</a:t>
            </a:r>
            <a:endParaRPr lang="ru-RU" dirty="0" smtClean="0"/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1817172"/>
              </p:ext>
            </p:extLst>
          </p:nvPr>
        </p:nvGraphicFramePr>
        <p:xfrm>
          <a:off x="4792241" y="1218161"/>
          <a:ext cx="3960440" cy="111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703187"/>
              </p:ext>
            </p:extLst>
          </p:nvPr>
        </p:nvGraphicFramePr>
        <p:xfrm>
          <a:off x="101599" y="2306993"/>
          <a:ext cx="8745876" cy="4483980"/>
        </p:xfrm>
        <a:graphic>
          <a:graphicData uri="http://schemas.openxmlformats.org/drawingml/2006/table">
            <a:tbl>
              <a:tblPr/>
              <a:tblGrid>
                <a:gridCol w="5480605"/>
                <a:gridCol w="688311"/>
                <a:gridCol w="688311"/>
                <a:gridCol w="688311"/>
                <a:gridCol w="688387"/>
                <a:gridCol w="511951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</a:t>
                      </a:r>
                      <a:r>
                        <a:rPr kumimoji="0" lang="en-US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</a:t>
                      </a: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</a:t>
                      </a:r>
                      <a:r>
                        <a:rPr kumimoji="0" lang="en-US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</a:t>
                      </a: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</a:t>
                      </a:r>
                      <a:r>
                        <a:rPr kumimoji="0" lang="en-US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9</a:t>
                      </a: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</a:t>
                      </a:r>
                      <a:r>
                        <a:rPr kumimoji="0" lang="en-US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</a:t>
                      </a: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136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Подпрограмма «Электронный муниципалитет»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19</a:t>
                      </a: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7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Развитие единой муниципальной мультисервисной корпоративной сети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Обеспечение функционирования информационных систем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5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услуг многофункциональными центрами предоставления государственных и муниципальных услуг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МУ «Информационно-расчетный центр»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Подпрограмма «Управление муниципальными финансами и муниципальным долгом»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Обслуживание муниципального долга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Финансового 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Подпрограмма «Управление муниципальным имуществом и земельными ресурсами»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Организация технической инвентаризации и паспортизации объектов недвижимого имущества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Содержание, капитальный ремонт объектов муниципальной собственности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Вовлечение в оборот муниципального имущества и земельных ресурсов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Комитета по управлению муниципальным имуществом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Обеспечение проведения землеустроительных работ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010605"/>
            <a:ext cx="3938899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pPr lvl="0"/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Повышение эффективности и результативности деятельности </a:t>
            </a:r>
            <a:endParaRPr lang="ru-RU" sz="1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0"/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органов </a:t>
            </a: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местного </a:t>
            </a:r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самоуправления.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 smtClean="0"/>
              <a:t>Администрация.</a:t>
            </a: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Соисполнители: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Финансовое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управление;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Комитет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по управлению муниципальным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имуществом.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09211" y="1016008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400" y="1107377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Развитие экономики на 2014-2020 годы</a:t>
            </a:r>
            <a:endParaRPr lang="ru-RU" dirty="0" smtClean="0"/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6000185"/>
              </p:ext>
            </p:extLst>
          </p:nvPr>
        </p:nvGraphicFramePr>
        <p:xfrm>
          <a:off x="4788024" y="1561484"/>
          <a:ext cx="3960440" cy="1059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757276"/>
              </p:ext>
            </p:extLst>
          </p:nvPr>
        </p:nvGraphicFramePr>
        <p:xfrm>
          <a:off x="101599" y="2934962"/>
          <a:ext cx="8922236" cy="2743200"/>
        </p:xfrm>
        <a:graphic>
          <a:graphicData uri="http://schemas.openxmlformats.org/drawingml/2006/table">
            <a:tbl>
              <a:tblPr/>
              <a:tblGrid>
                <a:gridCol w="5480605"/>
                <a:gridCol w="688311"/>
                <a:gridCol w="688311"/>
                <a:gridCol w="688311"/>
                <a:gridCol w="688387"/>
                <a:gridCol w="688311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2020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год</a:t>
                      </a:r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Подпрограмма «Малое и среднее предпринимательство в МОГО «Ухта»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4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Финансовая поддержка субъектов малого и среднего предпринимательства,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Субсидирование части затрат (гранты)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Субсидирование части затрат (лизинг)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Субсидирование части расходов на приобретение оборудования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Обеспечение деятельности информационно - маркетингового центра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0,6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0,4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0,5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0,5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0,5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Подпрограмма «Внутренний и въездной туризм в МОГО «Ухта»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Изготовление и установка средств ориентирующей информации для туристов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297047"/>
            <a:ext cx="4358886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pPr lvl="0"/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Создание благоприятных условий для устойчивого экономического </a:t>
            </a:r>
            <a:endParaRPr lang="ru-RU" sz="1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0"/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развития </a:t>
            </a: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городского </a:t>
            </a:r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округа.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/>
              <a:t>Управление экономического </a:t>
            </a:r>
            <a:r>
              <a:rPr lang="ru-RU" sz="1000" dirty="0" smtClean="0"/>
              <a:t>развития.</a:t>
            </a: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Соисполнители:</a:t>
            </a:r>
          </a:p>
          <a:p>
            <a:r>
              <a:rPr lang="ru-RU" sz="1000" dirty="0" smtClean="0"/>
              <a:t>Управление культуры;</a:t>
            </a:r>
            <a:endParaRPr lang="ru-RU" sz="1000" dirty="0"/>
          </a:p>
          <a:p>
            <a:r>
              <a:rPr lang="ru-RU" sz="1000" dirty="0" smtClean="0"/>
              <a:t>Комитет </a:t>
            </a:r>
            <a:r>
              <a:rPr lang="ru-RU" sz="1000" dirty="0"/>
              <a:t>по управлению муниципальным </a:t>
            </a:r>
            <a:r>
              <a:rPr lang="ru-RU" sz="1000" dirty="0" smtClean="0"/>
              <a:t>имуществом. 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4039" y="1302450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400" y="1305683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20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Безопасность жизнедеятельности населения на 2014-2020 годы</a:t>
            </a:r>
            <a:endParaRPr lang="ru-RU" dirty="0" smtClean="0"/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00273"/>
              </p:ext>
            </p:extLst>
          </p:nvPr>
        </p:nvGraphicFramePr>
        <p:xfrm>
          <a:off x="4793554" y="1162766"/>
          <a:ext cx="3960440" cy="1227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605345"/>
              </p:ext>
            </p:extLst>
          </p:nvPr>
        </p:nvGraphicFramePr>
        <p:xfrm>
          <a:off x="101599" y="2362852"/>
          <a:ext cx="8745876" cy="4457520"/>
        </p:xfrm>
        <a:graphic>
          <a:graphicData uri="http://schemas.openxmlformats.org/drawingml/2006/table">
            <a:tbl>
              <a:tblPr/>
              <a:tblGrid>
                <a:gridCol w="5480605"/>
                <a:gridCol w="688311"/>
                <a:gridCol w="688311"/>
                <a:gridCol w="688311"/>
                <a:gridCol w="688387"/>
                <a:gridCol w="511951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20777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год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год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год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год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2020 год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</a:tr>
              <a:tr h="1265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Подпрограмма «Защита населения и территории городского округа»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29,0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32,8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31,3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31,3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31,3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комплексной системы «Безопасный город»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0,5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1,5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3,5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3,5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3,5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9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Осуществление материального стимулирования членов народной дружины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Осуществление материального стимулирования добровольных пожарных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Ежегодный уход по обустройству минерализованных полос 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0,5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0,5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0,5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2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Приобретение 4 мотопомп 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38 пожарных водоемов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Устройство пожарного водоема в поселке Веселый Кут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0,1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98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Управления по делам ГО и ЧС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27,8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29,4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25,7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25,7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25,7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98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Подпрограмма «Экологическая безопасность»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0,4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298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Разработка генеральной схемы очистки территории МОГО «Ухта»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6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Подпрограмма «Обеспечение безопасности участников дорожного движения на территории городского округа»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15,8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11,0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8,6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8,6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8,6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45720" marR="4572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9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2500 дорожных знаков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3,8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2,3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32 светофорных объектов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2,4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7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Устройство 118 897 метров дорожной разметки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5,6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4,3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Установка пешеходных ограждений (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пр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-д Дружбы, ул.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Чибьюская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)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1,4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Обустройство пешеходных переходов светофорами Т7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0,5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0,5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0,5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Обустройство искусственных неровностей на пешеходных переходах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935038"/>
            <a:ext cx="3129383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pPr lvl="0"/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Содействие повышению уровня безопасности </a:t>
            </a:r>
            <a:endParaRPr lang="ru-RU" sz="1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0"/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жизнедеятельности населения.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 smtClean="0"/>
              <a:t>Управление </a:t>
            </a:r>
            <a:r>
              <a:rPr lang="ru-RU" sz="1000" dirty="0"/>
              <a:t>по делам ГО и </a:t>
            </a:r>
            <a:r>
              <a:rPr lang="ru-RU" sz="1000" dirty="0" smtClean="0"/>
              <a:t>ЧС.</a:t>
            </a: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Соисполнители:</a:t>
            </a:r>
          </a:p>
          <a:p>
            <a:r>
              <a:rPr lang="ru-RU" sz="1000" dirty="0" smtClean="0"/>
              <a:t>Управление </a:t>
            </a:r>
            <a:r>
              <a:rPr lang="ru-RU" sz="1000" dirty="0"/>
              <a:t>жилищно-коммунального </a:t>
            </a:r>
            <a:r>
              <a:rPr lang="ru-RU" sz="1000" dirty="0" smtClean="0"/>
              <a:t>хозяйства; </a:t>
            </a:r>
            <a:endParaRPr lang="ru-RU" sz="1000" dirty="0"/>
          </a:p>
          <a:p>
            <a:r>
              <a:rPr lang="ru-RU" sz="1000" dirty="0" smtClean="0"/>
              <a:t>Управление </a:t>
            </a:r>
            <a:r>
              <a:rPr lang="ru-RU" sz="1000" dirty="0"/>
              <a:t>капитального </a:t>
            </a:r>
            <a:r>
              <a:rPr lang="ru-RU" sz="1000" dirty="0" smtClean="0"/>
              <a:t>строительства;</a:t>
            </a:r>
            <a:endParaRPr lang="ru-RU" sz="1000" dirty="0"/>
          </a:p>
          <a:p>
            <a:r>
              <a:rPr lang="ru-RU" sz="1000" dirty="0" smtClean="0"/>
              <a:t>Управление образования.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400" y="943674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039" y="940441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11988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50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Развитие транспортной системы на 2014-2020 годы</a:t>
            </a:r>
            <a:endParaRPr lang="ru-RU" dirty="0" smtClean="0"/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2952041"/>
              </p:ext>
            </p:extLst>
          </p:nvPr>
        </p:nvGraphicFramePr>
        <p:xfrm>
          <a:off x="4788024" y="850824"/>
          <a:ext cx="3960440" cy="1395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627782"/>
              </p:ext>
            </p:extLst>
          </p:nvPr>
        </p:nvGraphicFramePr>
        <p:xfrm>
          <a:off x="101599" y="2318010"/>
          <a:ext cx="8745876" cy="4332600"/>
        </p:xfrm>
        <a:graphic>
          <a:graphicData uri="http://schemas.openxmlformats.org/drawingml/2006/table">
            <a:tbl>
              <a:tblPr/>
              <a:tblGrid>
                <a:gridCol w="5910561"/>
                <a:gridCol w="630070"/>
                <a:gridCol w="585065"/>
                <a:gridCol w="540060"/>
                <a:gridCol w="568169"/>
                <a:gridCol w="511951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2020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3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Капитальный ремонт автомобильных дорог (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площадь - 3 тыс. м</a:t>
                      </a:r>
                      <a:r>
                        <a:rPr kumimoji="0" lang="ru-RU" sz="9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</a:t>
                      </a: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) </a:t>
                      </a:r>
                    </a:p>
                  </a:txBody>
                  <a:tcPr marL="68400" marR="68400" marT="18000" marB="1800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7,6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400" marR="68400" marT="18000" marB="1800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400" marR="68400" marT="18000" marB="1800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6,0</a:t>
                      </a: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 </a:t>
                      </a:r>
                    </a:p>
                  </a:txBody>
                  <a:tcPr marL="68400" marR="68400" marT="18000" marB="1800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6,0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400" marR="68400" marT="18000" marB="1800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6,0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400" marR="68400" marT="18000" marB="1800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Капитальный ремонт автомобильных дорог за счет средств муниципального дорожного фонда (площадь  - 3,8 тыс. м2)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21,7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7,7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7,7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7,7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Техническое обслуживание и санитарное содержание автомобильных дорог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146,5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135,8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130,5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130,5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130,5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Проектно-изыскательские работы, технический надзор, контроль, лабораторные исследования, расчет и проверка сметной стоимости объектов дорожного хозяйства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Оплата исполнительных листов по ремонту дорог и разработке проектно-сметной документации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34,6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Ремонт деревянных мостов 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0,9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0,6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Погашение кредиторской задолженности по объекту «Строительство пешеходного моста через </a:t>
                      </a:r>
                      <a:r>
                        <a:rPr kumimoji="0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р.Чибью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Обустройство тротуара по ул. Печорская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4,7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Устройство тротуара вдоль ул. Набережной Газовиков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400" marR="68400" marT="18000" marB="1800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400" marR="68400" marT="18000" marB="1800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400" marR="68400" marT="18000" marB="1800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1,9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400" marR="68400" marT="18000" marB="1800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400" marR="68400" marT="18000" marB="1800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400" marR="68400" marT="18000" marB="1800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Обустройство остановочных пунктов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Оборудование и содержание ледовых переправ и зимних автомобильных дорог через р. Ижма в с. </a:t>
                      </a:r>
                      <a:r>
                        <a:rPr kumimoji="0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Кедвавом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1,1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Перевозка пассажиров и багажа по муниципальным регулярным автобусным маршрутам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Выполнение работ по обследованию пассажиропотоков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Организация перевозок на дачных маршрутах (количество выданных в 2017 году талонов 37 680)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Организация пассажирских перевозок воздушным транспортом в с. </a:t>
                      </a:r>
                      <a:r>
                        <a:rPr kumimoji="0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Кедвавом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 (количество рейсов 27)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3,2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2,5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Топографо-геодезическая съемка границ земельного участка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076707"/>
            <a:ext cx="4174541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r>
              <a:rPr lang="ru-RU" sz="1000" dirty="0"/>
              <a:t>Обеспечение потребности населения в качественных и доступных </a:t>
            </a:r>
            <a:endParaRPr lang="ru-RU" sz="1000" dirty="0" smtClean="0"/>
          </a:p>
          <a:p>
            <a:r>
              <a:rPr lang="ru-RU" sz="1000" dirty="0" smtClean="0"/>
              <a:t>транспортных услугах</a:t>
            </a:r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 smtClean="0"/>
              <a:t>Управление </a:t>
            </a:r>
            <a:r>
              <a:rPr lang="ru-RU" sz="1000"/>
              <a:t>жилищно-коммунального </a:t>
            </a:r>
            <a:r>
              <a:rPr lang="ru-RU" sz="1000" smtClean="0"/>
              <a:t>хозяйства.</a:t>
            </a:r>
            <a:endParaRPr lang="ru-RU" sz="1000" dirty="0" smtClean="0"/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Соисполнитель:</a:t>
            </a:r>
          </a:p>
          <a:p>
            <a:r>
              <a:rPr lang="ru-RU" sz="1000" dirty="0" smtClean="0"/>
              <a:t>Управление </a:t>
            </a:r>
            <a:r>
              <a:rPr lang="ru-RU" sz="1000" dirty="0"/>
              <a:t>капитального </a:t>
            </a:r>
            <a:r>
              <a:rPr lang="ru-RU" sz="1000" dirty="0" smtClean="0"/>
              <a:t>строительства.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81535" y="1030715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039" y="981320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11988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3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Жилье и </a:t>
            </a:r>
            <a:r>
              <a:rPr lang="ru-RU" dirty="0" smtClean="0"/>
              <a:t>жилищно-коммунальное </a:t>
            </a:r>
            <a:r>
              <a:rPr lang="ru-RU" dirty="0"/>
              <a:t>хозяйство на 2014-2020 годы</a:t>
            </a:r>
            <a:endParaRPr lang="ru-RU" dirty="0" smtClean="0"/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2869466"/>
              </p:ext>
            </p:extLst>
          </p:nvPr>
        </p:nvGraphicFramePr>
        <p:xfrm>
          <a:off x="4788024" y="1241991"/>
          <a:ext cx="3960440" cy="1121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804449"/>
              </p:ext>
            </p:extLst>
          </p:nvPr>
        </p:nvGraphicFramePr>
        <p:xfrm>
          <a:off x="101599" y="2428180"/>
          <a:ext cx="8745876" cy="4390920"/>
        </p:xfrm>
        <a:graphic>
          <a:graphicData uri="http://schemas.openxmlformats.org/drawingml/2006/table">
            <a:tbl>
              <a:tblPr/>
              <a:tblGrid>
                <a:gridCol w="5910561"/>
                <a:gridCol w="585065"/>
                <a:gridCol w="630070"/>
                <a:gridCol w="540060"/>
                <a:gridCol w="568169"/>
                <a:gridCol w="511951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2020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Подпрограмма «Доступное и комфортное жилье»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203,7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238,5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46,8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50,6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50,8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4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Снос аварийных жилых домов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Переселение граждан из аварийного жилищного фонда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125,3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119,2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 Обеспечение </a:t>
                      </a: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жильем отдельных категорий граждан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29,1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18,5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21,7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Предоставление социальных выплат на приобретение (строительство) жилья 53 молодым семьям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45,2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17,8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17,8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17,8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Строительство многоквартирных жилых домов и (или) долевое участие в их строительстве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Подпрограмма «Жилищное хозяйство»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14,3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47,0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28,3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27,2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27,2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Капитальный ремонт лоджий многоквартирных домов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Капитальный ремонт муниципальных домов и квартир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Ремонт дворовых территорий, проездов к дворовым территориям (14 дворовых территорий и проездов)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Межевание, инвентаризация многоквартирных домов и кадастр земельных участков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Предоставление субсидий организациям для улучшения состояния и содержания муниципального жилищного фонда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Реконструкция системы водоснабжения многоквартирных домов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Обустройство пандусов для инвалидов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Оплата ежемесячных взносов на капитальный ремонт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Межевание и кадастр земельных участков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977554"/>
            <a:ext cx="4044697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r>
              <a:rPr lang="ru-RU" sz="1000" dirty="0"/>
              <a:t>Создание условий для удовлетворения потребностей населения </a:t>
            </a:r>
            <a:endParaRPr lang="ru-RU" sz="1000" dirty="0" smtClean="0"/>
          </a:p>
          <a:p>
            <a:r>
              <a:rPr lang="ru-RU" sz="1000" dirty="0" smtClean="0"/>
              <a:t>в </a:t>
            </a:r>
            <a:r>
              <a:rPr lang="ru-RU" sz="1000" dirty="0"/>
              <a:t>качественном жилье и жилищно-коммунальных </a:t>
            </a:r>
            <a:r>
              <a:rPr lang="ru-RU" sz="1000" dirty="0" smtClean="0"/>
              <a:t>услугах.</a:t>
            </a: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 smtClean="0"/>
              <a:t>Управление </a:t>
            </a:r>
            <a:r>
              <a:rPr lang="ru-RU" sz="1000" dirty="0"/>
              <a:t>жилищно-коммунального </a:t>
            </a:r>
            <a:r>
              <a:rPr lang="ru-RU" sz="1000" dirty="0" smtClean="0"/>
              <a:t>хозяйства.</a:t>
            </a: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Соисполнитель:</a:t>
            </a:r>
          </a:p>
          <a:p>
            <a:r>
              <a:rPr lang="ru-RU" sz="1000" dirty="0" smtClean="0"/>
              <a:t>Управление </a:t>
            </a:r>
            <a:r>
              <a:rPr lang="ru-RU" sz="1000" dirty="0"/>
              <a:t>капитального </a:t>
            </a:r>
            <a:r>
              <a:rPr lang="ru-RU" sz="1000" dirty="0" smtClean="0"/>
              <a:t>строительства;</a:t>
            </a:r>
            <a:endParaRPr lang="ru-RU" sz="1000" dirty="0"/>
          </a:p>
          <a:p>
            <a:r>
              <a:rPr lang="ru-RU" sz="1000" dirty="0" smtClean="0"/>
              <a:t>Управление образования;</a:t>
            </a:r>
            <a:endParaRPr lang="ru-RU" sz="1000" dirty="0"/>
          </a:p>
          <a:p>
            <a:r>
              <a:rPr lang="ru-RU" sz="1000" dirty="0"/>
              <a:t>Комитет по управлению муниципальным </a:t>
            </a:r>
            <a:r>
              <a:rPr lang="ru-RU" sz="1000" dirty="0" smtClean="0"/>
              <a:t>имуществом.</a:t>
            </a:r>
            <a:endParaRPr lang="ru-RU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8172400" y="986190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039" y="982957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04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Жилье и </a:t>
            </a:r>
            <a:r>
              <a:rPr lang="ru-RU" dirty="0" smtClean="0"/>
              <a:t>жилищно-коммунальное </a:t>
            </a:r>
            <a:r>
              <a:rPr lang="ru-RU" dirty="0"/>
              <a:t>хозяйство на 2014-2020 годы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59</a:t>
            </a:fld>
            <a:endParaRPr lang="ru-RU" dirty="0"/>
          </a:p>
        </p:txBody>
      </p:sp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359237"/>
              </p:ext>
            </p:extLst>
          </p:nvPr>
        </p:nvGraphicFramePr>
        <p:xfrm>
          <a:off x="101599" y="1040038"/>
          <a:ext cx="8790881" cy="5764320"/>
        </p:xfrm>
        <a:graphic>
          <a:graphicData uri="http://schemas.openxmlformats.org/drawingml/2006/table">
            <a:tbl>
              <a:tblPr/>
              <a:tblGrid>
                <a:gridCol w="6135586"/>
                <a:gridCol w="585065"/>
                <a:gridCol w="540060"/>
                <a:gridCol w="540060"/>
                <a:gridCol w="495055"/>
                <a:gridCol w="495055"/>
              </a:tblGrid>
              <a:tr h="13871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3513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2020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Обследование технического состояния строительных конструкций многоквартирных домов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Подпрограмма «Коммунальное хозяйство»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0,5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1,2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1,2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1,2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1,2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4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Организация транспортировки тел умерших с места смерти в морг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Актуализация схемы теплоснабжения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Подпрограмма «Благоустройство»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111,7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192,1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63,8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63,8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63,8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Содержание объектов зеленого хозяйства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33,6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23,8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15,0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15,0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15,0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Ремонт улиц и проездов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102,5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Ремонт улиц в </a:t>
                      </a:r>
                      <a:r>
                        <a:rPr kumimoji="0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пгт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. Ярега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Ремонт, содержание систем наружного освещения и оплата за потребленную электроэнергию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Содержание объектов внешнего благоустройства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Содержание и обустройство мест погребений площадью 47,99 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Ликвидация несанкционированных свалок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Принудительная эвакуация длительно хранящегося брошенного и разукомплектованного автотранспорта, незаконно установленных </a:t>
                      </a:r>
                      <a:r>
                        <a:rPr kumimoji="0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балков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 и торговых объектов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Обустройство ледового городка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Обустройство линии наружного освещения вдоль автодороги Ухта - Дальний, </a:t>
                      </a:r>
                      <a:r>
                        <a:rPr kumimoji="0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мкрн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. Озерный - </a:t>
                      </a:r>
                      <a:r>
                        <a:rPr kumimoji="0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мкрн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. </a:t>
                      </a:r>
                      <a:r>
                        <a:rPr kumimoji="0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Ветлосян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Обустройство линии наружного освещения по ул. Печорская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Капитальный ремонт и содержание пожарных водоемов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Капитальный ремонт регулирующей плотины, входящей в состав ГТС «Плотина на р. Лунь-</a:t>
                      </a:r>
                      <a:r>
                        <a:rPr kumimoji="0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Вож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Отлов безнадзорных животных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Приобретение, установка, содержание детских игровых и спортивных площадок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Подпрограмма «Обеспечение реализации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Содержание 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УЖКХ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33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Социально-экономическая характеристика</a:t>
            </a: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F6A282-DDFC-41A6-8D02-D2E91026481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dirty="0" smtClean="0"/>
          </a:p>
        </p:txBody>
      </p:sp>
      <p:pic>
        <p:nvPicPr>
          <p:cNvPr id="19461" name="Picture 3" descr="E:\18 Бюджет для граждан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2946" y="1042278"/>
            <a:ext cx="1179450" cy="149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Прямоугольник 9"/>
          <p:cNvSpPr>
            <a:spLocks noChangeArrowheads="1"/>
          </p:cNvSpPr>
          <p:nvPr/>
        </p:nvSpPr>
        <p:spPr bwMode="auto">
          <a:xfrm>
            <a:off x="2394837" y="1193515"/>
            <a:ext cx="490922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Tahoma" pitchFamily="34" charset="0"/>
              </a:rPr>
              <a:t>Площадь  </a:t>
            </a:r>
            <a:r>
              <a:rPr lang="ru-RU" sz="1400" b="1" dirty="0">
                <a:latin typeface="Tahoma" pitchFamily="34" charset="0"/>
              </a:rPr>
              <a:t>13 232 </a:t>
            </a:r>
            <a:r>
              <a:rPr lang="ru-RU" sz="1400" dirty="0">
                <a:latin typeface="Tahoma" pitchFamily="34" charset="0"/>
              </a:rPr>
              <a:t>км</a:t>
            </a:r>
            <a:r>
              <a:rPr lang="ru-RU" sz="1400" baseline="30000" dirty="0">
                <a:latin typeface="Tahoma" pitchFamily="34" charset="0"/>
              </a:rPr>
              <a:t>2</a:t>
            </a:r>
            <a:r>
              <a:rPr lang="ru-RU" sz="1400" dirty="0">
                <a:latin typeface="Tahoma" pitchFamily="34" charset="0"/>
              </a:rPr>
              <a:t> </a:t>
            </a:r>
            <a:endParaRPr lang="ru-RU" sz="1400" b="1" dirty="0" smtClean="0">
              <a:latin typeface="Tahoma" pitchFamily="34" charset="0"/>
            </a:endParaRPr>
          </a:p>
          <a:p>
            <a:r>
              <a:rPr lang="ru-RU" sz="1400" b="1" dirty="0" smtClean="0">
                <a:latin typeface="Tahoma" pitchFamily="34" charset="0"/>
              </a:rPr>
              <a:t>18 </a:t>
            </a:r>
            <a:r>
              <a:rPr lang="ru-RU" sz="1400" dirty="0">
                <a:latin typeface="Tahoma" pitchFamily="34" charset="0"/>
              </a:rPr>
              <a:t>населенных </a:t>
            </a:r>
            <a:r>
              <a:rPr lang="ru-RU" sz="1400" dirty="0" smtClean="0">
                <a:latin typeface="Tahoma" pitchFamily="34" charset="0"/>
              </a:rPr>
              <a:t>пунктов</a:t>
            </a:r>
          </a:p>
          <a:p>
            <a:r>
              <a:rPr lang="ru-RU" sz="1400" dirty="0" smtClean="0">
                <a:latin typeface="Tahoma" pitchFamily="34" charset="0"/>
              </a:rPr>
              <a:t>Протяженность </a:t>
            </a:r>
            <a:r>
              <a:rPr lang="ru-RU" sz="1400" dirty="0">
                <a:latin typeface="Tahoma" pitchFamily="34" charset="0"/>
              </a:rPr>
              <a:t>автомобильных </a:t>
            </a:r>
            <a:r>
              <a:rPr lang="ru-RU" sz="1400" dirty="0" smtClean="0">
                <a:latin typeface="Tahoma" pitchFamily="34" charset="0"/>
              </a:rPr>
              <a:t>дорог </a:t>
            </a:r>
            <a:r>
              <a:rPr lang="ru-RU" sz="1400" b="1" dirty="0" smtClean="0">
                <a:latin typeface="Tahoma" pitchFamily="34" charset="0"/>
              </a:rPr>
              <a:t>109,13 км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/>
              <a:t>Городское население   </a:t>
            </a:r>
            <a:r>
              <a:rPr lang="ru-RU" sz="1400" b="1" dirty="0"/>
              <a:t>98 %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/>
              <a:t>Сельское население  </a:t>
            </a:r>
            <a:r>
              <a:rPr lang="ru-RU" sz="1400" b="1" dirty="0"/>
              <a:t>2 </a:t>
            </a:r>
            <a:r>
              <a:rPr lang="ru-RU" sz="1400" b="1" dirty="0" smtClean="0"/>
              <a:t>%</a:t>
            </a:r>
            <a:endParaRPr lang="ru-RU" sz="1400" b="1" dirty="0">
              <a:latin typeface="Tahoma" pitchFamily="34" charset="0"/>
            </a:endParaRPr>
          </a:p>
        </p:txBody>
      </p:sp>
      <p:pic>
        <p:nvPicPr>
          <p:cNvPr id="19466" name="Picture 2" descr="C:\Documents and Settings\ahmedova\Рабочий стол\Komi_N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614" y="922096"/>
            <a:ext cx="2137224" cy="161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318571"/>
              </p:ext>
            </p:extLst>
          </p:nvPr>
        </p:nvGraphicFramePr>
        <p:xfrm>
          <a:off x="107505" y="2649718"/>
          <a:ext cx="8928990" cy="38709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56383"/>
                <a:gridCol w="1152128"/>
                <a:gridCol w="1080120"/>
                <a:gridCol w="1152128"/>
                <a:gridCol w="1008112"/>
                <a:gridCol w="1080119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2016 год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2017 год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2019 год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2020 год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28">
                <a:tc gridSpan="4">
                  <a:txBody>
                    <a:bodyPr/>
                    <a:lstStyle/>
                    <a:p>
                      <a:r>
                        <a:rPr lang="ru-RU" sz="1000" dirty="0" smtClean="0"/>
                        <a:t>Демография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Численность населения среднегодовая, тыс. чел.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119,4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118,6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118,2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118,0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117,0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Общий коэффициент</a:t>
                      </a:r>
                      <a:r>
                        <a:rPr lang="ru-RU" sz="1000" baseline="0" dirty="0" smtClean="0"/>
                        <a:t> рождаемости (на 1 000 чел.)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11,6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10,3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9,8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9,9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9,9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85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Общий коэффициент смертности (на 1 000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чел.)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11,2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10,9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10,9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10,6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10,5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568">
                <a:tc gridSpan="6">
                  <a:txBody>
                    <a:bodyPr/>
                    <a:lstStyle/>
                    <a:p>
                      <a:r>
                        <a:rPr lang="ru-RU" sz="1000" dirty="0" smtClean="0"/>
                        <a:t>Строительство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Ввод в эксплуатацию жилых домов (тыс. кв. м.)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20,8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8,3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17,6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17,7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18,9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92">
                <a:tc gridSpan="4">
                  <a:txBody>
                    <a:bodyPr/>
                    <a:lstStyle/>
                    <a:p>
                      <a:r>
                        <a:rPr lang="ru-RU" sz="1000" dirty="0" smtClean="0"/>
                        <a:t>Торговля и услуги населению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Индекс потребительских цен (% к предыдущему году)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104,8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105,2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104,8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104,5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104,3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40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Оборот розничной торговли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(млн. руб.)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20 450,3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20 139,0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20 522,5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20 913,1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21 340,1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20">
                <a:tc gridSpan="6">
                  <a:txBody>
                    <a:bodyPr/>
                    <a:lstStyle/>
                    <a:p>
                      <a:r>
                        <a:rPr lang="ru-RU" sz="1000" dirty="0" smtClean="0"/>
                        <a:t>Денежные доходы населения, труд и занятость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Величина прожиточного минимума в среднем на душу населения (тыс. руб. в месяц)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11,6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12,0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12,6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13,1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13,7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Среднемесячная номинальная</a:t>
                      </a:r>
                      <a:r>
                        <a:rPr lang="ru-RU" sz="1000" baseline="0" dirty="0" smtClean="0"/>
                        <a:t> начисленная з/п, без субъектов малого и среднего предпринимательства (тыс. руб.)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63,2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58,3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60,7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63,1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65,6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96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Уровень безработицы (%)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0,5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0,6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0,6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0,6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0,6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97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Развитие образования на 2014-2020 годы</a:t>
            </a:r>
            <a:endParaRPr lang="ru-RU" dirty="0" smtClean="0"/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5444346"/>
              </p:ext>
            </p:extLst>
          </p:nvPr>
        </p:nvGraphicFramePr>
        <p:xfrm>
          <a:off x="4788024" y="1329937"/>
          <a:ext cx="3960440" cy="1224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977208"/>
              </p:ext>
            </p:extLst>
          </p:nvPr>
        </p:nvGraphicFramePr>
        <p:xfrm>
          <a:off x="101599" y="2559238"/>
          <a:ext cx="8790881" cy="4267800"/>
        </p:xfrm>
        <a:graphic>
          <a:graphicData uri="http://schemas.openxmlformats.org/drawingml/2006/table">
            <a:tbl>
              <a:tblPr/>
              <a:tblGrid>
                <a:gridCol w="5865556"/>
                <a:gridCol w="630070"/>
                <a:gridCol w="630070"/>
                <a:gridCol w="585065"/>
                <a:gridCol w="523164"/>
                <a:gridCol w="556956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год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2020 год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Подпрограмма «Развитие дошкольного образования»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967,8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907,8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922,0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915,4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915,4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услуг дошкольными образовательными учреждениями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879,4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837,3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867,4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867,4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867,5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Погашение кредиторской задолженности по реконструкции здания МОУ «Межшкольный учебный комбинат» МОГО «Ухта» под ДОУ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5,1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3,1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7,0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Погашение кредиторской задолженности по строительству Детские ясли-сад по ул. Куратова в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г.Ухте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6,7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Погашение кредиторской задолженности  по капитальному ремонту  МДОУ «Д/С № 102»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4,7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Капитальный ремонт МДОУ «Д/С № 32»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Капитальный ремонт кровли МДОУ «Д/С № 115»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Ремонт кровли МДОУ «Д/С № 3»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Капитальный ремонт МДОУ «Д/С № 95»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Ремонт помещений МДОУ «Д/С № 15»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Приобретение и установка окон в МДОУ «Д/С № 4»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Приобретение протирочной машины, мебели МДОУ «Д/С № 31»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Капитальный ремонт МДОУ «Д/С № 3»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Капитальный ремонт МДОУ «Д/С № 107»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Капитальный ремонт МДОУ «Д/С № 4»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Капитальный ремонт МДОУ «Д/С № 66»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Приобретение </a:t>
                      </a:r>
                      <a:r>
                        <a:rPr kumimoji="0" lang="ru-RU" sz="9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офтальмогического</a:t>
                      </a: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 оборудования для МДОУ 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«Д/с </a:t>
                      </a: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№ 60 комбинированного 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вида»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076707"/>
            <a:ext cx="3879588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pPr lvl="0"/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Повышение доступности, качества и эффективности системы </a:t>
            </a:r>
            <a:endParaRPr lang="ru-RU" sz="1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0"/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образования </a:t>
            </a: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 учетом потребностей </a:t>
            </a:r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населения</a:t>
            </a:r>
            <a:r>
              <a:rPr lang="ru-RU" sz="1000" dirty="0" smtClean="0">
                <a:solidFill>
                  <a:schemeClr val="tx1"/>
                </a:solidFill>
              </a:rPr>
              <a:t>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 smtClean="0"/>
              <a:t>Управление образования.</a:t>
            </a: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Соисполнители: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Управление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капитального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строительства;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Управление культуры;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Управление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физической культуры и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спорта.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72400" y="876020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039" y="1082110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62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Развитие образования на 2014-2020 годы</a:t>
            </a:r>
            <a:endParaRPr lang="ru-RU" dirty="0" smtClean="0"/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605185"/>
              </p:ext>
            </p:extLst>
          </p:nvPr>
        </p:nvGraphicFramePr>
        <p:xfrm>
          <a:off x="101599" y="1060926"/>
          <a:ext cx="8745876" cy="5797080"/>
        </p:xfrm>
        <a:graphic>
          <a:graphicData uri="http://schemas.openxmlformats.org/drawingml/2006/table">
            <a:tbl>
              <a:tblPr/>
              <a:tblGrid>
                <a:gridCol w="5910561"/>
                <a:gridCol w="585065"/>
                <a:gridCol w="630070"/>
                <a:gridCol w="540060"/>
                <a:gridCol w="568169"/>
                <a:gridCol w="511951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год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2020 год</a:t>
                      </a:r>
                    </a:p>
                  </a:txBody>
                  <a:tcPr marT="36000" marB="36000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Приобретение оборудования для организации путей следования воспитанников в МДОУ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«Д/с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№ 40 компенсирующего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вида»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Оборудование санитарно-гигиенических помещений в МДОУ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«Д/с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№ 103 компенсирующего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вида»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0,1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Устройство эвакуационных выходов в дошкольных образовательных учреждениях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7,7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Замена электрических сетей и элементов АПС в дошкольных образовательных учреждениях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Подготовка образовательных учреждений к новому учебному году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Противопожарные мероприятия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0,4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6,9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6,9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6,9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Организация, проведение и участие воспитанников и педагогов в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конкурсах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0,1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Обучение на базе ПОУ «Ухтинский педагогический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колледж»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92 человек по специальности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«Воспитатель»,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планируемый выпуск в 2018 году - 18 воспитателей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8,4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8,4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8,4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Повышение квалификации работников дошкольных образовательных учреждений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Выплата ежемесячной денежной компенсации на оплату коммунальных услуг 127 педагогическим работникам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Компенсация части родительской платы за 1 842 ребенка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30,8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36,3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27,6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Укрепление материально-технической базы (соглашение с ООО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«Лукойл-УНП»)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Подпрограмма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«Развитие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общего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образования»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945,0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896,5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909,3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898,0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898,0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Оказание муниципальных услуг общеобразовательными учреждениями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847,6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791,5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819,0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819,0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819,0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Строительство многофункциональных спортивных площадок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Капитальный и текущий ремонт общеобразовательных учреждений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Погашение кредиторской задолженности по капитальному ремонту МОУ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«СОШ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№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2»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Погашение кредиторской задолженности по капитальному ремонту МОУ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«СОШ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№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3»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6,4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Капитальный ремонт МОУ «СОШ № 15»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Капитальный ремонт МОУ «СОШ № 9»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Капитальный ремонт МОУ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«СОШ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№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Капитальный ремонт МОУ «СОШ № 7»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Текущий ремонт помещений МОУ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«СОШ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№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7»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МОГО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«Ухта»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(соглашение с ООО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«ЛУКОЙЛ-Коми»)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1,1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 образования на 2014-2020 годы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62</a:t>
            </a:fld>
            <a:endParaRPr lang="ru-RU" dirty="0"/>
          </a:p>
        </p:txBody>
      </p:sp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75014"/>
              </p:ext>
            </p:extLst>
          </p:nvPr>
        </p:nvGraphicFramePr>
        <p:xfrm>
          <a:off x="101599" y="1082387"/>
          <a:ext cx="8745876" cy="5744520"/>
        </p:xfrm>
        <a:graphic>
          <a:graphicData uri="http://schemas.openxmlformats.org/drawingml/2006/table">
            <a:tbl>
              <a:tblPr/>
              <a:tblGrid>
                <a:gridCol w="5910561"/>
                <a:gridCol w="540060"/>
                <a:gridCol w="630070"/>
                <a:gridCol w="585065"/>
                <a:gridCol w="568169"/>
                <a:gridCol w="511951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2020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Капитальный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ремонт МОУ «СОШ № 21 с углубленным изучением отдельных предметов» 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г.Ухты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, в том числе изготовление ПСД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Капитальный ремонт кровли и приобретение технических средств и оборудования МОУ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«НОШ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№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23»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пгт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Ярега»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(соглашение с ООО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«ЛУКОЙЛ-Коми»)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3,8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Облицовка здания металлическим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сайдингом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и приобретение ученической мебели, спортивного инвентаря, мультимедийного оборудования МОУ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«СОШ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№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15»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пгт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Ярега  (соглашение с ООО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«ЛУКОЙЛ-Коми»)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4,9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Ремонт внутренних помещений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«ГПЛ»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Проведение текущего ремонта в здании МОУ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«СОШ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№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Капитальный ремонт кровли общеобразовательных учреждений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6,4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Организация мероприятий для детей с ограниченными возможностями здоровья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Подготовка образовательных учреждений к новому учебному году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Приобретение оборудования: ученическая мебель, оргтехника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0,5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Установка видеонаблюдения и ограждения по периметру территории учреждений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1,7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1,7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1,7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Противопожарные мероприятия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Организация и проведение ЕГЭ и ГИА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0,4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0,4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0,4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0,4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Организация, проведение и участие обучающихся и педагогов в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конкурсах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0,5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0,5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0,5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Повышение квалификации работников общеобразовательных учреждений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0,4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0,7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0,7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0,7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Содержание информационно-методического центра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6,9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6,9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6,9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Мероприятия по организации питания 5 402 обучающихся 1-4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классов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40,4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48,2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44,3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33,0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33,0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Выплата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компенсации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на оплату коммунальных услуг 162 педагогическим работникам и специалистам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4,4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4,4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4,4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4,4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Подпрограмма "Развитие дополнительного образования"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44,4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46,1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51,8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51,8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51,8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Оказание муниципальных услуг учреждениями дополнительного образования детей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44,3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45,1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50,7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50,7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50,7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Организация, проведение и участие обучающихся, молодежи и педагогов в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конкурсах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Выплата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денежной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компенсации на оплату коммунальных услуг 1 педагогическому работнику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Подготовка учреждений дополнительного образования детей к новому учебному году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0,1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29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 образования на 2014-2020 годы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63</a:t>
            </a:fld>
            <a:endParaRPr lang="ru-RU" dirty="0"/>
          </a:p>
        </p:txBody>
      </p:sp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606229"/>
              </p:ext>
            </p:extLst>
          </p:nvPr>
        </p:nvGraphicFramePr>
        <p:xfrm>
          <a:off x="101599" y="1150363"/>
          <a:ext cx="8922236" cy="2685960"/>
        </p:xfrm>
        <a:graphic>
          <a:graphicData uri="http://schemas.openxmlformats.org/drawingml/2006/table">
            <a:tbl>
              <a:tblPr/>
              <a:tblGrid>
                <a:gridCol w="5480605"/>
                <a:gridCol w="688311"/>
                <a:gridCol w="688311"/>
                <a:gridCol w="688311"/>
                <a:gridCol w="688387"/>
                <a:gridCol w="688311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2020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Повышение квалификации работников учреждений дополнительного образования детей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0,1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Реализация новой модели системы ДОД на базе МУ ДО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«ЦЮТ»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0,4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Организация военно-полевого слета имени Героя России А.И. Алексеева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Установка видеонаблюдения и ограждения по периметру территории учреждений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Противопожарные мероприятия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0,8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0,8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0,8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Подпрограмма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«Оздоровление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, отдых детей и трудоустройство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подростков»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17,8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19,4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19,4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19,4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Организация временной занятости 1000 подростков в летний период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7,5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8,7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8,7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8,7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Организация оздоровления и отдыха 2 906 детей и подростков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10,7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10,7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10,7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Подпрограмма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«Обеспечение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реализации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Программы»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66,5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66,9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60,3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60,3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60,3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Содержание Управления образования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66,5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66,9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60,3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60,3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60,3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88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Культура на 2014-2020 годы</a:t>
            </a:r>
            <a:endParaRPr lang="ru-RU" dirty="0" smtClean="0"/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9804815"/>
              </p:ext>
            </p:extLst>
          </p:nvPr>
        </p:nvGraphicFramePr>
        <p:xfrm>
          <a:off x="4788024" y="1330506"/>
          <a:ext cx="3960440" cy="107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133334"/>
              </p:ext>
            </p:extLst>
          </p:nvPr>
        </p:nvGraphicFramePr>
        <p:xfrm>
          <a:off x="101599" y="2486941"/>
          <a:ext cx="8745876" cy="4078080"/>
        </p:xfrm>
        <a:graphic>
          <a:graphicData uri="http://schemas.openxmlformats.org/drawingml/2006/table">
            <a:tbl>
              <a:tblPr/>
              <a:tblGrid>
                <a:gridCol w="5865556"/>
                <a:gridCol w="585065"/>
                <a:gridCol w="630070"/>
                <a:gridCol w="585065"/>
                <a:gridCol w="568169"/>
                <a:gridCol w="511951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2020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Капитальный ремонт здания клуба в пос. Подгорный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4,0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 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 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Капитальный </a:t>
                      </a:r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ремонт здания МАУ 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«Городской </a:t>
                      </a:r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Дворец 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культуры»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4,3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12,6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Ремонт в здании библиотеки в пгт. Ярега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5,0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Выполнение работ по 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ремонту</a:t>
                      </a:r>
                      <a:r>
                        <a:rPr lang="ru-RU" sz="900" b="0" i="0" u="none" strike="noStrike" baseline="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в МУ </a:t>
                      </a:r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«</a:t>
                      </a:r>
                      <a:r>
                        <a:rPr lang="ru-RU" sz="900" b="0" i="0" u="none" strike="noStrike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Водненский</a:t>
                      </a:r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 ДК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»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0,3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0,6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Ремонт МУ ДО 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«Детская </a:t>
                      </a:r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музыкальная школа № 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1»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1,4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Ремонт учебного кабинета МУ ДО 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«Детская </a:t>
                      </a:r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художественная 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школа» </a:t>
                      </a:r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МОГО 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«Ухта»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0,2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Ремонт кровли МУ 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«Дом молодежи» </a:t>
                      </a:r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МОГО 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«Ухта» 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1,6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Праздничные мероприятия и работы по строительству (реконструкции) объектов общественной инфраструктуры, реализуемых в рамках гранта Главы Республики Коми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20,0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Выполнение противопожарных мероприятий 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0,6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Укрепление и модернизация материально - технической базы 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0,5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10,8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0,3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0,3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Мероприятия по 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антитеррористической защите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1,1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0,3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0,3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0,3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Установка пандуса в учреждении культуры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0,1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Содержание и обслуживание объектов культурного наследия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1,7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0,4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Выполнение кадастровых работ исторической части города (межевание)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0,2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Оказание услуг музеями (количество 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предметов – 57 985 ед., количество экспозиций – 23 ед.)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10,7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12,9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13,0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13,0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13,0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Оказание услуг библиотеками 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(количество документов – 321 000 ед., количество посещений 243 000 ед.)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24,4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25,5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33,6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33,6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33,6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077626"/>
            <a:ext cx="441980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r>
              <a:rPr lang="ru-RU" sz="1000" dirty="0">
                <a:solidFill>
                  <a:schemeClr val="tx1"/>
                </a:solidFill>
              </a:rPr>
              <a:t>Развитие культурного потенциала, сохранение культурного наследия </a:t>
            </a:r>
            <a:endParaRPr lang="ru-RU" sz="1000" dirty="0" smtClean="0">
              <a:solidFill>
                <a:schemeClr val="tx1"/>
              </a:solidFill>
            </a:endParaRPr>
          </a:p>
          <a:p>
            <a:r>
              <a:rPr lang="ru-RU" sz="1000" dirty="0" smtClean="0">
                <a:solidFill>
                  <a:schemeClr val="tx1"/>
                </a:solidFill>
              </a:rPr>
              <a:t>и </a:t>
            </a:r>
            <a:r>
              <a:rPr lang="ru-RU" sz="1000" dirty="0">
                <a:solidFill>
                  <a:schemeClr val="tx1"/>
                </a:solidFill>
              </a:rPr>
              <a:t>гармонизация культурной жизни населения муниципального </a:t>
            </a:r>
            <a:endParaRPr lang="ru-RU" sz="1000" dirty="0" smtClean="0">
              <a:solidFill>
                <a:schemeClr val="tx1"/>
              </a:solidFill>
            </a:endParaRPr>
          </a:p>
          <a:p>
            <a:r>
              <a:rPr lang="ru-RU" sz="1000" dirty="0" smtClean="0">
                <a:solidFill>
                  <a:schemeClr val="tx1"/>
                </a:solidFill>
              </a:rPr>
              <a:t>образования.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 smtClean="0"/>
              <a:t>Управление культуры.</a:t>
            </a: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Соисполнитель:</a:t>
            </a:r>
          </a:p>
          <a:p>
            <a:r>
              <a:rPr lang="ru-RU" sz="1000" dirty="0" smtClean="0"/>
              <a:t>Управление </a:t>
            </a:r>
            <a:r>
              <a:rPr lang="ru-RU" sz="1000" dirty="0"/>
              <a:t>капитального </a:t>
            </a:r>
            <a:r>
              <a:rPr lang="ru-RU" sz="1000" dirty="0" smtClean="0"/>
              <a:t>строительства.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400" y="942122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039" y="1072012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49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Культура на 2014-2020 годы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65</a:t>
            </a:fld>
            <a:endParaRPr lang="ru-RU" dirty="0"/>
          </a:p>
        </p:txBody>
      </p:sp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985900"/>
              </p:ext>
            </p:extLst>
          </p:nvPr>
        </p:nvGraphicFramePr>
        <p:xfrm>
          <a:off x="101599" y="1210652"/>
          <a:ext cx="8922236" cy="3090600"/>
        </p:xfrm>
        <a:graphic>
          <a:graphicData uri="http://schemas.openxmlformats.org/drawingml/2006/table">
            <a:tbl>
              <a:tblPr/>
              <a:tblGrid>
                <a:gridCol w="5480605"/>
                <a:gridCol w="688311"/>
                <a:gridCol w="688311"/>
                <a:gridCol w="688311"/>
                <a:gridCol w="688387"/>
                <a:gridCol w="688311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2020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Комплектование документных (книжных) фондов библиотек  (Укомплектованность документных (книжных) фондов библиотек муниципальных образований новыми поступлениями на 1 тысячу человек населения 9,58 ед.)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0,5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0,5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0,2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0,2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Оказание услуг учреждениями культурно - досуговой сферы 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(количество клубных формирований -232 ед., количество мероприятий – 1</a:t>
                      </a:r>
                      <a:r>
                        <a:rPr lang="ru-RU" sz="900" b="0" i="0" u="none" strike="noStrike" baseline="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 529 ед.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)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69,9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73,4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85,2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85,2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85,7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Оказание услуг учреждениями дополнительного образования детей в области искусств (количество учащихся ДМШ и ДХШ 761 человек)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45,1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48,4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50,5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50,5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50,5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Оказание услуг прочими учреждениями 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культуры (количество обслуживаемых объектов 30 шт.)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23,7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24,5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27,2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27,2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27,2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Организация городских мероприятий, фестивалей, смотров, реализация творческих проектов в области культуры 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2,9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Выплата денежной компенсации расходов на оплату жилого помещения и коммунальных услуг 39 специалистам 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0,7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0,6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0,6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0,6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Реализация 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народных </a:t>
                      </a:r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проектов в сфере культуры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0,4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Содержание и обеспечение деятельности </a:t>
                      </a:r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Управления культуры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23,5</a:t>
                      </a:r>
                      <a:endParaRPr lang="ru-RU" sz="900" b="0" i="0" u="none" strike="noStrike" dirty="0"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23,6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21,3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 pitchFamily="34" charset="0"/>
                          <a:cs typeface="Tahoma" pitchFamily="34" charset="0"/>
                        </a:rPr>
                        <a:t>21,3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21,3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10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Социальная поддержка населения на 2016-2020 годы</a:t>
            </a:r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2728868"/>
              </p:ext>
            </p:extLst>
          </p:nvPr>
        </p:nvGraphicFramePr>
        <p:xfrm>
          <a:off x="4788024" y="1032827"/>
          <a:ext cx="3960440" cy="1181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652146"/>
              </p:ext>
            </p:extLst>
          </p:nvPr>
        </p:nvGraphicFramePr>
        <p:xfrm>
          <a:off x="101599" y="2273942"/>
          <a:ext cx="8922236" cy="4358640"/>
        </p:xfrm>
        <a:graphic>
          <a:graphicData uri="http://schemas.openxmlformats.org/drawingml/2006/table">
            <a:tbl>
              <a:tblPr/>
              <a:tblGrid>
                <a:gridCol w="5480605"/>
                <a:gridCol w="688311"/>
                <a:gridCol w="688311"/>
                <a:gridCol w="688311"/>
                <a:gridCol w="688387"/>
                <a:gridCol w="688311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2020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Предоставление дополнительных мер социальной поддержки отдельным категориям граждан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9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единовременной материальной помощи гражданам, попавшим в трудную жизненную или экстремальную ситуацию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2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материальной помощи родителям военнослужащих, погибших при исполнении служебного долга в локальных войнах и конфликтах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3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материальной помощи инвалидам вследствие Чернобыльской катастрофы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3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Многодетным семьям, награжденным орденом «Родительская слава» или медалью ордена «Родительская слава», премией Правительства Республики Коми лучшим многодетным семьям в Республике Коми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адресной помощи ветеранам в связи с праздничными, юбилейными и памятными датами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3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материальной помощи гражданам, удостоенным звания «Почетный гражданин г. Ухты», и гражданам, награжденным знаком отличия «За заслуги перед Ухтой» (в связи с юбилейными датами) ‒ 10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Проведение текущего ремонта жилых помещений ветеранов Великой Отечественной войны 1941-1945 годов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Организация и проведение конкурса среди социально ориентированных некоммерческих организаций на предоставление субсидий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087724"/>
            <a:ext cx="28905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pPr lvl="0"/>
            <a:r>
              <a:rPr lang="ru-RU" sz="1000" dirty="0" smtClean="0">
                <a:solidFill>
                  <a:schemeClr val="tx1"/>
                </a:solidFill>
              </a:rPr>
              <a:t>Оказание </a:t>
            </a:r>
            <a:r>
              <a:rPr lang="ru-RU" sz="1000" dirty="0">
                <a:solidFill>
                  <a:schemeClr val="tx1"/>
                </a:solidFill>
              </a:rPr>
              <a:t>социальной поддержки </a:t>
            </a:r>
            <a:r>
              <a:rPr lang="ru-RU" sz="1000" dirty="0" smtClean="0">
                <a:solidFill>
                  <a:schemeClr val="tx1"/>
                </a:solidFill>
              </a:rPr>
              <a:t>гражданам.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/>
              <a:t>Социальный отдел </a:t>
            </a:r>
            <a:r>
              <a:rPr lang="ru-RU" sz="1000" dirty="0" smtClean="0"/>
              <a:t>администрации.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400" y="876020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039" y="1082110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16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Развитие физической культуры и спорта на 2014-2020 годы</a:t>
            </a:r>
            <a:endParaRPr lang="ru-RU" dirty="0" smtClean="0"/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3366205"/>
              </p:ext>
            </p:extLst>
          </p:nvPr>
        </p:nvGraphicFramePr>
        <p:xfrm>
          <a:off x="4788024" y="1341144"/>
          <a:ext cx="3960440" cy="1322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879085"/>
              </p:ext>
            </p:extLst>
          </p:nvPr>
        </p:nvGraphicFramePr>
        <p:xfrm>
          <a:off x="101599" y="2758690"/>
          <a:ext cx="8745876" cy="3352320"/>
        </p:xfrm>
        <a:graphic>
          <a:graphicData uri="http://schemas.openxmlformats.org/drawingml/2006/table">
            <a:tbl>
              <a:tblPr/>
              <a:tblGrid>
                <a:gridCol w="5910561"/>
                <a:gridCol w="585065"/>
                <a:gridCol w="585065"/>
                <a:gridCol w="585065"/>
                <a:gridCol w="568169"/>
                <a:gridCol w="511951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2020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Реконструкция бассейна и погашение кредиторской задолженности по реконструкции АУ «Плавательный бассейн «Юность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10,6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Приобретение и установка универсальной баскетбольно-волейбольной площадки с искусственным покрытием МУ "Спорткомплекс «Шахтер» в пгт. Ярега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Однократная привязка проекта повторного применения «ФОК» г.Чадан для строительства объекта: «Физкультурно-оздоровительный комплекс единоборств» г. Ухта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Ремонт наружных стен старого здания спортивного комплекса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«Нефтяник»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1,6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Текущий ремонт кровли МБУ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«Ледовый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дворец спорта им.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С.Капустина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Установка системы водоподготовки малого бассейна по адресу: наб.Нефтяников, д.18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Текущий ремонт помещений лыжной базы МУ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«СШ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№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Текущий ремонт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помещений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малого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бассейна по адресу: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наб.Нефтяников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, д.18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Реконструкция спорткомплекса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«Нефтяник»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в г.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Ухта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Обеспечение учреждений средствами антитеррористической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защиты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Адаптация муниципальных учреждений физкультуры и спорта к обслуживанию инвалидов;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проведение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0,7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065690"/>
            <a:ext cx="4204997" cy="1785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pPr lvl="0"/>
            <a:r>
              <a:rPr lang="ru-RU" sz="1000" dirty="0">
                <a:solidFill>
                  <a:schemeClr val="tx1"/>
                </a:solidFill>
              </a:rPr>
              <a:t>Совершенствование системы физической культуры и спорта, </a:t>
            </a:r>
            <a:endParaRPr lang="ru-RU" sz="1000" dirty="0" smtClean="0">
              <a:solidFill>
                <a:schemeClr val="tx1"/>
              </a:solidFill>
            </a:endParaRPr>
          </a:p>
          <a:p>
            <a:pPr lvl="0"/>
            <a:r>
              <a:rPr lang="ru-RU" sz="1000" dirty="0" smtClean="0">
                <a:solidFill>
                  <a:schemeClr val="tx1"/>
                </a:solidFill>
              </a:rPr>
              <a:t>направленной </a:t>
            </a:r>
            <a:r>
              <a:rPr lang="ru-RU" sz="1000" dirty="0">
                <a:solidFill>
                  <a:schemeClr val="tx1"/>
                </a:solidFill>
              </a:rPr>
              <a:t>на укрепление здоровья, улучшение качества </a:t>
            </a:r>
            <a:r>
              <a:rPr lang="ru-RU" sz="1000" dirty="0" smtClean="0">
                <a:solidFill>
                  <a:schemeClr val="tx1"/>
                </a:solidFill>
              </a:rPr>
              <a:t>жизни</a:t>
            </a:r>
          </a:p>
          <a:p>
            <a:pPr lvl="0"/>
            <a:r>
              <a:rPr lang="ru-RU" sz="1000" dirty="0" smtClean="0">
                <a:solidFill>
                  <a:schemeClr val="tx1"/>
                </a:solidFill>
              </a:rPr>
              <a:t>населения </a:t>
            </a:r>
            <a:r>
              <a:rPr lang="ru-RU" sz="1000" dirty="0">
                <a:solidFill>
                  <a:schemeClr val="tx1"/>
                </a:solidFill>
              </a:rPr>
              <a:t>и развитие массового </a:t>
            </a:r>
            <a:r>
              <a:rPr lang="ru-RU" sz="1000" dirty="0" smtClean="0">
                <a:solidFill>
                  <a:schemeClr val="tx1"/>
                </a:solidFill>
              </a:rPr>
              <a:t>спорта.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 smtClean="0"/>
              <a:t>Управление </a:t>
            </a:r>
            <a:r>
              <a:rPr lang="ru-RU" sz="1000" dirty="0"/>
              <a:t>физической культуры и </a:t>
            </a:r>
            <a:r>
              <a:rPr lang="ru-RU" sz="1000" dirty="0" smtClean="0"/>
              <a:t>спорта.</a:t>
            </a: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Соисполнители: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Управление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капитального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строительства;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Управление образования;</a:t>
            </a:r>
            <a:endParaRPr lang="ru-RU" sz="1000" dirty="0">
              <a:latin typeface="Tahoma" pitchFamily="34" charset="0"/>
              <a:cs typeface="Tahoma" pitchFamily="34" charset="0"/>
            </a:endParaRP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Управление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жилищно-коммунального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хозяйства.</a:t>
            </a:r>
            <a:endParaRPr lang="ru-RU" sz="1000" dirty="0">
              <a:latin typeface="Tahoma" pitchFamily="34" charset="0"/>
              <a:cs typeface="Tahoma" pitchFamily="34" charset="0"/>
            </a:endParaRPr>
          </a:p>
          <a:p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400" y="1085343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039" y="1082110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76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Развитие физической культуры и спорта на 2014-2020 годы</a:t>
            </a:r>
            <a:endParaRPr lang="ru-RU" dirty="0" smtClean="0"/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52793"/>
              </p:ext>
            </p:extLst>
          </p:nvPr>
        </p:nvGraphicFramePr>
        <p:xfrm>
          <a:off x="101599" y="1389692"/>
          <a:ext cx="8922236" cy="2104200"/>
        </p:xfrm>
        <a:graphic>
          <a:graphicData uri="http://schemas.openxmlformats.org/drawingml/2006/table">
            <a:tbl>
              <a:tblPr/>
              <a:tblGrid>
                <a:gridCol w="5480605"/>
                <a:gridCol w="688311"/>
                <a:gridCol w="688311"/>
                <a:gridCol w="688311"/>
                <a:gridCol w="688387"/>
                <a:gridCol w="688311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2020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1347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Оказание  услуг  учреждениями дополнительного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образования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66,1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Оказание услуг физкультурно - спортивными учреждениями 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39,9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106,7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119,2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120,9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121,3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Содержание Управления физической культуры и спорта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15,3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Реализация мероприятий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«Готов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 труду и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обороне»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(ГТО) 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0,2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Спартакиада народов Севера России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«Заполярные игры»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г.Воркута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1,5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Реализация календарного плана физкультурных и спортивных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мероприятий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Реализация народных проектов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0,4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0,0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06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федеральных и республиканских программах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69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874657"/>
              </p:ext>
            </p:extLst>
          </p:nvPr>
        </p:nvGraphicFramePr>
        <p:xfrm>
          <a:off x="85804" y="1122428"/>
          <a:ext cx="9013526" cy="566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77811"/>
                <a:gridCol w="2489581"/>
                <a:gridCol w="675075"/>
                <a:gridCol w="630070"/>
                <a:gridCol w="615764"/>
                <a:gridCol w="684000"/>
                <a:gridCol w="666150"/>
                <a:gridCol w="675075"/>
              </a:tblGrid>
              <a:tr h="136991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Наименование программы / мероприятия</a:t>
                      </a:r>
                      <a:endParaRPr lang="ru-RU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2018 год, млн. руб.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Процент софинансирования, %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221281">
                <a:tc gridSpan="2"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ФБ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РК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МБ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ФБ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РК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МБ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27696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МП МОГО "Ухта" "Развитие экономики на 2014 – 2020 годы"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1,0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21307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ГП РК "Развитие экономики"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финансовая поддержка субъектов малого и среднего предпринимательства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36,0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14,0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50,0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МП МОГО "Ухта" "Развитие транспортной системы на 2014 - 2020 годы"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ГП РК "Развитие транспортной системы"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обеспечение транспортного обслуживания населения в границах городского округа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95,0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МП МОГО "Ухта" "Жилье и жилищно - коммунальное хозяйство на 2014 – 2020 годы"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3,0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17,2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18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6282">
                <a:tc rowSpan="3">
                  <a:txBody>
                    <a:bodyPr/>
                    <a:lstStyle/>
                    <a:p>
                      <a:r>
                        <a:rPr lang="ru-RU" sz="900" dirty="0" smtClean="0"/>
                        <a:t>ГП РК "Социальная защита населения"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обеспечение жильем ветеранов и инвалидов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3,0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707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осуществление переданных государственных полномочий в области государственной поддержки граждан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987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обеспечение жильем детей-сирот и детей, оставшихся без попечения родителей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15,4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77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ФЦП "Жилище на 2015-2020 годы" </a:t>
                      </a:r>
                    </a:p>
                    <a:p>
                      <a:r>
                        <a:rPr lang="ru-RU" sz="900" dirty="0" smtClean="0"/>
                        <a:t>ГП РК "Развитие строительства и жилищно-коммунального комплекса, энергосбережение и повышение энергоэффективности"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предоставление социальных выплат молодым семьям на приобретение жилого помещения или создание объекта индивидуального жилищного строительства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17,7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35,0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30,0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35,0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56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ГП РК «Развитие транспортной системы»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капитальный ремонт (ремонт) и содержание объектов внешнего благоустройства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99,0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90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ГП РК «Развитие сельского хозяйства и регулирование рынков сельскохозяйственной продукции, сырья и продовольствия, развитие рыбохозяйственного комплекса в Республике Коми»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осуществление государственного полномочия Республики Коми по отлову</a:t>
                      </a:r>
                      <a:r>
                        <a:rPr lang="ru-RU" sz="900" baseline="0" dirty="0" smtClean="0"/>
                        <a:t> и содержанию безнадзорных животных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1,2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429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ГП РК "Развитие строительства и жилищно-коммунального комплекса, энергосбережение и повышение энергоэффективности" 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реализация народных проектов (обустройство детской площадки)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90,0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53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и основные направления бюджетной политики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 rot="5400000">
            <a:off x="-446057" y="2371382"/>
            <a:ext cx="3600400" cy="2025225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ятиугольник 8"/>
          <p:cNvSpPr/>
          <p:nvPr/>
        </p:nvSpPr>
        <p:spPr>
          <a:xfrm rot="5400000">
            <a:off x="1726940" y="2371382"/>
            <a:ext cx="3600400" cy="2025225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ятиугольник 9"/>
          <p:cNvSpPr/>
          <p:nvPr/>
        </p:nvSpPr>
        <p:spPr>
          <a:xfrm rot="5400000">
            <a:off x="3899939" y="2379643"/>
            <a:ext cx="3600400" cy="2025225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ятиугольник 10"/>
          <p:cNvSpPr/>
          <p:nvPr/>
        </p:nvSpPr>
        <p:spPr>
          <a:xfrm rot="5400000">
            <a:off x="6079668" y="2371382"/>
            <a:ext cx="3600400" cy="2025225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1530" y="5339119"/>
            <a:ext cx="8550951" cy="137524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0676" y="1718810"/>
            <a:ext cx="1800200" cy="405045"/>
          </a:xfrm>
          <a:prstGeom prst="roundRect">
            <a:avLst>
              <a:gd name="adj" fmla="val 99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Задача № 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30407" y="1718809"/>
            <a:ext cx="1800200" cy="405045"/>
          </a:xfrm>
          <a:prstGeom prst="roundRect">
            <a:avLst>
              <a:gd name="adj" fmla="val 99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Задача № 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3404" y="1730457"/>
            <a:ext cx="1800200" cy="405045"/>
          </a:xfrm>
          <a:prstGeom prst="roundRect">
            <a:avLst>
              <a:gd name="adj" fmla="val 99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Задача № 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979768" y="1730457"/>
            <a:ext cx="1800200" cy="405045"/>
          </a:xfrm>
          <a:prstGeom prst="roundRect">
            <a:avLst>
              <a:gd name="adj" fmla="val 99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Задача № 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0676" y="2258871"/>
            <a:ext cx="180020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ahoma" pitchFamily="34" charset="0"/>
                <a:cs typeface="Tahoma" pitchFamily="34" charset="0"/>
              </a:rPr>
              <a:t>Обеспечение роста налоговых и неналоговых доходов бюджета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05295" y="2258871"/>
            <a:ext cx="18002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ahoma" pitchFamily="34" charset="0"/>
                <a:cs typeface="Tahoma" pitchFamily="34" charset="0"/>
              </a:rPr>
              <a:t>Сдерживание роста расходов бюджета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00039" y="2273904"/>
            <a:ext cx="180020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ahoma" pitchFamily="34" charset="0"/>
                <a:cs typeface="Tahoma" pitchFamily="34" charset="0"/>
              </a:rPr>
              <a:t>Совершенство-</a:t>
            </a:r>
            <a:r>
              <a:rPr lang="ru-RU" sz="1600" dirty="0" err="1" smtClean="0">
                <a:latin typeface="Tahoma" pitchFamily="34" charset="0"/>
                <a:cs typeface="Tahoma" pitchFamily="34" charset="0"/>
              </a:rPr>
              <a:t>вание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 системы управления </a:t>
            </a:r>
            <a:r>
              <a:rPr lang="ru-RU" sz="1600" dirty="0" err="1" smtClean="0">
                <a:latin typeface="Tahoma" pitchFamily="34" charset="0"/>
                <a:cs typeface="Tahoma" pitchFamily="34" charset="0"/>
              </a:rPr>
              <a:t>муниципальны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-ми финансами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79768" y="2258871"/>
            <a:ext cx="1800200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ahoma" pitchFamily="34" charset="0"/>
                <a:cs typeface="Tahoma" pitchFamily="34" charset="0"/>
              </a:rPr>
              <a:t>Сокращение долговой нагрузки и обеспечение ликвидности бюджета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9446" y="5947776"/>
            <a:ext cx="813616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ahoma" pitchFamily="34" charset="0"/>
                <a:cs typeface="Tahoma" pitchFamily="34" charset="0"/>
              </a:rPr>
              <a:t>Программа оздоровления муниципальных финансов (оптимизации расходов) МОГО «Ухта» на период 2017-2019 годов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807060" y="5478323"/>
            <a:ext cx="3619889" cy="405045"/>
          </a:xfrm>
          <a:prstGeom prst="roundRect">
            <a:avLst>
              <a:gd name="adj" fmla="val 99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Основной инструмент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8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федеральных и республиканских программах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70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872309"/>
              </p:ext>
            </p:extLst>
          </p:nvPr>
        </p:nvGraphicFramePr>
        <p:xfrm>
          <a:off x="81205" y="1150775"/>
          <a:ext cx="8991145" cy="54203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2400"/>
                <a:gridCol w="2941200"/>
                <a:gridCol w="675075"/>
                <a:gridCol w="630070"/>
                <a:gridCol w="615600"/>
                <a:gridCol w="684000"/>
                <a:gridCol w="666000"/>
                <a:gridCol w="676800"/>
              </a:tblGrid>
              <a:tr h="138222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Наименование программы / мероприятия</a:t>
                      </a:r>
                      <a:endParaRPr lang="ru-RU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2018 год, млн. руб.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Процент </a:t>
                      </a:r>
                      <a:r>
                        <a:rPr lang="ru-RU" sz="900" b="1" dirty="0" err="1" smtClean="0"/>
                        <a:t>софинансирования</a:t>
                      </a:r>
                      <a:r>
                        <a:rPr lang="ru-RU" sz="900" b="1" dirty="0" smtClean="0"/>
                        <a:t>, %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ФБ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РК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МБ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ФБ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РК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МБ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36578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МП МОГО "Ухта" "Развитие образования на 2014 - 2020 годы"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1 </a:t>
                      </a:r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494,2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6,0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8018">
                <a:tc rowSpan="2">
                  <a:txBody>
                    <a:bodyPr/>
                    <a:lstStyle/>
                    <a:p>
                      <a:r>
                        <a:rPr lang="ru-RU" sz="900" dirty="0" smtClean="0"/>
                        <a:t>ГП РК "Развитие образования"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оказание муниципальных услуг (выполнение работ) образовательными учреждениями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 </a:t>
                      </a:r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410,7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283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мероприятия по организации питания обучающихся 1 - 4 классов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43,8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99,0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ГП РК "Развитие </a:t>
                      </a:r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образования"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проведение </a:t>
                      </a:r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оздоровительной кампании детей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4,6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5,6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6</a:t>
                      </a:r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40,0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 rowSpan="2">
                  <a:txBody>
                    <a:bodyPr/>
                    <a:lstStyle/>
                    <a:p>
                      <a:r>
                        <a:rPr lang="ru-RU" sz="900" dirty="0" smtClean="0"/>
                        <a:t>ГП РК "Социальная защита населения"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предоставление компенсации родителям платы за присмотр и уход за детьми, посещающими ДОУ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27,5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выплата денежной компенсации расходов на оплату жилого помещения и коммунальных услуг педагогическим работникам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7,6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МП МОГО "Ухта" "Культура на 2014 - 2020 годы"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0,2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0,5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-</a:t>
                      </a:r>
                      <a:endParaRPr lang="ru-RU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-</a:t>
                      </a:r>
                      <a:endParaRPr lang="ru-RU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-</a:t>
                      </a:r>
                      <a:endParaRPr lang="ru-RU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8008">
                <a:tc rowSpan="2">
                  <a:txBody>
                    <a:bodyPr/>
                    <a:lstStyle/>
                    <a:p>
                      <a:r>
                        <a:rPr lang="ru-RU" sz="900" dirty="0" smtClean="0"/>
                        <a:t>ГП РК "Культура Республики Коми"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укрепление и модернизация материально - технической базы в области культуры, дополнительного образования детей, объектов культурного наследия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0,3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50,0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50,0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комплектование документных (книжных) фондов библиотек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50,0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50,0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ГП РК "Социальная защита населения"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выплата денежной компенсации расходов на оплату жилого помещения и коммунальных услуг педагогическим работникам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МП МОГО «Ухта» «Социальная поддержка населения на 2016 - 2020 годы»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1,5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800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ГП РК "Социальная защита населения"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предоставление субсидий</a:t>
                      </a:r>
                      <a:r>
                        <a:rPr lang="ru-RU" sz="900" baseline="0" dirty="0" smtClean="0"/>
                        <a:t> социально ориентированным некоммерческим организациям (софинансирование)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1,5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50,0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50,0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Всего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3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1 511,6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27,2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56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Непрограммные мероприятия</a:t>
            </a:r>
          </a:p>
        </p:txBody>
      </p:sp>
      <p:sp>
        <p:nvSpPr>
          <p:cNvPr id="6451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F0CFD2-54D2-4E49-8F67-E963210EC96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ru-RU" dirty="0" smtClean="0"/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0389389"/>
              </p:ext>
            </p:extLst>
          </p:nvPr>
        </p:nvGraphicFramePr>
        <p:xfrm>
          <a:off x="231837" y="1354553"/>
          <a:ext cx="8734301" cy="544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72400" y="836712"/>
            <a:ext cx="841375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6635" y="3203975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34,1%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1300" y="2036367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1,7%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2290" y="2013507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0</a:t>
            </a:r>
            <a:r>
              <a:rPr lang="ru-RU" sz="1000" b="1" dirty="0" smtClean="0">
                <a:cs typeface="Tahoma" pitchFamily="34" charset="0"/>
              </a:rPr>
              <a:t>,3%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7050" y="233959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2,5%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58328" y="2082687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1,3%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1740" y="500425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77237" y="210818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1,7%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37285" y="3949779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42,0%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39449" y="5298297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7,0%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13308" y="212831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1,7%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8" name="Прямоугольник 28"/>
          <p:cNvSpPr>
            <a:spLocks noChangeArrowheads="1"/>
          </p:cNvSpPr>
          <p:nvPr/>
        </p:nvSpPr>
        <p:spPr bwMode="auto">
          <a:xfrm>
            <a:off x="3906964" y="954671"/>
            <a:ext cx="2592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2018 год</a:t>
            </a:r>
            <a:endParaRPr lang="ru-RU" sz="14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88491" y="6381328"/>
            <a:ext cx="225574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290,2 млн. руб.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13339" y="220327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13339" y="251850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0,3%</a:t>
            </a:r>
            <a:endParaRPr lang="ru-RU" sz="10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8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Непрограммные мероприятия</a:t>
            </a:r>
          </a:p>
        </p:txBody>
      </p:sp>
      <p:sp>
        <p:nvSpPr>
          <p:cNvPr id="6451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F0CFD2-54D2-4E49-8F67-E963210EC96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ru-RU" dirty="0" smtClean="0"/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7880708"/>
              </p:ext>
            </p:extLst>
          </p:nvPr>
        </p:nvGraphicFramePr>
        <p:xfrm>
          <a:off x="0" y="1112937"/>
          <a:ext cx="4445454" cy="5576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72400" y="836712"/>
            <a:ext cx="841375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11884" y="329195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2,8%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554" y="422548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7,2%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4411" y="336575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2,0%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8979" y="326804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2,0%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2404" y="3098858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1533" y="310842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1590" y="3680200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19,4%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47403" y="4599130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55,0%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489" y="454342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25465" y="3433979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76468" y="332151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2,0%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2" name="Прямоугольник 28"/>
          <p:cNvSpPr>
            <a:spLocks noChangeArrowheads="1"/>
          </p:cNvSpPr>
          <p:nvPr/>
        </p:nvSpPr>
        <p:spPr bwMode="auto">
          <a:xfrm>
            <a:off x="1796194" y="891758"/>
            <a:ext cx="12961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2019 год</a:t>
            </a:r>
            <a:endParaRPr lang="ru-RU" sz="14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16393" y="6298119"/>
            <a:ext cx="225574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255,2 млн. руб.</a:t>
            </a:r>
            <a:endParaRPr lang="ru-RU" sz="1400" b="1" dirty="0">
              <a:cs typeface="Tahoma" pitchFamily="34" charset="0"/>
            </a:endParaRPr>
          </a:p>
        </p:txBody>
      </p:sp>
      <p:graphicFrame>
        <p:nvGraphicFramePr>
          <p:cNvPr id="24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3902257"/>
              </p:ext>
            </p:extLst>
          </p:nvPr>
        </p:nvGraphicFramePr>
        <p:xfrm>
          <a:off x="4584700" y="1112937"/>
          <a:ext cx="4445454" cy="5576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596584" y="329195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2,7%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05907" y="437037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7,0%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19111" y="336575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53679" y="326804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67104" y="3098858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06233" y="310842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5337" y="3738656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22,7%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26488" y="4570554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52,8%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76975" y="466653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6,6%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10165" y="3433979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61168" y="332151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6" name="Прямоугольник 28"/>
          <p:cNvSpPr>
            <a:spLocks noChangeArrowheads="1"/>
          </p:cNvSpPr>
          <p:nvPr/>
        </p:nvSpPr>
        <p:spPr bwMode="auto">
          <a:xfrm>
            <a:off x="6380894" y="891758"/>
            <a:ext cx="12961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2020 год</a:t>
            </a:r>
            <a:endParaRPr lang="ru-RU" sz="14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01093" y="6298119"/>
            <a:ext cx="225574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266,3 млн. руб.</a:t>
            </a:r>
            <a:endParaRPr lang="ru-RU" sz="14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42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Доходы учреждений от предпринимательской и иной приносящей доход деятельности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73</a:t>
            </a:fld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67266432"/>
              </p:ext>
            </p:extLst>
          </p:nvPr>
        </p:nvGraphicFramePr>
        <p:xfrm>
          <a:off x="341530" y="1223755"/>
          <a:ext cx="8640960" cy="5265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86384" y="6219310"/>
            <a:ext cx="225574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366,5 млн. руб.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92380" y="1112937"/>
            <a:ext cx="841375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89654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Расходы на поддержку отдельных категорий граждан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74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6535" y="1403775"/>
            <a:ext cx="2700300" cy="2250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11860" y="1403775"/>
            <a:ext cx="2700300" cy="22502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82190" y="1403775"/>
            <a:ext cx="2700300" cy="22502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6535" y="4059070"/>
            <a:ext cx="2700300" cy="22502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11860" y="4059070"/>
            <a:ext cx="2700300" cy="22502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82190" y="4059070"/>
            <a:ext cx="2700300" cy="22502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87920" y="1620959"/>
            <a:ext cx="1497526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Пенсионеры</a:t>
            </a:r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56,7 млн. руб.</a:t>
            </a:r>
          </a:p>
          <a:p>
            <a:pPr algn="ctr"/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2018 год – 18,9</a:t>
            </a:r>
          </a:p>
          <a:p>
            <a:pPr algn="ctr"/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2019 год – 18,9</a:t>
            </a:r>
          </a:p>
          <a:p>
            <a:pPr algn="ctr"/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2020 год – 18,9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13244" y="1613347"/>
            <a:ext cx="1497526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Дети-сироты</a:t>
            </a:r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47,4 млн. руб.</a:t>
            </a:r>
          </a:p>
          <a:p>
            <a:pPr algn="ctr"/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2018 год – 15,4</a:t>
            </a:r>
          </a:p>
          <a:p>
            <a:pPr algn="ctr"/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2019 год – 15,9</a:t>
            </a:r>
          </a:p>
          <a:p>
            <a:pPr algn="ctr"/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2020 год – 16,1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97816" y="1620959"/>
            <a:ext cx="1669047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Молодые семьи</a:t>
            </a:r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53,4 млн. руб.</a:t>
            </a:r>
          </a:p>
          <a:p>
            <a:pPr algn="ctr"/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2018 год – 17,8</a:t>
            </a:r>
          </a:p>
          <a:p>
            <a:pPr algn="ctr"/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2019 год – 17,8</a:t>
            </a:r>
          </a:p>
          <a:p>
            <a:pPr algn="ctr"/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2020 год – 17,8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922" y="4276254"/>
            <a:ext cx="1497526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Инвалиды</a:t>
            </a:r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14,9 млн. руб.</a:t>
            </a:r>
          </a:p>
          <a:p>
            <a:pPr algn="ctr"/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2018 год – 3,5</a:t>
            </a:r>
          </a:p>
          <a:p>
            <a:pPr algn="ctr"/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2019 год – 5,7</a:t>
            </a:r>
          </a:p>
          <a:p>
            <a:pPr algn="ctr"/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2020 год – 5,7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67611" y="4276254"/>
            <a:ext cx="2388794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Семьи, имеющие детей</a:t>
            </a:r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193,8 млн. руб.</a:t>
            </a:r>
          </a:p>
          <a:p>
            <a:pPr algn="ctr"/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2018 год – 71,8</a:t>
            </a:r>
          </a:p>
          <a:p>
            <a:pPr algn="ctr"/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2019 год – 61,0</a:t>
            </a:r>
          </a:p>
          <a:p>
            <a:pPr algn="ctr"/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2020 год – 61,0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53598" y="4276254"/>
            <a:ext cx="2757486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Прочие категории граждан</a:t>
            </a:r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4,5 млн. руб.</a:t>
            </a:r>
          </a:p>
          <a:p>
            <a:pPr algn="ctr"/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2018 год – 1,5</a:t>
            </a:r>
          </a:p>
          <a:p>
            <a:pPr algn="ctr"/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2019 год – 1,5</a:t>
            </a:r>
          </a:p>
          <a:p>
            <a:pPr algn="ctr"/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2020 год – 1,5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72400" y="836712"/>
            <a:ext cx="841375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4655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 по сокращению расходов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51353" y="2753510"/>
            <a:ext cx="8813132" cy="859155"/>
            <a:chOff x="151355" y="1143426"/>
            <a:chExt cx="8813132" cy="859155"/>
          </a:xfrm>
        </p:grpSpPr>
        <p:sp>
          <p:nvSpPr>
            <p:cNvPr id="8" name="Пятиугольник 7"/>
            <p:cNvSpPr/>
            <p:nvPr/>
          </p:nvSpPr>
          <p:spPr>
            <a:xfrm rot="10800000">
              <a:off x="151355" y="1143426"/>
              <a:ext cx="8813132" cy="859155"/>
            </a:xfrm>
            <a:prstGeom prst="homePlate">
              <a:avLst>
                <a:gd name="adj" fmla="val 2639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" name="Шестиугольник 9"/>
            <p:cNvSpPr/>
            <p:nvPr/>
          </p:nvSpPr>
          <p:spPr>
            <a:xfrm>
              <a:off x="216000" y="1188000"/>
              <a:ext cx="867921" cy="76109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sx="114000" sy="114000" algn="tl" rotWithShape="0">
                <a:prstClr val="black">
                  <a:alpha val="13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Шестиугольник 10"/>
            <p:cNvSpPr/>
            <p:nvPr/>
          </p:nvSpPr>
          <p:spPr>
            <a:xfrm>
              <a:off x="285386" y="1251102"/>
              <a:ext cx="729148" cy="643805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38100" dir="2700000" sx="119000" sy="119000" algn="tl" rotWithShape="0">
                <a:prstClr val="black">
                  <a:alpha val="31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1"/>
                  </a:solidFill>
                </a:rPr>
                <a:t>1</a:t>
              </a:r>
              <a:endParaRPr lang="ru-RU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151352" y="3738574"/>
            <a:ext cx="8813132" cy="859155"/>
            <a:chOff x="151354" y="2128490"/>
            <a:chExt cx="8813132" cy="859155"/>
          </a:xfrm>
        </p:grpSpPr>
        <p:sp>
          <p:nvSpPr>
            <p:cNvPr id="32" name="Пятиугольник 31"/>
            <p:cNvSpPr/>
            <p:nvPr/>
          </p:nvSpPr>
          <p:spPr>
            <a:xfrm rot="10800000">
              <a:off x="151354" y="2128490"/>
              <a:ext cx="8813132" cy="859155"/>
            </a:xfrm>
            <a:prstGeom prst="homePlate">
              <a:avLst>
                <a:gd name="adj" fmla="val 2639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Шестиугольник 32"/>
            <p:cNvSpPr/>
            <p:nvPr/>
          </p:nvSpPr>
          <p:spPr>
            <a:xfrm>
              <a:off x="215999" y="2173064"/>
              <a:ext cx="867921" cy="76109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sx="114000" sy="114000" algn="tl" rotWithShape="0">
                <a:prstClr val="black">
                  <a:alpha val="13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Шестиугольник 33"/>
            <p:cNvSpPr/>
            <p:nvPr/>
          </p:nvSpPr>
          <p:spPr>
            <a:xfrm>
              <a:off x="285385" y="2236166"/>
              <a:ext cx="729148" cy="643805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38100" dir="2700000" sx="119000" sy="119000" algn="tl" rotWithShape="0">
                <a:prstClr val="black">
                  <a:alpha val="31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3"/>
                  </a:solidFill>
                </a:rPr>
                <a:t>2</a:t>
              </a:r>
              <a:endParaRPr lang="ru-RU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151353" y="4720484"/>
            <a:ext cx="8813132" cy="859155"/>
            <a:chOff x="151355" y="3134778"/>
            <a:chExt cx="8813132" cy="859155"/>
          </a:xfrm>
        </p:grpSpPr>
        <p:sp>
          <p:nvSpPr>
            <p:cNvPr id="35" name="Пятиугольник 34"/>
            <p:cNvSpPr/>
            <p:nvPr/>
          </p:nvSpPr>
          <p:spPr>
            <a:xfrm rot="10800000">
              <a:off x="151355" y="3134778"/>
              <a:ext cx="8813132" cy="859155"/>
            </a:xfrm>
            <a:prstGeom prst="homePlate">
              <a:avLst>
                <a:gd name="adj" fmla="val 2639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Шестиугольник 35"/>
            <p:cNvSpPr/>
            <p:nvPr/>
          </p:nvSpPr>
          <p:spPr>
            <a:xfrm>
              <a:off x="216000" y="3179352"/>
              <a:ext cx="867921" cy="76109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sx="114000" sy="114000" algn="tl" rotWithShape="0">
                <a:prstClr val="black">
                  <a:alpha val="13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Шестиугольник 36"/>
            <p:cNvSpPr/>
            <p:nvPr/>
          </p:nvSpPr>
          <p:spPr>
            <a:xfrm>
              <a:off x="285386" y="3242454"/>
              <a:ext cx="729148" cy="643805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38100" dir="2700000" sx="119000" sy="119000" algn="tl" rotWithShape="0">
                <a:prstClr val="black">
                  <a:alpha val="31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4"/>
                  </a:solidFill>
                </a:rPr>
                <a:t>3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221648" y="2917022"/>
            <a:ext cx="610615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 smtClean="0"/>
              <a:t>Оптимизация расходов бюджета, в том числе расходов на содержание</a:t>
            </a:r>
          </a:p>
          <a:p>
            <a:r>
              <a:rPr lang="ru-RU" dirty="0"/>
              <a:t>о</a:t>
            </a:r>
            <a:r>
              <a:rPr lang="ru-RU" dirty="0" smtClean="0"/>
              <a:t>рганов местного самоуправления;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1208475" y="4009807"/>
            <a:ext cx="621195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 smtClean="0"/>
              <a:t>Повышение эффективности расходов в сфере муниципальных закупок; 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1255495" y="4991717"/>
            <a:ext cx="469391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 smtClean="0"/>
              <a:t>Сокращение объемов незавершенного строительства.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285384" y="1538790"/>
            <a:ext cx="86791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 smtClean="0"/>
              <a:t>Реализация Программы оздоровления муниципальных финансов (оптимизации расходов)</a:t>
            </a:r>
          </a:p>
          <a:p>
            <a:r>
              <a:rPr lang="ru-RU" dirty="0" smtClean="0"/>
              <a:t>МОГО «Ухта» на период 2017-2019 годов</a:t>
            </a:r>
            <a:endParaRPr lang="ru-RU" dirty="0"/>
          </a:p>
        </p:txBody>
      </p:sp>
      <p:sp>
        <p:nvSpPr>
          <p:cNvPr id="53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75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25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Дефицит и источники финансирования дефицита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040598"/>
              </p:ext>
            </p:extLst>
          </p:nvPr>
        </p:nvGraphicFramePr>
        <p:xfrm>
          <a:off x="116504" y="1481213"/>
          <a:ext cx="8910993" cy="464544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145851"/>
                <a:gridCol w="1383097"/>
                <a:gridCol w="1173611"/>
                <a:gridCol w="1069478"/>
                <a:gridCol w="1069478"/>
                <a:gridCol w="1069478"/>
              </a:tblGrid>
              <a:tr h="5534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Источники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 2017 года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Ожидаемое исполнение 2017 года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2018 года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2019 года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2020 года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4467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Кредиты </a:t>
                      </a:r>
                      <a:r>
                        <a:rPr lang="ru-RU" sz="1400" u="none" strike="noStrike" dirty="0">
                          <a:effectLst/>
                        </a:rPr>
                        <a:t>кредитных </a:t>
                      </a:r>
                      <a:r>
                        <a:rPr lang="ru-RU" sz="1400" u="none" strike="noStrike" dirty="0" smtClean="0">
                          <a:effectLst/>
                        </a:rPr>
                        <a:t>организаций (привлечение кредита)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403,5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403,5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822,5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437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Кредиты кредитных организаций </a:t>
                      </a:r>
                      <a:r>
                        <a:rPr lang="ru-RU" sz="1400" u="none" strike="noStrike" dirty="0" smtClean="0">
                          <a:effectLst/>
                        </a:rPr>
                        <a:t>(погашение кредита)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-403,5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-403,5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-822,5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-284,5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-150,0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5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Бюджетные </a:t>
                      </a:r>
                      <a:r>
                        <a:rPr lang="ru-RU" sz="1400" u="none" strike="noStrike" dirty="0">
                          <a:effectLst/>
                        </a:rPr>
                        <a:t>кредиты от других бюджетов бюджетной </a:t>
                      </a:r>
                      <a:r>
                        <a:rPr lang="ru-RU" sz="1400" u="none" strike="noStrike" dirty="0" smtClean="0">
                          <a:effectLst/>
                        </a:rPr>
                        <a:t>системы</a:t>
                      </a:r>
                    </a:p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(привлечение кредитов)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134,5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134,5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139,8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5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Бюджетные </a:t>
                      </a:r>
                      <a:r>
                        <a:rPr lang="ru-RU" sz="1400" u="none" strike="noStrike" dirty="0">
                          <a:effectLst/>
                        </a:rPr>
                        <a:t>кредиты от других бюджетов бюджетной </a:t>
                      </a:r>
                      <a:r>
                        <a:rPr lang="ru-RU" sz="1400" u="none" strike="noStrike" dirty="0" smtClean="0">
                          <a:effectLst/>
                        </a:rPr>
                        <a:t>системы</a:t>
                      </a:r>
                    </a:p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(погашение кредитов)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-163,5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-163,5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-197,8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-13,0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1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Изменение </a:t>
                      </a:r>
                      <a:r>
                        <a:rPr lang="ru-RU" sz="1400" u="none" strike="noStrike" dirty="0">
                          <a:effectLst/>
                        </a:rPr>
                        <a:t>остатков средств на счетах по учету средств бюджета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16,7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348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Средства от продажи акций и иных форм участия в капитале, находящихся в собственности  городских округов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1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Всего источников </a:t>
                      </a:r>
                      <a:r>
                        <a:rPr lang="ru-RU" sz="1400" u="none" strike="noStrike" dirty="0">
                          <a:effectLst/>
                        </a:rPr>
                        <a:t>финансирования </a:t>
                      </a:r>
                      <a:r>
                        <a:rPr lang="ru-RU" sz="1400" u="none" strike="noStrike" dirty="0" smtClean="0">
                          <a:effectLst/>
                        </a:rPr>
                        <a:t>дефицита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-12,3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-58,0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-13,0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62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F1434C-7C76-4E5C-941E-BB203F85CA2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76</a:t>
            </a:fld>
            <a:endParaRPr lang="ru-RU" smtClean="0"/>
          </a:p>
        </p:txBody>
      </p:sp>
      <p:sp>
        <p:nvSpPr>
          <p:cNvPr id="6" name="TextBox 5"/>
          <p:cNvSpPr txBox="1"/>
          <p:nvPr/>
        </p:nvSpPr>
        <p:spPr>
          <a:xfrm>
            <a:off x="7795437" y="1104379"/>
            <a:ext cx="954088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Динамика муниципального </a:t>
            </a:r>
            <a:r>
              <a:rPr lang="ru-RU" dirty="0" smtClean="0"/>
              <a:t>долга</a:t>
            </a:r>
          </a:p>
        </p:txBody>
      </p:sp>
      <p:sp>
        <p:nvSpPr>
          <p:cNvPr id="6656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036D9C-1FD0-4557-AC38-1B73C034200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ru-RU" smtClean="0"/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0024078"/>
              </p:ext>
            </p:extLst>
          </p:nvPr>
        </p:nvGraphicFramePr>
        <p:xfrm>
          <a:off x="179512" y="1042455"/>
          <a:ext cx="8856984" cy="3374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088" y="903956"/>
            <a:ext cx="84189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4348581"/>
            <a:ext cx="800732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b="1" dirty="0"/>
              <a:t>Мероприятия по оптимизации муниципального долга и сокращения расходов на </a:t>
            </a:r>
            <a:r>
              <a:rPr lang="ru-RU" sz="1200" b="1" dirty="0" smtClean="0"/>
              <a:t>обслуживание:</a:t>
            </a:r>
            <a:endParaRPr lang="ru-RU" sz="12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0000" y="4680000"/>
            <a:ext cx="8424935" cy="62045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0000" y="5399228"/>
            <a:ext cx="8424935" cy="62045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0000" y="6120000"/>
            <a:ext cx="8424935" cy="62045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60000" y="4680000"/>
            <a:ext cx="1080523" cy="504056"/>
            <a:chOff x="1835696" y="5805264"/>
            <a:chExt cx="1080523" cy="50405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1" name="Прямоугольник 20"/>
            <p:cNvSpPr/>
            <p:nvPr/>
          </p:nvSpPr>
          <p:spPr>
            <a:xfrm>
              <a:off x="1835696" y="5805264"/>
              <a:ext cx="1080120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" name="Прямоугольный треугольник 21"/>
            <p:cNvSpPr/>
            <p:nvPr/>
          </p:nvSpPr>
          <p:spPr>
            <a:xfrm rot="5400000">
              <a:off x="1979712" y="5805264"/>
              <a:ext cx="360040" cy="648072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Прямоугольный треугольник 22"/>
            <p:cNvSpPr/>
            <p:nvPr/>
          </p:nvSpPr>
          <p:spPr>
            <a:xfrm rot="10800000">
              <a:off x="2268147" y="5949280"/>
              <a:ext cx="648072" cy="36004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59597" y="5399228"/>
            <a:ext cx="1080523" cy="504056"/>
            <a:chOff x="1835696" y="5805264"/>
            <a:chExt cx="1080523" cy="504056"/>
          </a:xfr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Прямоугольник 24"/>
            <p:cNvSpPr/>
            <p:nvPr/>
          </p:nvSpPr>
          <p:spPr>
            <a:xfrm>
              <a:off x="1835696" y="5805264"/>
              <a:ext cx="1080120" cy="14401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Прямоугольный треугольник 25"/>
            <p:cNvSpPr/>
            <p:nvPr/>
          </p:nvSpPr>
          <p:spPr>
            <a:xfrm rot="5400000">
              <a:off x="1979712" y="5805264"/>
              <a:ext cx="360040" cy="648072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Прямоугольный треугольник 26"/>
            <p:cNvSpPr/>
            <p:nvPr/>
          </p:nvSpPr>
          <p:spPr>
            <a:xfrm rot="10800000">
              <a:off x="2268147" y="5949280"/>
              <a:ext cx="648072" cy="360040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61087" y="6120000"/>
            <a:ext cx="1080120" cy="504056"/>
            <a:chOff x="1835696" y="5805264"/>
            <a:chExt cx="1080120" cy="504056"/>
          </a:xfr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Прямоугольник 28"/>
            <p:cNvSpPr/>
            <p:nvPr/>
          </p:nvSpPr>
          <p:spPr>
            <a:xfrm>
              <a:off x="1835696" y="5805264"/>
              <a:ext cx="1080120" cy="14401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Прямоугольный треугольник 29"/>
            <p:cNvSpPr/>
            <p:nvPr/>
          </p:nvSpPr>
          <p:spPr>
            <a:xfrm rot="5400000">
              <a:off x="1979712" y="5805264"/>
              <a:ext cx="360040" cy="648072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" name="Прямоугольный треугольник 30"/>
            <p:cNvSpPr/>
            <p:nvPr/>
          </p:nvSpPr>
          <p:spPr>
            <a:xfrm rot="10800000">
              <a:off x="2265607" y="5949280"/>
              <a:ext cx="648072" cy="360040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58275" y="4728616"/>
            <a:ext cx="505138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>
              <a:buClr>
                <a:srgbClr val="984807"/>
              </a:buClr>
            </a:pPr>
            <a:r>
              <a:rPr lang="ru-RU" sz="1200" dirty="0"/>
              <a:t>Проведение работы по снижению процентных ставок в рамках уже </a:t>
            </a:r>
            <a:endParaRPr lang="ru-RU" sz="1200" dirty="0" smtClean="0"/>
          </a:p>
          <a:p>
            <a:pPr algn="just">
              <a:buClr>
                <a:srgbClr val="984807"/>
              </a:buClr>
            </a:pPr>
            <a:r>
              <a:rPr lang="ru-RU" sz="1200" dirty="0" smtClean="0"/>
              <a:t>заключённых муниципальных контрактов </a:t>
            </a:r>
            <a:r>
              <a:rPr lang="ru-RU" sz="1200" dirty="0"/>
              <a:t>с банками;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80196" y="5478621"/>
            <a:ext cx="455284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indent="0" algn="just">
              <a:buClr>
                <a:srgbClr val="984807"/>
              </a:buClr>
              <a:buNone/>
            </a:pPr>
            <a:r>
              <a:rPr lang="ru-RU" sz="1200" dirty="0"/>
              <a:t>Мероприятия по </a:t>
            </a:r>
            <a:r>
              <a:rPr lang="ru-RU" sz="1200" dirty="0" err="1"/>
              <a:t>перекредитованию</a:t>
            </a:r>
            <a:r>
              <a:rPr lang="ru-RU" sz="1200" dirty="0"/>
              <a:t> коммерческих кредитов </a:t>
            </a:r>
            <a:endParaRPr lang="ru-RU" sz="1200" dirty="0" smtClean="0"/>
          </a:p>
          <a:p>
            <a:pPr marL="0" indent="0" algn="just">
              <a:buClr>
                <a:srgbClr val="984807"/>
              </a:buClr>
              <a:buNone/>
            </a:pPr>
            <a:r>
              <a:rPr lang="ru-RU" sz="1200" dirty="0" smtClean="0"/>
              <a:t>(</a:t>
            </a:r>
            <a:r>
              <a:rPr lang="ru-RU" sz="1200" dirty="0"/>
              <a:t>замещение «дорогих» кредитов на «дешёвые</a:t>
            </a:r>
            <a:r>
              <a:rPr lang="ru-RU" sz="1200" dirty="0" smtClean="0"/>
              <a:t>»);</a:t>
            </a:r>
            <a:endParaRPr lang="ru-RU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1773822" y="6199393"/>
            <a:ext cx="626645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indent="0" algn="just">
              <a:buClr>
                <a:srgbClr val="984807"/>
              </a:buClr>
              <a:buNone/>
            </a:pPr>
            <a:r>
              <a:rPr lang="ru-RU" sz="1200" dirty="0"/>
              <a:t>Использование временно свободных средств бюджетных и автономных учреждений </a:t>
            </a:r>
            <a:endParaRPr lang="ru-RU" sz="1200" dirty="0" smtClean="0"/>
          </a:p>
          <a:p>
            <a:pPr marL="0" indent="0" algn="just">
              <a:buClr>
                <a:srgbClr val="984807"/>
              </a:buClr>
              <a:buNone/>
            </a:pPr>
            <a:r>
              <a:rPr lang="ru-RU" sz="1200" dirty="0" smtClean="0"/>
              <a:t>с последующим восстановлением </a:t>
            </a:r>
            <a:r>
              <a:rPr lang="ru-RU" sz="1200" dirty="0"/>
              <a:t>их до конца очередного финансового года.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4076" y="4690489"/>
            <a:ext cx="29848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6643" y="5394000"/>
            <a:ext cx="29848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</a:t>
            </a:r>
            <a:endParaRPr lang="ru-RU" sz="14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1087" y="6120000"/>
            <a:ext cx="29848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4794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Ограничения, установленные Бюджетным кодексом Российской Федерации</a:t>
            </a:r>
          </a:p>
        </p:txBody>
      </p:sp>
      <p:sp>
        <p:nvSpPr>
          <p:cNvPr id="7065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3C6D70-6635-4663-80B0-059728D169D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78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119108"/>
              </p:ext>
            </p:extLst>
          </p:nvPr>
        </p:nvGraphicFramePr>
        <p:xfrm>
          <a:off x="107504" y="1457730"/>
          <a:ext cx="8928991" cy="5018123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044116"/>
                <a:gridCol w="972108"/>
                <a:gridCol w="2160240"/>
                <a:gridCol w="936104"/>
                <a:gridCol w="710687"/>
                <a:gridCol w="945497"/>
                <a:gridCol w="607371"/>
                <a:gridCol w="904797"/>
                <a:gridCol w="648071"/>
              </a:tblGrid>
              <a:tr h="216371">
                <a:tc row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kern="1200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kern="1200" dirty="0">
                          <a:solidFill>
                            <a:schemeClr val="tx1"/>
                          </a:solidFill>
                          <a:effectLst/>
                        </a:rPr>
                        <a:t>Статья Бюджетного Кодекса Российской Федерации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kern="1200" dirty="0">
                          <a:solidFill>
                            <a:schemeClr val="tx1"/>
                          </a:solidFill>
                          <a:effectLst/>
                        </a:rPr>
                        <a:t>Ограничения, 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kern="1200" dirty="0">
                          <a:solidFill>
                            <a:schemeClr val="tx1"/>
                          </a:solidFill>
                          <a:effectLst/>
                        </a:rPr>
                        <a:t>установленные Бюджетным кодексом Российской Федерации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9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 год</a:t>
                      </a:r>
                      <a:endParaRPr lang="ru-RU" sz="95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 grid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9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 год</a:t>
                      </a:r>
                      <a:endParaRPr lang="ru-RU" sz="95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 grid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9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 год</a:t>
                      </a:r>
                      <a:endParaRPr lang="ru-RU" sz="95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</a:tr>
              <a:tr h="864096">
                <a:tc v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 v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 v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950" b="1" kern="1200" dirty="0">
                          <a:solidFill>
                            <a:schemeClr val="tx1"/>
                          </a:solidFill>
                          <a:effectLst/>
                        </a:rPr>
                        <a:t>Предельная расчетная величина по Бюджетному кодексу Российской Федерации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Проект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14325" algn="l"/>
                        </a:tabLst>
                        <a:defRPr/>
                      </a:pPr>
                      <a:r>
                        <a:rPr lang="ru-RU" sz="95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Предельная расчетная величина по Бюджетному кодексу Российской Федерации</a:t>
                      </a:r>
                      <a:endParaRPr lang="ru-RU" sz="95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Проект</a:t>
                      </a:r>
                      <a:endParaRPr lang="ru-RU" sz="95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14325" algn="l"/>
                        </a:tabLst>
                        <a:defRPr/>
                      </a:pPr>
                      <a:r>
                        <a:rPr lang="ru-RU" sz="95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Предельная расчетная величина по Бюджетному кодексу Российской Федерации</a:t>
                      </a:r>
                      <a:endParaRPr lang="ru-RU" sz="95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Проект</a:t>
                      </a:r>
                      <a:endParaRPr lang="ru-RU" sz="95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152748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950" b="0" kern="1200" dirty="0" smtClean="0">
                          <a:effectLst/>
                        </a:rPr>
                        <a:t>Предельный </a:t>
                      </a:r>
                      <a:r>
                        <a:rPr lang="ru-RU" sz="950" b="0" kern="1200" dirty="0">
                          <a:effectLst/>
                        </a:rPr>
                        <a:t>объем муниципального долга МОГО «Ухта» 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kern="1200" dirty="0" smtClean="0">
                          <a:effectLst/>
                        </a:rPr>
                        <a:t>п.3 </a:t>
                      </a:r>
                      <a:endParaRPr lang="ru-RU" sz="950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</a:rPr>
                        <a:t>статья 107 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</a:rPr>
                        <a:t>Предельный объем муниципального долга не должен превышать утвержденный общий годовой объем доходов местного бюджета без учета утвержденного объема безвозмездных поступлений и поступлений налоговых доходов по дополнительным нормативам отчислений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401,3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1 401,3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1 404,4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1 404,4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1 414,8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1 414,8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8285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950" b="0" kern="1200" dirty="0">
                          <a:effectLst/>
                        </a:rPr>
                        <a:t>Верхний предел муниципального долга МОГО «Ухта»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kern="1200" dirty="0" smtClean="0">
                          <a:effectLst/>
                        </a:rPr>
                        <a:t>п.6 </a:t>
                      </a:r>
                      <a:endParaRPr lang="ru-RU" sz="950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</a:rPr>
                        <a:t>статья 107 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950" kern="1200" dirty="0" smtClean="0">
                          <a:effectLst/>
                        </a:rPr>
                        <a:t>Верхний </a:t>
                      </a:r>
                      <a:r>
                        <a:rPr lang="ru-RU" sz="950" kern="1200" dirty="0">
                          <a:effectLst/>
                        </a:rPr>
                        <a:t>предел муниципального долга не должен превышать ограничения, установленные для предельного объема муниципального долга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1 401,3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297,5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1 404,4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284,5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1 414,8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284,5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17427"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950" b="0" kern="1200" dirty="0">
                          <a:effectLst/>
                        </a:rPr>
                        <a:t>Объем расходов на обслуживание муниципального долга МОГО «Ухта» 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</a:rPr>
                        <a:t> </a:t>
                      </a:r>
                      <a:endParaRPr lang="ru-RU" sz="950" dirty="0">
                        <a:effectLst/>
                      </a:endParaRPr>
                    </a:p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</a:rPr>
                        <a:t>статья 111 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</a:rPr>
                        <a:t>Объем расходов на обслуживание муниципального долга не должен превышать </a:t>
                      </a:r>
                      <a:r>
                        <a:rPr lang="ru-RU" sz="950" dirty="0" smtClean="0">
                          <a:effectLst/>
                        </a:rPr>
                        <a:t>15 % </a:t>
                      </a:r>
                      <a:r>
                        <a:rPr lang="ru-RU" sz="950" dirty="0">
                          <a:effectLst/>
                        </a:rPr>
                        <a:t>объема расходов местного бюджета, за исключением объема расходов, которые осуществляются за счет субвенций, предоставляемых из бюджетов бюджетной системы Российской Федерации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250,3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15%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32,4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1,9%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240,5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15%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27,5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1,7%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242,1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15%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27,2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1,7%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56861" y="1045880"/>
            <a:ext cx="84189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Народный бюджет на 2018 год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79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4002" y="1052513"/>
            <a:ext cx="8273069" cy="2631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300" dirty="0" smtClean="0">
                <a:latin typeface="Tahoma" pitchFamily="34" charset="0"/>
                <a:cs typeface="Tahoma" pitchFamily="34" charset="0"/>
              </a:rPr>
              <a:t>В рамках реализации проекта «Народный бюджет» собраниями граждан одобрены 22 проекта.</a:t>
            </a:r>
          </a:p>
          <a:p>
            <a:pPr algn="just">
              <a:lnSpc>
                <a:spcPct val="150000"/>
              </a:lnSpc>
            </a:pPr>
            <a:r>
              <a:rPr lang="ru-RU" sz="1300" dirty="0" smtClean="0">
                <a:latin typeface="Tahoma" pitchFamily="34" charset="0"/>
                <a:cs typeface="Tahoma" pitchFamily="34" charset="0"/>
              </a:rPr>
              <a:t>Перечень проектов утвержден постановлением администрации МОГО «Ухта» от 13.06.2017</a:t>
            </a:r>
            <a:r>
              <a:rPr lang="ru-RU" sz="13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300" dirty="0" smtClean="0">
                <a:latin typeface="Tahoma" pitchFamily="34" charset="0"/>
                <a:cs typeface="Tahoma" pitchFamily="34" charset="0"/>
              </a:rPr>
              <a:t> № 2302 (</a:t>
            </a:r>
            <a:r>
              <a:rPr lang="en-US" sz="1300" dirty="0">
                <a:latin typeface="Tahoma" pitchFamily="34" charset="0"/>
                <a:cs typeface="Tahoma" pitchFamily="34" charset="0"/>
                <a:hlinkClick r:id="rId2"/>
              </a:rPr>
              <a:t>http://mouhta.ru/adm/post</a:t>
            </a:r>
            <a:r>
              <a:rPr lang="en-US" sz="1300" dirty="0" smtClean="0">
                <a:latin typeface="Tahoma" pitchFamily="34" charset="0"/>
                <a:cs typeface="Tahoma" pitchFamily="34" charset="0"/>
                <a:hlinkClick r:id="rId2"/>
              </a:rPr>
              <a:t>/</a:t>
            </a:r>
            <a:r>
              <a:rPr lang="ru-RU" sz="1300" dirty="0" smtClean="0">
                <a:latin typeface="Tahoma" pitchFamily="34" charset="0"/>
                <a:cs typeface="Tahoma" pitchFamily="34" charset="0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ru-RU" sz="1300" dirty="0" smtClean="0">
                <a:latin typeface="Tahoma" pitchFamily="34" charset="0"/>
                <a:cs typeface="Tahoma" pitchFamily="34" charset="0"/>
              </a:rPr>
              <a:t>Администрацией Главы Республики Коми предварительно отобраны 8 проектов в рамках реализации проекта «Народный бюджет»:</a:t>
            </a:r>
          </a:p>
          <a:p>
            <a:pPr>
              <a:lnSpc>
                <a:spcPct val="150000"/>
              </a:lnSpc>
            </a:pPr>
            <a:endParaRPr lang="ru-RU" sz="11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ru-RU" sz="11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ru-RU" sz="1100" dirty="0" smtClean="0">
              <a:latin typeface="Tahoma" pitchFamily="34" charset="0"/>
              <a:cs typeface="Tahoma" pitchFamily="34" charset="0"/>
            </a:endParaRPr>
          </a:p>
          <a:p>
            <a:endParaRPr lang="ru-RU" dirty="0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726842"/>
              </p:ext>
            </p:extLst>
          </p:nvPr>
        </p:nvGraphicFramePr>
        <p:xfrm>
          <a:off x="476545" y="2716238"/>
          <a:ext cx="5985665" cy="351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153"/>
                <a:gridCol w="5763512"/>
              </a:tblGrid>
              <a:tr h="13117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</a:t>
                      </a:r>
                      <a:endParaRPr lang="ru-RU" sz="10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 проекта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Обеспечение клуба </a:t>
                      </a:r>
                      <a:r>
                        <a:rPr lang="ru-RU" sz="1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пгт</a:t>
                      </a:r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Шудаяг</a:t>
                      </a:r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возможностью использования современных технологий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Приобретение технологического оборудования для производства колбасных изделий и полуфабрикатов КФХ </a:t>
                      </a:r>
                      <a:r>
                        <a:rPr lang="ru-RU" sz="1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Рудницкий</a:t>
                      </a:r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С.В.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Обустройство и оборудование спортивной площадки</a:t>
                      </a:r>
                      <a:r>
                        <a:rPr lang="ru-RU" sz="1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для подготовки и выполнения норм комплекса ГТО по месту жительства (территория Детского парка г. Ухта, ул. Пушкина, д.25)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Организация туристского визит-центра </a:t>
                      </a:r>
                      <a:r>
                        <a:rPr lang="ru-RU" sz="1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Ухтинского</a:t>
                      </a:r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района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Создание </a:t>
                      </a:r>
                      <a:r>
                        <a:rPr lang="ru-RU" sz="1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безбарьерной</a:t>
                      </a:r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среды для детей с ослабленным зрением для воспитанников МДОУ «Детский сад №60 комбинированного вида» г. Ухты.</a:t>
                      </a:r>
                      <a:r>
                        <a:rPr lang="ru-RU" sz="1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Укрепление материально-технической базы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Обустройство контейнерной площадки. Приобретение и установка контейнеров на</a:t>
                      </a:r>
                      <a:r>
                        <a:rPr lang="ru-RU" sz="1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кладбище «Успенское»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Ликвидация несанкционированного размещения отходов производства и потребления в лесном массиве в районе перекрестка «ул.</a:t>
                      </a:r>
                      <a:r>
                        <a:rPr lang="ru-RU" sz="1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Дорожная – ул. Торопова», </a:t>
                      </a:r>
                      <a:r>
                        <a:rPr lang="ru-RU" sz="10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пгт</a:t>
                      </a:r>
                      <a:r>
                        <a:rPr lang="ru-RU" sz="1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Водный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Ремонт уличного</a:t>
                      </a:r>
                      <a:r>
                        <a:rPr lang="ru-RU" sz="1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освещения на автомобильной дороге общего пользования местного значения Подъезд к «</a:t>
                      </a:r>
                      <a:r>
                        <a:rPr lang="ru-RU" sz="10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Дежнево</a:t>
                      </a:r>
                      <a:r>
                        <a:rPr lang="ru-RU" sz="1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», в том числе: ул. Транспортная</a:t>
                      </a:r>
                      <a:endParaRPr lang="ru-RU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74002" y="6302438"/>
            <a:ext cx="8777848" cy="380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50" dirty="0">
                <a:latin typeface="Tahoma" pitchFamily="34" charset="0"/>
                <a:cs typeface="Tahoma" pitchFamily="34" charset="0"/>
              </a:rPr>
              <a:t>До </a:t>
            </a:r>
            <a:r>
              <a:rPr lang="ru-RU" sz="1250" b="1" dirty="0">
                <a:latin typeface="Tahoma" pitchFamily="34" charset="0"/>
                <a:cs typeface="Tahoma" pitchFamily="34" charset="0"/>
              </a:rPr>
              <a:t>30 марта 2018 года </a:t>
            </a:r>
            <a:r>
              <a:rPr lang="ru-RU" sz="1250" dirty="0">
                <a:latin typeface="Tahoma" pitchFamily="34" charset="0"/>
                <a:cs typeface="Tahoma" pitchFamily="34" charset="0"/>
              </a:rPr>
              <a:t>Администрацией Главы Республики Коми будет </a:t>
            </a:r>
            <a:r>
              <a:rPr lang="ru-RU" sz="1250" dirty="0" smtClean="0">
                <a:latin typeface="Tahoma" pitchFamily="34" charset="0"/>
                <a:cs typeface="Tahoma" pitchFamily="34" charset="0"/>
              </a:rPr>
              <a:t>проведен </a:t>
            </a:r>
            <a:r>
              <a:rPr lang="ru-RU" sz="1250" dirty="0">
                <a:latin typeface="Tahoma" pitchFamily="34" charset="0"/>
                <a:cs typeface="Tahoma" pitchFamily="34" charset="0"/>
              </a:rPr>
              <a:t>отбор народных проектов.</a:t>
            </a:r>
          </a:p>
        </p:txBody>
      </p:sp>
      <p:pic>
        <p:nvPicPr>
          <p:cNvPr id="1026" name="Picture 2" descr="IMG_141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745" y="2716238"/>
            <a:ext cx="2073649" cy="125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артинки по запросу граждани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76" y="4129727"/>
            <a:ext cx="2385684" cy="190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70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Сеть муниципальных учреждений</a:t>
            </a:r>
          </a:p>
        </p:txBody>
      </p:sp>
      <p:sp>
        <p:nvSpPr>
          <p:cNvPr id="2048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497A6B-283C-47C2-86D9-1B17013206C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636" y="1174750"/>
            <a:ext cx="2876550" cy="6842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636" y="5412471"/>
            <a:ext cx="2876550" cy="6826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99063" y="1174750"/>
            <a:ext cx="2876550" cy="6826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72761" y="1254124"/>
            <a:ext cx="214630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3</a:t>
            </a:r>
            <a:r>
              <a:rPr lang="ru-RU" sz="1400" dirty="0">
                <a:cs typeface="Tahoma" pitchFamily="34" charset="0"/>
              </a:rPr>
              <a:t> органа местного самоуправления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761" y="5379879"/>
            <a:ext cx="2146300" cy="739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6</a:t>
            </a:r>
            <a:r>
              <a:rPr lang="ru-RU" sz="1400" dirty="0" smtClean="0">
                <a:cs typeface="Tahoma" pitchFamily="34" charset="0"/>
              </a:rPr>
              <a:t> </a:t>
            </a:r>
            <a:r>
              <a:rPr lang="ru-RU" sz="1400" dirty="0">
                <a:cs typeface="Tahoma" pitchFamily="34" charset="0"/>
              </a:rPr>
              <a:t>отраслевых (функциональных) управлений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4188" y="1254123"/>
            <a:ext cx="214630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102</a:t>
            </a:r>
            <a:r>
              <a:rPr lang="ru-RU" sz="1400" dirty="0" smtClean="0">
                <a:cs typeface="Tahoma" pitchFamily="34" charset="0"/>
              </a:rPr>
              <a:t> </a:t>
            </a:r>
            <a:r>
              <a:rPr lang="ru-RU" sz="1400" dirty="0">
                <a:cs typeface="Tahoma" pitchFamily="34" charset="0"/>
              </a:rPr>
              <a:t>муниципальных </a:t>
            </a:r>
            <a:r>
              <a:rPr lang="ru-RU" sz="1400" dirty="0" smtClean="0">
                <a:cs typeface="Tahoma" pitchFamily="34" charset="0"/>
              </a:rPr>
              <a:t>учреждения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43450" y="2119313"/>
            <a:ext cx="1919288" cy="6588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36400" y="2120400"/>
            <a:ext cx="1919287" cy="6778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807031" y="2128039"/>
            <a:ext cx="1978025" cy="6477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cs typeface="Tahoma" pitchFamily="34" charset="0"/>
              </a:rPr>
              <a:t>46</a:t>
            </a:r>
            <a:r>
              <a:rPr lang="ru-RU" sz="1200" dirty="0" smtClean="0">
                <a:cs typeface="Tahoma" pitchFamily="34" charset="0"/>
              </a:rPr>
              <a:t> </a:t>
            </a:r>
            <a:r>
              <a:rPr lang="ru-RU" sz="1200" dirty="0">
                <a:cs typeface="Tahoma" pitchFamily="34" charset="0"/>
              </a:rPr>
              <a:t>детских дошкольных учреждений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 </a:t>
            </a:r>
            <a:r>
              <a:rPr lang="ru-RU" sz="1200" b="1" dirty="0">
                <a:cs typeface="Tahoma" pitchFamily="34" charset="0"/>
              </a:rPr>
              <a:t>8</a:t>
            </a:r>
            <a:r>
              <a:rPr lang="ru-RU" sz="1200" b="1" dirty="0" smtClean="0">
                <a:cs typeface="Tahoma" pitchFamily="34" charset="0"/>
              </a:rPr>
              <a:t> 161 </a:t>
            </a:r>
            <a:r>
              <a:rPr lang="ru-RU" sz="1200" dirty="0" smtClean="0">
                <a:cs typeface="Tahoma" pitchFamily="34" charset="0"/>
              </a:rPr>
              <a:t>воспитанника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93720" y="2228349"/>
            <a:ext cx="1817688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27</a:t>
            </a:r>
            <a:r>
              <a:rPr lang="ru-RU" sz="1200" dirty="0">
                <a:cs typeface="Tahoma" pitchFamily="34" charset="0"/>
              </a:rPr>
              <a:t> школ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12 </a:t>
            </a:r>
            <a:r>
              <a:rPr lang="ru-RU" sz="1200" b="1" dirty="0" smtClean="0">
                <a:cs typeface="Tahoma" pitchFamily="34" charset="0"/>
              </a:rPr>
              <a:t>660 </a:t>
            </a:r>
            <a:r>
              <a:rPr lang="ru-RU" sz="1200" dirty="0">
                <a:cs typeface="Tahoma" pitchFamily="34" charset="0"/>
              </a:rPr>
              <a:t>обучающихся</a:t>
            </a:r>
            <a:endParaRPr lang="ru-RU" sz="1200" b="1" dirty="0">
              <a:cs typeface="Tahoma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44800" y="2840038"/>
            <a:ext cx="1919287" cy="7935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44800" y="3692604"/>
            <a:ext cx="1919287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44800" y="4412604"/>
            <a:ext cx="1919287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44800" y="5132604"/>
            <a:ext cx="1919287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43450" y="5852604"/>
            <a:ext cx="1919288" cy="6147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836400" y="2840400"/>
            <a:ext cx="1919288" cy="79319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36400" y="3659553"/>
            <a:ext cx="1919288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36400" y="4379553"/>
            <a:ext cx="1919288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793720" y="2839054"/>
            <a:ext cx="1783878" cy="800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b="1" dirty="0">
                <a:cs typeface="Tahoma" pitchFamily="34" charset="0"/>
              </a:rPr>
              <a:t>3</a:t>
            </a:r>
            <a:r>
              <a:rPr lang="ru-RU" sz="1150" dirty="0">
                <a:cs typeface="Tahoma" pitchFamily="34" charset="0"/>
              </a:rPr>
              <a:t> учреждения </a:t>
            </a:r>
            <a:r>
              <a:rPr lang="ru-RU" sz="1150" dirty="0" smtClean="0">
                <a:cs typeface="Tahoma" pitchFamily="34" charset="0"/>
              </a:rPr>
              <a:t>дополнительного </a:t>
            </a:r>
            <a:r>
              <a:rPr lang="ru-RU" sz="1150" dirty="0">
                <a:cs typeface="Tahoma" pitchFamily="34" charset="0"/>
              </a:rPr>
              <a:t>образования детей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>
                <a:cs typeface="Tahoma" pitchFamily="34" charset="0"/>
              </a:rPr>
              <a:t> </a:t>
            </a:r>
            <a:r>
              <a:rPr lang="ru-RU" sz="1150" b="1" dirty="0">
                <a:cs typeface="Tahoma" pitchFamily="34" charset="0"/>
              </a:rPr>
              <a:t>2 </a:t>
            </a:r>
            <a:r>
              <a:rPr lang="ru-RU" sz="1150" b="1" dirty="0" smtClean="0">
                <a:cs typeface="Tahoma" pitchFamily="34" charset="0"/>
              </a:rPr>
              <a:t>992</a:t>
            </a:r>
            <a:r>
              <a:rPr lang="ru-RU" sz="1150" dirty="0" smtClean="0">
                <a:cs typeface="Tahoma" pitchFamily="34" charset="0"/>
              </a:rPr>
              <a:t> </a:t>
            </a:r>
            <a:r>
              <a:rPr lang="ru-RU" sz="1150" b="1" dirty="0" smtClean="0">
                <a:cs typeface="Tahoma" pitchFamily="34" charset="0"/>
              </a:rPr>
              <a:t> </a:t>
            </a:r>
            <a:r>
              <a:rPr lang="ru-RU" sz="1150" dirty="0" smtClean="0">
                <a:cs typeface="Tahoma" pitchFamily="34" charset="0"/>
              </a:rPr>
              <a:t>обучающихся</a:t>
            </a:r>
            <a:endParaRPr lang="ru-RU" sz="1150" dirty="0"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76270" y="3683266"/>
            <a:ext cx="161877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Информационно-методический центр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77662" y="2906707"/>
            <a:ext cx="1978025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4</a:t>
            </a:r>
            <a:r>
              <a:rPr lang="ru-RU" sz="1200" dirty="0">
                <a:cs typeface="Tahoma" pitchFamily="34" charset="0"/>
              </a:rPr>
              <a:t> </a:t>
            </a:r>
            <a:r>
              <a:rPr lang="ru-RU" sz="1200" dirty="0" smtClean="0">
                <a:cs typeface="Tahoma" pitchFamily="34" charset="0"/>
              </a:rPr>
              <a:t>спортивные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 </a:t>
            </a:r>
            <a:r>
              <a:rPr lang="ru-RU" sz="1200" dirty="0">
                <a:cs typeface="Tahoma" pitchFamily="34" charset="0"/>
              </a:rPr>
              <a:t>школы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 </a:t>
            </a:r>
            <a:r>
              <a:rPr lang="ru-RU" sz="1200" b="1" dirty="0">
                <a:cs typeface="Tahoma" pitchFamily="34" charset="0"/>
              </a:rPr>
              <a:t>2 </a:t>
            </a:r>
            <a:r>
              <a:rPr lang="ru-RU" sz="1200" b="1" dirty="0" smtClean="0">
                <a:cs typeface="Tahoma" pitchFamily="34" charset="0"/>
              </a:rPr>
              <a:t>094 </a:t>
            </a:r>
            <a:r>
              <a:rPr lang="ru-RU" sz="1200" dirty="0">
                <a:cs typeface="Tahoma" pitchFamily="34" charset="0"/>
              </a:rPr>
              <a:t>обучающихся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38158" y="4511971"/>
            <a:ext cx="192881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3</a:t>
            </a:r>
            <a:r>
              <a:rPr lang="ru-RU" sz="1200" dirty="0">
                <a:cs typeface="Tahoma" pitchFamily="34" charset="0"/>
              </a:rPr>
              <a:t> музыкальные школы </a:t>
            </a:r>
            <a:r>
              <a:rPr lang="ru-RU" sz="1200" b="1" dirty="0" smtClean="0">
                <a:cs typeface="Tahoma" pitchFamily="34" charset="0"/>
              </a:rPr>
              <a:t>491</a:t>
            </a:r>
            <a:r>
              <a:rPr lang="ru-RU" sz="1200" dirty="0" smtClean="0">
                <a:cs typeface="Tahoma" pitchFamily="34" charset="0"/>
              </a:rPr>
              <a:t> </a:t>
            </a:r>
            <a:r>
              <a:rPr lang="ru-RU" sz="1200" dirty="0">
                <a:cs typeface="Tahoma" pitchFamily="34" charset="0"/>
              </a:rPr>
              <a:t>обучающихся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37988" y="3732751"/>
            <a:ext cx="1976437" cy="461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Художественная школа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cs typeface="Tahoma" pitchFamily="34" charset="0"/>
              </a:rPr>
              <a:t>270</a:t>
            </a:r>
            <a:r>
              <a:rPr lang="ru-RU" sz="1200" dirty="0" smtClean="0">
                <a:cs typeface="Tahoma" pitchFamily="34" charset="0"/>
              </a:rPr>
              <a:t> </a:t>
            </a:r>
            <a:r>
              <a:rPr lang="ru-RU" sz="1200" dirty="0">
                <a:cs typeface="Tahoma" pitchFamily="34" charset="0"/>
              </a:rPr>
              <a:t>обучающихся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19688" y="5232841"/>
            <a:ext cx="1565752" cy="460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9</a:t>
            </a:r>
            <a:r>
              <a:rPr lang="ru-RU" sz="1200" dirty="0" smtClean="0">
                <a:cs typeface="Tahoma" pitchFamily="34" charset="0"/>
              </a:rPr>
              <a:t> </a:t>
            </a:r>
            <a:r>
              <a:rPr lang="ru-RU" sz="1200" dirty="0">
                <a:cs typeface="Tahoma" pitchFamily="34" charset="0"/>
              </a:rPr>
              <a:t>учреждений культуры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37988" y="4404826"/>
            <a:ext cx="1976438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5</a:t>
            </a:r>
            <a:r>
              <a:rPr lang="ru-RU" sz="1200" dirty="0">
                <a:cs typeface="Tahoma" pitchFamily="34" charset="0"/>
              </a:rPr>
              <a:t> учреждений физической культуры и спорта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16224" y="5910548"/>
            <a:ext cx="197643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Информационно-расчетный центр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41" name="Прямоугольный треугольник 40"/>
          <p:cNvSpPr/>
          <p:nvPr/>
        </p:nvSpPr>
        <p:spPr>
          <a:xfrm rot="13376540">
            <a:off x="925229" y="2410777"/>
            <a:ext cx="1263650" cy="20796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ый треугольник 41"/>
          <p:cNvSpPr/>
          <p:nvPr/>
        </p:nvSpPr>
        <p:spPr>
          <a:xfrm rot="8685520">
            <a:off x="727956" y="4941717"/>
            <a:ext cx="1263650" cy="20796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" name="Прямоугольный треугольник 42"/>
          <p:cNvSpPr/>
          <p:nvPr/>
        </p:nvSpPr>
        <p:spPr>
          <a:xfrm rot="18316618">
            <a:off x="3563938" y="2155190"/>
            <a:ext cx="1263650" cy="20796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5" name="Овал 44"/>
          <p:cNvSpPr/>
          <p:nvPr/>
        </p:nvSpPr>
        <p:spPr>
          <a:xfrm>
            <a:off x="1878013" y="2747963"/>
            <a:ext cx="2273300" cy="22733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1845945" y="3526949"/>
            <a:ext cx="2351088" cy="738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Из бюджета МОГО «Ухта»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финансируется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111 </a:t>
            </a:r>
            <a:r>
              <a:rPr lang="ru-RU" sz="1400" b="1" dirty="0">
                <a:cs typeface="Tahoma" pitchFamily="34" charset="0"/>
              </a:rPr>
              <a:t>учреждений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836400" y="5819553"/>
            <a:ext cx="1919287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836400" y="5099778"/>
            <a:ext cx="1919287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6836399" y="5199790"/>
            <a:ext cx="197802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Управление по делам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 ГО и ЧС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37988" y="5826587"/>
            <a:ext cx="1978025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Управление капитального строительства</a:t>
            </a:r>
            <a:endParaRPr lang="ru-RU" sz="12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06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Риски и проблемы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не запланированы средства на оплату кредиторской задолженности на 01 января 2018 года (объем просроченной кредиторской задолженности по состоянию на 01.11.2017 составляет 46 млн. рублей);</a:t>
            </a:r>
          </a:p>
          <a:p>
            <a:pPr algn="just"/>
            <a:r>
              <a:rPr lang="ru-RU" dirty="0"/>
              <a:t>с</a:t>
            </a:r>
            <a:r>
              <a:rPr lang="ru-RU" dirty="0" smtClean="0"/>
              <a:t>удебные иски к МОГО «Ухта», в том числе по переселению граждан из аварийного жилищного фонда;</a:t>
            </a:r>
          </a:p>
          <a:p>
            <a:pPr algn="just"/>
            <a:r>
              <a:rPr lang="ru-RU" dirty="0"/>
              <a:t>о</a:t>
            </a:r>
            <a:r>
              <a:rPr lang="ru-RU" dirty="0" smtClean="0"/>
              <a:t>тсутствуют дополнительные источники доходов на принятие новых расходных обязательств.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80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8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Резервы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545" y="1448780"/>
            <a:ext cx="8229600" cy="485740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резервный фонд на 2018-2020 годы по 5 млн. рублей;</a:t>
            </a:r>
          </a:p>
          <a:p>
            <a:pPr algn="just"/>
            <a:r>
              <a:rPr lang="ru-RU" dirty="0"/>
              <a:t>н</a:t>
            </a:r>
            <a:r>
              <a:rPr lang="ru-RU" dirty="0" smtClean="0"/>
              <a:t>а оплату исполнительных листов судебных органов по искам к МОГО «Ухта» (казне) на 2018-2020 годы по 5 млн. рублей;</a:t>
            </a:r>
          </a:p>
          <a:p>
            <a:pPr algn="just"/>
            <a:r>
              <a:rPr lang="ru-RU" dirty="0"/>
              <a:t>н</a:t>
            </a:r>
            <a:r>
              <a:rPr lang="ru-RU" dirty="0" smtClean="0"/>
              <a:t>а исполнение судебных актов по обращению взыскания на средства бюджета 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на 2018 год – 98,8 млн. рублей; 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на 2019 год – 49 млн. рублей; 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на 2020 год – 60 млн. рублей;</a:t>
            </a:r>
          </a:p>
          <a:p>
            <a:pPr algn="just"/>
            <a:r>
              <a:rPr lang="ru-RU" dirty="0"/>
              <a:t>н</a:t>
            </a:r>
            <a:r>
              <a:rPr lang="ru-RU" dirty="0" smtClean="0"/>
              <a:t>а </a:t>
            </a:r>
            <a:r>
              <a:rPr lang="ru-RU" dirty="0" err="1" smtClean="0"/>
              <a:t>софинансирование</a:t>
            </a:r>
            <a:r>
              <a:rPr lang="ru-RU" dirty="0" smtClean="0"/>
              <a:t> мероприятий, за счет безвозмездных поступлений на 2018-2020 годы по 3 млн. рублей.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81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15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Открытость бюджетных данных, </a:t>
            </a:r>
            <a:r>
              <a:rPr lang="ru-RU" dirty="0"/>
              <a:t>о</a:t>
            </a:r>
            <a:r>
              <a:rPr lang="ru-RU" dirty="0" smtClean="0"/>
              <a:t>просы и конкурсы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82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383" y="1094320"/>
            <a:ext cx="9244838" cy="574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Финансовое управление является организатором и участником 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Всероссийской акции «Дни </a:t>
            </a:r>
            <a:r>
              <a:rPr lang="ru-RU" sz="1400" dirty="0"/>
              <a:t>финансовой </a:t>
            </a:r>
            <a:r>
              <a:rPr lang="ru-RU" sz="1400" dirty="0" smtClean="0"/>
              <a:t>грамотности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в </a:t>
            </a:r>
            <a:r>
              <a:rPr lang="ru-RU" sz="1400" dirty="0"/>
              <a:t>учебных </a:t>
            </a:r>
            <a:r>
              <a:rPr lang="ru-RU" sz="1400" dirty="0" smtClean="0"/>
              <a:t>заведениях». 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В 2017 году лекторами-экспертами стали </a:t>
            </a:r>
            <a:r>
              <a:rPr lang="ru-RU" sz="1400" dirty="0"/>
              <a:t>работники</a:t>
            </a:r>
            <a:r>
              <a:rPr lang="ru-RU" sz="1400" dirty="0" smtClean="0"/>
              <a:t>: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- Межрайонной </a:t>
            </a:r>
            <a:r>
              <a:rPr lang="ru-RU" sz="1400" dirty="0"/>
              <a:t>ИФНС </a:t>
            </a:r>
            <a:r>
              <a:rPr lang="ru-RU" sz="1400" dirty="0" smtClean="0"/>
              <a:t>России </a:t>
            </a:r>
            <a:r>
              <a:rPr lang="ru-RU" sz="1400" dirty="0"/>
              <a:t>№ 3 по Республике Коми, 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- Государственного </a:t>
            </a:r>
            <a:r>
              <a:rPr lang="ru-RU" sz="1400" dirty="0"/>
              <a:t>учреждения -Управление Пенсионного фонда </a:t>
            </a:r>
            <a:r>
              <a:rPr lang="ru-RU" sz="1400" dirty="0" smtClean="0"/>
              <a:t>РФ в г. Ухте,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- Филиала </a:t>
            </a:r>
            <a:r>
              <a:rPr lang="ru-RU" sz="1400" dirty="0"/>
              <a:t>№ 5 Государственного </a:t>
            </a:r>
            <a:r>
              <a:rPr lang="ru-RU" sz="1400" dirty="0" smtClean="0"/>
              <a:t>учреждения-регионального </a:t>
            </a:r>
            <a:r>
              <a:rPr lang="ru-RU" sz="1400" dirty="0"/>
              <a:t>отделения </a:t>
            </a:r>
            <a:r>
              <a:rPr lang="ru-RU" sz="1400" dirty="0" smtClean="0"/>
              <a:t>ФСС РФ </a:t>
            </a:r>
            <a:r>
              <a:rPr lang="ru-RU" sz="1400" dirty="0"/>
              <a:t>по </a:t>
            </a:r>
            <a:r>
              <a:rPr lang="ru-RU" sz="1400" dirty="0" smtClean="0"/>
              <a:t>Республике </a:t>
            </a:r>
            <a:r>
              <a:rPr lang="ru-RU" sz="1400" dirty="0"/>
              <a:t>Коми, 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- Расчетно-кассового </a:t>
            </a:r>
            <a:r>
              <a:rPr lang="ru-RU" sz="1400" dirty="0"/>
              <a:t>центра г</a:t>
            </a:r>
            <a:r>
              <a:rPr lang="ru-RU" sz="1400" dirty="0" smtClean="0"/>
              <a:t>. Ухта</a:t>
            </a:r>
            <a:r>
              <a:rPr lang="ru-RU" sz="1400" dirty="0"/>
              <a:t>, 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- ПАО </a:t>
            </a:r>
            <a:r>
              <a:rPr lang="ru-RU" sz="1400" dirty="0"/>
              <a:t>БАНК СГБ, 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- Коми </a:t>
            </a:r>
            <a:r>
              <a:rPr lang="ru-RU" sz="1400" dirty="0"/>
              <a:t>отделения № 8617 ПАО </a:t>
            </a:r>
            <a:r>
              <a:rPr lang="ru-RU" sz="1400" dirty="0" smtClean="0"/>
              <a:t>Сбербанк,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- Филиала </a:t>
            </a:r>
            <a:r>
              <a:rPr lang="ru-RU" sz="1400" dirty="0"/>
              <a:t>Банка ГПБ (АО) в г</a:t>
            </a:r>
            <a:r>
              <a:rPr lang="ru-RU" sz="1400" dirty="0" smtClean="0"/>
              <a:t>. Санкт-Петербурге</a:t>
            </a:r>
            <a:r>
              <a:rPr lang="ru-RU" sz="1400" dirty="0"/>
              <a:t>.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endParaRPr lang="ru-RU" sz="700" dirty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1400" dirty="0" smtClean="0"/>
              <a:t>На сайте Финансового управления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проводятся опросы по бюджетной тематике</a:t>
            </a:r>
            <a:r>
              <a:rPr lang="ru-RU" sz="1400" dirty="0" smtClean="0"/>
              <a:t>, принять участие в опросе</a:t>
            </a:r>
          </a:p>
          <a:p>
            <a:pPr algn="just"/>
            <a:r>
              <a:rPr lang="ru-RU" sz="1400" dirty="0"/>
              <a:t>и</a:t>
            </a:r>
            <a:r>
              <a:rPr lang="ru-RU" sz="1400" dirty="0" smtClean="0"/>
              <a:t>ли ознакомится с его </a:t>
            </a:r>
            <a:r>
              <a:rPr lang="ru-RU" sz="1400" dirty="0"/>
              <a:t>результатами </a:t>
            </a:r>
            <a:r>
              <a:rPr lang="ru-RU" sz="1400" dirty="0" smtClean="0"/>
              <a:t>можно по адресу</a:t>
            </a:r>
            <a:r>
              <a:rPr lang="ru-RU" sz="1400" dirty="0"/>
              <a:t> </a:t>
            </a: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fin.mouhta.ru/opros/index.php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 smtClean="0">
                <a:latin typeface="Tahoma" pitchFamily="34" charset="0"/>
                <a:cs typeface="Tahoma" pitchFamily="34" charset="0"/>
              </a:rPr>
              <a:t>Рейтинг муниципальных районов и городских округов Республики Коми по уровню открытости бюджетных</a:t>
            </a:r>
          </a:p>
          <a:p>
            <a:r>
              <a:rPr lang="ru-RU" sz="1400" dirty="0">
                <a:latin typeface="Tahoma" pitchFamily="34" charset="0"/>
                <a:cs typeface="Tahoma" pitchFamily="34" charset="0"/>
              </a:rPr>
              <a:t>д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анных размещается по адресу </a:t>
            </a:r>
            <a:r>
              <a:rPr lang="en-US" sz="1400" dirty="0">
                <a:latin typeface="Tahoma" pitchFamily="34" charset="0"/>
                <a:cs typeface="Tahoma" pitchFamily="34" charset="0"/>
                <a:hlinkClick r:id="rId3"/>
              </a:rPr>
              <a:t>https://minfin.rkomi.ru/page/14972</a:t>
            </a:r>
            <a:r>
              <a:rPr lang="en-US" sz="1400" dirty="0" smtClean="0">
                <a:latin typeface="Tahoma" pitchFamily="34" charset="0"/>
                <a:cs typeface="Tahoma" pitchFamily="34" charset="0"/>
                <a:hlinkClick r:id="rId3"/>
              </a:rPr>
              <a:t>/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Результаты мониторинга соблюдения муниципальными образованиями городских округов и муниципальных</a:t>
            </a:r>
          </a:p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районов Республики Коми требований бюджетного законодательства Российской Федерации и оценки </a:t>
            </a:r>
          </a:p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качества управления бюджетным процессом можно посмотреть по адресу </a:t>
            </a:r>
            <a:r>
              <a:rPr lang="en-US" sz="1400" dirty="0">
                <a:latin typeface="Tahoma" pitchFamily="34" charset="0"/>
                <a:cs typeface="Tahoma" pitchFamily="34" charset="0"/>
                <a:hlinkClick r:id="rId4"/>
              </a:rPr>
              <a:t>http://minfin.rkomi.ru/page/4731</a:t>
            </a:r>
            <a:r>
              <a:rPr lang="en-US" sz="1400" dirty="0" smtClean="0">
                <a:latin typeface="Tahoma" pitchFamily="34" charset="0"/>
                <a:cs typeface="Tahoma" pitchFamily="34" charset="0"/>
                <a:hlinkClick r:id="rId4"/>
              </a:rPr>
              <a:t>/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endParaRPr lang="ru-RU" sz="14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73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52413" y="1220007"/>
            <a:ext cx="8639175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Финансовое управление администрации МОГО «Ухта»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ahoma" pitchFamily="34" charset="0"/>
                <a:cs typeface="Tahoma" pitchFamily="34" charset="0"/>
              </a:rPr>
              <a:t>http://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fin.mouhta.ru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Адрес: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169300, Республика Коми, </a:t>
            </a:r>
            <a:r>
              <a:rPr lang="ru-RU" sz="1400" dirty="0" err="1" smtClean="0">
                <a:latin typeface="Tahoma" pitchFamily="34" charset="0"/>
                <a:cs typeface="Tahoma" pitchFamily="34" charset="0"/>
              </a:rPr>
              <a:t>г.Ухта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, ул. Бушуева, д.11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Телефон: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8(8216)700-130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Факс: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8(8216)700-129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Электронная почта: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fu02uxta@mail.ru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en-US" sz="1000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Время работы: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Понедельник - четверг с 08:45 до 17:15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Пятница с 08:45 до 15:45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Обед с 13:00 до 14:00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Суббота, воскресенье – выходные дни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1000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График личного приема граждан руководством Финансового управления администрации МОГО «Ухта»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168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74AFB7-B8E6-46A9-BDDA-B22F155CF21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83</a:t>
            </a:fld>
            <a:endParaRPr lang="ru-RU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635375" y="0"/>
            <a:ext cx="5508625" cy="1052513"/>
          </a:xfrm>
        </p:spPr>
        <p:txBody>
          <a:bodyPr/>
          <a:lstStyle/>
          <a:p>
            <a:r>
              <a:rPr lang="ru-RU" dirty="0" smtClean="0"/>
              <a:t>Контактная информация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341531" y="4659837"/>
          <a:ext cx="8541152" cy="176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7881"/>
                <a:gridCol w="4325455"/>
                <a:gridCol w="234781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Игнатова Елена Васильевна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Заместитель руководителя администрации МОГО «Ухта» -</a:t>
                      </a:r>
                      <a:r>
                        <a:rPr lang="ru-RU" sz="1400" baseline="0" dirty="0" smtClean="0"/>
                        <a:t> начальник Финансового управления администрации МОГО «Ухта»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1-й вторник</a:t>
                      </a:r>
                      <a:r>
                        <a:rPr lang="ru-RU" sz="1400" baseline="0" dirty="0" smtClean="0"/>
                        <a:t> каждого месяца с 11:00 до 13:00</a:t>
                      </a:r>
                      <a:endParaRPr lang="ru-RU" sz="1400" dirty="0"/>
                    </a:p>
                  </a:txBody>
                  <a:tcPr/>
                </a:tc>
              </a:tr>
              <a:tr h="340845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Брюшкова</a:t>
                      </a:r>
                      <a:r>
                        <a:rPr lang="ru-RU" sz="1400" dirty="0" smtClean="0"/>
                        <a:t>  Елена Александровна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Заместитель начальника  </a:t>
                      </a:r>
                      <a:r>
                        <a:rPr lang="ru-RU" sz="1400" baseline="0" dirty="0" smtClean="0"/>
                        <a:t>Финансового управления администрации МОГО «Ухта»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2-й четверг</a:t>
                      </a:r>
                      <a:r>
                        <a:rPr lang="ru-RU" sz="1400" baseline="0" dirty="0" smtClean="0"/>
                        <a:t> каждого месяца с 11:00 до13:00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Крайн</a:t>
                      </a:r>
                      <a:r>
                        <a:rPr lang="ru-RU" sz="1400" dirty="0" smtClean="0"/>
                        <a:t> Галина Владимировна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Заместитель начальника  </a:t>
                      </a:r>
                      <a:r>
                        <a:rPr lang="ru-RU" sz="1400" baseline="0" dirty="0" smtClean="0"/>
                        <a:t>Финансового управления администрации МОГО «Ухта»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3-я среда</a:t>
                      </a:r>
                      <a:r>
                        <a:rPr lang="ru-RU" sz="1400" baseline="0" dirty="0" smtClean="0"/>
                        <a:t> каждого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месяца с 11:00 до13:00</a:t>
                      </a:r>
                      <a:endParaRPr lang="ru-RU" sz="1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55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понятия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35792"/>
            <a:ext cx="8784976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38"/>
              </a:lnSpc>
            </a:pPr>
            <a:r>
              <a:rPr lang="ru-RU" sz="16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Бюджет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3212976"/>
            <a:ext cx="2117897" cy="95410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ahoma" pitchFamily="34" charset="0"/>
                <a:cs typeface="Tahoma" pitchFamily="34" charset="0"/>
              </a:rPr>
              <a:t>Доходы бюджета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- поступающие в бюджет денежные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средства.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60232" y="3212976"/>
            <a:ext cx="2117897" cy="95410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ahoma" pitchFamily="34" charset="0"/>
                <a:cs typeface="Tahoma" pitchFamily="34" charset="0"/>
              </a:rPr>
              <a:t>Расходы бюджета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- выплачиваемые из бюджета денежные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средства.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1600" y="1988840"/>
            <a:ext cx="127310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92280" y="1988840"/>
            <a:ext cx="138371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pic>
        <p:nvPicPr>
          <p:cNvPr id="80898" name="Picture 2" descr="C:\Users\Masha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0425" y="2633663"/>
            <a:ext cx="2382838" cy="2200275"/>
          </a:xfrm>
          <a:prstGeom prst="rect">
            <a:avLst/>
          </a:prstGeom>
          <a:noFill/>
        </p:spPr>
      </p:pic>
      <p:pic>
        <p:nvPicPr>
          <p:cNvPr id="80899" name="Picture 3" descr="C:\Users\Masha\Desktop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22040">
            <a:off x="4548313" y="2214406"/>
            <a:ext cx="2726223" cy="2277886"/>
          </a:xfrm>
          <a:prstGeom prst="rect">
            <a:avLst/>
          </a:prstGeom>
          <a:noFill/>
        </p:spPr>
      </p:pic>
      <p:pic>
        <p:nvPicPr>
          <p:cNvPr id="80900" name="Picture 4" descr="C:\Users\Masha\Desktop\Рисунок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96796">
            <a:off x="1642498" y="2247009"/>
            <a:ext cx="2752436" cy="2299789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3744405" y="3882008"/>
            <a:ext cx="171553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БЮДЖЕТ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552" y="5301208"/>
            <a:ext cx="127310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23728" y="5301208"/>
            <a:ext cx="138371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552" y="6021288"/>
            <a:ext cx="127310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19536" y="6021288"/>
            <a:ext cx="138371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35896" y="5233392"/>
            <a:ext cx="5165526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ahoma" pitchFamily="34" charset="0"/>
                <a:cs typeface="Tahoma" pitchFamily="34" charset="0"/>
              </a:rPr>
              <a:t>Профицит бюджета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- превышение доходов бюджета над его расходами.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635896" y="5949280"/>
            <a:ext cx="5184576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ahoma" pitchFamily="34" charset="0"/>
                <a:cs typeface="Tahoma" pitchFamily="34" charset="0"/>
              </a:rPr>
              <a:t>Дефицит бюджета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- превышение расходов бюджета над его доходами.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91680" y="5119092"/>
            <a:ext cx="56297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ahoma" pitchFamily="34" charset="0"/>
                <a:cs typeface="Tahoma" pitchFamily="34" charset="0"/>
              </a:rPr>
              <a:t>&gt;</a:t>
            </a:r>
          </a:p>
        </p:txBody>
      </p:sp>
      <p:sp>
        <p:nvSpPr>
          <p:cNvPr id="36" name="TextBox 35"/>
          <p:cNvSpPr txBox="1"/>
          <p:nvPr/>
        </p:nvSpPr>
        <p:spPr>
          <a:xfrm rot="10800000">
            <a:off x="1634530" y="5934422"/>
            <a:ext cx="56297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ahoma" pitchFamily="34" charset="0"/>
                <a:cs typeface="Tahoma" pitchFamily="34" charset="0"/>
              </a:rPr>
              <a:t>&gt;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18446" y="4293096"/>
            <a:ext cx="179568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Со </a:t>
            </a:r>
            <a:r>
              <a:rPr lang="ru-RU" sz="10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старонормандского</a:t>
            </a:r>
            <a:endParaRPr lang="ru-RU" sz="1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buogette</a:t>
            </a:r>
            <a:r>
              <a:rPr lang="en-US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– </a:t>
            </a:r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сумка, кошелек</a:t>
            </a:r>
          </a:p>
        </p:txBody>
      </p:sp>
    </p:spTree>
    <p:extLst>
      <p:ext uri="{BB962C8B-B14F-4D97-AF65-F5344CB8AC3E}">
        <p14:creationId xmlns:p14="http://schemas.microsoft.com/office/powerpoint/2010/main" val="213224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Бюджет_для_граждан 2015-2017</Template>
  <TotalTime>14020</TotalTime>
  <Words>11860</Words>
  <Application>Microsoft Office PowerPoint</Application>
  <PresentationFormat>Экран (4:3)</PresentationFormat>
  <Paragraphs>4295</Paragraphs>
  <Slides>83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83</vt:i4>
      </vt:variant>
    </vt:vector>
  </HeadingPairs>
  <TitlesOfParts>
    <vt:vector size="84" baseType="lpstr">
      <vt:lpstr>Бюджет_для_граждан 2015-2017</vt:lpstr>
      <vt:lpstr>БЮДЖЕТ ДЛЯ ГРАЖДАН</vt:lpstr>
      <vt:lpstr>Презентация PowerPoint</vt:lpstr>
      <vt:lpstr>Содержание</vt:lpstr>
      <vt:lpstr>Содержание</vt:lpstr>
      <vt:lpstr>Нормативная основа бюджетного процесса</vt:lpstr>
      <vt:lpstr>Социально-экономическая характеристика</vt:lpstr>
      <vt:lpstr>Задачи и основные направления бюджетной политики</vt:lpstr>
      <vt:lpstr>Сеть муниципальных учреждений</vt:lpstr>
      <vt:lpstr>Основные понятия</vt:lpstr>
      <vt:lpstr>Бюджетная классификация</vt:lpstr>
      <vt:lpstr>Бюджетная классификация</vt:lpstr>
      <vt:lpstr>Содержание и форма проекта </vt:lpstr>
      <vt:lpstr>Этапы формирования бюджета</vt:lpstr>
      <vt:lpstr>Участники бюджетного процесса</vt:lpstr>
      <vt:lpstr>Распределение расходов бюджета</vt:lpstr>
      <vt:lpstr>Участие граждан в формировании бюджета</vt:lpstr>
      <vt:lpstr>Участие граждан в формировании бюджета</vt:lpstr>
      <vt:lpstr>«Майские» указы Президента Российской Федерации</vt:lpstr>
      <vt:lpstr>«Майские» указы Президента Российской Федерации</vt:lpstr>
      <vt:lpstr>Средняя заработная плата работника бюджетной сферы</vt:lpstr>
      <vt:lpstr>Основные характеристики бюджета</vt:lpstr>
      <vt:lpstr>Доходы и расходы на душу населения по сравнению с другими муниципальными образованиями</vt:lpstr>
      <vt:lpstr>Презентация PowerPoint</vt:lpstr>
      <vt:lpstr>Доходы муниципального образования</vt:lpstr>
      <vt:lpstr>Презентация PowerPoint</vt:lpstr>
      <vt:lpstr>Мы - налогоплательщики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Распределение налоговых доходов по уровням бюджетов (по главному администратору – Федеральная налоговая служба)</vt:lpstr>
      <vt:lpstr>Распределение налоговых доходов между бюджетами</vt:lpstr>
      <vt:lpstr>Распределение налоговых доходов между бюджетами</vt:lpstr>
      <vt:lpstr>Крупные налогоплательщики</vt:lpstr>
      <vt:lpstr>Выпадающие доходы при предоставлении льгот по налогам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Мероприятия по увеличению доходов</vt:lpstr>
      <vt:lpstr>Презентация PowerPoint</vt:lpstr>
      <vt:lpstr>Структура расходов бюджета</vt:lpstr>
      <vt:lpstr>Структура расходов бюджета</vt:lpstr>
      <vt:lpstr>Презентация PowerPoint</vt:lpstr>
      <vt:lpstr>Расходы бюджета в разрезе групп видов расходов</vt:lpstr>
      <vt:lpstr>Расходы бюджета в разрезе разделов, подразделов</vt:lpstr>
      <vt:lpstr>Расходы бюджета в разрезе разделов, подразделов</vt:lpstr>
      <vt:lpstr>Презентация PowerPoint</vt:lpstr>
      <vt:lpstr>Презентация PowerPoint</vt:lpstr>
      <vt:lpstr>Муниципальные программы</vt:lpstr>
      <vt:lpstr>Программные расходы бюджета</vt:lpstr>
      <vt:lpstr>Программные расходы бюджета</vt:lpstr>
      <vt:lpstr>Развитие системы муниципального управления на 2014-2020 годы</vt:lpstr>
      <vt:lpstr>Развитие экономики на 2014-2020 годы</vt:lpstr>
      <vt:lpstr>Безопасность жизнедеятельности населения на 2014-2020 годы</vt:lpstr>
      <vt:lpstr>Развитие транспортной системы на 2014-2020 годы</vt:lpstr>
      <vt:lpstr>Жилье и жилищно-коммунальное хозяйство на 2014-2020 годы</vt:lpstr>
      <vt:lpstr>Жилье и жилищно-коммунальное хозяйство на 2014-2020 годы</vt:lpstr>
      <vt:lpstr>Развитие образования на 2014-2020 годы</vt:lpstr>
      <vt:lpstr>Развитие образования на 2014-2020 годы</vt:lpstr>
      <vt:lpstr>Развитие образования на 2014-2020 годы</vt:lpstr>
      <vt:lpstr>Развитие образования на 2014-2020 годы</vt:lpstr>
      <vt:lpstr>Культура на 2014-2020 годы</vt:lpstr>
      <vt:lpstr>Культура на 2014-2020 годы</vt:lpstr>
      <vt:lpstr>Социальная поддержка населения на 2016-2020 годы</vt:lpstr>
      <vt:lpstr>Развитие физической культуры и спорта на 2014-2020 годы</vt:lpstr>
      <vt:lpstr>Развитие физической культуры и спорта на 2014-2020 годы</vt:lpstr>
      <vt:lpstr>Участие в федеральных и республиканских программах</vt:lpstr>
      <vt:lpstr>Участие в федеральных и республиканских программах</vt:lpstr>
      <vt:lpstr>Непрограммные мероприятия</vt:lpstr>
      <vt:lpstr>Непрограммные мероприятия</vt:lpstr>
      <vt:lpstr>Доходы учреждений от предпринимательской и иной приносящей доход деятельности</vt:lpstr>
      <vt:lpstr>Расходы на поддержку отдельных категорий граждан</vt:lpstr>
      <vt:lpstr>Мероприятия по сокращению расходов</vt:lpstr>
      <vt:lpstr>Презентация PowerPoint</vt:lpstr>
      <vt:lpstr>Динамика муниципального долга</vt:lpstr>
      <vt:lpstr>Ограничения, установленные Бюджетным кодексом Российской Федерации</vt:lpstr>
      <vt:lpstr>Народный бюджет на 2018 год</vt:lpstr>
      <vt:lpstr>Риски и проблемы</vt:lpstr>
      <vt:lpstr>Резервы</vt:lpstr>
      <vt:lpstr>Открытость бюджетных данных, опросы и конкурсы</vt:lpstr>
      <vt:lpstr>Контактная информация</vt:lpstr>
    </vt:vector>
  </TitlesOfParts>
  <Company>Финансовое управление администрации МОГО "Ухта"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</dc:title>
  <dc:creator>Броткина О.В.</dc:creator>
  <cp:lastModifiedBy>Starceva</cp:lastModifiedBy>
  <cp:revision>1753</cp:revision>
  <cp:lastPrinted>2017-12-04T14:15:40Z</cp:lastPrinted>
  <dcterms:created xsi:type="dcterms:W3CDTF">2013-11-20T11:05:04Z</dcterms:created>
  <dcterms:modified xsi:type="dcterms:W3CDTF">2019-05-23T12:52:51Z</dcterms:modified>
</cp:coreProperties>
</file>