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rawings/drawing1.xml" ContentType="application/vnd.openxmlformats-officedocument.drawingml.chartshapes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3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6" r:id="rId2"/>
    <p:sldMasterId id="2147483689" r:id="rId3"/>
    <p:sldMasterId id="2147483702" r:id="rId4"/>
    <p:sldMasterId id="2147483715" r:id="rId5"/>
  </p:sldMasterIdLst>
  <p:notesMasterIdLst>
    <p:notesMasterId r:id="rId83"/>
  </p:notesMasterIdLst>
  <p:sldIdLst>
    <p:sldId id="345" r:id="rId6"/>
    <p:sldId id="262" r:id="rId7"/>
    <p:sldId id="591" r:id="rId8"/>
    <p:sldId id="592" r:id="rId9"/>
    <p:sldId id="545" r:id="rId10"/>
    <p:sldId id="499" r:id="rId11"/>
    <p:sldId id="456" r:id="rId12"/>
    <p:sldId id="442" r:id="rId13"/>
    <p:sldId id="443" r:id="rId14"/>
    <p:sldId id="546" r:id="rId15"/>
    <p:sldId id="547" r:id="rId16"/>
    <p:sldId id="395" r:id="rId17"/>
    <p:sldId id="457" r:id="rId18"/>
    <p:sldId id="517" r:id="rId19"/>
    <p:sldId id="588" r:id="rId20"/>
    <p:sldId id="560" r:id="rId21"/>
    <p:sldId id="539" r:id="rId22"/>
    <p:sldId id="549" r:id="rId23"/>
    <p:sldId id="377" r:id="rId24"/>
    <p:sldId id="495" r:id="rId25"/>
    <p:sldId id="550" r:id="rId26"/>
    <p:sldId id="461" r:id="rId27"/>
    <p:sldId id="551" r:id="rId28"/>
    <p:sldId id="552" r:id="rId29"/>
    <p:sldId id="553" r:id="rId30"/>
    <p:sldId id="593" r:id="rId31"/>
    <p:sldId id="557" r:id="rId32"/>
    <p:sldId id="523" r:id="rId33"/>
    <p:sldId id="556" r:id="rId34"/>
    <p:sldId id="543" r:id="rId35"/>
    <p:sldId id="554" r:id="rId36"/>
    <p:sldId id="555" r:id="rId37"/>
    <p:sldId id="384" r:id="rId38"/>
    <p:sldId id="565" r:id="rId39"/>
    <p:sldId id="319" r:id="rId40"/>
    <p:sldId id="563" r:id="rId41"/>
    <p:sldId id="544" r:id="rId42"/>
    <p:sldId id="572" r:id="rId43"/>
    <p:sldId id="573" r:id="rId44"/>
    <p:sldId id="574" r:id="rId45"/>
    <p:sldId id="590" r:id="rId46"/>
    <p:sldId id="465" r:id="rId47"/>
    <p:sldId id="564" r:id="rId48"/>
    <p:sldId id="428" r:id="rId49"/>
    <p:sldId id="473" r:id="rId50"/>
    <p:sldId id="474" r:id="rId51"/>
    <p:sldId id="491" r:id="rId52"/>
    <p:sldId id="492" r:id="rId53"/>
    <p:sldId id="493" r:id="rId54"/>
    <p:sldId id="472" r:id="rId55"/>
    <p:sldId id="568" r:id="rId56"/>
    <p:sldId id="569" r:id="rId57"/>
    <p:sldId id="478" r:id="rId58"/>
    <p:sldId id="477" r:id="rId59"/>
    <p:sldId id="476" r:id="rId60"/>
    <p:sldId id="513" r:id="rId61"/>
    <p:sldId id="576" r:id="rId62"/>
    <p:sldId id="577" r:id="rId63"/>
    <p:sldId id="578" r:id="rId64"/>
    <p:sldId id="579" r:id="rId65"/>
    <p:sldId id="567" r:id="rId66"/>
    <p:sldId id="566" r:id="rId67"/>
    <p:sldId id="580" r:id="rId68"/>
    <p:sldId id="589" r:id="rId69"/>
    <p:sldId id="561" r:id="rId70"/>
    <p:sldId id="469" r:id="rId71"/>
    <p:sldId id="562" r:id="rId72"/>
    <p:sldId id="559" r:id="rId73"/>
    <p:sldId id="558" r:id="rId74"/>
    <p:sldId id="586" r:id="rId75"/>
    <p:sldId id="585" r:id="rId76"/>
    <p:sldId id="587" r:id="rId77"/>
    <p:sldId id="510" r:id="rId78"/>
    <p:sldId id="498" r:id="rId79"/>
    <p:sldId id="570" r:id="rId80"/>
    <p:sldId id="571" r:id="rId81"/>
    <p:sldId id="516" r:id="rId82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336600"/>
    <a:srgbClr val="8180B6"/>
    <a:srgbClr val="CCFFCC"/>
    <a:srgbClr val="99CC99"/>
    <a:srgbClr val="CC9900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05" autoAdjust="0"/>
    <p:restoredTop sz="98553" autoAdjust="0"/>
  </p:normalViewPr>
  <p:slideViewPr>
    <p:cSldViewPr>
      <p:cViewPr>
        <p:scale>
          <a:sx n="98" d="100"/>
          <a:sy n="98" d="100"/>
        </p:scale>
        <p:origin x="-58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5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610" y="-108"/>
      </p:cViewPr>
      <p:guideLst>
        <p:guide orient="horz" pos="3128"/>
        <p:guide pos="2141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6" Type="http://schemas.openxmlformats.org/officeDocument/2006/relationships/slide" Target="slides/slide71.xml"/><Relationship Id="rId84" Type="http://schemas.openxmlformats.org/officeDocument/2006/relationships/presProps" Target="presProps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8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slide" Target="slides/slide75.xml"/><Relationship Id="rId85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image" Target="../media/image12.png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image" Target="../media/image12.png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0628253388159941E-2"/>
          <c:y val="6.9559770937723697E-2"/>
          <c:w val="0.77355680265506366"/>
          <c:h val="0.850418307086614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-1.1565199495138062E-2"/>
                  <c:y val="1.81992683750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BF4-4437-9158-E2A21F32AA2E}"/>
                </c:ext>
              </c:extLst>
            </c:dLbl>
            <c:dLbl>
              <c:idx val="1"/>
              <c:layout>
                <c:manualLayout>
                  <c:x val="-1.5902149305814836E-2"/>
                  <c:y val="4.54981709377030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BF4-4437-9158-E2A21F32AA2E}"/>
                </c:ext>
              </c:extLst>
            </c:dLbl>
            <c:dLbl>
              <c:idx val="2"/>
              <c:layout>
                <c:manualLayout>
                  <c:x val="-1.5902149305814784E-2"/>
                  <c:y val="9.09963418754059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BF4-4437-9158-E2A21F32AA2E}"/>
                </c:ext>
              </c:extLst>
            </c:dLbl>
            <c:dLbl>
              <c:idx val="3"/>
              <c:layout>
                <c:manualLayout>
                  <c:x val="-1.3010849432030321E-2"/>
                  <c:y val="4.54981709377030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BF4-4437-9158-E2A21F32AA2E}"/>
                </c:ext>
              </c:extLst>
            </c:dLbl>
            <c:dLbl>
              <c:idx val="4"/>
              <c:layout>
                <c:manualLayout>
                  <c:x val="-1.3010849432030321E-2"/>
                  <c:y val="9.09963418754059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BF4-4437-9158-E2A21F32AA2E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План 2017 год</c:v>
                </c:pt>
                <c:pt idx="4">
                  <c:v>Факт 2017 год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3537.2</c:v>
                </c:pt>
                <c:pt idx="1">
                  <c:v>3481.2</c:v>
                </c:pt>
                <c:pt idx="2">
                  <c:v>3582.9</c:v>
                </c:pt>
                <c:pt idx="3">
                  <c:v>3652.7</c:v>
                </c:pt>
                <c:pt idx="4">
                  <c:v>3655.6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BF4-4437-9158-E2A21F32AA2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1.7044326586663414E-2"/>
                  <c:y val="9.0992759342261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BF4-4437-9158-E2A21F32AA2E}"/>
                </c:ext>
              </c:extLst>
            </c:dLbl>
            <c:dLbl>
              <c:idx val="1"/>
              <c:layout>
                <c:manualLayout>
                  <c:x val="1.5598676649771154E-2"/>
                  <c:y val="-4.54981709377029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BF4-4437-9158-E2A21F32AA2E}"/>
                </c:ext>
              </c:extLst>
            </c:dLbl>
            <c:dLbl>
              <c:idx val="2"/>
              <c:layout>
                <c:manualLayout>
                  <c:x val="1.8489976523555669E-2"/>
                  <c:y val="1.3649451281310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BF4-4437-9158-E2A21F32AA2E}"/>
                </c:ext>
              </c:extLst>
            </c:dLbl>
            <c:dLbl>
              <c:idx val="3"/>
              <c:layout>
                <c:manualLayout>
                  <c:x val="1.848997652355566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BF4-4437-9158-E2A21F32AA2E}"/>
                </c:ext>
              </c:extLst>
            </c:dLbl>
            <c:dLbl>
              <c:idx val="4"/>
              <c:layout>
                <c:manualLayout>
                  <c:x val="1.7347799242707095E-2"/>
                  <c:y val="1.3649451281310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BF4-4437-9158-E2A21F32AA2E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План 2017 год</c:v>
                </c:pt>
                <c:pt idx="4">
                  <c:v>Факт 2017 год</c:v>
                </c:pt>
              </c:strCache>
            </c:strRef>
          </c:cat>
          <c:val>
            <c:numRef>
              <c:f>Лист1!$C$2:$C$6</c:f>
              <c:numCache>
                <c:formatCode>0.0</c:formatCode>
                <c:ptCount val="5"/>
                <c:pt idx="0">
                  <c:v>3581.2</c:v>
                </c:pt>
                <c:pt idx="1">
                  <c:v>3485.5</c:v>
                </c:pt>
                <c:pt idx="2">
                  <c:v>3519.7</c:v>
                </c:pt>
                <c:pt idx="3">
                  <c:v>3700.2</c:v>
                </c:pt>
                <c:pt idx="4">
                  <c:v>3513.2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EBF4-4437-9158-E2A21F32AA2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6.0827713132056366E-3"/>
                  <c:y val="0.118409885498658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BF4-4437-9158-E2A21F32AA2E}"/>
                </c:ext>
              </c:extLst>
            </c:dLbl>
            <c:dLbl>
              <c:idx val="1"/>
              <c:layout>
                <c:manualLayout>
                  <c:x val="3.645428285746028E-3"/>
                  <c:y val="0.1111978880250605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BF4-4437-9158-E2A21F32AA2E}"/>
                </c:ext>
              </c:extLst>
            </c:dLbl>
            <c:dLbl>
              <c:idx val="2"/>
              <c:layout>
                <c:manualLayout>
                  <c:x val="5.4870952407838113E-3"/>
                  <c:y val="6.021163456299006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BF4-4437-9158-E2A21F32AA2E}"/>
                </c:ext>
              </c:extLst>
            </c:dLbl>
            <c:dLbl>
              <c:idx val="3"/>
              <c:layout>
                <c:manualLayout>
                  <c:x val="1.5314441382651473E-2"/>
                  <c:y val="0.1190085267871377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BF4-4437-9158-E2A21F32AA2E}"/>
                </c:ext>
              </c:extLst>
            </c:dLbl>
            <c:dLbl>
              <c:idx val="4"/>
              <c:layout>
                <c:manualLayout>
                  <c:x val="1.1819041964371901E-2"/>
                  <c:y val="-1.253528347330887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BF4-4437-9158-E2A21F32AA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План 2017 год</c:v>
                </c:pt>
                <c:pt idx="4">
                  <c:v>Факт 2017 год</c:v>
                </c:pt>
              </c:strCache>
            </c:strRef>
          </c:cat>
          <c:val>
            <c:numRef>
              <c:f>Лист1!$D$2:$D$6</c:f>
              <c:numCache>
                <c:formatCode>0.0</c:formatCode>
                <c:ptCount val="5"/>
                <c:pt idx="0">
                  <c:v>-44</c:v>
                </c:pt>
                <c:pt idx="1">
                  <c:v>-4.3</c:v>
                </c:pt>
                <c:pt idx="2">
                  <c:v>63.2</c:v>
                </c:pt>
                <c:pt idx="3">
                  <c:v>-47.5</c:v>
                </c:pt>
                <c:pt idx="4">
                  <c:v>142.4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EBF4-4437-9158-E2A21F32AA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9871488"/>
        <c:axId val="279873024"/>
      </c:barChart>
      <c:catAx>
        <c:axId val="279871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79873024"/>
        <c:crosses val="autoZero"/>
        <c:auto val="1"/>
        <c:lblAlgn val="ctr"/>
        <c:lblOffset val="100"/>
        <c:noMultiLvlLbl val="0"/>
      </c:catAx>
      <c:valAx>
        <c:axId val="279873024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2798714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30237564298362"/>
          <c:y val="0.35381455590381761"/>
          <c:w val="0.13362357942882019"/>
          <c:h val="0.37867647058823528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Федеральный бюджет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2162947286367093E-2"/>
                  <c:y val="-2.416017702751357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7825997475690324E-2"/>
                  <c:y val="-4.83203540550289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2162979170565291E-2"/>
                  <c:y val="-1.613591773021155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3676056946263798E-2"/>
                  <c:y val="-4.832009887267099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0717297349474862E-2"/>
                  <c:y val="-7.24805310825442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6.0767939656537449E-2"/>
                  <c:y val="-4.720421216613939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199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  <c:pt idx="3">
                  <c:v>2015 год</c:v>
                </c:pt>
                <c:pt idx="4">
                  <c:v>2016 год</c:v>
                </c:pt>
                <c:pt idx="5">
                  <c:v>2017 год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7885</c:v>
                </c:pt>
                <c:pt idx="1">
                  <c:v>8652</c:v>
                </c:pt>
                <c:pt idx="2">
                  <c:v>7861</c:v>
                </c:pt>
                <c:pt idx="3">
                  <c:v>7296</c:v>
                </c:pt>
                <c:pt idx="4">
                  <c:v>9752</c:v>
                </c:pt>
                <c:pt idx="5">
                  <c:v>14365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Республиканский бюджет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2162947286367093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7825997475690324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2162947286367093E-2"/>
                  <c:y val="-4.832035405502935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5138579798183369E-2"/>
                  <c:y val="-2.221975724827727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0717297349474862E-2"/>
                  <c:y val="-4.429314620557191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6.0874001353121536E-2"/>
                  <c:y val="-1.333202930768485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199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  <c:pt idx="3">
                  <c:v>2015 год</c:v>
                </c:pt>
                <c:pt idx="4">
                  <c:v>2016 год</c:v>
                </c:pt>
                <c:pt idx="5">
                  <c:v>2017 год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4511</c:v>
                </c:pt>
                <c:pt idx="1">
                  <c:v>5402</c:v>
                </c:pt>
                <c:pt idx="2">
                  <c:v>8343</c:v>
                </c:pt>
                <c:pt idx="3">
                  <c:v>11477</c:v>
                </c:pt>
                <c:pt idx="4">
                  <c:v>13019</c:v>
                </c:pt>
                <c:pt idx="5">
                  <c:v>17282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Местный бюджет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2162947286367093E-2"/>
                  <c:y val="4.429314620557191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7825997475690324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2162947286367093E-2"/>
                  <c:y val="2.416017702751445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6601102650102925E-2"/>
                  <c:y val="2.416004943633549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0717297349474862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6.3743540284155631E-2"/>
                  <c:y val="-4.297860919715993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199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  <c:pt idx="3">
                  <c:v>2015 год</c:v>
                </c:pt>
                <c:pt idx="4">
                  <c:v>2016 год</c:v>
                </c:pt>
                <c:pt idx="5">
                  <c:v>2017 год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1419</c:v>
                </c:pt>
                <c:pt idx="1">
                  <c:v>1571</c:v>
                </c:pt>
                <c:pt idx="2">
                  <c:v>1109</c:v>
                </c:pt>
                <c:pt idx="3">
                  <c:v>1052</c:v>
                </c:pt>
                <c:pt idx="4">
                  <c:v>1070</c:v>
                </c:pt>
                <c:pt idx="5">
                  <c:v>1168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88102272"/>
        <c:axId val="288103808"/>
      </c:barChart>
      <c:catAx>
        <c:axId val="288102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99"/>
            </a:pPr>
            <a:endParaRPr lang="ru-RU"/>
          </a:p>
        </c:txPr>
        <c:crossAx val="288103808"/>
        <c:crosses val="autoZero"/>
        <c:auto val="1"/>
        <c:lblAlgn val="ctr"/>
        <c:lblOffset val="100"/>
        <c:noMultiLvlLbl val="0"/>
      </c:catAx>
      <c:valAx>
        <c:axId val="2881038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99"/>
            </a:pPr>
            <a:endParaRPr lang="ru-RU"/>
          </a:p>
        </c:txPr>
        <c:crossAx val="288102272"/>
        <c:crosses val="autoZero"/>
        <c:crossBetween val="between"/>
      </c:valAx>
      <c:spPr>
        <a:noFill/>
        <a:ln w="25375">
          <a:noFill/>
        </a:ln>
      </c:spPr>
    </c:plotArea>
    <c:legend>
      <c:legendPos val="b"/>
      <c:layout/>
      <c:overlay val="0"/>
      <c:txPr>
        <a:bodyPr/>
        <a:lstStyle/>
        <a:p>
          <a:pPr>
            <a:defRPr sz="1199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75"/>
            </a:pPr>
            <a:r>
              <a:rPr lang="ru-RU" sz="1400" dirty="0"/>
              <a:t>2017 план</a:t>
            </a:r>
          </a:p>
        </c:rich>
      </c:tx>
      <c:layout>
        <c:manualLayout>
          <c:xMode val="edge"/>
          <c:yMode val="edge"/>
          <c:x val="0.307287453960783"/>
          <c:y val="0"/>
        </c:manualLayout>
      </c:layout>
      <c:overlay val="0"/>
      <c:spPr>
        <a:noFill/>
        <a:ln w="26068">
          <a:noFill/>
        </a:ln>
      </c:spPr>
    </c:title>
    <c:autoTitleDeleted val="0"/>
    <c:view3D>
      <c:rotX val="5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6798330096148424E-2"/>
          <c:y val="0.1594934679651839"/>
          <c:w val="0.75718849840255587"/>
          <c:h val="0.39534883720930231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E09-4683-80F4-C1D5A1EF4C0C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5E09-4683-80F4-C1D5A1EF4C0C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5E09-4683-80F4-C1D5A1EF4C0C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5E09-4683-80F4-C1D5A1EF4C0C}"/>
              </c:ext>
            </c:extLst>
          </c:dPt>
          <c:dLbls>
            <c:dLbl>
              <c:idx val="0"/>
              <c:layout>
                <c:manualLayout>
                  <c:x val="-0.13915489325349173"/>
                  <c:y val="6.273697685044560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E09-4683-80F4-C1D5A1EF4C0C}"/>
                </c:ext>
              </c:extLst>
            </c:dLbl>
            <c:dLbl>
              <c:idx val="1"/>
              <c:layout>
                <c:manualLayout>
                  <c:x val="-0.2343062081415872"/>
                  <c:y val="1.347912322111741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E09-4683-80F4-C1D5A1EF4C0C}"/>
                </c:ext>
              </c:extLst>
            </c:dLbl>
            <c:dLbl>
              <c:idx val="2"/>
              <c:layout>
                <c:manualLayout>
                  <c:x val="0.17508941883799836"/>
                  <c:y val="-4.331119912592729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E09-4683-80F4-C1D5A1EF4C0C}"/>
                </c:ext>
              </c:extLst>
            </c:dLbl>
            <c:dLbl>
              <c:idx val="3"/>
              <c:layout>
                <c:manualLayout>
                  <c:x val="0.18747185261003071"/>
                  <c:y val="-7.494574245686726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E09-4683-80F4-C1D5A1EF4C0C}"/>
                </c:ext>
              </c:extLst>
            </c:dLbl>
            <c:numFmt formatCode="0.0%" sourceLinked="0"/>
            <c:spPr>
              <a:noFill/>
              <a:ln w="26068">
                <a:noFill/>
              </a:ln>
            </c:spPr>
            <c:txPr>
              <a:bodyPr/>
              <a:lstStyle/>
              <a:p>
                <a:pPr>
                  <a:defRPr sz="1437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Лист1!$A$3:$A$6</c:f>
              <c:strCache>
                <c:ptCount val="4"/>
                <c:pt idx="0">
                  <c:v>Дотации - 277,18 млн. руб.</c:v>
                </c:pt>
                <c:pt idx="1">
                  <c:v>Субсидии - 419,37 млн. руб.</c:v>
                </c:pt>
                <c:pt idx="2">
                  <c:v>Иные межбюджетные трансферты - 40,00 млн. руб.</c:v>
                </c:pt>
                <c:pt idx="3">
                  <c:v>Субвенции - 1 468,12 млн. руб.</c:v>
                </c:pt>
              </c:strCache>
            </c:strRef>
          </c:cat>
          <c:val>
            <c:numRef>
              <c:f>Лист1!$B$3:$B$6</c:f>
              <c:numCache>
                <c:formatCode>General</c:formatCode>
                <c:ptCount val="4"/>
                <c:pt idx="0">
                  <c:v>277.18</c:v>
                </c:pt>
                <c:pt idx="1">
                  <c:v>419.37</c:v>
                </c:pt>
                <c:pt idx="2">
                  <c:v>40</c:v>
                </c:pt>
                <c:pt idx="3">
                  <c:v>1468.12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5E09-4683-80F4-C1D5A1EF4C0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6068">
          <a:noFill/>
        </a:ln>
      </c:spPr>
    </c:plotArea>
    <c:legend>
      <c:legendPos val="r"/>
      <c:layout>
        <c:manualLayout>
          <c:xMode val="edge"/>
          <c:yMode val="edge"/>
          <c:x val="2.7949612746717818E-2"/>
          <c:y val="0.57188611104111975"/>
          <c:w val="0.95439518371360177"/>
          <c:h val="0.33315272285669562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47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sz="1400" dirty="0"/>
              <a:t>2016 факт</a:t>
            </a:r>
          </a:p>
        </c:rich>
      </c:tx>
      <c:layout>
        <c:manualLayout>
          <c:xMode val="edge"/>
          <c:yMode val="edge"/>
          <c:x val="0.35856292154682351"/>
          <c:y val="5.401728000027221E-3"/>
        </c:manualLayout>
      </c:layout>
      <c:overlay val="0"/>
    </c:title>
    <c:autoTitleDeleted val="0"/>
    <c:view3D>
      <c:rotX val="5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8782938020652966E-2"/>
          <c:y val="0.14179897533047836"/>
          <c:w val="0.81695217207666648"/>
          <c:h val="0.48807247880038113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2016 год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03A4-4761-806A-A2EAD64501CF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03A4-4761-806A-A2EAD64501CF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3A4-4761-806A-A2EAD64501CF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3A4-4761-806A-A2EAD64501CF}"/>
              </c:ext>
            </c:extLst>
          </c:dPt>
          <c:dLbls>
            <c:dLbl>
              <c:idx val="0"/>
              <c:layout>
                <c:manualLayout>
                  <c:x val="-0.154380633964182"/>
                  <c:y val="7.323254502840054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3A4-4761-806A-A2EAD64501CF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3A4-4761-806A-A2EAD64501CF}"/>
                </c:ext>
              </c:extLst>
            </c:dLbl>
            <c:dLbl>
              <c:idx val="2"/>
              <c:layout>
                <c:manualLayout>
                  <c:x val="0"/>
                  <c:y val="-4.452108470951569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3A4-4761-806A-A2EAD64501CF}"/>
                </c:ext>
              </c:extLst>
            </c:dLbl>
            <c:dLbl>
              <c:idx val="3"/>
              <c:layout>
                <c:manualLayout>
                  <c:x val="0.23002481131699115"/>
                  <c:y val="-0.1142461218676623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3A4-4761-806A-A2EAD64501C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Лист1!$A$3:$A$6</c:f>
              <c:strCache>
                <c:ptCount val="4"/>
                <c:pt idx="0">
                  <c:v>Дотации - 346,28 млн. руб.</c:v>
                </c:pt>
                <c:pt idx="1">
                  <c:v>Субсидии - 223,60 млн. руб.</c:v>
                </c:pt>
                <c:pt idx="2">
                  <c:v>Иные межбюджетные трансферты - 50,79 млн. руб.</c:v>
                </c:pt>
                <c:pt idx="3">
                  <c:v>Субвенции - 1 499,41 млн. руб.</c:v>
                </c:pt>
              </c:strCache>
            </c:strRef>
          </c:cat>
          <c:val>
            <c:numRef>
              <c:f>Лист1!$B$3:$B$6</c:f>
              <c:numCache>
                <c:formatCode>General</c:formatCode>
                <c:ptCount val="4"/>
                <c:pt idx="0">
                  <c:v>346.28</c:v>
                </c:pt>
                <c:pt idx="1">
                  <c:v>223.6</c:v>
                </c:pt>
                <c:pt idx="2" formatCode="#,##0.00">
                  <c:v>50.79</c:v>
                </c:pt>
                <c:pt idx="3">
                  <c:v>1499.41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3A4-4761-806A-A2EAD64501C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397">
          <a:noFill/>
        </a:ln>
      </c:spPr>
    </c:plotArea>
    <c:legend>
      <c:legendPos val="r"/>
      <c:layout>
        <c:manualLayout>
          <c:xMode val="edge"/>
          <c:yMode val="edge"/>
          <c:x val="0"/>
          <c:y val="0.61366033211269888"/>
          <c:w val="0.98542230363406513"/>
          <c:h val="0.34819007022033738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75"/>
            </a:pPr>
            <a:r>
              <a:rPr lang="ru-RU" sz="1400" dirty="0"/>
              <a:t>2017 факт</a:t>
            </a:r>
          </a:p>
        </c:rich>
      </c:tx>
      <c:layout>
        <c:manualLayout>
          <c:xMode val="edge"/>
          <c:yMode val="edge"/>
          <c:x val="0.307287453960783"/>
          <c:y val="0"/>
        </c:manualLayout>
      </c:layout>
      <c:overlay val="0"/>
      <c:spPr>
        <a:noFill/>
        <a:ln w="26068">
          <a:noFill/>
        </a:ln>
      </c:spPr>
    </c:title>
    <c:autoTitleDeleted val="0"/>
    <c:view3D>
      <c:rotX val="5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6798330096148424E-2"/>
          <c:y val="0.1594934679651839"/>
          <c:w val="0.75718849840255587"/>
          <c:h val="0.39534883720930231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98E-4B00-8A0E-1E513F52243E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F98E-4B00-8A0E-1E513F52243E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F98E-4B00-8A0E-1E513F52243E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F98E-4B00-8A0E-1E513F52243E}"/>
              </c:ext>
            </c:extLst>
          </c:dPt>
          <c:dLbls>
            <c:dLbl>
              <c:idx val="0"/>
              <c:layout>
                <c:manualLayout>
                  <c:x val="-0.13506072743977626"/>
                  <c:y val="6.273697685044560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98E-4B00-8A0E-1E513F52243E}"/>
                </c:ext>
              </c:extLst>
            </c:dLbl>
            <c:dLbl>
              <c:idx val="1"/>
              <c:layout>
                <c:manualLayout>
                  <c:x val="-0.21792954488672539"/>
                  <c:y val="1.09596368320776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98E-4B00-8A0E-1E513F52243E}"/>
                </c:ext>
              </c:extLst>
            </c:dLbl>
            <c:dLbl>
              <c:idx val="2"/>
              <c:layout>
                <c:manualLayout>
                  <c:x val="0.17508941883799836"/>
                  <c:y val="-4.331119912592729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98E-4B00-8A0E-1E513F52243E}"/>
                </c:ext>
              </c:extLst>
            </c:dLbl>
            <c:dLbl>
              <c:idx val="3"/>
              <c:layout>
                <c:manualLayout>
                  <c:x val="0.18747185261003071"/>
                  <c:y val="-9.258353598278519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98E-4B00-8A0E-1E513F52243E}"/>
                </c:ext>
              </c:extLst>
            </c:dLbl>
            <c:numFmt formatCode="0.0%" sourceLinked="0"/>
            <c:spPr>
              <a:noFill/>
              <a:ln w="26068">
                <a:noFill/>
              </a:ln>
            </c:spPr>
            <c:txPr>
              <a:bodyPr/>
              <a:lstStyle/>
              <a:p>
                <a:pPr>
                  <a:defRPr sz="1437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Лист1!$A$3:$A$6</c:f>
              <c:strCache>
                <c:ptCount val="4"/>
                <c:pt idx="0">
                  <c:v>Дотации - 277,18 млн. руб.</c:v>
                </c:pt>
                <c:pt idx="1">
                  <c:v>Субсидии - 417,94 млн. руб.</c:v>
                </c:pt>
                <c:pt idx="2">
                  <c:v>Иные межбюджетные трансферты - 40,00 млн. руб.</c:v>
                </c:pt>
                <c:pt idx="3">
                  <c:v>Субвенции - 1 455,03 млн. руб.</c:v>
                </c:pt>
              </c:strCache>
            </c:strRef>
          </c:cat>
          <c:val>
            <c:numRef>
              <c:f>Лист1!$B$3:$B$6</c:f>
              <c:numCache>
                <c:formatCode>General</c:formatCode>
                <c:ptCount val="4"/>
                <c:pt idx="0">
                  <c:v>277.18</c:v>
                </c:pt>
                <c:pt idx="1">
                  <c:v>417.94</c:v>
                </c:pt>
                <c:pt idx="2">
                  <c:v>40</c:v>
                </c:pt>
                <c:pt idx="3">
                  <c:v>1455.03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F98E-4B00-8A0E-1E513F52243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6068">
          <a:noFill/>
        </a:ln>
      </c:spPr>
    </c:plotArea>
    <c:legend>
      <c:legendPos val="r"/>
      <c:layout>
        <c:manualLayout>
          <c:xMode val="edge"/>
          <c:yMode val="edge"/>
          <c:x val="2.7949612746717818E-2"/>
          <c:y val="0.56180737188345242"/>
          <c:w val="0.95439518371360177"/>
          <c:h val="0.343231462014363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47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99"/>
            </a:pPr>
            <a:r>
              <a:rPr lang="ru-RU" sz="1599" dirty="0"/>
              <a:t>2016 год</a:t>
            </a:r>
            <a:endParaRPr lang="ru-RU" sz="1600" dirty="0"/>
          </a:p>
        </c:rich>
      </c:tx>
      <c:layout>
        <c:manualLayout>
          <c:xMode val="edge"/>
          <c:yMode val="edge"/>
          <c:x val="0.39193980170358123"/>
          <c:y val="2.1876575772855978E-3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0239059923334822E-2"/>
          <c:y val="0.14479317123174043"/>
          <c:w val="0.813974029945286"/>
          <c:h val="0.772469106839246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explosion val="25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6B1-492D-9866-EED4AF299242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6B1-492D-9866-EED4AF299242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6B1-492D-9866-EED4AF299242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6B1-492D-9866-EED4AF299242}"/>
              </c:ext>
            </c:extLst>
          </c:dPt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86B1-492D-9866-EED4AF299242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6B1-492D-9866-EED4AF299242}"/>
              </c:ext>
            </c:extLst>
          </c:dPt>
          <c:dPt>
            <c:idx val="6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6B1-492D-9866-EED4AF299242}"/>
              </c:ext>
            </c:extLst>
          </c:dPt>
          <c:dPt>
            <c:idx val="7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6B1-492D-9866-EED4AF299242}"/>
              </c:ext>
            </c:extLst>
          </c:dPt>
          <c:dPt>
            <c:idx val="8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86B1-492D-9866-EED4AF299242}"/>
              </c:ext>
            </c:extLst>
          </c:dPt>
          <c:dPt>
            <c:idx val="9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6B1-492D-9866-EED4AF299242}"/>
              </c:ext>
            </c:extLst>
          </c:dPt>
          <c:dLbls>
            <c:dLbl>
              <c:idx val="0"/>
              <c:layout>
                <c:manualLayout>
                  <c:x val="0.19880065574670078"/>
                  <c:y val="-0.11333316004156266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/>
                      <a:t>Обще-</a:t>
                    </a:r>
                    <a:r>
                      <a:rPr lang="ru-RU" sz="1000" dirty="0" err="1"/>
                      <a:t>государтвен</a:t>
                    </a:r>
                    <a:r>
                      <a:rPr lang="ru-RU" sz="1000" dirty="0"/>
                      <a:t>-</a:t>
                    </a:r>
                    <a:r>
                      <a:rPr lang="ru-RU" sz="1000" dirty="0" err="1"/>
                      <a:t>ные</a:t>
                    </a:r>
                    <a:r>
                      <a:rPr lang="ru-RU" sz="1000" dirty="0"/>
                      <a:t> вопросы 263,0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6B1-492D-9866-EED4AF299242}"/>
                </c:ext>
              </c:extLst>
            </c:dLbl>
            <c:dLbl>
              <c:idx val="1"/>
              <c:layout>
                <c:manualLayout>
                  <c:x val="0.10528365674815486"/>
                  <c:y val="-2.352418685686806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6B1-492D-9866-EED4AF299242}"/>
                </c:ext>
              </c:extLst>
            </c:dLbl>
            <c:dLbl>
              <c:idx val="2"/>
              <c:layout>
                <c:manualLayout>
                  <c:x val="6.4918107389777199E-2"/>
                  <c:y val="3.099910701735529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6B1-492D-9866-EED4AF299242}"/>
                </c:ext>
              </c:extLst>
            </c:dLbl>
            <c:dLbl>
              <c:idx val="3"/>
              <c:layout>
                <c:manualLayout>
                  <c:x val="-1.0961979038055259E-2"/>
                  <c:y val="0.1946710728379515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6B1-492D-9866-EED4AF299242}"/>
                </c:ext>
              </c:extLst>
            </c:dLbl>
            <c:dLbl>
              <c:idx val="4"/>
              <c:layout>
                <c:manualLayout>
                  <c:x val="0.11582003708989598"/>
                  <c:y val="0.1101107546530183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6B1-492D-9866-EED4AF299242}"/>
                </c:ext>
              </c:extLst>
            </c:dLbl>
            <c:dLbl>
              <c:idx val="5"/>
              <c:layout>
                <c:manualLayout>
                  <c:x val="-9.8415164485417178E-2"/>
                  <c:y val="2.37263225867353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6B1-492D-9866-EED4AF299242}"/>
                </c:ext>
              </c:extLst>
            </c:dLbl>
            <c:dLbl>
              <c:idx val="6"/>
              <c:layout>
                <c:manualLayout>
                  <c:x val="-0.15209327928224545"/>
                  <c:y val="-6.169859681549009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6B1-492D-9866-EED4AF299242}"/>
                </c:ext>
              </c:extLst>
            </c:dLbl>
            <c:dLbl>
              <c:idx val="7"/>
              <c:layout>
                <c:manualLayout>
                  <c:x val="-0.1426523445002332"/>
                  <c:y val="-0.15559320851309505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/>
                      <a:t>Физическая культура и спорт</a:t>
                    </a:r>
                  </a:p>
                  <a:p>
                    <a:r>
                      <a:rPr lang="ru-RU" sz="1000" dirty="0"/>
                      <a:t> 58,8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6B1-492D-9866-EED4AF299242}"/>
                </c:ext>
              </c:extLst>
            </c:dLbl>
            <c:dLbl>
              <c:idx val="8"/>
              <c:layout>
                <c:manualLayout>
                  <c:x val="1.9434898619913848E-2"/>
                  <c:y val="-0.1665157204137933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6B1-492D-9866-EED4AF299242}"/>
                </c:ext>
              </c:extLst>
            </c:dLbl>
            <c:dLbl>
              <c:idx val="9"/>
              <c:layout>
                <c:manualLayout>
                  <c:x val="0.21149481610283424"/>
                  <c:y val="-0.14527966897623554"/>
                </c:manualLayout>
              </c:layout>
              <c:tx>
                <c:rich>
                  <a:bodyPr/>
                  <a:lstStyle/>
                  <a:p>
                    <a:pPr>
                      <a:defRPr sz="950"/>
                    </a:pPr>
                    <a:r>
                      <a:rPr lang="ru-RU" sz="1000" dirty="0"/>
                      <a:t>Обслужи-</a:t>
                    </a:r>
                    <a:r>
                      <a:rPr lang="ru-RU" sz="1000" dirty="0" err="1"/>
                      <a:t>вание</a:t>
                    </a:r>
                    <a:r>
                      <a:rPr lang="ru-RU" sz="1000" dirty="0"/>
                      <a:t> </a:t>
                    </a:r>
                    <a:r>
                      <a:rPr lang="ru-RU" sz="1000" dirty="0" err="1"/>
                      <a:t>муниципаль-ного</a:t>
                    </a:r>
                    <a:r>
                      <a:rPr lang="ru-RU" sz="1000" dirty="0"/>
                      <a:t> долга 36,0</a:t>
                    </a:r>
                  </a:p>
                </c:rich>
              </c:tx>
              <c:numFmt formatCode="#,##0.0" sourceLinked="0"/>
              <c:spPr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6B1-492D-9866-EED4AF299242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Общегосудартвенные вопросы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Средства массовой информации</c:v>
                </c:pt>
                <c:pt idx="9">
                  <c:v>Обслуживание муниципального долга</c:v>
                </c:pt>
              </c:strCache>
            </c:strRef>
          </c:cat>
          <c:val>
            <c:numRef>
              <c:f>Лист1!$B$2:$B$11</c:f>
              <c:numCache>
                <c:formatCode>0.0</c:formatCode>
                <c:ptCount val="10"/>
                <c:pt idx="0">
                  <c:v>263</c:v>
                </c:pt>
                <c:pt idx="1">
                  <c:v>37.9</c:v>
                </c:pt>
                <c:pt idx="2">
                  <c:v>263.8</c:v>
                </c:pt>
                <c:pt idx="3">
                  <c:v>441.9</c:v>
                </c:pt>
                <c:pt idx="4">
                  <c:v>2113.4</c:v>
                </c:pt>
                <c:pt idx="5">
                  <c:v>171.4</c:v>
                </c:pt>
                <c:pt idx="6">
                  <c:v>129.5</c:v>
                </c:pt>
                <c:pt idx="7">
                  <c:v>58.8</c:v>
                </c:pt>
                <c:pt idx="8">
                  <c:v>4</c:v>
                </c:pt>
                <c:pt idx="9">
                  <c:v>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86B1-492D-9866-EED4AF2992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8">
          <a:noFill/>
        </a:ln>
      </c:spPr>
    </c:plotArea>
    <c:plotVisOnly val="1"/>
    <c:dispBlanksAs val="zero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99"/>
            </a:pPr>
            <a:r>
              <a:rPr lang="ru-RU" sz="1599" dirty="0"/>
              <a:t>2017 год</a:t>
            </a:r>
            <a:endParaRPr lang="ru-RU" sz="1600" dirty="0"/>
          </a:p>
        </c:rich>
      </c:tx>
      <c:layout>
        <c:manualLayout>
          <c:xMode val="edge"/>
          <c:yMode val="edge"/>
          <c:x val="0.39193980170358123"/>
          <c:y val="2.1876575772855978E-3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0239059923334822E-2"/>
          <c:y val="0.14479317123174043"/>
          <c:w val="0.813974029945286"/>
          <c:h val="0.772469106839246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explosion val="25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E671-4AEA-9E46-1B1287714517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E671-4AEA-9E46-1B1287714517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E671-4AEA-9E46-1B1287714517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E671-4AEA-9E46-1B1287714517}"/>
              </c:ext>
            </c:extLst>
          </c:dPt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E671-4AEA-9E46-1B1287714517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E671-4AEA-9E46-1B1287714517}"/>
              </c:ext>
            </c:extLst>
          </c:dPt>
          <c:dPt>
            <c:idx val="6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E671-4AEA-9E46-1B1287714517}"/>
              </c:ext>
            </c:extLst>
          </c:dPt>
          <c:dPt>
            <c:idx val="7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E671-4AEA-9E46-1B1287714517}"/>
              </c:ext>
            </c:extLst>
          </c:dPt>
          <c:dPt>
            <c:idx val="8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E671-4AEA-9E46-1B1287714517}"/>
              </c:ext>
            </c:extLst>
          </c:dPt>
          <c:dPt>
            <c:idx val="9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E671-4AEA-9E46-1B1287714517}"/>
              </c:ext>
            </c:extLst>
          </c:dPt>
          <c:dLbls>
            <c:dLbl>
              <c:idx val="0"/>
              <c:layout>
                <c:manualLayout>
                  <c:x val="0.22744606037533954"/>
                  <c:y val="-0.11767685508270463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/>
                      <a:t>Обще-</a:t>
                    </a:r>
                    <a:r>
                      <a:rPr lang="ru-RU" sz="1000" dirty="0" err="1"/>
                      <a:t>государтвен</a:t>
                    </a:r>
                    <a:r>
                      <a:rPr lang="ru-RU" sz="1000" dirty="0"/>
                      <a:t>-</a:t>
                    </a:r>
                    <a:r>
                      <a:rPr lang="ru-RU" sz="1000" dirty="0" err="1"/>
                      <a:t>ные</a:t>
                    </a:r>
                    <a:r>
                      <a:rPr lang="ru-RU" sz="1000" dirty="0"/>
                      <a:t> вопросы
233,9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671-4AEA-9E46-1B1287714517}"/>
                </c:ext>
              </c:extLst>
            </c:dLbl>
            <c:dLbl>
              <c:idx val="1"/>
              <c:layout>
                <c:manualLayout>
                  <c:x val="0.11617275598814718"/>
                  <c:y val="-3.003972941858102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671-4AEA-9E46-1B1287714517}"/>
                </c:ext>
              </c:extLst>
            </c:dLbl>
            <c:dLbl>
              <c:idx val="2"/>
              <c:layout>
                <c:manualLayout>
                  <c:x val="6.4918107389777199E-2"/>
                  <c:y val="3.099910701735529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671-4AEA-9E46-1B1287714517}"/>
                </c:ext>
              </c:extLst>
            </c:dLbl>
            <c:dLbl>
              <c:idx val="3"/>
              <c:layout>
                <c:manualLayout>
                  <c:x val="-1.0961979038055259E-2"/>
                  <c:y val="0.1946710728379515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671-4AEA-9E46-1B1287714517}"/>
                </c:ext>
              </c:extLst>
            </c:dLbl>
            <c:dLbl>
              <c:idx val="4"/>
              <c:layout>
                <c:manualLayout>
                  <c:x val="0.11582003708989598"/>
                  <c:y val="0.1101107546530183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671-4AEA-9E46-1B1287714517}"/>
                </c:ext>
              </c:extLst>
            </c:dLbl>
            <c:dLbl>
              <c:idx val="5"/>
              <c:layout>
                <c:manualLayout>
                  <c:x val="-5.485876752544791E-2"/>
                  <c:y val="2.37263225867353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671-4AEA-9E46-1B1287714517}"/>
                </c:ext>
              </c:extLst>
            </c:dLbl>
            <c:dLbl>
              <c:idx val="6"/>
              <c:layout>
                <c:manualLayout>
                  <c:x val="-0.1194259815622685"/>
                  <c:y val="-6.169859681549009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671-4AEA-9E46-1B1287714517}"/>
                </c:ext>
              </c:extLst>
            </c:dLbl>
            <c:dLbl>
              <c:idx val="7"/>
              <c:layout>
                <c:manualLayout>
                  <c:x val="-0.10181822235026203"/>
                  <c:y val="-0.1555932085130950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671-4AEA-9E46-1B1287714517}"/>
                </c:ext>
              </c:extLst>
            </c:dLbl>
            <c:dLbl>
              <c:idx val="8"/>
              <c:layout>
                <c:manualLayout>
                  <c:x val="5.8235245699235008E-3"/>
                  <c:y val="-0.1643438728932223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671-4AEA-9E46-1B1287714517}"/>
                </c:ext>
              </c:extLst>
            </c:dLbl>
            <c:dLbl>
              <c:idx val="9"/>
              <c:layout>
                <c:manualLayout>
                  <c:x val="0.19788344205284386"/>
                  <c:y val="-0.14093597393509358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/>
                      <a:t>Обслужи-</a:t>
                    </a:r>
                    <a:r>
                      <a:rPr lang="ru-RU" sz="1000" dirty="0" err="1"/>
                      <a:t>вание</a:t>
                    </a:r>
                    <a:r>
                      <a:rPr lang="ru-RU" sz="1000" dirty="0"/>
                      <a:t> </a:t>
                    </a:r>
                    <a:r>
                      <a:rPr lang="ru-RU" sz="1000" dirty="0" err="1"/>
                      <a:t>муниципаль-ного</a:t>
                    </a:r>
                    <a:r>
                      <a:rPr lang="ru-RU" sz="1000" dirty="0"/>
                      <a:t> долга
13,7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671-4AEA-9E46-1B1287714517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Общегосудартвенные вопросы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Средства массовой информации</c:v>
                </c:pt>
                <c:pt idx="9">
                  <c:v>Обслуживание муниципального долга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233.9</c:v>
                </c:pt>
                <c:pt idx="1">
                  <c:v>30.8</c:v>
                </c:pt>
                <c:pt idx="2">
                  <c:v>218.5</c:v>
                </c:pt>
                <c:pt idx="3">
                  <c:v>547.1</c:v>
                </c:pt>
                <c:pt idx="4">
                  <c:v>1980.7</c:v>
                </c:pt>
                <c:pt idx="5">
                  <c:v>224.1</c:v>
                </c:pt>
                <c:pt idx="6">
                  <c:v>114.4</c:v>
                </c:pt>
                <c:pt idx="7">
                  <c:v>139.19999999999999</c:v>
                </c:pt>
                <c:pt idx="8">
                  <c:v>10.8</c:v>
                </c:pt>
                <c:pt idx="9">
                  <c:v>13.7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E671-4AEA-9E46-1B12877145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8">
          <a:noFill/>
        </a:ln>
      </c:spPr>
    </c:plotArea>
    <c:plotVisOnly val="1"/>
    <c:dispBlanksAs val="zero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0.7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7557504"/>
        <c:axId val="307559040"/>
      </c:barChart>
      <c:catAx>
        <c:axId val="307557504"/>
        <c:scaling>
          <c:orientation val="minMax"/>
        </c:scaling>
        <c:delete val="1"/>
        <c:axPos val="b"/>
        <c:majorTickMark val="out"/>
        <c:minorTickMark val="none"/>
        <c:tickLblPos val="nextTo"/>
        <c:crossAx val="307559040"/>
        <c:crosses val="autoZero"/>
        <c:auto val="1"/>
        <c:lblAlgn val="ctr"/>
        <c:lblOffset val="100"/>
        <c:noMultiLvlLbl val="0"/>
      </c:catAx>
      <c:valAx>
        <c:axId val="3075590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075575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85.5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78.3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8379648"/>
        <c:axId val="308381184"/>
      </c:barChart>
      <c:catAx>
        <c:axId val="308379648"/>
        <c:scaling>
          <c:orientation val="minMax"/>
        </c:scaling>
        <c:delete val="1"/>
        <c:axPos val="b"/>
        <c:majorTickMark val="out"/>
        <c:minorTickMark val="none"/>
        <c:tickLblPos val="nextTo"/>
        <c:crossAx val="308381184"/>
        <c:crosses val="autoZero"/>
        <c:auto val="1"/>
        <c:lblAlgn val="ctr"/>
        <c:lblOffset val="100"/>
        <c:noMultiLvlLbl val="0"/>
      </c:catAx>
      <c:valAx>
        <c:axId val="3083811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083796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8418816"/>
        <c:axId val="308428800"/>
      </c:barChart>
      <c:catAx>
        <c:axId val="308418816"/>
        <c:scaling>
          <c:orientation val="minMax"/>
        </c:scaling>
        <c:delete val="1"/>
        <c:axPos val="b"/>
        <c:majorTickMark val="out"/>
        <c:minorTickMark val="none"/>
        <c:tickLblPos val="nextTo"/>
        <c:crossAx val="308428800"/>
        <c:crosses val="autoZero"/>
        <c:auto val="1"/>
        <c:lblAlgn val="ctr"/>
        <c:lblOffset val="100"/>
        <c:noMultiLvlLbl val="0"/>
      </c:catAx>
      <c:valAx>
        <c:axId val="3084288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084188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10.9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7.2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8089600"/>
        <c:axId val="308091136"/>
      </c:barChart>
      <c:catAx>
        <c:axId val="308089600"/>
        <c:scaling>
          <c:orientation val="minMax"/>
        </c:scaling>
        <c:delete val="1"/>
        <c:axPos val="b"/>
        <c:majorTickMark val="out"/>
        <c:minorTickMark val="none"/>
        <c:tickLblPos val="nextTo"/>
        <c:crossAx val="308091136"/>
        <c:crosses val="autoZero"/>
        <c:auto val="1"/>
        <c:lblAlgn val="ctr"/>
        <c:lblOffset val="100"/>
        <c:noMultiLvlLbl val="0"/>
      </c:catAx>
      <c:valAx>
        <c:axId val="3080911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080896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Заработная плата 2016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4621290164223569E-3"/>
                  <c:y val="-2.59037451826906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3E7-4068-860B-F8EB7D6734AE}"/>
                </c:ext>
              </c:extLst>
            </c:dLbl>
            <c:dLbl>
              <c:idx val="1"/>
              <c:layout>
                <c:manualLayout>
                  <c:x val="-1.462129016422356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3E7-4068-860B-F8EB7D6734AE}"/>
                </c:ext>
              </c:extLst>
            </c:dLbl>
            <c:dLbl>
              <c:idx val="2"/>
              <c:layout>
                <c:manualLayout>
                  <c:x val="1.4621290164223569E-3"/>
                  <c:y val="-2.90486609430015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3E7-4068-860B-F8EB7D6734AE}"/>
                </c:ext>
              </c:extLst>
            </c:dLbl>
            <c:dLbl>
              <c:idx val="3"/>
              <c:layout>
                <c:manualLayout>
                  <c:x val="4.3863870492670707E-3"/>
                  <c:y val="2.90466214386174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3E7-4068-860B-F8EB7D6734AE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Педагогические работники организаций дополнительного образования детей</c:v>
                </c:pt>
                <c:pt idx="1">
                  <c:v>Педагогические работники общеобразовательных организаций</c:v>
                </c:pt>
                <c:pt idx="2">
                  <c:v>Педагогические работники дошкольных образовательных учреждений</c:v>
                </c:pt>
                <c:pt idx="3">
                  <c:v>Работники учреждений культуры</c:v>
                </c:pt>
                <c:pt idx="4">
                  <c:v>Среднемесячная начисленная заработная плата по МОГО "Ухта"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31</c:v>
                </c:pt>
                <c:pt idx="1">
                  <c:v>38</c:v>
                </c:pt>
                <c:pt idx="2">
                  <c:v>31.8</c:v>
                </c:pt>
                <c:pt idx="3">
                  <c:v>24.8</c:v>
                </c:pt>
                <c:pt idx="4">
                  <c:v>55.3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3E7-4068-860B-F8EB7D6734A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Заработная плата 2017 год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layout>
                <c:manualLayout>
                  <c:x val="1.462129016422464E-3"/>
                  <c:y val="3.1449157603109183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3E7-4068-860B-F8EB7D6734AE}"/>
                </c:ext>
              </c:extLst>
            </c:dLbl>
            <c:dLbl>
              <c:idx val="3"/>
              <c:layout>
                <c:manualLayout>
                  <c:x val="2.924258032844713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3E7-4068-860B-F8EB7D6734AE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Педагогические работники организаций дополнительного образования детей</c:v>
                </c:pt>
                <c:pt idx="1">
                  <c:v>Педагогические работники общеобразовательных организаций</c:v>
                </c:pt>
                <c:pt idx="2">
                  <c:v>Педагогические работники дошкольных образовательных учреждений</c:v>
                </c:pt>
                <c:pt idx="3">
                  <c:v>Работники учреждений культуры</c:v>
                </c:pt>
                <c:pt idx="4">
                  <c:v>Среднемесячная начисленная заработная плата по МОГО "Ухта"</c:v>
                </c:pt>
              </c:strCache>
            </c:strRef>
          </c:cat>
          <c:val>
            <c:numRef>
              <c:f>Лист1!$C$2:$C$6</c:f>
              <c:numCache>
                <c:formatCode>0.0</c:formatCode>
                <c:ptCount val="5"/>
                <c:pt idx="0">
                  <c:v>38.200000000000003</c:v>
                </c:pt>
                <c:pt idx="1">
                  <c:v>38.4</c:v>
                </c:pt>
                <c:pt idx="2">
                  <c:v>32.1</c:v>
                </c:pt>
                <c:pt idx="3">
                  <c:v>32.700000000000003</c:v>
                </c:pt>
                <c:pt idx="4">
                  <c:v>58.6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A3E7-4068-860B-F8EB7D6734A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Заработная плата 2018-2020 годы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layout>
                <c:manualLayout>
                  <c:x val="1.462129016422464E-3"/>
                  <c:y val="-2.59017056783055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3E7-4068-860B-F8EB7D6734AE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3E7-4068-860B-F8EB7D6734AE}"/>
                </c:ext>
              </c:extLst>
            </c:dLbl>
            <c:dLbl>
              <c:idx val="2"/>
              <c:layout>
                <c:manualLayout>
                  <c:x val="1.4621290164223569E-3"/>
                  <c:y val="-2.90466214386174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3E7-4068-860B-F8EB7D6734AE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Педагогические работники организаций дополнительного образования детей</c:v>
                </c:pt>
                <c:pt idx="1">
                  <c:v>Педагогические работники общеобразовательных организаций</c:v>
                </c:pt>
                <c:pt idx="2">
                  <c:v>Педагогические работники дошкольных образовательных учреждений</c:v>
                </c:pt>
                <c:pt idx="3">
                  <c:v>Работники учреждений культуры</c:v>
                </c:pt>
                <c:pt idx="4">
                  <c:v>Среднемесячная начисленная заработная плата по МОГО "Ухта"</c:v>
                </c:pt>
              </c:strCache>
            </c:strRef>
          </c:cat>
          <c:val>
            <c:numRef>
              <c:f>Лист1!$D$2:$D$6</c:f>
              <c:numCache>
                <c:formatCode>0.0</c:formatCode>
                <c:ptCount val="5"/>
                <c:pt idx="0">
                  <c:v>41.3</c:v>
                </c:pt>
                <c:pt idx="1">
                  <c:v>39.5</c:v>
                </c:pt>
                <c:pt idx="2">
                  <c:v>36.6</c:v>
                </c:pt>
                <c:pt idx="3">
                  <c:v>37.9</c:v>
                </c:pt>
                <c:pt idx="4">
                  <c:v>60.7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A3E7-4068-860B-F8EB7D6734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0547712"/>
        <c:axId val="280549248"/>
      </c:barChart>
      <c:catAx>
        <c:axId val="2805477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80549248"/>
        <c:crosses val="autoZero"/>
        <c:auto val="1"/>
        <c:lblAlgn val="ctr"/>
        <c:lblOffset val="100"/>
        <c:noMultiLvlLbl val="0"/>
      </c:catAx>
      <c:valAx>
        <c:axId val="280549248"/>
        <c:scaling>
          <c:orientation val="minMax"/>
        </c:scaling>
        <c:delete val="0"/>
        <c:axPos val="b"/>
        <c:numFmt formatCode="0;[Red]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805477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5.4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8104192"/>
        <c:axId val="308130560"/>
      </c:barChart>
      <c:catAx>
        <c:axId val="308104192"/>
        <c:scaling>
          <c:orientation val="minMax"/>
        </c:scaling>
        <c:delete val="1"/>
        <c:axPos val="b"/>
        <c:majorTickMark val="out"/>
        <c:minorTickMark val="none"/>
        <c:tickLblPos val="nextTo"/>
        <c:crossAx val="308130560"/>
        <c:crosses val="autoZero"/>
        <c:auto val="1"/>
        <c:lblAlgn val="ctr"/>
        <c:lblOffset val="100"/>
        <c:noMultiLvlLbl val="0"/>
      </c:catAx>
      <c:valAx>
        <c:axId val="3081305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081041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457.8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315.60000000000002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8200960"/>
        <c:axId val="308202496"/>
      </c:barChart>
      <c:catAx>
        <c:axId val="308200960"/>
        <c:scaling>
          <c:orientation val="minMax"/>
        </c:scaling>
        <c:delete val="1"/>
        <c:axPos val="b"/>
        <c:majorTickMark val="out"/>
        <c:minorTickMark val="none"/>
        <c:tickLblPos val="nextTo"/>
        <c:crossAx val="308202496"/>
        <c:crosses val="autoZero"/>
        <c:auto val="1"/>
        <c:lblAlgn val="ctr"/>
        <c:lblOffset val="100"/>
        <c:noMultiLvlLbl val="0"/>
      </c:catAx>
      <c:valAx>
        <c:axId val="3082024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082009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51.2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8244480"/>
        <c:axId val="308246016"/>
      </c:barChart>
      <c:catAx>
        <c:axId val="308244480"/>
        <c:scaling>
          <c:orientation val="minMax"/>
        </c:scaling>
        <c:delete val="1"/>
        <c:axPos val="b"/>
        <c:majorTickMark val="out"/>
        <c:minorTickMark val="none"/>
        <c:tickLblPos val="nextTo"/>
        <c:crossAx val="308246016"/>
        <c:crosses val="autoZero"/>
        <c:auto val="1"/>
        <c:lblAlgn val="ctr"/>
        <c:lblOffset val="100"/>
        <c:noMultiLvlLbl val="0"/>
      </c:catAx>
      <c:valAx>
        <c:axId val="3082460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082444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135.19999999999999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124.7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8271360"/>
        <c:axId val="308273152"/>
      </c:barChart>
      <c:catAx>
        <c:axId val="308271360"/>
        <c:scaling>
          <c:orientation val="minMax"/>
        </c:scaling>
        <c:delete val="1"/>
        <c:axPos val="b"/>
        <c:majorTickMark val="out"/>
        <c:minorTickMark val="none"/>
        <c:tickLblPos val="nextTo"/>
        <c:crossAx val="308273152"/>
        <c:crosses val="autoZero"/>
        <c:auto val="1"/>
        <c:lblAlgn val="ctr"/>
        <c:lblOffset val="100"/>
        <c:noMultiLvlLbl val="0"/>
      </c:catAx>
      <c:valAx>
        <c:axId val="3082731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082713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 2017 год</c:v>
                </c:pt>
                <c:pt idx="1">
                  <c:v>Факт 2017 год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109.3</c:v>
                </c:pt>
                <c:pt idx="1">
                  <c:v>105.4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F2C-4625-A8E8-19585F2F2B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2224000"/>
        <c:axId val="312225792"/>
      </c:barChart>
      <c:catAx>
        <c:axId val="312224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312225792"/>
        <c:crosses val="autoZero"/>
        <c:auto val="1"/>
        <c:lblAlgn val="ctr"/>
        <c:lblOffset val="100"/>
        <c:noMultiLvlLbl val="0"/>
      </c:catAx>
      <c:valAx>
        <c:axId val="312225792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3122240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 2017 год</c:v>
                </c:pt>
                <c:pt idx="1">
                  <c:v>Факт 2017 год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1.7</c:v>
                </c:pt>
                <c:pt idx="1">
                  <c:v>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368-43C2-864E-7070A656D6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0049408"/>
        <c:axId val="310141312"/>
      </c:barChart>
      <c:catAx>
        <c:axId val="310049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310141312"/>
        <c:crosses val="autoZero"/>
        <c:auto val="1"/>
        <c:lblAlgn val="ctr"/>
        <c:lblOffset val="100"/>
        <c:noMultiLvlLbl val="0"/>
      </c:catAx>
      <c:valAx>
        <c:axId val="310141312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3100494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 2017 год</c:v>
                </c:pt>
                <c:pt idx="1">
                  <c:v>Факт 2017 год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41.9</c:v>
                </c:pt>
                <c:pt idx="1">
                  <c:v>40.6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76D-481B-89D7-FD19DD00FD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0091136"/>
        <c:axId val="310101120"/>
      </c:barChart>
      <c:catAx>
        <c:axId val="310091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310101120"/>
        <c:crosses val="autoZero"/>
        <c:auto val="1"/>
        <c:lblAlgn val="ctr"/>
        <c:lblOffset val="100"/>
        <c:noMultiLvlLbl val="0"/>
      </c:catAx>
      <c:valAx>
        <c:axId val="31010112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3100911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 2017 год</c:v>
                </c:pt>
                <c:pt idx="1">
                  <c:v>Факт 2017 год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 formatCode="General">
                  <c:v>168.3</c:v>
                </c:pt>
                <c:pt idx="1">
                  <c:v>165.4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419-4586-A755-E79AA6660E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2471552"/>
        <c:axId val="312473088"/>
      </c:barChart>
      <c:catAx>
        <c:axId val="312471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312473088"/>
        <c:crosses val="autoZero"/>
        <c:auto val="1"/>
        <c:lblAlgn val="ctr"/>
        <c:lblOffset val="100"/>
        <c:noMultiLvlLbl val="0"/>
      </c:catAx>
      <c:valAx>
        <c:axId val="3124730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124715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 2017 год</c:v>
                </c:pt>
                <c:pt idx="1">
                  <c:v>Факт 2017 год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525.70000000000005</c:v>
                </c:pt>
                <c:pt idx="1">
                  <c:v>445.4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F34-425A-A272-F875FA8B0E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4249984"/>
        <c:axId val="314251520"/>
      </c:barChart>
      <c:catAx>
        <c:axId val="314249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314251520"/>
        <c:crosses val="autoZero"/>
        <c:auto val="1"/>
        <c:lblAlgn val="ctr"/>
        <c:lblOffset val="100"/>
        <c:noMultiLvlLbl val="0"/>
      </c:catAx>
      <c:valAx>
        <c:axId val="31425152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3142499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 2017 год</c:v>
                </c:pt>
                <c:pt idx="1">
                  <c:v>Факт 2017 год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1974.1</c:v>
                </c:pt>
                <c:pt idx="1">
                  <c:v>1961.6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6C0-4DB8-A71B-4DD8986A55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4559488"/>
        <c:axId val="314561280"/>
      </c:barChart>
      <c:catAx>
        <c:axId val="314559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314561280"/>
        <c:crosses val="autoZero"/>
        <c:auto val="1"/>
        <c:lblAlgn val="ctr"/>
        <c:lblOffset val="100"/>
        <c:noMultiLvlLbl val="0"/>
      </c:catAx>
      <c:valAx>
        <c:axId val="31456128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3145594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invertIfNegative val="0"/>
          <c:dPt>
            <c:idx val="0"/>
            <c:invertIfNegative val="0"/>
            <c:bubble3D val="1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ABA-40A5-B84C-76FDD9477F3E}"/>
              </c:ext>
            </c:extLst>
          </c:dPt>
          <c:dPt>
            <c:idx val="1"/>
            <c:invertIfNegative val="0"/>
            <c:bubble3D val="1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ABA-40A5-B84C-76FDD9477F3E}"/>
              </c:ext>
            </c:extLst>
          </c:dPt>
          <c:dPt>
            <c:idx val="2"/>
            <c:invertIfNegative val="0"/>
            <c:bubble3D val="1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ABA-40A5-B84C-76FDD9477F3E}"/>
              </c:ext>
            </c:extLst>
          </c:dPt>
          <c:dPt>
            <c:idx val="3"/>
            <c:invertIfNegative val="0"/>
            <c:bubble3D val="1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ABA-40A5-B84C-76FDD9477F3E}"/>
              </c:ext>
            </c:extLst>
          </c:dPt>
          <c:dPt>
            <c:idx val="4"/>
            <c:invertIfNegative val="0"/>
            <c:bubble3D val="1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ABA-40A5-B84C-76FDD9477F3E}"/>
              </c:ext>
            </c:extLst>
          </c:dPt>
          <c:dLbls>
            <c:dLbl>
              <c:idx val="0"/>
              <c:layout>
                <c:manualLayout>
                  <c:x val="-0.11321767066408041"/>
                  <c:y val="0"/>
                </c:manualLayout>
              </c:layout>
              <c:showLegendKey val="0"/>
              <c:showVal val="0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ABA-40A5-B84C-76FDD9477F3E}"/>
                </c:ext>
              </c:extLst>
            </c:dLbl>
            <c:dLbl>
              <c:idx val="1"/>
              <c:layout>
                <c:manualLayout>
                  <c:x val="-0.11585063974929159"/>
                  <c:y val="0"/>
                </c:manualLayout>
              </c:layout>
              <c:showLegendKey val="0"/>
              <c:showVal val="0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ABA-40A5-B84C-76FDD9477F3E}"/>
                </c:ext>
              </c:extLst>
            </c:dLbl>
            <c:dLbl>
              <c:idx val="2"/>
              <c:layout>
                <c:manualLayout>
                  <c:x val="-8.6887979811968691E-2"/>
                  <c:y val="0"/>
                </c:manualLayout>
              </c:layout>
              <c:showLegendKey val="0"/>
              <c:showVal val="0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ABA-40A5-B84C-76FDD9477F3E}"/>
                </c:ext>
              </c:extLst>
            </c:dLbl>
            <c:dLbl>
              <c:idx val="3"/>
              <c:layout>
                <c:manualLayout>
                  <c:x val="-0.12111657791971393"/>
                  <c:y val="2.7971855467881042E-3"/>
                </c:manualLayout>
              </c:layout>
              <c:showLegendKey val="0"/>
              <c:showVal val="0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ABA-40A5-B84C-76FDD9477F3E}"/>
                </c:ext>
              </c:extLst>
            </c:dLbl>
            <c:dLbl>
              <c:idx val="4"/>
              <c:layout>
                <c:manualLayout>
                  <c:x val="-0.14481329968661449"/>
                  <c:y val="-8.3915566403643133E-3"/>
                </c:manualLayout>
              </c:layout>
              <c:showLegendKey val="0"/>
              <c:showVal val="0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ABA-40A5-B84C-76FDD9477F3E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Лист1!$A$2:$A$6</c:f>
              <c:numCache>
                <c:formatCode>General</c:formatCode>
                <c:ptCount val="5"/>
                <c:pt idx="0">
                  <c:v>42.1</c:v>
                </c:pt>
                <c:pt idx="1">
                  <c:v>26</c:v>
                </c:pt>
                <c:pt idx="2">
                  <c:v>89</c:v>
                </c:pt>
                <c:pt idx="3">
                  <c:v>74</c:v>
                </c:pt>
                <c:pt idx="4">
                  <c:v>61</c:v>
                </c:pt>
              </c:numCache>
            </c:numRef>
          </c:xVal>
          <c:yVal>
            <c:numRef>
              <c:f>Лист1!$B$2:$B$6</c:f>
              <c:numCache>
                <c:formatCode>General</c:formatCode>
                <c:ptCount val="5"/>
                <c:pt idx="0">
                  <c:v>46</c:v>
                </c:pt>
                <c:pt idx="1">
                  <c:v>27.1</c:v>
                </c:pt>
                <c:pt idx="2">
                  <c:v>89</c:v>
                </c:pt>
                <c:pt idx="3">
                  <c:v>72</c:v>
                </c:pt>
                <c:pt idx="4">
                  <c:v>71</c:v>
                </c:pt>
              </c:numCache>
            </c:numRef>
          </c:yVal>
          <c:bubbleSize>
            <c:numRef>
              <c:f>Лист1!$C$2:$C$6</c:f>
              <c:numCache>
                <c:formatCode>0.0</c:formatCode>
                <c:ptCount val="5"/>
                <c:pt idx="0">
                  <c:v>25</c:v>
                </c:pt>
                <c:pt idx="1">
                  <c:v>20.3</c:v>
                </c:pt>
                <c:pt idx="2">
                  <c:v>35.9</c:v>
                </c:pt>
                <c:pt idx="3">
                  <c:v>41.8</c:v>
                </c:pt>
                <c:pt idx="4">
                  <c:v>47.7</c:v>
                </c:pt>
              </c:numCache>
            </c:numRef>
          </c:bubbleSize>
          <c:bubble3D val="1"/>
          <c:extLst xmlns:c16r2="http://schemas.microsoft.com/office/drawing/2015/06/chart">
            <c:ext xmlns:c16="http://schemas.microsoft.com/office/drawing/2014/chart" uri="{C3380CC4-5D6E-409C-BE32-E72D297353CC}">
              <c16:uniqueId val="{0000000A-AABA-40A5-B84C-76FDD9477F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70"/>
        <c:showNegBubbles val="0"/>
        <c:axId val="283721728"/>
        <c:axId val="283723264"/>
      </c:bubbleChart>
      <c:valAx>
        <c:axId val="283721728"/>
        <c:scaling>
          <c:orientation val="minMax"/>
          <c:max val="100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283723264"/>
        <c:crosses val="autoZero"/>
        <c:crossBetween val="midCat"/>
        <c:majorUnit val="5"/>
        <c:minorUnit val="0.2"/>
      </c:valAx>
      <c:valAx>
        <c:axId val="283723264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83721728"/>
        <c:crosses val="autoZero"/>
        <c:crossBetween val="midCat"/>
        <c:majorUnit val="5"/>
        <c:minorUnit val="5"/>
      </c:valAx>
      <c:spPr>
        <a:blipFill>
          <a:blip xmlns:r="http://schemas.openxmlformats.org/officeDocument/2006/relationships" r:embed="rId1"/>
          <a:stretch>
            <a:fillRect/>
          </a:stretch>
        </a:blip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 2017 год</c:v>
                </c:pt>
                <c:pt idx="1">
                  <c:v>Факт 2017 год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276.39999999999998</c:v>
                </c:pt>
                <c:pt idx="1">
                  <c:v>276.10000000000002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77F-4152-A373-656D182141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9617664"/>
        <c:axId val="319889792"/>
      </c:barChart>
      <c:catAx>
        <c:axId val="319617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319889792"/>
        <c:crosses val="autoZero"/>
        <c:auto val="1"/>
        <c:lblAlgn val="ctr"/>
        <c:lblOffset val="100"/>
        <c:noMultiLvlLbl val="0"/>
      </c:catAx>
      <c:valAx>
        <c:axId val="319889792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3196176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 2017 год</c:v>
                </c:pt>
                <c:pt idx="1">
                  <c:v>Факт 2017 год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1.5</c:v>
                </c:pt>
                <c:pt idx="1">
                  <c:v>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E71-45EB-B614-54470B8A88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9836928"/>
        <c:axId val="319838464"/>
      </c:barChart>
      <c:catAx>
        <c:axId val="319836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319838464"/>
        <c:crosses val="autoZero"/>
        <c:auto val="1"/>
        <c:lblAlgn val="ctr"/>
        <c:lblOffset val="100"/>
        <c:noMultiLvlLbl val="0"/>
      </c:catAx>
      <c:valAx>
        <c:axId val="319838464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3198369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 2017 год</c:v>
                </c:pt>
                <c:pt idx="1">
                  <c:v>Факт 2017 год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149.5</c:v>
                </c:pt>
                <c:pt idx="1">
                  <c:v>138.80000000000001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7DA-4726-B3CD-10F77D5E8A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8512256"/>
        <c:axId val="308513792"/>
      </c:barChart>
      <c:catAx>
        <c:axId val="308512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308513792"/>
        <c:crosses val="autoZero"/>
        <c:auto val="1"/>
        <c:lblAlgn val="ctr"/>
        <c:lblOffset val="100"/>
        <c:noMultiLvlLbl val="0"/>
      </c:catAx>
      <c:valAx>
        <c:axId val="308513792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3085122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8283081840206784E-2"/>
          <c:y val="0.18520502797011595"/>
          <c:w val="0.76941577809145789"/>
          <c:h val="0.7538510153660571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E168-4BD5-AEA5-C5248DA2DD40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E168-4BD5-AEA5-C5248DA2DD40}"/>
              </c:ext>
            </c:extLst>
          </c:dPt>
          <c:dPt>
            <c:idx val="2"/>
            <c:bubble3D val="0"/>
            <c:spPr>
              <a:solidFill>
                <a:schemeClr val="tx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168-4BD5-AEA5-C5248DA2DD40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168-4BD5-AEA5-C5248DA2DD40}"/>
              </c:ext>
            </c:extLst>
          </c:dPt>
          <c:dPt>
            <c:idx val="4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168-4BD5-AEA5-C5248DA2DD40}"/>
              </c:ext>
            </c:extLst>
          </c:dPt>
          <c:dPt>
            <c:idx val="5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168-4BD5-AEA5-C5248DA2DD40}"/>
              </c:ext>
            </c:extLst>
          </c:dPt>
          <c:dPt>
            <c:idx val="6"/>
            <c:bubble3D val="0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168-4BD5-AEA5-C5248DA2DD40}"/>
              </c:ext>
            </c:extLst>
          </c:dPt>
          <c:dPt>
            <c:idx val="7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E168-4BD5-AEA5-C5248DA2DD40}"/>
              </c:ext>
            </c:extLst>
          </c:dPt>
          <c:dPt>
            <c:idx val="8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E168-4BD5-AEA5-C5248DA2DD40}"/>
              </c:ext>
            </c:extLst>
          </c:dPt>
          <c:dPt>
            <c:idx val="9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E168-4BD5-AEA5-C5248DA2DD40}"/>
              </c:ext>
            </c:extLst>
          </c:dPt>
          <c:dPt>
            <c:idx val="1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E168-4BD5-AEA5-C5248DA2DD40}"/>
              </c:ext>
            </c:extLst>
          </c:dPt>
          <c:dPt>
            <c:idx val="1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E168-4BD5-AEA5-C5248DA2DD40}"/>
              </c:ext>
            </c:extLst>
          </c:dPt>
          <c:dPt>
            <c:idx val="1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E168-4BD5-AEA5-C5248DA2DD40}"/>
              </c:ext>
            </c:extLst>
          </c:dPt>
          <c:dPt>
            <c:idx val="13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E168-4BD5-AEA5-C5248DA2DD40}"/>
              </c:ext>
            </c:extLst>
          </c:dPt>
          <c:dLbls>
            <c:dLbl>
              <c:idx val="0"/>
              <c:layout>
                <c:manualLayout>
                  <c:x val="-6.2726484924208584E-2"/>
                  <c:y val="-0.1268397340683648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168-4BD5-AEA5-C5248DA2DD40}"/>
                </c:ext>
              </c:extLst>
            </c:dLbl>
            <c:dLbl>
              <c:idx val="1"/>
              <c:layout>
                <c:manualLayout>
                  <c:x val="-7.9175196732972682E-3"/>
                  <c:y val="-8.5923344604426161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Содержание </a:t>
                    </a:r>
                  </a:p>
                  <a:p>
                    <a:r>
                      <a:rPr lang="ru-RU" dirty="0"/>
                      <a:t>Совета
6,5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168-4BD5-AEA5-C5248DA2DD40}"/>
                </c:ext>
              </c:extLst>
            </c:dLbl>
            <c:dLbl>
              <c:idx val="2"/>
              <c:layout>
                <c:manualLayout>
                  <c:x val="6.9491307890579904E-2"/>
                  <c:y val="-0.1240506400383139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168-4BD5-AEA5-C5248DA2DD40}"/>
                </c:ext>
              </c:extLst>
            </c:dLbl>
            <c:dLbl>
              <c:idx val="3"/>
              <c:layout>
                <c:manualLayout>
                  <c:x val="0.23591229567197192"/>
                  <c:y val="-2.890157341359280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168-4BD5-AEA5-C5248DA2DD40}"/>
                </c:ext>
              </c:extLst>
            </c:dLbl>
            <c:dLbl>
              <c:idx val="4"/>
              <c:layout>
                <c:manualLayout>
                  <c:x val="0.13292924070283368"/>
                  <c:y val="1.172169022054111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168-4BD5-AEA5-C5248DA2DD40}"/>
                </c:ext>
              </c:extLst>
            </c:dLbl>
            <c:dLbl>
              <c:idx val="6"/>
              <c:layout>
                <c:manualLayout>
                  <c:x val="-3.8848100151345828E-2"/>
                  <c:y val="0.112993673338182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168-4BD5-AEA5-C5248DA2DD40}"/>
                </c:ext>
              </c:extLst>
            </c:dLbl>
            <c:dLbl>
              <c:idx val="7"/>
              <c:layout>
                <c:manualLayout>
                  <c:x val="-4.7219806141327161E-2"/>
                  <c:y val="4.771837300967483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168-4BD5-AEA5-C5248DA2DD40}"/>
                </c:ext>
              </c:extLst>
            </c:dLbl>
            <c:dLbl>
              <c:idx val="8"/>
              <c:layout>
                <c:manualLayout>
                  <c:x val="-8.9396277962025816E-2"/>
                  <c:y val="0.1814068843398669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168-4BD5-AEA5-C5248DA2DD40}"/>
                </c:ext>
              </c:extLst>
            </c:dLbl>
            <c:dLbl>
              <c:idx val="9"/>
              <c:layout>
                <c:manualLayout>
                  <c:x val="-0.10551307998201573"/>
                  <c:y val="5.079258338866830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168-4BD5-AEA5-C5248DA2DD40}"/>
                </c:ext>
              </c:extLst>
            </c:dLbl>
            <c:dLbl>
              <c:idx val="10"/>
              <c:layout>
                <c:manualLayout>
                  <c:x val="-0.14507091065444161"/>
                  <c:y val="-2.904690470736153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168-4BD5-AEA5-C5248DA2DD40}"/>
                </c:ext>
              </c:extLst>
            </c:dLbl>
            <c:dLbl>
              <c:idx val="11"/>
              <c:layout>
                <c:manualLayout>
                  <c:x val="-0.12692612723101712"/>
                  <c:y val="-0.1478313087241355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E168-4BD5-AEA5-C5248DA2DD40}"/>
                </c:ext>
              </c:extLst>
            </c:dLbl>
            <c:dLbl>
              <c:idx val="12"/>
              <c:layout>
                <c:manualLayout>
                  <c:x val="-1.233733529449008E-2"/>
                  <c:y val="-0.1388397706651070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E168-4BD5-AEA5-C5248DA2DD40}"/>
                </c:ext>
              </c:extLst>
            </c:dLbl>
            <c:dLbl>
              <c:idx val="13"/>
              <c:layout>
                <c:manualLayout>
                  <c:x val="3.7818366919115796E-2"/>
                  <c:y val="-0.1370078222017655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E168-4BD5-AEA5-C5248DA2DD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Лист1!$A$2:$A$14</c:f>
              <c:strCache>
                <c:ptCount val="13"/>
                <c:pt idx="0">
                  <c:v>Содержание Контрольно-счетной палаты</c:v>
                </c:pt>
                <c:pt idx="1">
                  <c:v>Содержание Совета</c:v>
                </c:pt>
                <c:pt idx="2">
                  <c:v>Расходы на ликвидацию МУП "Ухтинское телевидение"</c:v>
                </c:pt>
                <c:pt idx="3">
                  <c:v>Мероприятия по реорганизации муниципальных учреждений</c:v>
                </c:pt>
                <c:pt idx="4">
                  <c:v>Содержание УКС</c:v>
                </c:pt>
                <c:pt idx="5">
                  <c:v>Доплаты к пенсиям муниципальных служащих</c:v>
                </c:pt>
                <c:pt idx="6">
                  <c:v>Дополнительные выборы депутата Совета</c:v>
                </c:pt>
                <c:pt idx="7">
                  <c:v>Содержание администрации</c:v>
                </c:pt>
                <c:pt idx="8">
                  <c:v>Мероприятия в связи с переездом администрации в здание по ул. Первомайская, 3</c:v>
                </c:pt>
                <c:pt idx="9">
                  <c:v>Взносы в уставной капитал МУП "Ухтасервис"</c:v>
                </c:pt>
                <c:pt idx="10">
                  <c:v>Приобретение оборудования котельной (пгт. Водный)</c:v>
                </c:pt>
                <c:pt idx="11">
                  <c:v>Текущий ремонт входной группы в ЗАГС</c:v>
                </c:pt>
                <c:pt idx="12">
                  <c:v>Субсидии печатным изданиям</c:v>
                </c:pt>
              </c:strCache>
            </c:strRef>
          </c:cat>
          <c:val>
            <c:numRef>
              <c:f>Лист1!$B$2:$B$14</c:f>
              <c:numCache>
                <c:formatCode>0.0</c:formatCode>
                <c:ptCount val="13"/>
                <c:pt idx="0">
                  <c:v>6.7</c:v>
                </c:pt>
                <c:pt idx="1">
                  <c:v>6.5</c:v>
                </c:pt>
                <c:pt idx="2">
                  <c:v>0.1</c:v>
                </c:pt>
                <c:pt idx="3">
                  <c:v>0.1</c:v>
                </c:pt>
                <c:pt idx="4">
                  <c:v>23.1</c:v>
                </c:pt>
                <c:pt idx="5">
                  <c:v>18</c:v>
                </c:pt>
                <c:pt idx="6">
                  <c:v>1.1000000000000001</c:v>
                </c:pt>
                <c:pt idx="7">
                  <c:v>116.5</c:v>
                </c:pt>
                <c:pt idx="8">
                  <c:v>4.5</c:v>
                </c:pt>
                <c:pt idx="9">
                  <c:v>0.6</c:v>
                </c:pt>
                <c:pt idx="10">
                  <c:v>3.3</c:v>
                </c:pt>
                <c:pt idx="11">
                  <c:v>1</c:v>
                </c:pt>
                <c:pt idx="12">
                  <c:v>10.8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E168-4BD5-AEA5-C5248DA2DD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3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Муниципальный внутренний долг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9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01.01.2008</c:v>
                </c:pt>
                <c:pt idx="1">
                  <c:v>01.01.2009</c:v>
                </c:pt>
                <c:pt idx="2">
                  <c:v> 01.01.2010</c:v>
                </c:pt>
                <c:pt idx="3">
                  <c:v> 01.01.2011</c:v>
                </c:pt>
                <c:pt idx="4">
                  <c:v>01.01.2012</c:v>
                </c:pt>
                <c:pt idx="5">
                  <c:v>01.01.2013</c:v>
                </c:pt>
                <c:pt idx="6">
                  <c:v>01.01.2014</c:v>
                </c:pt>
                <c:pt idx="7">
                  <c:v>01.01.2015</c:v>
                </c:pt>
                <c:pt idx="8">
                  <c:v>01.01.2016</c:v>
                </c:pt>
                <c:pt idx="9">
                  <c:v>01.01.2017</c:v>
                </c:pt>
                <c:pt idx="10">
                  <c:v>01.01.2018</c:v>
                </c:pt>
              </c:strCache>
            </c:strRef>
          </c:cat>
          <c:val>
            <c:numRef>
              <c:f>Лист1!$B$2:$B$12</c:f>
              <c:numCache>
                <c:formatCode>0.0</c:formatCode>
                <c:ptCount val="11"/>
                <c:pt idx="0">
                  <c:v>129.19999999999999</c:v>
                </c:pt>
                <c:pt idx="1">
                  <c:v>254.3</c:v>
                </c:pt>
                <c:pt idx="2">
                  <c:v>352.2</c:v>
                </c:pt>
                <c:pt idx="3">
                  <c:v>474</c:v>
                </c:pt>
                <c:pt idx="4">
                  <c:v>474</c:v>
                </c:pt>
                <c:pt idx="5">
                  <c:v>594</c:v>
                </c:pt>
                <c:pt idx="6">
                  <c:v>495</c:v>
                </c:pt>
                <c:pt idx="7">
                  <c:v>514</c:v>
                </c:pt>
                <c:pt idx="8">
                  <c:v>474</c:v>
                </c:pt>
                <c:pt idx="9">
                  <c:v>439</c:v>
                </c:pt>
                <c:pt idx="10">
                  <c:v>305.5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A55-4082-99DC-BC4DF87B3C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5191040"/>
        <c:axId val="335201024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Отношение муниципального внутреннего долга к налоговым и неналоговым доходам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triangle"/>
            <c:size val="10"/>
            <c:spPr>
              <a:solidFill>
                <a:schemeClr val="accent4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0"/>
                  <c:y val="9.533475259505723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A55-4082-99DC-BC4DF87B3CA5}"/>
                </c:ext>
              </c:extLst>
            </c:dLbl>
            <c:dLbl>
              <c:idx val="1"/>
              <c:layout>
                <c:manualLayout>
                  <c:x val="4.3369498106767814E-3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A55-4082-99DC-BC4DF87B3CA5}"/>
                </c:ext>
              </c:extLst>
            </c:dLbl>
            <c:dLbl>
              <c:idx val="2"/>
              <c:layout>
                <c:manualLayout>
                  <c:x val="-7.2282496844613088E-3"/>
                  <c:y val="-4.05174575197351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A55-4082-99DC-BC4DF87B3CA5}"/>
                </c:ext>
              </c:extLst>
            </c:dLbl>
            <c:dLbl>
              <c:idx val="3"/>
              <c:layout>
                <c:manualLayout>
                  <c:x val="1.4456499368923131E-3"/>
                  <c:y val="-2.14503193338879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A55-4082-99DC-BC4DF87B3CA5}"/>
                </c:ext>
              </c:extLst>
            </c:dLbl>
            <c:dLbl>
              <c:idx val="4"/>
              <c:layout>
                <c:manualLayout>
                  <c:x val="-2.7467348800952959E-2"/>
                  <c:y val="-4.05172698528994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A55-4082-99DC-BC4DF87B3CA5}"/>
                </c:ext>
              </c:extLst>
            </c:dLbl>
            <c:dLbl>
              <c:idx val="5"/>
              <c:layout>
                <c:manualLayout>
                  <c:x val="0"/>
                  <c:y val="-2.14503193338879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A55-4082-99DC-BC4DF87B3CA5}"/>
                </c:ext>
              </c:extLst>
            </c:dLbl>
            <c:dLbl>
              <c:idx val="7"/>
              <c:layout>
                <c:manualLayout>
                  <c:x val="-1.4456499368922598E-3"/>
                  <c:y val="-2.6217056963640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A55-4082-99DC-BC4DF87B3CA5}"/>
                </c:ext>
              </c:extLst>
            </c:dLbl>
            <c:dLbl>
              <c:idx val="8"/>
              <c:layout>
                <c:manualLayout>
                  <c:x val="-7.2282496844614146E-3"/>
                  <c:y val="-2.6217056963640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A55-4082-99DC-BC4DF87B3C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99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01.01.2008</c:v>
                </c:pt>
                <c:pt idx="1">
                  <c:v>01.01.2009</c:v>
                </c:pt>
                <c:pt idx="2">
                  <c:v> 01.01.2010</c:v>
                </c:pt>
                <c:pt idx="3">
                  <c:v> 01.01.2011</c:v>
                </c:pt>
                <c:pt idx="4">
                  <c:v>01.01.2012</c:v>
                </c:pt>
                <c:pt idx="5">
                  <c:v>01.01.2013</c:v>
                </c:pt>
                <c:pt idx="6">
                  <c:v>01.01.2014</c:v>
                </c:pt>
                <c:pt idx="7">
                  <c:v>01.01.2015</c:v>
                </c:pt>
                <c:pt idx="8">
                  <c:v>01.01.2016</c:v>
                </c:pt>
                <c:pt idx="9">
                  <c:v>01.01.2017</c:v>
                </c:pt>
                <c:pt idx="10">
                  <c:v>01.01.2018</c:v>
                </c:pt>
              </c:strCache>
            </c:strRef>
          </c:cat>
          <c:val>
            <c:numRef>
              <c:f>Лист1!$C$2:$C$12</c:f>
              <c:numCache>
                <c:formatCode>0%</c:formatCode>
                <c:ptCount val="11"/>
                <c:pt idx="0">
                  <c:v>0.12</c:v>
                </c:pt>
                <c:pt idx="1">
                  <c:v>0.18</c:v>
                </c:pt>
                <c:pt idx="2">
                  <c:v>0.27</c:v>
                </c:pt>
                <c:pt idx="3">
                  <c:v>0.32</c:v>
                </c:pt>
                <c:pt idx="4">
                  <c:v>0.27</c:v>
                </c:pt>
                <c:pt idx="5">
                  <c:v>0.32</c:v>
                </c:pt>
                <c:pt idx="6">
                  <c:v>0.25</c:v>
                </c:pt>
                <c:pt idx="7">
                  <c:v>0.36</c:v>
                </c:pt>
                <c:pt idx="8">
                  <c:v>0.36</c:v>
                </c:pt>
                <c:pt idx="9">
                  <c:v>0.3</c:v>
                </c:pt>
                <c:pt idx="10">
                  <c:v>0.21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5A55-4082-99DC-BC4DF87B3C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5202560"/>
        <c:axId val="335204352"/>
      </c:lineChart>
      <c:catAx>
        <c:axId val="335191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99"/>
            </a:pPr>
            <a:endParaRPr lang="ru-RU"/>
          </a:p>
        </c:txPr>
        <c:crossAx val="335201024"/>
        <c:crosses val="autoZero"/>
        <c:auto val="1"/>
        <c:lblAlgn val="ctr"/>
        <c:lblOffset val="100"/>
        <c:noMultiLvlLbl val="0"/>
      </c:catAx>
      <c:valAx>
        <c:axId val="335201024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199"/>
            </a:pPr>
            <a:endParaRPr lang="ru-RU"/>
          </a:p>
        </c:txPr>
        <c:crossAx val="335191040"/>
        <c:crosses val="autoZero"/>
        <c:crossBetween val="between"/>
      </c:valAx>
      <c:catAx>
        <c:axId val="3352025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335204352"/>
        <c:crosses val="autoZero"/>
        <c:auto val="1"/>
        <c:lblAlgn val="ctr"/>
        <c:lblOffset val="100"/>
        <c:noMultiLvlLbl val="0"/>
      </c:catAx>
      <c:valAx>
        <c:axId val="335204352"/>
        <c:scaling>
          <c:orientation val="minMax"/>
          <c:max val="1"/>
        </c:scaling>
        <c:delete val="0"/>
        <c:axPos val="r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199"/>
            </a:pPr>
            <a:endParaRPr lang="ru-RU"/>
          </a:p>
        </c:txPr>
        <c:crossAx val="335202560"/>
        <c:crosses val="max"/>
        <c:crossBetween val="between"/>
      </c:valAx>
    </c:plotArea>
    <c:legend>
      <c:legendPos val="b"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5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5"/>
            </a:solidFill>
          </c:spPr>
          <c:explosion val="2"/>
          <c:dPt>
            <c:idx val="0"/>
            <c:bubble3D val="0"/>
            <c:spPr>
              <a:solidFill>
                <a:schemeClr val="accent3"/>
              </a:solidFill>
            </c:spPr>
          </c:dPt>
          <c:dPt>
            <c:idx val="1"/>
            <c:bubble3D val="0"/>
            <c:spPr>
              <a:solidFill>
                <a:schemeClr val="accent2"/>
              </a:solidFill>
            </c:spPr>
          </c:dPt>
          <c:cat>
            <c:strRef>
              <c:f>Лист1!$A$2:$A$3</c:f>
              <c:strCache>
                <c:ptCount val="2"/>
                <c:pt idx="0">
                  <c:v>Республиканский бюджет</c:v>
                </c:pt>
                <c:pt idx="1">
                  <c:v>Бюджет МОГО "Ухта"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109.2</c:v>
                </c:pt>
                <c:pt idx="1">
                  <c:v>2.1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5"/>
            </a:solidFill>
          </c:spPr>
          <c:explosion val="2"/>
          <c:dPt>
            <c:idx val="0"/>
            <c:bubble3D val="0"/>
            <c:spPr>
              <a:solidFill>
                <a:schemeClr val="accent3"/>
              </a:solidFill>
            </c:spPr>
          </c:dPt>
          <c:dPt>
            <c:idx val="1"/>
            <c:bubble3D val="0"/>
            <c:spPr>
              <a:solidFill>
                <a:schemeClr val="accent2"/>
              </a:solidFill>
            </c:spPr>
          </c:dPt>
          <c:cat>
            <c:strRef>
              <c:f>Лист1!$A$2:$A$4</c:f>
              <c:strCache>
                <c:ptCount val="3"/>
                <c:pt idx="0">
                  <c:v>Республиканский бюджет</c:v>
                </c:pt>
                <c:pt idx="1">
                  <c:v>Дорожный фонд</c:v>
                </c:pt>
                <c:pt idx="2">
                  <c:v>Бюджет МОГО "Ухта"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</c:v>
                </c:pt>
                <c:pt idx="1">
                  <c:v>11.5</c:v>
                </c:pt>
                <c:pt idx="2">
                  <c:v>4.8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2688569827305"/>
          <c:y val="3.3468480992142814E-2"/>
          <c:w val="0.51643498360542461"/>
          <c:h val="0.7746525888221423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из бюджета Республики Коми</c:v>
                </c:pt>
                <c:pt idx="1">
                  <c:v>из бюджета МОГО "Ухта"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1371140.97</c:v>
                </c:pt>
                <c:pt idx="1">
                  <c:v>763859.03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0.1459442238915141"/>
          <c:y val="0.80812106981428511"/>
          <c:w val="0.67836179569061894"/>
          <c:h val="0.19187893018571492"/>
        </c:manualLayout>
      </c:layout>
      <c:overlay val="0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invertIfNegative val="0"/>
          <c:dPt>
            <c:idx val="0"/>
            <c:invertIfNegative val="0"/>
            <c:bubble3D val="1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171-4941-A530-BB39C9F337F5}"/>
              </c:ext>
            </c:extLst>
          </c:dPt>
          <c:dPt>
            <c:idx val="1"/>
            <c:invertIfNegative val="0"/>
            <c:bubble3D val="1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171-4941-A530-BB39C9F337F5}"/>
              </c:ext>
            </c:extLst>
          </c:dPt>
          <c:dPt>
            <c:idx val="2"/>
            <c:invertIfNegative val="0"/>
            <c:bubble3D val="1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171-4941-A530-BB39C9F337F5}"/>
              </c:ext>
            </c:extLst>
          </c:dPt>
          <c:dPt>
            <c:idx val="3"/>
            <c:invertIfNegative val="0"/>
            <c:bubble3D val="1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171-4941-A530-BB39C9F337F5}"/>
              </c:ext>
            </c:extLst>
          </c:dPt>
          <c:dPt>
            <c:idx val="4"/>
            <c:invertIfNegative val="0"/>
            <c:bubble3D val="1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171-4941-A530-BB39C9F337F5}"/>
              </c:ext>
            </c:extLst>
          </c:dPt>
          <c:dLbls>
            <c:dLbl>
              <c:idx val="3"/>
              <c:layout>
                <c:manualLayout>
                  <c:x val="-0.12205935656601405"/>
                  <c:y val="-2.8851970987184956E-3"/>
                </c:manualLayout>
              </c:layout>
              <c:dLblPos val="r"/>
              <c:showLegendKey val="0"/>
              <c:showVal val="0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171-4941-A530-BB39C9F337F5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Лист1!$A$2:$A$6</c:f>
              <c:numCache>
                <c:formatCode>General</c:formatCode>
                <c:ptCount val="5"/>
                <c:pt idx="0">
                  <c:v>42.1</c:v>
                </c:pt>
                <c:pt idx="1">
                  <c:v>26</c:v>
                </c:pt>
                <c:pt idx="2">
                  <c:v>89</c:v>
                </c:pt>
                <c:pt idx="3">
                  <c:v>74</c:v>
                </c:pt>
                <c:pt idx="4">
                  <c:v>61</c:v>
                </c:pt>
              </c:numCache>
            </c:numRef>
          </c:xVal>
          <c:yVal>
            <c:numRef>
              <c:f>Лист1!$B$2:$B$6</c:f>
              <c:numCache>
                <c:formatCode>General</c:formatCode>
                <c:ptCount val="5"/>
                <c:pt idx="0">
                  <c:v>46</c:v>
                </c:pt>
                <c:pt idx="1">
                  <c:v>27.1</c:v>
                </c:pt>
                <c:pt idx="2">
                  <c:v>89</c:v>
                </c:pt>
                <c:pt idx="3">
                  <c:v>72</c:v>
                </c:pt>
                <c:pt idx="4">
                  <c:v>71</c:v>
                </c:pt>
              </c:numCache>
            </c:numRef>
          </c:yVal>
          <c:bubbleSize>
            <c:numRef>
              <c:f>Лист1!$C$2:$C$6</c:f>
              <c:numCache>
                <c:formatCode>General</c:formatCode>
                <c:ptCount val="5"/>
                <c:pt idx="0">
                  <c:v>23.5</c:v>
                </c:pt>
                <c:pt idx="1">
                  <c:v>20.2</c:v>
                </c:pt>
                <c:pt idx="2">
                  <c:v>34</c:v>
                </c:pt>
                <c:pt idx="3">
                  <c:v>41.7</c:v>
                </c:pt>
                <c:pt idx="4">
                  <c:v>48.5</c:v>
                </c:pt>
              </c:numCache>
            </c:numRef>
          </c:bubbleSize>
          <c:bubble3D val="1"/>
          <c:extLst xmlns:c16r2="http://schemas.microsoft.com/office/drawing/2015/06/chart">
            <c:ext xmlns:c16="http://schemas.microsoft.com/office/drawing/2014/chart" uri="{C3380CC4-5D6E-409C-BE32-E72D297353CC}">
              <c16:uniqueId val="{0000000A-9171-4941-A530-BB39C9F337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70"/>
        <c:showNegBubbles val="0"/>
        <c:axId val="287463680"/>
        <c:axId val="287465472"/>
      </c:bubbleChart>
      <c:valAx>
        <c:axId val="287463680"/>
        <c:scaling>
          <c:orientation val="minMax"/>
          <c:max val="100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287465472"/>
        <c:crosses val="autoZero"/>
        <c:crossBetween val="midCat"/>
        <c:majorUnit val="5"/>
        <c:minorUnit val="0.2"/>
      </c:valAx>
      <c:valAx>
        <c:axId val="287465472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87463680"/>
        <c:crosses val="autoZero"/>
        <c:crossBetween val="midCat"/>
        <c:majorUnit val="5"/>
        <c:minorUnit val="5"/>
      </c:valAx>
      <c:spPr>
        <a:blipFill>
          <a:blip xmlns:r="http://schemas.openxmlformats.org/officeDocument/2006/relationships" r:embed="rId1"/>
          <a:stretch>
            <a:fillRect/>
          </a:stretch>
        </a:blip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75"/>
            </a:pPr>
            <a:r>
              <a:rPr lang="ru-RU" sz="1400" dirty="0"/>
              <a:t>2016 год</a:t>
            </a:r>
          </a:p>
        </c:rich>
      </c:tx>
      <c:layout>
        <c:manualLayout>
          <c:xMode val="edge"/>
          <c:yMode val="edge"/>
          <c:x val="0.307287453960783"/>
          <c:y val="0"/>
        </c:manualLayout>
      </c:layout>
      <c:overlay val="0"/>
      <c:spPr>
        <a:noFill/>
        <a:ln w="26068">
          <a:noFill/>
        </a:ln>
      </c:spPr>
    </c:title>
    <c:autoTitleDeleted val="0"/>
    <c:view3D>
      <c:rotX val="5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6798330096148424E-2"/>
          <c:y val="0.1594934679651839"/>
          <c:w val="0.75718849840255587"/>
          <c:h val="0.39534883720930231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94D-4428-877D-58733F57BA6E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594D-4428-877D-58733F57BA6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594D-4428-877D-58733F57BA6E}"/>
              </c:ext>
            </c:extLst>
          </c:dPt>
          <c:dLbls>
            <c:dLbl>
              <c:idx val="0"/>
              <c:layout>
                <c:manualLayout>
                  <c:x val="-0.21284987790036994"/>
                  <c:y val="5.517792248219505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4D-4428-877D-58733F57BA6E}"/>
                </c:ext>
              </c:extLst>
            </c:dLbl>
            <c:dLbl>
              <c:idx val="1"/>
              <c:layout>
                <c:manualLayout>
                  <c:x val="-0.16061122349470902"/>
                  <c:y val="-8.730806995517936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94D-4428-877D-58733F57BA6E}"/>
                </c:ext>
              </c:extLst>
            </c:dLbl>
            <c:dLbl>
              <c:idx val="2"/>
              <c:layout>
                <c:manualLayout>
                  <c:x val="0.17508941883799836"/>
                  <c:y val="-4.331119912592729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94D-4428-877D-58733F57BA6E}"/>
                </c:ext>
              </c:extLst>
            </c:dLbl>
            <c:numFmt formatCode="0.0%" sourceLinked="0"/>
            <c:spPr>
              <a:noFill/>
              <a:ln w="26068">
                <a:noFill/>
              </a:ln>
            </c:spPr>
            <c:txPr>
              <a:bodyPr/>
              <a:lstStyle/>
              <a:p>
                <a:pPr>
                  <a:defRPr sz="1437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Лист1!$A$3:$A$5</c:f>
              <c:strCache>
                <c:ptCount val="3"/>
                <c:pt idx="0">
                  <c:v>Налоговые доходы - 1 079,8 млн. руб.</c:v>
                </c:pt>
                <c:pt idx="1">
                  <c:v>Неналоговые доходы - 378,4 млн. руб.</c:v>
                </c:pt>
                <c:pt idx="2">
                  <c:v>Безвозмездные поступления -   2 124,7 млн. руб.</c:v>
                </c:pt>
              </c:strCache>
            </c:strRef>
          </c:cat>
          <c:val>
            <c:numRef>
              <c:f>Лист1!$B$3:$B$5</c:f>
              <c:numCache>
                <c:formatCode>General</c:formatCode>
                <c:ptCount val="3"/>
                <c:pt idx="0">
                  <c:v>1079.8</c:v>
                </c:pt>
                <c:pt idx="1">
                  <c:v>378.4</c:v>
                </c:pt>
                <c:pt idx="2">
                  <c:v>2124.6999999999998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94D-4428-877D-58733F57BA6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6068">
          <a:noFill/>
        </a:ln>
      </c:spPr>
    </c:plotArea>
    <c:legend>
      <c:legendPos val="r"/>
      <c:layout>
        <c:manualLayout>
          <c:xMode val="edge"/>
          <c:yMode val="edge"/>
          <c:x val="2.7949612746717818E-2"/>
          <c:y val="0.68023255813953487"/>
          <c:w val="0.95439518371360177"/>
          <c:h val="0.22480620155038761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47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sz="1400" dirty="0"/>
              <a:t>2015 год</a:t>
            </a:r>
          </a:p>
        </c:rich>
      </c:tx>
      <c:layout>
        <c:manualLayout>
          <c:xMode val="edge"/>
          <c:yMode val="edge"/>
          <c:x val="0.35856292154682351"/>
          <c:y val="5.401728000027221E-3"/>
        </c:manualLayout>
      </c:layout>
      <c:overlay val="0"/>
    </c:title>
    <c:autoTitleDeleted val="0"/>
    <c:view3D>
      <c:rotX val="5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838906488401771E-2"/>
          <c:y val="0.14179905696843331"/>
          <c:w val="0.81695217207666648"/>
          <c:h val="0.48807247880038113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2016 год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CB5D-47D3-97F6-64C64A5442CF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CB5D-47D3-97F6-64C64A5442CF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CB5D-47D3-97F6-64C64A5442CF}"/>
              </c:ext>
            </c:extLst>
          </c:dPt>
          <c:dLbls>
            <c:dLbl>
              <c:idx val="0"/>
              <c:layout>
                <c:manualLayout>
                  <c:x val="-0.18418380957906941"/>
                  <c:y val="5.972823742024249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B5D-47D3-97F6-64C64A5442CF}"/>
                </c:ext>
              </c:extLst>
            </c:dLbl>
            <c:dLbl>
              <c:idx val="1"/>
              <c:layout>
                <c:manualLayout>
                  <c:x val="-0.15585298786352139"/>
                  <c:y val="-9.874196614412876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B5D-47D3-97F6-64C64A5442CF}"/>
                </c:ext>
              </c:extLst>
            </c:dLbl>
            <c:dLbl>
              <c:idx val="2"/>
              <c:layout>
                <c:manualLayout>
                  <c:x val="0.22598628134808565"/>
                  <c:y val="-6.61278228395831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B5D-47D3-97F6-64C64A5442C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Лист1!$A$3:$A$5</c:f>
              <c:strCache>
                <c:ptCount val="3"/>
                <c:pt idx="0">
                  <c:v>Налоговые доходы - 1 061,8 млн. руб.</c:v>
                </c:pt>
                <c:pt idx="1">
                  <c:v>Неналоговые доходы - 314,3 млн. руб.</c:v>
                </c:pt>
                <c:pt idx="2">
                  <c:v>Безвозмездные поступления - 2 105,1 млн. руб.</c:v>
                </c:pt>
              </c:strCache>
            </c:strRef>
          </c:cat>
          <c:val>
            <c:numRef>
              <c:f>Лист1!$B$3:$B$5</c:f>
              <c:numCache>
                <c:formatCode>General</c:formatCode>
                <c:ptCount val="3"/>
                <c:pt idx="0">
                  <c:v>1061.8</c:v>
                </c:pt>
                <c:pt idx="1">
                  <c:v>314.3</c:v>
                </c:pt>
                <c:pt idx="2" formatCode="#,##0.00">
                  <c:v>2105.1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B5D-47D3-97F6-64C64A5442C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397">
          <a:noFill/>
        </a:ln>
      </c:spPr>
    </c:plotArea>
    <c:legend>
      <c:legendPos val="r"/>
      <c:layout>
        <c:manualLayout>
          <c:xMode val="edge"/>
          <c:yMode val="edge"/>
          <c:x val="0"/>
          <c:y val="0.73790007611332498"/>
          <c:w val="0.98542230363406513"/>
          <c:h val="0.22395023328149297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75"/>
            </a:pPr>
            <a:r>
              <a:rPr lang="ru-RU" sz="1400" dirty="0"/>
              <a:t>2017 год</a:t>
            </a:r>
          </a:p>
        </c:rich>
      </c:tx>
      <c:layout>
        <c:manualLayout>
          <c:xMode val="edge"/>
          <c:yMode val="edge"/>
          <c:x val="0.307287453960783"/>
          <c:y val="0"/>
        </c:manualLayout>
      </c:layout>
      <c:overlay val="0"/>
      <c:spPr>
        <a:noFill/>
        <a:ln w="26068">
          <a:noFill/>
        </a:ln>
      </c:spPr>
    </c:title>
    <c:autoTitleDeleted val="0"/>
    <c:view3D>
      <c:rotX val="5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6798330096148424E-2"/>
          <c:y val="0.1594934679651839"/>
          <c:w val="0.75718849840255587"/>
          <c:h val="0.39534883720930231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6CB-4474-82EF-FD1BBE623ECC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56CB-4474-82EF-FD1BBE623EC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56CB-4474-82EF-FD1BBE623ECC}"/>
              </c:ext>
            </c:extLst>
          </c:dPt>
          <c:dLbls>
            <c:dLbl>
              <c:idx val="0"/>
              <c:layout>
                <c:manualLayout>
                  <c:x val="-0.21284987790036994"/>
                  <c:y val="5.517792248219505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6CB-4474-82EF-FD1BBE623ECC}"/>
                </c:ext>
              </c:extLst>
            </c:dLbl>
            <c:dLbl>
              <c:idx val="1"/>
              <c:layout>
                <c:manualLayout>
                  <c:x val="-0.16061122349470902"/>
                  <c:y val="-8.730806995517936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6CB-4474-82EF-FD1BBE623ECC}"/>
                </c:ext>
              </c:extLst>
            </c:dLbl>
            <c:dLbl>
              <c:idx val="2"/>
              <c:layout>
                <c:manualLayout>
                  <c:x val="0.17508941883799836"/>
                  <c:y val="-4.331119912592729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6CB-4474-82EF-FD1BBE623ECC}"/>
                </c:ext>
              </c:extLst>
            </c:dLbl>
            <c:numFmt formatCode="0.0%" sourceLinked="0"/>
            <c:spPr>
              <a:noFill/>
              <a:ln w="26068">
                <a:noFill/>
              </a:ln>
            </c:spPr>
            <c:txPr>
              <a:bodyPr/>
              <a:lstStyle/>
              <a:p>
                <a:pPr>
                  <a:defRPr sz="1437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Лист1!$A$3:$A$5</c:f>
              <c:strCache>
                <c:ptCount val="3"/>
                <c:pt idx="0">
                  <c:v>Налоговые доходы - 1 177,2 млн. руб.</c:v>
                </c:pt>
                <c:pt idx="1">
                  <c:v>Неналоговые доходы - 269,4 млн. руб.</c:v>
                </c:pt>
                <c:pt idx="2">
                  <c:v>Безвозмездные поступления -   2 209,0 млн. руб.</c:v>
                </c:pt>
              </c:strCache>
            </c:strRef>
          </c:cat>
          <c:val>
            <c:numRef>
              <c:f>Лист1!$B$3:$B$5</c:f>
              <c:numCache>
                <c:formatCode>General</c:formatCode>
                <c:ptCount val="3"/>
                <c:pt idx="0">
                  <c:v>1177.2</c:v>
                </c:pt>
                <c:pt idx="1">
                  <c:v>269.39999999999998</c:v>
                </c:pt>
                <c:pt idx="2">
                  <c:v>2209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6CB-4474-82EF-FD1BBE623EC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6068">
          <a:noFill/>
        </a:ln>
      </c:spPr>
    </c:plotArea>
    <c:legend>
      <c:legendPos val="r"/>
      <c:layout>
        <c:manualLayout>
          <c:xMode val="edge"/>
          <c:yMode val="edge"/>
          <c:x val="2.7949612746717818E-2"/>
          <c:y val="0.68023255813953487"/>
          <c:w val="0.95439518371360177"/>
          <c:h val="0.22480620155038761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47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9558693154528273E-2"/>
          <c:y val="4.5364595612136384E-2"/>
          <c:w val="0.94088261369094361"/>
          <c:h val="0.9092708087757274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explosion val="14"/>
          <c:dPt>
            <c:idx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DC5-4E44-B4DE-C0FDABC9B987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DC5-4E44-B4DE-C0FDABC9B987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DC5-4E44-B4DE-C0FDABC9B987}"/>
              </c:ext>
            </c:extLst>
          </c:dPt>
          <c:dPt>
            <c:idx val="3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DC5-4E44-B4DE-C0FDABC9B987}"/>
              </c:ext>
            </c:extLst>
          </c:dPt>
          <c:dPt>
            <c:idx val="4"/>
            <c:bubble3D val="0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DC5-4E44-B4DE-C0FDABC9B987}"/>
              </c:ext>
            </c:extLst>
          </c:dPt>
          <c:dPt>
            <c:idx val="5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4DC5-4E44-B4DE-C0FDABC9B987}"/>
              </c:ext>
            </c:extLst>
          </c:dPt>
          <c:cat>
            <c:strRef>
              <c:f>Лист1!$A$2:$A$7</c:f>
              <c:strCache>
                <c:ptCount val="6"/>
                <c:pt idx="0">
                  <c:v>налоги на совокупный доход</c:v>
                </c:pt>
                <c:pt idx="1">
                  <c:v>налоги на имущество </c:v>
                </c:pt>
                <c:pt idx="2">
                  <c:v>Доходы от продажи активов</c:v>
                </c:pt>
                <c:pt idx="3">
                  <c:v>доходы от использования муниципального имущества</c:v>
                </c:pt>
                <c:pt idx="4">
                  <c:v>прочие доходы</c:v>
                </c:pt>
                <c:pt idx="5">
                  <c:v>налог на доходы физических лиц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264.39999999999998</c:v>
                </c:pt>
                <c:pt idx="1">
                  <c:v>99.4</c:v>
                </c:pt>
                <c:pt idx="2">
                  <c:v>28.2</c:v>
                </c:pt>
                <c:pt idx="3">
                  <c:v>201.5</c:v>
                </c:pt>
                <c:pt idx="4">
                  <c:v>70.099999999999994</c:v>
                </c:pt>
                <c:pt idx="5">
                  <c:v>783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4DC5-4E44-B4DE-C0FDABC9B9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74">
          <a:noFill/>
        </a:ln>
      </c:spPr>
    </c:plotArea>
    <c:plotVisOnly val="1"/>
    <c:dispBlanksAs val="zero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depthPercent val="10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833836077707253"/>
          <c:y val="5.2025355859864106E-2"/>
          <c:w val="0.87245523572031169"/>
          <c:h val="0.6191139862610716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Исполнение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</c:spPr>
          <c:invertIfNegative val="0"/>
          <c:dLbls>
            <c:dLbl>
              <c:idx val="0"/>
              <c:layout>
                <c:manualLayout>
                  <c:x val="3.4558124827166858E-2"/>
                  <c:y val="1.01695695649606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D62-484C-8CDD-915392D9F7F9}"/>
                </c:ext>
              </c:extLst>
            </c:dLbl>
            <c:dLbl>
              <c:idx val="1"/>
              <c:layout>
                <c:manualLayout>
                  <c:x val="2.8798437355972397E-2"/>
                  <c:y val="2.54239239124015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D62-484C-8CDD-915392D9F7F9}"/>
                </c:ext>
              </c:extLst>
            </c:dLbl>
            <c:dLbl>
              <c:idx val="2"/>
              <c:layout>
                <c:manualLayout>
                  <c:x val="1.8718984281382061E-2"/>
                  <c:y val="7.6271771737204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D62-484C-8CDD-915392D9F7F9}"/>
                </c:ext>
              </c:extLst>
            </c:dLbl>
            <c:dLbl>
              <c:idx val="3"/>
              <c:layout>
                <c:manualLayout>
                  <c:x val="1.0079453074590322E-2"/>
                  <c:y val="1.01695695649606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D62-484C-8CDD-915392D9F7F9}"/>
                </c:ext>
              </c:extLst>
            </c:dLbl>
            <c:dLbl>
              <c:idx val="4"/>
              <c:layout>
                <c:manualLayout>
                  <c:x val="1.0079453074590322E-2"/>
                  <c:y val="1.27119619562007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D62-484C-8CDD-915392D9F7F9}"/>
                </c:ext>
              </c:extLst>
            </c:dLbl>
            <c:dLbl>
              <c:idx val="5"/>
              <c:layout>
                <c:manualLayout>
                  <c:x val="2.5918593620375172E-2"/>
                  <c:y val="1.01695695649606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D62-484C-8CDD-915392D9F7F9}"/>
                </c:ext>
              </c:extLst>
            </c:dLbl>
            <c:dLbl>
              <c:idx val="6"/>
              <c:layout>
                <c:manualLayout>
                  <c:x val="1.7279062413583429E-2"/>
                  <c:y val="7.62717717372047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D62-484C-8CDD-915392D9F7F9}"/>
                </c:ext>
              </c:extLst>
            </c:dLbl>
            <c:dLbl>
              <c:idx val="7"/>
              <c:layout>
                <c:manualLayout>
                  <c:x val="1.7279062413583429E-2"/>
                  <c:y val="1.77965465503038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D62-484C-8CDD-915392D9F7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aseline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Лист1!$B$2:$B$7</c:f>
              <c:numCache>
                <c:formatCode>#,##0.0_р_.</c:formatCode>
                <c:ptCount val="6"/>
                <c:pt idx="0">
                  <c:v>1885.2</c:v>
                </c:pt>
                <c:pt idx="1">
                  <c:v>1973.2</c:v>
                </c:pt>
                <c:pt idx="2">
                  <c:v>1440.2</c:v>
                </c:pt>
                <c:pt idx="3">
                  <c:v>1376.1</c:v>
                </c:pt>
                <c:pt idx="4">
                  <c:v>1458.2</c:v>
                </c:pt>
                <c:pt idx="5">
                  <c:v>1446.6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D62-484C-8CDD-915392D9F7F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layout>
                <c:manualLayout>
                  <c:x val="2.7358515488173828E-2"/>
                  <c:y val="1.01691691882061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D62-484C-8CDD-915392D9F7F9}"/>
                </c:ext>
              </c:extLst>
            </c:dLbl>
            <c:dLbl>
              <c:idx val="1"/>
              <c:layout>
                <c:manualLayout>
                  <c:x val="2.3038749884777936E-2"/>
                  <c:y val="1.52543543474409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D62-484C-8CDD-915392D9F7F9}"/>
                </c:ext>
              </c:extLst>
            </c:dLbl>
            <c:dLbl>
              <c:idx val="2"/>
              <c:layout>
                <c:manualLayout>
                  <c:x val="3.1678281091569636E-2"/>
                  <c:y val="1.27119619562007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D62-484C-8CDD-915392D9F7F9}"/>
                </c:ext>
              </c:extLst>
            </c:dLbl>
            <c:dLbl>
              <c:idx val="3"/>
              <c:layout>
                <c:manualLayout>
                  <c:x val="2.8798437355972428E-2"/>
                  <c:y val="-5.08478478248031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D62-484C-8CDD-915392D9F7F9}"/>
                </c:ext>
              </c:extLst>
            </c:dLbl>
            <c:dLbl>
              <c:idx val="4"/>
              <c:layout>
                <c:manualLayout>
                  <c:x val="2.0157140184690753E-2"/>
                  <c:y val="-3.45931462978500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D62-484C-8CDD-915392D9F7F9}"/>
                </c:ext>
              </c:extLst>
            </c:dLbl>
            <c:dLbl>
              <c:idx val="5"/>
              <c:layout>
                <c:manualLayout>
                  <c:x val="2.8798437355972383E-2"/>
                  <c:y val="1.01695695649606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D62-484C-8CDD-915392D9F7F9}"/>
                </c:ext>
              </c:extLst>
            </c:dLbl>
            <c:dLbl>
              <c:idx val="6"/>
              <c:layout>
                <c:manualLayout>
                  <c:x val="2.8798437355972477E-2"/>
                  <c:y val="1.0169369376583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D62-484C-8CDD-915392D9F7F9}"/>
                </c:ext>
              </c:extLst>
            </c:dLbl>
            <c:dLbl>
              <c:idx val="7"/>
              <c:layout>
                <c:manualLayout>
                  <c:x val="3.1678281091569768E-2"/>
                  <c:y val="1.52541541590636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D62-484C-8CDD-915392D9F7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aseline="0">
                    <a:latin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Лист1!$C$2:$C$7</c:f>
              <c:numCache>
                <c:formatCode>#,##0.0_р_.</c:formatCode>
                <c:ptCount val="6"/>
                <c:pt idx="0">
                  <c:v>1074.8</c:v>
                </c:pt>
                <c:pt idx="1">
                  <c:v>1259.9000000000001</c:v>
                </c:pt>
                <c:pt idx="2">
                  <c:v>784.6</c:v>
                </c:pt>
                <c:pt idx="3">
                  <c:v>732.4</c:v>
                </c:pt>
                <c:pt idx="4">
                  <c:v>748.7</c:v>
                </c:pt>
                <c:pt idx="5">
                  <c:v>783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2D62-484C-8CDD-915392D9F7F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1.5839140545784811E-2"/>
                  <c:y val="1.52543543474409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D62-484C-8CDD-915392D9F7F9}"/>
                </c:ext>
              </c:extLst>
            </c:dLbl>
            <c:dLbl>
              <c:idx val="1"/>
              <c:layout>
                <c:manualLayout>
                  <c:x val="2.4478671752576557E-2"/>
                  <c:y val="5.08478478248031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D62-484C-8CDD-915392D9F7F9}"/>
                </c:ext>
              </c:extLst>
            </c:dLbl>
            <c:dLbl>
              <c:idx val="2"/>
              <c:layout>
                <c:manualLayout>
                  <c:x val="2.1598828016979318E-2"/>
                  <c:y val="1.01695695649606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D62-484C-8CDD-915392D9F7F9}"/>
                </c:ext>
              </c:extLst>
            </c:dLbl>
            <c:dLbl>
              <c:idx val="3"/>
              <c:layout>
                <c:manualLayout>
                  <c:x val="2.5918593620375172E-2"/>
                  <c:y val="1.01695695649606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D62-484C-8CDD-915392D9F7F9}"/>
                </c:ext>
              </c:extLst>
            </c:dLbl>
            <c:dLbl>
              <c:idx val="4"/>
              <c:layout>
                <c:manualLayout>
                  <c:x val="2.4477701626389604E-2"/>
                  <c:y val="1.53560575268343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D62-484C-8CDD-915392D9F7F9}"/>
                </c:ext>
              </c:extLst>
            </c:dLbl>
            <c:dLbl>
              <c:idx val="5"/>
              <c:layout>
                <c:manualLayout>
                  <c:x val="1.8718984281382061E-2"/>
                  <c:y val="1.7796746738681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D62-484C-8CDD-915392D9F7F9}"/>
                </c:ext>
              </c:extLst>
            </c:dLbl>
            <c:dLbl>
              <c:idx val="6"/>
              <c:layout>
                <c:manualLayout>
                  <c:x val="2.5918593620375172E-2"/>
                  <c:y val="7.62717717372047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2D62-484C-8CDD-915392D9F7F9}"/>
                </c:ext>
              </c:extLst>
            </c:dLbl>
            <c:dLbl>
              <c:idx val="7"/>
              <c:layout>
                <c:manualLayout>
                  <c:x val="1.727906241358342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2D62-484C-8CDD-915392D9F7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aseline="0">
                    <a:latin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Лист1!$D$2:$D$7</c:f>
              <c:numCache>
                <c:formatCode>#,##0.0_р_.</c:formatCode>
                <c:ptCount val="6"/>
                <c:pt idx="0">
                  <c:v>252.4</c:v>
                </c:pt>
                <c:pt idx="1">
                  <c:v>196.9</c:v>
                </c:pt>
                <c:pt idx="2">
                  <c:v>128.1</c:v>
                </c:pt>
                <c:pt idx="3">
                  <c:v>91</c:v>
                </c:pt>
                <c:pt idx="4">
                  <c:v>117.4</c:v>
                </c:pt>
                <c:pt idx="5">
                  <c:v>28.2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2D62-484C-8CDD-915392D9F7F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88018816"/>
        <c:axId val="288020352"/>
        <c:axId val="0"/>
      </c:bar3DChart>
      <c:catAx>
        <c:axId val="288018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99" baseline="0">
                <a:latin typeface="Tahoma" panose="020B0604030504040204" pitchFamily="34" charset="0"/>
              </a:defRPr>
            </a:pPr>
            <a:endParaRPr lang="ru-RU"/>
          </a:p>
        </c:txPr>
        <c:crossAx val="288020352"/>
        <c:crosses val="autoZero"/>
        <c:auto val="1"/>
        <c:lblAlgn val="ctr"/>
        <c:lblOffset val="250"/>
        <c:noMultiLvlLbl val="0"/>
      </c:catAx>
      <c:valAx>
        <c:axId val="288020352"/>
        <c:scaling>
          <c:orientation val="minMax"/>
        </c:scaling>
        <c:delete val="0"/>
        <c:axPos val="l"/>
        <c:numFmt formatCode="#,##0.0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1200" baseline="0">
                <a:latin typeface="Tahoma" panose="020B0604030504040204" pitchFamily="34" charset="0"/>
              </a:defRPr>
            </a:pPr>
            <a:endParaRPr lang="ru-RU"/>
          </a:p>
        </c:txPr>
        <c:crossAx val="288018816"/>
        <c:crosses val="autoZero"/>
        <c:crossBetween val="between"/>
        <c:majorUnit val="200"/>
      </c:valAx>
      <c:spPr>
        <a:noFill/>
        <a:ln w="25390">
          <a:noFill/>
        </a:ln>
      </c:spPr>
    </c:plotArea>
    <c:legend>
      <c:legendPos val="r"/>
      <c:layout>
        <c:manualLayout>
          <c:xMode val="edge"/>
          <c:yMode val="edge"/>
          <c:x val="0.10630942091616249"/>
          <c:y val="0.74006116207951111"/>
          <c:w val="0.85998271391529812"/>
          <c:h val="0.25840978593272196"/>
        </c:manualLayout>
      </c:layout>
      <c:overlay val="0"/>
      <c:txPr>
        <a:bodyPr/>
        <a:lstStyle/>
        <a:p>
          <a:pPr>
            <a:defRPr sz="1399" kern="1000" baseline="0">
              <a:latin typeface="Tahom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B40CAB-6CF8-4B41-A93E-BCD427C7FA54}" type="doc">
      <dgm:prSet loTypeId="urn:microsoft.com/office/officeart/2005/8/layout/vList3" loCatId="picture" qsTypeId="urn:microsoft.com/office/officeart/2005/8/quickstyle/simple1#1" qsCatId="simple" csTypeId="urn:microsoft.com/office/officeart/2005/8/colors/accent1_2#1" csCatId="accent1" phldr="1"/>
      <dgm:spPr/>
    </dgm:pt>
    <dgm:pt modelId="{2A9A4847-3BA1-4BA1-AC2F-31C06C0F3570}">
      <dgm:prSet phldrT="[Текст]"/>
      <dgm:spPr/>
      <dgm:t>
        <a:bodyPr/>
        <a:lstStyle/>
        <a:p>
          <a:r>
            <a:rPr lang="ru-RU" dirty="0"/>
            <a:t>Проводятся публичные слушания</a:t>
          </a:r>
        </a:p>
      </dgm:t>
    </dgm:pt>
    <dgm:pt modelId="{25930E6F-9EAA-4246-871B-B39C966E8E33}" type="parTrans" cxnId="{26D71EEF-1DA3-405D-9CDE-91EABE924193}">
      <dgm:prSet/>
      <dgm:spPr/>
      <dgm:t>
        <a:bodyPr/>
        <a:lstStyle/>
        <a:p>
          <a:endParaRPr lang="ru-RU"/>
        </a:p>
      </dgm:t>
    </dgm:pt>
    <dgm:pt modelId="{8B6FCCEB-3D31-4C2D-813E-198BFDE122E7}" type="sibTrans" cxnId="{26D71EEF-1DA3-405D-9CDE-91EABE924193}">
      <dgm:prSet/>
      <dgm:spPr/>
      <dgm:t>
        <a:bodyPr/>
        <a:lstStyle/>
        <a:p>
          <a:endParaRPr lang="ru-RU"/>
        </a:p>
      </dgm:t>
    </dgm:pt>
    <dgm:pt modelId="{11FF78F1-9292-4A98-A799-4DD163EB3031}" type="pres">
      <dgm:prSet presAssocID="{8EB40CAB-6CF8-4B41-A93E-BCD427C7FA54}" presName="linearFlow" presStyleCnt="0">
        <dgm:presLayoutVars>
          <dgm:dir/>
          <dgm:resizeHandles val="exact"/>
        </dgm:presLayoutVars>
      </dgm:prSet>
      <dgm:spPr/>
    </dgm:pt>
    <dgm:pt modelId="{03B708F0-6BA0-4E90-BCF1-E61ED13B6541}" type="pres">
      <dgm:prSet presAssocID="{2A9A4847-3BA1-4BA1-AC2F-31C06C0F3570}" presName="composite" presStyleCnt="0"/>
      <dgm:spPr/>
    </dgm:pt>
    <dgm:pt modelId="{15B302CE-8C3B-4D59-B08D-822E2198B2FC}" type="pres">
      <dgm:prSet presAssocID="{2A9A4847-3BA1-4BA1-AC2F-31C06C0F3570}" presName="imgShp" presStyleLbl="fgImgPlace1" presStyleIdx="0" presStyleCnt="1"/>
      <dgm:spPr>
        <a:blipFill>
          <a:blip xmlns:r="http://schemas.openxmlformats.org/officeDocument/2006/relationships" r:embed="rId1" cstate="print">
            <a:extLst/>
          </a:blip>
          <a:srcRect/>
          <a:stretch>
            <a:fillRect l="-17000" r="-17000"/>
          </a:stretch>
        </a:blipFill>
      </dgm:spPr>
    </dgm:pt>
    <dgm:pt modelId="{C0FEDEF4-320D-4FFD-9A58-C78DE507E03C}" type="pres">
      <dgm:prSet presAssocID="{2A9A4847-3BA1-4BA1-AC2F-31C06C0F3570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D71EEF-1DA3-405D-9CDE-91EABE924193}" srcId="{8EB40CAB-6CF8-4B41-A93E-BCD427C7FA54}" destId="{2A9A4847-3BA1-4BA1-AC2F-31C06C0F3570}" srcOrd="0" destOrd="0" parTransId="{25930E6F-9EAA-4246-871B-B39C966E8E33}" sibTransId="{8B6FCCEB-3D31-4C2D-813E-198BFDE122E7}"/>
    <dgm:cxn modelId="{E457BA06-68A6-4701-ACDC-CA8A62423059}" type="presOf" srcId="{2A9A4847-3BA1-4BA1-AC2F-31C06C0F3570}" destId="{C0FEDEF4-320D-4FFD-9A58-C78DE507E03C}" srcOrd="0" destOrd="0" presId="urn:microsoft.com/office/officeart/2005/8/layout/vList3"/>
    <dgm:cxn modelId="{73D2113B-1A55-49C1-9AED-88E0F2D91F66}" type="presOf" srcId="{8EB40CAB-6CF8-4B41-A93E-BCD427C7FA54}" destId="{11FF78F1-9292-4A98-A799-4DD163EB3031}" srcOrd="0" destOrd="0" presId="urn:microsoft.com/office/officeart/2005/8/layout/vList3"/>
    <dgm:cxn modelId="{4CE5897E-AB43-47F3-82A1-9182ABB79DFA}" type="presParOf" srcId="{11FF78F1-9292-4A98-A799-4DD163EB3031}" destId="{03B708F0-6BA0-4E90-BCF1-E61ED13B6541}" srcOrd="0" destOrd="0" presId="urn:microsoft.com/office/officeart/2005/8/layout/vList3"/>
    <dgm:cxn modelId="{F8C545E7-7342-44E5-ACE0-575EC3F153C0}" type="presParOf" srcId="{03B708F0-6BA0-4E90-BCF1-E61ED13B6541}" destId="{15B302CE-8C3B-4D59-B08D-822E2198B2FC}" srcOrd="0" destOrd="0" presId="urn:microsoft.com/office/officeart/2005/8/layout/vList3"/>
    <dgm:cxn modelId="{ACD8B841-8BC6-4C0F-9108-B8010E1CBF7B}" type="presParOf" srcId="{03B708F0-6BA0-4E90-BCF1-E61ED13B6541}" destId="{C0FEDEF4-320D-4FFD-9A58-C78DE507E03C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6F66CF-7D7E-412B-ACFF-73FA4A5710E3}" type="doc">
      <dgm:prSet loTypeId="urn:microsoft.com/office/officeart/2005/8/layout/radial6" loCatId="cycle" qsTypeId="urn:microsoft.com/office/officeart/2005/8/quickstyle/simple1#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AE1404B-1F1C-48F6-8465-26A7CA38A0B0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Участники бюджетного процесса</a:t>
          </a:r>
        </a:p>
      </dgm:t>
    </dgm:pt>
    <dgm:pt modelId="{479535F8-4837-4409-8375-66BA79BEB72E}" type="parTrans" cxnId="{7E90073A-12EB-4121-A791-F4ACEE112447}">
      <dgm:prSet/>
      <dgm:spPr/>
      <dgm:t>
        <a:bodyPr/>
        <a:lstStyle/>
        <a:p>
          <a:endParaRPr lang="ru-RU"/>
        </a:p>
      </dgm:t>
    </dgm:pt>
    <dgm:pt modelId="{C9323D64-ACE4-497A-9EB9-DB67F2293343}" type="sibTrans" cxnId="{7E90073A-12EB-4121-A791-F4ACEE112447}">
      <dgm:prSet/>
      <dgm:spPr/>
      <dgm:t>
        <a:bodyPr/>
        <a:lstStyle/>
        <a:p>
          <a:endParaRPr lang="ru-RU"/>
        </a:p>
      </dgm:t>
    </dgm:pt>
    <dgm:pt modelId="{34BE101E-7B06-4AB2-9CC8-650D2E14A328}">
      <dgm:prSet phldrT="[Текст]"/>
      <dgm:spPr/>
      <dgm:t>
        <a:bodyPr/>
        <a:lstStyle/>
        <a:p>
          <a:pPr algn="ctr"/>
          <a:r>
            <a:rPr lang="ru-RU" b="1" dirty="0">
              <a:solidFill>
                <a:schemeClr val="tx1"/>
              </a:solidFill>
            </a:rPr>
            <a:t>Глава городского округа</a:t>
          </a:r>
        </a:p>
        <a:p>
          <a:pPr algn="l"/>
          <a:r>
            <a:rPr lang="ru-RU" dirty="0">
              <a:solidFill>
                <a:schemeClr val="tx1"/>
              </a:solidFill>
            </a:rPr>
            <a:t>- руководит подготовкой вопросов, вносимых на рассмотрение Совета;</a:t>
          </a:r>
        </a:p>
        <a:p>
          <a:pPr algn="l"/>
          <a:r>
            <a:rPr lang="ru-RU" dirty="0">
              <a:solidFill>
                <a:schemeClr val="tx1"/>
              </a:solidFill>
            </a:rPr>
            <a:t>- инициирует публичные слушания;</a:t>
          </a:r>
        </a:p>
        <a:p>
          <a:pPr algn="l"/>
          <a:r>
            <a:rPr lang="ru-RU" dirty="0">
              <a:solidFill>
                <a:schemeClr val="tx1"/>
              </a:solidFill>
            </a:rPr>
            <a:t>- председательствует на заседании Совета.</a:t>
          </a:r>
        </a:p>
      </dgm:t>
    </dgm:pt>
    <dgm:pt modelId="{9B93B7E7-62A0-4408-8F77-3CA0B4AB977C}" type="parTrans" cxnId="{87D99FA7-633B-460C-912D-BADBAAA19ABA}">
      <dgm:prSet/>
      <dgm:spPr/>
      <dgm:t>
        <a:bodyPr/>
        <a:lstStyle/>
        <a:p>
          <a:endParaRPr lang="ru-RU"/>
        </a:p>
      </dgm:t>
    </dgm:pt>
    <dgm:pt modelId="{428CA93B-C0E8-4139-B292-C15430994F62}" type="sibTrans" cxnId="{87D99FA7-633B-460C-912D-BADBAAA19ABA}">
      <dgm:prSet/>
      <dgm:spPr/>
      <dgm:t>
        <a:bodyPr/>
        <a:lstStyle/>
        <a:p>
          <a:endParaRPr lang="ru-RU"/>
        </a:p>
      </dgm:t>
    </dgm:pt>
    <dgm:pt modelId="{AD086328-42E6-4038-8968-4EA045F7CF0E}">
      <dgm:prSet phldrT="[Текст]"/>
      <dgm:spPr/>
      <dgm:t>
        <a:bodyPr/>
        <a:lstStyle/>
        <a:p>
          <a:pPr algn="ctr"/>
          <a:r>
            <a:rPr lang="ru-RU" b="1" dirty="0">
              <a:solidFill>
                <a:schemeClr val="tx1"/>
              </a:solidFill>
            </a:rPr>
            <a:t>Совет округа</a:t>
          </a:r>
        </a:p>
        <a:p>
          <a:pPr algn="l"/>
          <a:r>
            <a:rPr lang="ru-RU" dirty="0">
              <a:solidFill>
                <a:schemeClr val="tx1"/>
              </a:solidFill>
            </a:rPr>
            <a:t>- рассматривает и утверждает бюджет;</a:t>
          </a:r>
        </a:p>
        <a:p>
          <a:pPr algn="l"/>
          <a:r>
            <a:rPr lang="ru-RU" dirty="0">
              <a:solidFill>
                <a:schemeClr val="tx1"/>
              </a:solidFill>
            </a:rPr>
            <a:t>- устанавливает, изменяет и отменяет местные налоги.</a:t>
          </a:r>
        </a:p>
      </dgm:t>
    </dgm:pt>
    <dgm:pt modelId="{6C2D5477-08B7-4FE1-B563-88E987AE78FE}" type="parTrans" cxnId="{3EFF7720-2FFB-4CD6-AD6E-AEACF19F1A46}">
      <dgm:prSet/>
      <dgm:spPr/>
      <dgm:t>
        <a:bodyPr/>
        <a:lstStyle/>
        <a:p>
          <a:endParaRPr lang="ru-RU"/>
        </a:p>
      </dgm:t>
    </dgm:pt>
    <dgm:pt modelId="{36E4F3B6-8DD8-4DE5-A120-B51436573A5D}" type="sibTrans" cxnId="{3EFF7720-2FFB-4CD6-AD6E-AEACF19F1A46}">
      <dgm:prSet/>
      <dgm:spPr/>
      <dgm:t>
        <a:bodyPr/>
        <a:lstStyle/>
        <a:p>
          <a:endParaRPr lang="ru-RU"/>
        </a:p>
      </dgm:t>
    </dgm:pt>
    <dgm:pt modelId="{457D5479-3190-4159-BAE4-C5C8ADB2286C}">
      <dgm:prSet phldrT="[Текст]"/>
      <dgm:spPr/>
      <dgm:t>
        <a:bodyPr/>
        <a:lstStyle/>
        <a:p>
          <a:pPr algn="ctr"/>
          <a:r>
            <a:rPr lang="ru-RU" b="1" dirty="0">
              <a:solidFill>
                <a:schemeClr val="tx1"/>
              </a:solidFill>
            </a:rPr>
            <a:t>Администрация округа</a:t>
          </a:r>
        </a:p>
        <a:p>
          <a:pPr algn="l"/>
          <a:r>
            <a:rPr lang="ru-RU" dirty="0">
              <a:solidFill>
                <a:schemeClr val="tx1"/>
              </a:solidFill>
            </a:rPr>
            <a:t>- составляет и исполняет бюджет;</a:t>
          </a:r>
        </a:p>
        <a:p>
          <a:pPr algn="l"/>
          <a:r>
            <a:rPr lang="ru-RU" dirty="0">
              <a:solidFill>
                <a:schemeClr val="tx1"/>
              </a:solidFill>
            </a:rPr>
            <a:t>- осуществляет муниципальные заимствования.</a:t>
          </a:r>
        </a:p>
      </dgm:t>
    </dgm:pt>
    <dgm:pt modelId="{A04F5FCC-EDCD-4414-B36C-74564DCDC617}" type="parTrans" cxnId="{5378E6A3-E9C3-4CBB-8825-D73E25E6671C}">
      <dgm:prSet/>
      <dgm:spPr/>
      <dgm:t>
        <a:bodyPr/>
        <a:lstStyle/>
        <a:p>
          <a:endParaRPr lang="ru-RU"/>
        </a:p>
      </dgm:t>
    </dgm:pt>
    <dgm:pt modelId="{16E43C0E-5025-4B02-A12B-E8750D6E003A}" type="sibTrans" cxnId="{5378E6A3-E9C3-4CBB-8825-D73E25E6671C}">
      <dgm:prSet/>
      <dgm:spPr/>
      <dgm:t>
        <a:bodyPr/>
        <a:lstStyle/>
        <a:p>
          <a:endParaRPr lang="ru-RU"/>
        </a:p>
      </dgm:t>
    </dgm:pt>
    <dgm:pt modelId="{2806752B-5BD3-4C1F-9E01-F135D9C826FE}">
      <dgm:prSet phldrT="[Текст]"/>
      <dgm:spPr/>
      <dgm:t>
        <a:bodyPr/>
        <a:lstStyle/>
        <a:p>
          <a:pPr algn="ctr"/>
          <a:r>
            <a:rPr lang="ru-RU" b="1" dirty="0">
              <a:solidFill>
                <a:schemeClr val="tx1"/>
              </a:solidFill>
            </a:rPr>
            <a:t>Контрольно-счетная</a:t>
          </a:r>
          <a:r>
            <a:rPr lang="ru-RU" dirty="0">
              <a:solidFill>
                <a:schemeClr val="tx1"/>
              </a:solidFill>
            </a:rPr>
            <a:t> </a:t>
          </a:r>
          <a:r>
            <a:rPr lang="ru-RU" b="1" dirty="0">
              <a:solidFill>
                <a:schemeClr val="tx1"/>
              </a:solidFill>
            </a:rPr>
            <a:t>палата</a:t>
          </a:r>
        </a:p>
        <a:p>
          <a:pPr algn="l"/>
          <a:r>
            <a:rPr lang="ru-RU" dirty="0">
              <a:solidFill>
                <a:schemeClr val="tx1"/>
              </a:solidFill>
            </a:rPr>
            <a:t>- проводит экспертизу проекта бюджета;</a:t>
          </a:r>
        </a:p>
        <a:p>
          <a:pPr algn="l"/>
          <a:r>
            <a:rPr lang="ru-RU" dirty="0">
              <a:solidFill>
                <a:schemeClr val="tx1"/>
              </a:solidFill>
            </a:rPr>
            <a:t>- контролирует исполнение местного бюджета.</a:t>
          </a:r>
        </a:p>
      </dgm:t>
    </dgm:pt>
    <dgm:pt modelId="{D6678E5B-3401-49B6-A5B6-9E2C17C44DC6}" type="parTrans" cxnId="{BF4AE5FD-CC48-45D2-B14C-C544F99986E1}">
      <dgm:prSet/>
      <dgm:spPr/>
      <dgm:t>
        <a:bodyPr/>
        <a:lstStyle/>
        <a:p>
          <a:endParaRPr lang="ru-RU"/>
        </a:p>
      </dgm:t>
    </dgm:pt>
    <dgm:pt modelId="{80368796-B66A-4FEA-928C-F467B493B30E}" type="sibTrans" cxnId="{BF4AE5FD-CC48-45D2-B14C-C544F99986E1}">
      <dgm:prSet/>
      <dgm:spPr/>
      <dgm:t>
        <a:bodyPr/>
        <a:lstStyle/>
        <a:p>
          <a:endParaRPr lang="ru-RU"/>
        </a:p>
      </dgm:t>
    </dgm:pt>
    <dgm:pt modelId="{7B448054-BD1F-4DB8-B808-A907AB9AE9F6}">
      <dgm:prSet phldrT="[Текст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b="1" dirty="0">
              <a:solidFill>
                <a:schemeClr val="tx1"/>
              </a:solidFill>
            </a:rPr>
            <a:t>Получатели бюджетных средств</a:t>
          </a:r>
        </a:p>
        <a:p>
          <a:pPr algn="l"/>
          <a:r>
            <a:rPr lang="ru-RU" dirty="0">
              <a:solidFill>
                <a:schemeClr val="tx1"/>
              </a:solidFill>
            </a:rPr>
            <a:t>- составляют и исполняют бюджетную смету;</a:t>
          </a:r>
        </a:p>
        <a:p>
          <a:pPr algn="l"/>
          <a:r>
            <a:rPr lang="ru-RU" dirty="0">
              <a:solidFill>
                <a:schemeClr val="tx1"/>
              </a:solidFill>
            </a:rPr>
            <a:t>- ведут бюджетный учет;</a:t>
          </a:r>
        </a:p>
        <a:p>
          <a:pPr algn="l"/>
          <a:r>
            <a:rPr lang="ru-RU" dirty="0">
              <a:solidFill>
                <a:schemeClr val="tx1"/>
              </a:solidFill>
            </a:rPr>
            <a:t>- формируют и предоставляют главному распорядителю бюджетных средств бюджетную отчетность.</a:t>
          </a:r>
        </a:p>
      </dgm:t>
    </dgm:pt>
    <dgm:pt modelId="{80C2BF13-EC7D-41E1-B4DA-BD20982257E1}" type="parTrans" cxnId="{1C407AB0-8A3F-43AA-B5D7-C5557F0D6E66}">
      <dgm:prSet/>
      <dgm:spPr/>
      <dgm:t>
        <a:bodyPr/>
        <a:lstStyle/>
        <a:p>
          <a:endParaRPr lang="ru-RU"/>
        </a:p>
      </dgm:t>
    </dgm:pt>
    <dgm:pt modelId="{41397CD7-34BF-43EB-8507-012806C04D8F}" type="sibTrans" cxnId="{1C407AB0-8A3F-43AA-B5D7-C5557F0D6E66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212AE3C7-0F2E-4C48-9038-4E1DFEECE648}">
      <dgm:prSet phldrT="[Текст]"/>
      <dgm:spPr/>
      <dgm:t>
        <a:bodyPr/>
        <a:lstStyle/>
        <a:p>
          <a:pPr algn="ctr"/>
          <a:r>
            <a:rPr lang="ru-RU" b="1" dirty="0">
              <a:solidFill>
                <a:schemeClr val="tx1"/>
              </a:solidFill>
            </a:rPr>
            <a:t>Главные администраторы (администраторы) доходов бюджета городского округа</a:t>
          </a:r>
        </a:p>
        <a:p>
          <a:pPr algn="l"/>
          <a:r>
            <a:rPr lang="ru-RU" dirty="0">
              <a:solidFill>
                <a:schemeClr val="tx1"/>
              </a:solidFill>
            </a:rPr>
            <a:t>- предоставляют сведения, необходимые для составления бюджета;</a:t>
          </a:r>
        </a:p>
        <a:p>
          <a:pPr algn="l"/>
          <a:r>
            <a:rPr lang="ru-RU" dirty="0">
              <a:solidFill>
                <a:schemeClr val="tx1"/>
              </a:solidFill>
            </a:rPr>
            <a:t>- формируют и предоставляют бюджетную отчетность.</a:t>
          </a:r>
        </a:p>
      </dgm:t>
    </dgm:pt>
    <dgm:pt modelId="{90759C3E-EE0B-4F62-BCC9-644B5BA324B9}" type="parTrans" cxnId="{6343A1FD-38C6-4747-A0CA-C90D36CCA206}">
      <dgm:prSet/>
      <dgm:spPr/>
      <dgm:t>
        <a:bodyPr/>
        <a:lstStyle/>
        <a:p>
          <a:endParaRPr lang="ru-RU"/>
        </a:p>
      </dgm:t>
    </dgm:pt>
    <dgm:pt modelId="{8EFDF9E4-B71D-4FD0-8C25-1005EF21C02E}" type="sibTrans" cxnId="{6343A1FD-38C6-4747-A0CA-C90D36CCA206}">
      <dgm:prSet/>
      <dgm:spPr/>
      <dgm:t>
        <a:bodyPr/>
        <a:lstStyle/>
        <a:p>
          <a:endParaRPr lang="ru-RU"/>
        </a:p>
      </dgm:t>
    </dgm:pt>
    <dgm:pt modelId="{E1AF720E-912C-4165-84A4-5820E50EBAD8}">
      <dgm:prSet phldrT="[Текст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b="1" dirty="0">
              <a:solidFill>
                <a:schemeClr val="tx1"/>
              </a:solidFill>
            </a:rPr>
            <a:t>Главные распорядители (распорядители) бюджетных средств</a:t>
          </a:r>
        </a:p>
        <a:p>
          <a:pPr algn="l"/>
          <a:r>
            <a:rPr lang="ru-RU" dirty="0">
              <a:solidFill>
                <a:schemeClr val="tx1"/>
              </a:solidFill>
            </a:rPr>
            <a:t>- осуществляют планирование расходов бюджета;</a:t>
          </a:r>
        </a:p>
        <a:p>
          <a:pPr algn="l"/>
          <a:r>
            <a:rPr lang="ru-RU" dirty="0">
              <a:solidFill>
                <a:schemeClr val="tx1"/>
              </a:solidFill>
            </a:rPr>
            <a:t>- составляют обоснование бюджетных ассигнований;</a:t>
          </a:r>
        </a:p>
        <a:p>
          <a:pPr algn="l"/>
          <a:r>
            <a:rPr lang="ru-RU" dirty="0">
              <a:solidFill>
                <a:schemeClr val="tx1"/>
              </a:solidFill>
            </a:rPr>
            <a:t>- формируют и утверждают муниципальные задания для подведомственных учреждений.</a:t>
          </a:r>
        </a:p>
      </dgm:t>
    </dgm:pt>
    <dgm:pt modelId="{4FBAC4A1-BE85-421A-A2C1-3C963026E450}" type="parTrans" cxnId="{BAEEE5EF-7C1B-4CE4-984A-933EB7393E8B}">
      <dgm:prSet/>
      <dgm:spPr/>
      <dgm:t>
        <a:bodyPr/>
        <a:lstStyle/>
        <a:p>
          <a:endParaRPr lang="ru-RU"/>
        </a:p>
      </dgm:t>
    </dgm:pt>
    <dgm:pt modelId="{7D3B726C-BF58-455C-9D20-3351D67C21C7}" type="sibTrans" cxnId="{BAEEE5EF-7C1B-4CE4-984A-933EB7393E8B}">
      <dgm:prSet/>
      <dgm:spPr/>
      <dgm:t>
        <a:bodyPr/>
        <a:lstStyle/>
        <a:p>
          <a:endParaRPr lang="ru-RU"/>
        </a:p>
      </dgm:t>
    </dgm:pt>
    <dgm:pt modelId="{9BFE8969-13FB-402C-9DD3-6A161DCD5DFE}">
      <dgm:prSet phldrT="[Текст]"/>
      <dgm:spPr>
        <a:solidFill>
          <a:srgbClr val="8180B6"/>
        </a:solidFill>
      </dgm:spPr>
      <dgm:t>
        <a:bodyPr/>
        <a:lstStyle/>
        <a:p>
          <a:pPr algn="ctr"/>
          <a:r>
            <a:rPr lang="ru-RU" b="1" dirty="0">
              <a:solidFill>
                <a:schemeClr val="tx1"/>
              </a:solidFill>
            </a:rPr>
            <a:t>Главные администраторы (администраторы) источников финансирования дефицита бюджета городского округа</a:t>
          </a:r>
        </a:p>
        <a:p>
          <a:pPr algn="l"/>
          <a:r>
            <a:rPr lang="ru-RU" dirty="0">
              <a:solidFill>
                <a:schemeClr val="tx1"/>
              </a:solidFill>
            </a:rPr>
            <a:t>- осуществляют планирование (прогнозирование) поступлений и выплат  по  источникам  финансирования дефицита бюджета;</a:t>
          </a:r>
        </a:p>
        <a:p>
          <a:pPr algn="l"/>
          <a:r>
            <a:rPr lang="ru-RU" dirty="0">
              <a:solidFill>
                <a:schemeClr val="tx1"/>
              </a:solidFill>
            </a:rPr>
            <a:t>- формируют бюджетную отчетность.</a:t>
          </a:r>
        </a:p>
      </dgm:t>
    </dgm:pt>
    <dgm:pt modelId="{F1D3C5C1-5DC4-4BDE-9FB7-BF30D1A49211}" type="parTrans" cxnId="{3D3B46ED-E357-4F99-91F0-F4F9C0A42165}">
      <dgm:prSet/>
      <dgm:spPr/>
      <dgm:t>
        <a:bodyPr/>
        <a:lstStyle/>
        <a:p>
          <a:endParaRPr lang="ru-RU"/>
        </a:p>
      </dgm:t>
    </dgm:pt>
    <dgm:pt modelId="{ACC09EE7-33B0-4FC4-8D7D-D9066F8E0872}" type="sibTrans" cxnId="{3D3B46ED-E357-4F99-91F0-F4F9C0A42165}">
      <dgm:prSet/>
      <dgm:spPr/>
      <dgm:t>
        <a:bodyPr/>
        <a:lstStyle/>
        <a:p>
          <a:endParaRPr lang="ru-RU"/>
        </a:p>
      </dgm:t>
    </dgm:pt>
    <dgm:pt modelId="{13A03BB4-0DB0-442B-976D-9E2F662E00AF}" type="pres">
      <dgm:prSet presAssocID="{986F66CF-7D7E-412B-ACFF-73FA4A5710E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771272-27CF-4F9F-AA54-787F32BBBE07}" type="pres">
      <dgm:prSet presAssocID="{7AE1404B-1F1C-48F6-8465-26A7CA38A0B0}" presName="centerShape" presStyleLbl="node0" presStyleIdx="0" presStyleCnt="1" custScaleX="153193" custScaleY="52660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8718CB4E-F65C-4E4A-89C4-26F421EC27CE}" type="pres">
      <dgm:prSet presAssocID="{34BE101E-7B06-4AB2-9CC8-650D2E14A328}" presName="node" presStyleLbl="node1" presStyleIdx="0" presStyleCnt="8" custScaleX="262498" custScaleY="98844" custRadScaleRad="102746" custRadScaleInc="5914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F77850E8-ED66-4497-ADDC-2206A6355E98}" type="pres">
      <dgm:prSet presAssocID="{34BE101E-7B06-4AB2-9CC8-650D2E14A328}" presName="dummy" presStyleCnt="0"/>
      <dgm:spPr/>
    </dgm:pt>
    <dgm:pt modelId="{1A87F541-6E74-4307-9CE0-B39223E5CA95}" type="pres">
      <dgm:prSet presAssocID="{428CA93B-C0E8-4139-B292-C15430994F62}" presName="sibTrans" presStyleLbl="sibTrans2D1" presStyleIdx="0" presStyleCnt="8"/>
      <dgm:spPr/>
      <dgm:t>
        <a:bodyPr/>
        <a:lstStyle/>
        <a:p>
          <a:endParaRPr lang="ru-RU"/>
        </a:p>
      </dgm:t>
    </dgm:pt>
    <dgm:pt modelId="{845E0088-4DF9-433D-BC84-CA6B21FB8774}" type="pres">
      <dgm:prSet presAssocID="{AD086328-42E6-4038-8968-4EA045F7CF0E}" presName="node" presStyleLbl="node1" presStyleIdx="1" presStyleCnt="8" custScaleX="262498" custScaleY="72639" custRadScaleRad="135022" custRadScaleInc="14638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0A1313B0-7E47-435A-BBF3-FA9820F9A7C1}" type="pres">
      <dgm:prSet presAssocID="{AD086328-42E6-4038-8968-4EA045F7CF0E}" presName="dummy" presStyleCnt="0"/>
      <dgm:spPr/>
    </dgm:pt>
    <dgm:pt modelId="{09577B85-9C24-4AFB-BBCF-5B6EE4ABDBCC}" type="pres">
      <dgm:prSet presAssocID="{36E4F3B6-8DD8-4DE5-A120-B51436573A5D}" presName="sibTrans" presStyleLbl="sibTrans2D1" presStyleIdx="1" presStyleCnt="8"/>
      <dgm:spPr/>
      <dgm:t>
        <a:bodyPr/>
        <a:lstStyle/>
        <a:p>
          <a:endParaRPr lang="ru-RU"/>
        </a:p>
      </dgm:t>
    </dgm:pt>
    <dgm:pt modelId="{F4E02FC5-5AE7-4245-AB29-1ABD8AEB0F21}" type="pres">
      <dgm:prSet presAssocID="{457D5479-3190-4159-BAE4-C5C8ADB2286C}" presName="node" presStyleLbl="node1" presStyleIdx="2" presStyleCnt="8" custScaleX="262498" custScaleY="72639" custRadScaleRad="137476" custRadScaleInc="375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3EDF1602-9463-4CBD-B73A-623E7C26D306}" type="pres">
      <dgm:prSet presAssocID="{457D5479-3190-4159-BAE4-C5C8ADB2286C}" presName="dummy" presStyleCnt="0"/>
      <dgm:spPr/>
    </dgm:pt>
    <dgm:pt modelId="{8408641A-5520-4223-B287-2CF3375948FD}" type="pres">
      <dgm:prSet presAssocID="{16E43C0E-5025-4B02-A12B-E8750D6E003A}" presName="sibTrans" presStyleLbl="sibTrans2D1" presStyleIdx="2" presStyleCnt="8"/>
      <dgm:spPr/>
      <dgm:t>
        <a:bodyPr/>
        <a:lstStyle/>
        <a:p>
          <a:endParaRPr lang="ru-RU"/>
        </a:p>
      </dgm:t>
    </dgm:pt>
    <dgm:pt modelId="{0D45D63D-91C6-4CBD-9A7E-8B57F668A8E9}" type="pres">
      <dgm:prSet presAssocID="{2806752B-5BD3-4C1F-9E01-F135D9C826FE}" presName="node" presStyleLbl="node1" presStyleIdx="3" presStyleCnt="8" custScaleX="262498" custScaleY="72639" custRadScaleRad="132774" custRadScaleInc="-16237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483A381-D5C5-40BC-AFFB-E4B0A9EBABBB}" type="pres">
      <dgm:prSet presAssocID="{2806752B-5BD3-4C1F-9E01-F135D9C826FE}" presName="dummy" presStyleCnt="0"/>
      <dgm:spPr/>
    </dgm:pt>
    <dgm:pt modelId="{D336E3F1-8B08-444F-A4A5-486A16240F7C}" type="pres">
      <dgm:prSet presAssocID="{80368796-B66A-4FEA-928C-F467B493B30E}" presName="sibTrans" presStyleLbl="sibTrans2D1" presStyleIdx="3" presStyleCnt="8"/>
      <dgm:spPr/>
      <dgm:t>
        <a:bodyPr/>
        <a:lstStyle/>
        <a:p>
          <a:endParaRPr lang="ru-RU"/>
        </a:p>
      </dgm:t>
    </dgm:pt>
    <dgm:pt modelId="{2903352A-C723-4D92-8BD1-F54193A752E8}" type="pres">
      <dgm:prSet presAssocID="{212AE3C7-0F2E-4C48-9038-4E1DFEECE648}" presName="node" presStyleLbl="node1" presStyleIdx="4" presStyleCnt="8" custScaleX="262498" custScaleY="122441" custRadScaleRad="103957" custRadScaleInc="-3484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E13081B-6CBB-430E-A0FE-BBBFF7C0ACB2}" type="pres">
      <dgm:prSet presAssocID="{212AE3C7-0F2E-4C48-9038-4E1DFEECE648}" presName="dummy" presStyleCnt="0"/>
      <dgm:spPr/>
    </dgm:pt>
    <dgm:pt modelId="{018C802E-E8EE-41C8-8BAA-B2F01C39DAA2}" type="pres">
      <dgm:prSet presAssocID="{8EFDF9E4-B71D-4FD0-8C25-1005EF21C02E}" presName="sibTrans" presStyleLbl="sibTrans2D1" presStyleIdx="4" presStyleCnt="8"/>
      <dgm:spPr/>
      <dgm:t>
        <a:bodyPr/>
        <a:lstStyle/>
        <a:p>
          <a:endParaRPr lang="ru-RU"/>
        </a:p>
      </dgm:t>
    </dgm:pt>
    <dgm:pt modelId="{1B484103-B5CC-49BB-A3BC-AF799990D8CA}" type="pres">
      <dgm:prSet presAssocID="{E1AF720E-912C-4165-84A4-5820E50EBAD8}" presName="node" presStyleLbl="node1" presStyleIdx="5" presStyleCnt="8" custScaleX="262498" custScaleY="139717" custRadScaleRad="136978" custRadScaleInc="9688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E46A92E0-CDA0-4752-B399-98C875F8E026}" type="pres">
      <dgm:prSet presAssocID="{E1AF720E-912C-4165-84A4-5820E50EBAD8}" presName="dummy" presStyleCnt="0"/>
      <dgm:spPr/>
    </dgm:pt>
    <dgm:pt modelId="{BACDCCE6-32EB-41B6-A9DD-91DC8FD48CB9}" type="pres">
      <dgm:prSet presAssocID="{7D3B726C-BF58-455C-9D20-3351D67C21C7}" presName="sibTrans" presStyleLbl="sibTrans2D1" presStyleIdx="5" presStyleCnt="8"/>
      <dgm:spPr/>
      <dgm:t>
        <a:bodyPr/>
        <a:lstStyle/>
        <a:p>
          <a:endParaRPr lang="ru-RU"/>
        </a:p>
      </dgm:t>
    </dgm:pt>
    <dgm:pt modelId="{5356B0E1-8162-4DE2-9CF6-6915C440583D}" type="pres">
      <dgm:prSet presAssocID="{9BFE8969-13FB-402C-9DD3-6A161DCD5DFE}" presName="node" presStyleLbl="node1" presStyleIdx="6" presStyleCnt="8" custScaleX="262498" custScaleY="144608" custRadScaleRad="136161" custRadScaleInc="754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C36DBA81-B1B1-4CC7-8B5B-6FA5F77A66FF}" type="pres">
      <dgm:prSet presAssocID="{9BFE8969-13FB-402C-9DD3-6A161DCD5DFE}" presName="dummy" presStyleCnt="0"/>
      <dgm:spPr/>
    </dgm:pt>
    <dgm:pt modelId="{E4C76E3D-688C-4BFE-A395-BDB911363A6E}" type="pres">
      <dgm:prSet presAssocID="{ACC09EE7-33B0-4FC4-8D7D-D9066F8E0872}" presName="sibTrans" presStyleLbl="sibTrans2D1" presStyleIdx="6" presStyleCnt="8"/>
      <dgm:spPr/>
      <dgm:t>
        <a:bodyPr/>
        <a:lstStyle/>
        <a:p>
          <a:endParaRPr lang="ru-RU"/>
        </a:p>
      </dgm:t>
    </dgm:pt>
    <dgm:pt modelId="{2243B9A5-8E15-4393-A3CF-599F3170D614}" type="pres">
      <dgm:prSet presAssocID="{7B448054-BD1F-4DB8-B808-A907AB9AE9F6}" presName="node" presStyleLbl="node1" presStyleIdx="7" presStyleCnt="8" custScaleX="262498" custScaleY="110920" custRadScaleRad="136773" custRadScaleInc="-8085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24FFE346-36FD-4264-94A6-BC2A279F3788}" type="pres">
      <dgm:prSet presAssocID="{7B448054-BD1F-4DB8-B808-A907AB9AE9F6}" presName="dummy" presStyleCnt="0"/>
      <dgm:spPr/>
    </dgm:pt>
    <dgm:pt modelId="{81C46EE8-CFD4-48B7-B824-CCA63C8B9B22}" type="pres">
      <dgm:prSet presAssocID="{41397CD7-34BF-43EB-8507-012806C04D8F}" presName="sibTrans" presStyleLbl="sibTrans2D1" presStyleIdx="7" presStyleCnt="8"/>
      <dgm:spPr/>
      <dgm:t>
        <a:bodyPr/>
        <a:lstStyle/>
        <a:p>
          <a:endParaRPr lang="ru-RU"/>
        </a:p>
      </dgm:t>
    </dgm:pt>
  </dgm:ptLst>
  <dgm:cxnLst>
    <dgm:cxn modelId="{8709BFBF-48AC-4224-8AA1-E12AF1FE36FD}" type="presOf" srcId="{986F66CF-7D7E-412B-ACFF-73FA4A5710E3}" destId="{13A03BB4-0DB0-442B-976D-9E2F662E00AF}" srcOrd="0" destOrd="0" presId="urn:microsoft.com/office/officeart/2005/8/layout/radial6"/>
    <dgm:cxn modelId="{F5C4500D-B910-4895-A9BF-A4AB7FE244F5}" type="presOf" srcId="{ACC09EE7-33B0-4FC4-8D7D-D9066F8E0872}" destId="{E4C76E3D-688C-4BFE-A395-BDB911363A6E}" srcOrd="0" destOrd="0" presId="urn:microsoft.com/office/officeart/2005/8/layout/radial6"/>
    <dgm:cxn modelId="{BAEEE5EF-7C1B-4CE4-984A-933EB7393E8B}" srcId="{7AE1404B-1F1C-48F6-8465-26A7CA38A0B0}" destId="{E1AF720E-912C-4165-84A4-5820E50EBAD8}" srcOrd="5" destOrd="0" parTransId="{4FBAC4A1-BE85-421A-A2C1-3C963026E450}" sibTransId="{7D3B726C-BF58-455C-9D20-3351D67C21C7}"/>
    <dgm:cxn modelId="{3D3B46ED-E357-4F99-91F0-F4F9C0A42165}" srcId="{7AE1404B-1F1C-48F6-8465-26A7CA38A0B0}" destId="{9BFE8969-13FB-402C-9DD3-6A161DCD5DFE}" srcOrd="6" destOrd="0" parTransId="{F1D3C5C1-5DC4-4BDE-9FB7-BF30D1A49211}" sibTransId="{ACC09EE7-33B0-4FC4-8D7D-D9066F8E0872}"/>
    <dgm:cxn modelId="{7E90073A-12EB-4121-A791-F4ACEE112447}" srcId="{986F66CF-7D7E-412B-ACFF-73FA4A5710E3}" destId="{7AE1404B-1F1C-48F6-8465-26A7CA38A0B0}" srcOrd="0" destOrd="0" parTransId="{479535F8-4837-4409-8375-66BA79BEB72E}" sibTransId="{C9323D64-ACE4-497A-9EB9-DB67F2293343}"/>
    <dgm:cxn modelId="{DAC19E99-1C23-4587-9E6E-B77C90858CF0}" type="presOf" srcId="{E1AF720E-912C-4165-84A4-5820E50EBAD8}" destId="{1B484103-B5CC-49BB-A3BC-AF799990D8CA}" srcOrd="0" destOrd="0" presId="urn:microsoft.com/office/officeart/2005/8/layout/radial6"/>
    <dgm:cxn modelId="{87D99FA7-633B-460C-912D-BADBAAA19ABA}" srcId="{7AE1404B-1F1C-48F6-8465-26A7CA38A0B0}" destId="{34BE101E-7B06-4AB2-9CC8-650D2E14A328}" srcOrd="0" destOrd="0" parTransId="{9B93B7E7-62A0-4408-8F77-3CA0B4AB977C}" sibTransId="{428CA93B-C0E8-4139-B292-C15430994F62}"/>
    <dgm:cxn modelId="{FB49FA2F-8985-48AF-9D3B-927FDD6250F9}" type="presOf" srcId="{457D5479-3190-4159-BAE4-C5C8ADB2286C}" destId="{F4E02FC5-5AE7-4245-AB29-1ABD8AEB0F21}" srcOrd="0" destOrd="0" presId="urn:microsoft.com/office/officeart/2005/8/layout/radial6"/>
    <dgm:cxn modelId="{F23B988B-FFC6-47AE-BCDC-BC2FEDC9F726}" type="presOf" srcId="{428CA93B-C0E8-4139-B292-C15430994F62}" destId="{1A87F541-6E74-4307-9CE0-B39223E5CA95}" srcOrd="0" destOrd="0" presId="urn:microsoft.com/office/officeart/2005/8/layout/radial6"/>
    <dgm:cxn modelId="{79EC8230-8032-42BA-AE19-EFE12F4DCA13}" type="presOf" srcId="{16E43C0E-5025-4B02-A12B-E8750D6E003A}" destId="{8408641A-5520-4223-B287-2CF3375948FD}" srcOrd="0" destOrd="0" presId="urn:microsoft.com/office/officeart/2005/8/layout/radial6"/>
    <dgm:cxn modelId="{A799048A-5F3A-49B2-841D-7578BB51265C}" type="presOf" srcId="{AD086328-42E6-4038-8968-4EA045F7CF0E}" destId="{845E0088-4DF9-433D-BC84-CA6B21FB8774}" srcOrd="0" destOrd="0" presId="urn:microsoft.com/office/officeart/2005/8/layout/radial6"/>
    <dgm:cxn modelId="{021B8734-D1C0-4082-B9E1-0088BE559495}" type="presOf" srcId="{34BE101E-7B06-4AB2-9CC8-650D2E14A328}" destId="{8718CB4E-F65C-4E4A-89C4-26F421EC27CE}" srcOrd="0" destOrd="0" presId="urn:microsoft.com/office/officeart/2005/8/layout/radial6"/>
    <dgm:cxn modelId="{65E2B7F3-F2F7-49A9-A6AD-72D13E98E981}" type="presOf" srcId="{9BFE8969-13FB-402C-9DD3-6A161DCD5DFE}" destId="{5356B0E1-8162-4DE2-9CF6-6915C440583D}" srcOrd="0" destOrd="0" presId="urn:microsoft.com/office/officeart/2005/8/layout/radial6"/>
    <dgm:cxn modelId="{BF4AE5FD-CC48-45D2-B14C-C544F99986E1}" srcId="{7AE1404B-1F1C-48F6-8465-26A7CA38A0B0}" destId="{2806752B-5BD3-4C1F-9E01-F135D9C826FE}" srcOrd="3" destOrd="0" parTransId="{D6678E5B-3401-49B6-A5B6-9E2C17C44DC6}" sibTransId="{80368796-B66A-4FEA-928C-F467B493B30E}"/>
    <dgm:cxn modelId="{092435AF-3DA7-4E5A-AC8B-20452E717300}" type="presOf" srcId="{80368796-B66A-4FEA-928C-F467B493B30E}" destId="{D336E3F1-8B08-444F-A4A5-486A16240F7C}" srcOrd="0" destOrd="0" presId="urn:microsoft.com/office/officeart/2005/8/layout/radial6"/>
    <dgm:cxn modelId="{327D1103-E8DC-4635-A1EC-126C071D7810}" type="presOf" srcId="{8EFDF9E4-B71D-4FD0-8C25-1005EF21C02E}" destId="{018C802E-E8EE-41C8-8BAA-B2F01C39DAA2}" srcOrd="0" destOrd="0" presId="urn:microsoft.com/office/officeart/2005/8/layout/radial6"/>
    <dgm:cxn modelId="{5378E6A3-E9C3-4CBB-8825-D73E25E6671C}" srcId="{7AE1404B-1F1C-48F6-8465-26A7CA38A0B0}" destId="{457D5479-3190-4159-BAE4-C5C8ADB2286C}" srcOrd="2" destOrd="0" parTransId="{A04F5FCC-EDCD-4414-B36C-74564DCDC617}" sibTransId="{16E43C0E-5025-4B02-A12B-E8750D6E003A}"/>
    <dgm:cxn modelId="{4D85D9B7-F893-4CB7-891B-EB3AF622FBB3}" type="presOf" srcId="{212AE3C7-0F2E-4C48-9038-4E1DFEECE648}" destId="{2903352A-C723-4D92-8BD1-F54193A752E8}" srcOrd="0" destOrd="0" presId="urn:microsoft.com/office/officeart/2005/8/layout/radial6"/>
    <dgm:cxn modelId="{7F378896-0009-4748-9903-A1E8900E7734}" type="presOf" srcId="{2806752B-5BD3-4C1F-9E01-F135D9C826FE}" destId="{0D45D63D-91C6-4CBD-9A7E-8B57F668A8E9}" srcOrd="0" destOrd="0" presId="urn:microsoft.com/office/officeart/2005/8/layout/radial6"/>
    <dgm:cxn modelId="{8DA6D753-37CE-497A-8E1C-73694A3EA2DF}" type="presOf" srcId="{7B448054-BD1F-4DB8-B808-A907AB9AE9F6}" destId="{2243B9A5-8E15-4393-A3CF-599F3170D614}" srcOrd="0" destOrd="0" presId="urn:microsoft.com/office/officeart/2005/8/layout/radial6"/>
    <dgm:cxn modelId="{65F0450E-4ADF-44E9-93C3-6899892C25D8}" type="presOf" srcId="{41397CD7-34BF-43EB-8507-012806C04D8F}" destId="{81C46EE8-CFD4-48B7-B824-CCA63C8B9B22}" srcOrd="0" destOrd="0" presId="urn:microsoft.com/office/officeart/2005/8/layout/radial6"/>
    <dgm:cxn modelId="{D10A9484-13DD-4430-8732-91FABA7B9DCD}" type="presOf" srcId="{36E4F3B6-8DD8-4DE5-A120-B51436573A5D}" destId="{09577B85-9C24-4AFB-BBCF-5B6EE4ABDBCC}" srcOrd="0" destOrd="0" presId="urn:microsoft.com/office/officeart/2005/8/layout/radial6"/>
    <dgm:cxn modelId="{6343A1FD-38C6-4747-A0CA-C90D36CCA206}" srcId="{7AE1404B-1F1C-48F6-8465-26A7CA38A0B0}" destId="{212AE3C7-0F2E-4C48-9038-4E1DFEECE648}" srcOrd="4" destOrd="0" parTransId="{90759C3E-EE0B-4F62-BCC9-644B5BA324B9}" sibTransId="{8EFDF9E4-B71D-4FD0-8C25-1005EF21C02E}"/>
    <dgm:cxn modelId="{5C3B6E2A-4E13-45C4-95B9-438555F626A3}" type="presOf" srcId="{7D3B726C-BF58-455C-9D20-3351D67C21C7}" destId="{BACDCCE6-32EB-41B6-A9DD-91DC8FD48CB9}" srcOrd="0" destOrd="0" presId="urn:microsoft.com/office/officeart/2005/8/layout/radial6"/>
    <dgm:cxn modelId="{1C407AB0-8A3F-43AA-B5D7-C5557F0D6E66}" srcId="{7AE1404B-1F1C-48F6-8465-26A7CA38A0B0}" destId="{7B448054-BD1F-4DB8-B808-A907AB9AE9F6}" srcOrd="7" destOrd="0" parTransId="{80C2BF13-EC7D-41E1-B4DA-BD20982257E1}" sibTransId="{41397CD7-34BF-43EB-8507-012806C04D8F}"/>
    <dgm:cxn modelId="{25766337-AB91-4863-AFE8-A5CBC5344909}" type="presOf" srcId="{7AE1404B-1F1C-48F6-8465-26A7CA38A0B0}" destId="{C2771272-27CF-4F9F-AA54-787F32BBBE07}" srcOrd="0" destOrd="0" presId="urn:microsoft.com/office/officeart/2005/8/layout/radial6"/>
    <dgm:cxn modelId="{3EFF7720-2FFB-4CD6-AD6E-AEACF19F1A46}" srcId="{7AE1404B-1F1C-48F6-8465-26A7CA38A0B0}" destId="{AD086328-42E6-4038-8968-4EA045F7CF0E}" srcOrd="1" destOrd="0" parTransId="{6C2D5477-08B7-4FE1-B563-88E987AE78FE}" sibTransId="{36E4F3B6-8DD8-4DE5-A120-B51436573A5D}"/>
    <dgm:cxn modelId="{3260F999-FF13-4550-B278-FC0D6EFC5C0A}" type="presParOf" srcId="{13A03BB4-0DB0-442B-976D-9E2F662E00AF}" destId="{C2771272-27CF-4F9F-AA54-787F32BBBE07}" srcOrd="0" destOrd="0" presId="urn:microsoft.com/office/officeart/2005/8/layout/radial6"/>
    <dgm:cxn modelId="{3DF2A960-2E8D-4556-A3C7-3A7F77EF4F75}" type="presParOf" srcId="{13A03BB4-0DB0-442B-976D-9E2F662E00AF}" destId="{8718CB4E-F65C-4E4A-89C4-26F421EC27CE}" srcOrd="1" destOrd="0" presId="urn:microsoft.com/office/officeart/2005/8/layout/radial6"/>
    <dgm:cxn modelId="{2E2C0C82-6B44-4826-A45A-4D60C8A867AB}" type="presParOf" srcId="{13A03BB4-0DB0-442B-976D-9E2F662E00AF}" destId="{F77850E8-ED66-4497-ADDC-2206A6355E98}" srcOrd="2" destOrd="0" presId="urn:microsoft.com/office/officeart/2005/8/layout/radial6"/>
    <dgm:cxn modelId="{386C152E-F228-4887-9AF3-798D3B9121DA}" type="presParOf" srcId="{13A03BB4-0DB0-442B-976D-9E2F662E00AF}" destId="{1A87F541-6E74-4307-9CE0-B39223E5CA95}" srcOrd="3" destOrd="0" presId="urn:microsoft.com/office/officeart/2005/8/layout/radial6"/>
    <dgm:cxn modelId="{B5466948-A3AA-43C8-81C8-D4B9104998D1}" type="presParOf" srcId="{13A03BB4-0DB0-442B-976D-9E2F662E00AF}" destId="{845E0088-4DF9-433D-BC84-CA6B21FB8774}" srcOrd="4" destOrd="0" presId="urn:microsoft.com/office/officeart/2005/8/layout/radial6"/>
    <dgm:cxn modelId="{9AB0AFBE-8754-4B43-8E97-E38BED250F8C}" type="presParOf" srcId="{13A03BB4-0DB0-442B-976D-9E2F662E00AF}" destId="{0A1313B0-7E47-435A-BBF3-FA9820F9A7C1}" srcOrd="5" destOrd="0" presId="urn:microsoft.com/office/officeart/2005/8/layout/radial6"/>
    <dgm:cxn modelId="{E81E8278-7C6D-4253-A1A6-CF4F1E042B91}" type="presParOf" srcId="{13A03BB4-0DB0-442B-976D-9E2F662E00AF}" destId="{09577B85-9C24-4AFB-BBCF-5B6EE4ABDBCC}" srcOrd="6" destOrd="0" presId="urn:microsoft.com/office/officeart/2005/8/layout/radial6"/>
    <dgm:cxn modelId="{ECD2F3B6-2E95-4354-9D3B-9C9CFCEEA816}" type="presParOf" srcId="{13A03BB4-0DB0-442B-976D-9E2F662E00AF}" destId="{F4E02FC5-5AE7-4245-AB29-1ABD8AEB0F21}" srcOrd="7" destOrd="0" presId="urn:microsoft.com/office/officeart/2005/8/layout/radial6"/>
    <dgm:cxn modelId="{FA51362F-D9AE-4089-B915-C0D12A9B357A}" type="presParOf" srcId="{13A03BB4-0DB0-442B-976D-9E2F662E00AF}" destId="{3EDF1602-9463-4CBD-B73A-623E7C26D306}" srcOrd="8" destOrd="0" presId="urn:microsoft.com/office/officeart/2005/8/layout/radial6"/>
    <dgm:cxn modelId="{E1CDE777-80D6-403D-807E-0BC2380ED68A}" type="presParOf" srcId="{13A03BB4-0DB0-442B-976D-9E2F662E00AF}" destId="{8408641A-5520-4223-B287-2CF3375948FD}" srcOrd="9" destOrd="0" presId="urn:microsoft.com/office/officeart/2005/8/layout/radial6"/>
    <dgm:cxn modelId="{23B12B87-BE13-408A-9EA8-E94BC2DB00EB}" type="presParOf" srcId="{13A03BB4-0DB0-442B-976D-9E2F662E00AF}" destId="{0D45D63D-91C6-4CBD-9A7E-8B57F668A8E9}" srcOrd="10" destOrd="0" presId="urn:microsoft.com/office/officeart/2005/8/layout/radial6"/>
    <dgm:cxn modelId="{B93A03C8-CF3D-4AE0-BB25-ACD2BFCE3C8F}" type="presParOf" srcId="{13A03BB4-0DB0-442B-976D-9E2F662E00AF}" destId="{A483A381-D5C5-40BC-AFFB-E4B0A9EBABBB}" srcOrd="11" destOrd="0" presId="urn:microsoft.com/office/officeart/2005/8/layout/radial6"/>
    <dgm:cxn modelId="{2B0ECE16-AA02-4639-9B57-895DA693529C}" type="presParOf" srcId="{13A03BB4-0DB0-442B-976D-9E2F662E00AF}" destId="{D336E3F1-8B08-444F-A4A5-486A16240F7C}" srcOrd="12" destOrd="0" presId="urn:microsoft.com/office/officeart/2005/8/layout/radial6"/>
    <dgm:cxn modelId="{DA3F1B9C-7B5A-4601-A55F-E81E1A30DA49}" type="presParOf" srcId="{13A03BB4-0DB0-442B-976D-9E2F662E00AF}" destId="{2903352A-C723-4D92-8BD1-F54193A752E8}" srcOrd="13" destOrd="0" presId="urn:microsoft.com/office/officeart/2005/8/layout/radial6"/>
    <dgm:cxn modelId="{8B143CF2-FA14-4E10-A332-D0F360EF78B2}" type="presParOf" srcId="{13A03BB4-0DB0-442B-976D-9E2F662E00AF}" destId="{5E13081B-6CBB-430E-A0FE-BBBFF7C0ACB2}" srcOrd="14" destOrd="0" presId="urn:microsoft.com/office/officeart/2005/8/layout/radial6"/>
    <dgm:cxn modelId="{80558C3A-730A-4453-938A-8B6BFBCFF951}" type="presParOf" srcId="{13A03BB4-0DB0-442B-976D-9E2F662E00AF}" destId="{018C802E-E8EE-41C8-8BAA-B2F01C39DAA2}" srcOrd="15" destOrd="0" presId="urn:microsoft.com/office/officeart/2005/8/layout/radial6"/>
    <dgm:cxn modelId="{D252ED05-2B30-4528-9A93-AB489A7361F5}" type="presParOf" srcId="{13A03BB4-0DB0-442B-976D-9E2F662E00AF}" destId="{1B484103-B5CC-49BB-A3BC-AF799990D8CA}" srcOrd="16" destOrd="0" presId="urn:microsoft.com/office/officeart/2005/8/layout/radial6"/>
    <dgm:cxn modelId="{4CEA04B3-FAD9-45A1-AFFA-49EC336B0CBE}" type="presParOf" srcId="{13A03BB4-0DB0-442B-976D-9E2F662E00AF}" destId="{E46A92E0-CDA0-4752-B399-98C875F8E026}" srcOrd="17" destOrd="0" presId="urn:microsoft.com/office/officeart/2005/8/layout/radial6"/>
    <dgm:cxn modelId="{D1891588-E331-4019-8705-CF63B865A825}" type="presParOf" srcId="{13A03BB4-0DB0-442B-976D-9E2F662E00AF}" destId="{BACDCCE6-32EB-41B6-A9DD-91DC8FD48CB9}" srcOrd="18" destOrd="0" presId="urn:microsoft.com/office/officeart/2005/8/layout/radial6"/>
    <dgm:cxn modelId="{6BAB5EA6-B26B-44F8-9C59-D5985983DF1A}" type="presParOf" srcId="{13A03BB4-0DB0-442B-976D-9E2F662E00AF}" destId="{5356B0E1-8162-4DE2-9CF6-6915C440583D}" srcOrd="19" destOrd="0" presId="urn:microsoft.com/office/officeart/2005/8/layout/radial6"/>
    <dgm:cxn modelId="{4E06EC17-B5FF-4EA0-91C7-877F1704EA80}" type="presParOf" srcId="{13A03BB4-0DB0-442B-976D-9E2F662E00AF}" destId="{C36DBA81-B1B1-4CC7-8B5B-6FA5F77A66FF}" srcOrd="20" destOrd="0" presId="urn:microsoft.com/office/officeart/2005/8/layout/radial6"/>
    <dgm:cxn modelId="{95ED5FB1-209E-4F8C-98DB-2C4BFC72B8F7}" type="presParOf" srcId="{13A03BB4-0DB0-442B-976D-9E2F662E00AF}" destId="{E4C76E3D-688C-4BFE-A395-BDB911363A6E}" srcOrd="21" destOrd="0" presId="urn:microsoft.com/office/officeart/2005/8/layout/radial6"/>
    <dgm:cxn modelId="{97D301D1-6A77-4E51-A15E-FAE4337C35A8}" type="presParOf" srcId="{13A03BB4-0DB0-442B-976D-9E2F662E00AF}" destId="{2243B9A5-8E15-4393-A3CF-599F3170D614}" srcOrd="22" destOrd="0" presId="urn:microsoft.com/office/officeart/2005/8/layout/radial6"/>
    <dgm:cxn modelId="{06617815-FCEE-4FF5-9A0B-F4ED02B015D5}" type="presParOf" srcId="{13A03BB4-0DB0-442B-976D-9E2F662E00AF}" destId="{24FFE346-36FD-4264-94A6-BC2A279F3788}" srcOrd="23" destOrd="0" presId="urn:microsoft.com/office/officeart/2005/8/layout/radial6"/>
    <dgm:cxn modelId="{CB445368-CC49-4F09-9161-A3E5C4F968E6}" type="presParOf" srcId="{13A03BB4-0DB0-442B-976D-9E2F662E00AF}" destId="{81C46EE8-CFD4-48B7-B824-CCA63C8B9B22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FEDEF4-320D-4FFD-9A58-C78DE507E03C}">
      <dsp:nvSpPr>
        <dsp:cNvPr id="0" name=""/>
        <dsp:cNvSpPr/>
      </dsp:nvSpPr>
      <dsp:spPr>
        <a:xfrm rot="10800000">
          <a:off x="604427" y="131578"/>
          <a:ext cx="1599777" cy="80590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381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Проводятся публичные слушания</a:t>
          </a:r>
        </a:p>
      </dsp:txBody>
      <dsp:txXfrm rot="10800000">
        <a:off x="805903" y="131578"/>
        <a:ext cx="1398301" cy="805903"/>
      </dsp:txXfrm>
    </dsp:sp>
    <dsp:sp modelId="{15B302CE-8C3B-4D59-B08D-822E2198B2FC}">
      <dsp:nvSpPr>
        <dsp:cNvPr id="0" name=""/>
        <dsp:cNvSpPr/>
      </dsp:nvSpPr>
      <dsp:spPr>
        <a:xfrm>
          <a:off x="201475" y="131578"/>
          <a:ext cx="805903" cy="805903"/>
        </a:xfrm>
        <a:prstGeom prst="ellipse">
          <a:avLst/>
        </a:prstGeom>
        <a:blipFill>
          <a:blip xmlns:r="http://schemas.openxmlformats.org/officeDocument/2006/relationships" r:embed="rId1" cstate="print">
            <a:extLst/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C46EE8-CFD4-48B7-B824-CCA63C8B9B22}">
      <dsp:nvSpPr>
        <dsp:cNvPr id="0" name=""/>
        <dsp:cNvSpPr/>
      </dsp:nvSpPr>
      <dsp:spPr>
        <a:xfrm>
          <a:off x="1374012" y="130771"/>
          <a:ext cx="4595882" cy="4595882"/>
        </a:xfrm>
        <a:prstGeom prst="blockArc">
          <a:avLst>
            <a:gd name="adj1" fmla="val 13024611"/>
            <a:gd name="adj2" fmla="val 18037350"/>
            <a:gd name="adj3" fmla="val 3433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C76E3D-688C-4BFE-A395-BDB911363A6E}">
      <dsp:nvSpPr>
        <dsp:cNvPr id="0" name=""/>
        <dsp:cNvSpPr/>
      </dsp:nvSpPr>
      <dsp:spPr>
        <a:xfrm>
          <a:off x="1382844" y="119003"/>
          <a:ext cx="4595882" cy="4595882"/>
        </a:xfrm>
        <a:prstGeom prst="blockArc">
          <a:avLst>
            <a:gd name="adj1" fmla="val 10394166"/>
            <a:gd name="adj2" fmla="val 13002214"/>
            <a:gd name="adj3" fmla="val 3433"/>
          </a:avLst>
        </a:prstGeom>
        <a:solidFill>
          <a:schemeClr val="accent3">
            <a:hueOff val="9643083"/>
            <a:satOff val="-14469"/>
            <a:lumOff val="-2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CDCCE6-32EB-41B6-A9DD-91DC8FD48CB9}">
      <dsp:nvSpPr>
        <dsp:cNvPr id="0" name=""/>
        <dsp:cNvSpPr/>
      </dsp:nvSpPr>
      <dsp:spPr>
        <a:xfrm>
          <a:off x="1369385" y="746875"/>
          <a:ext cx="4595882" cy="4595882"/>
        </a:xfrm>
        <a:prstGeom prst="blockArc">
          <a:avLst>
            <a:gd name="adj1" fmla="val 8751583"/>
            <a:gd name="adj2" fmla="val 11353200"/>
            <a:gd name="adj3" fmla="val 3433"/>
          </a:avLst>
        </a:prstGeom>
        <a:solidFill>
          <a:schemeClr val="accent3">
            <a:hueOff val="8035903"/>
            <a:satOff val="-12057"/>
            <a:lumOff val="-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8C802E-E8EE-41C8-8BAA-B2F01C39DAA2}">
      <dsp:nvSpPr>
        <dsp:cNvPr id="0" name=""/>
        <dsp:cNvSpPr/>
      </dsp:nvSpPr>
      <dsp:spPr>
        <a:xfrm>
          <a:off x="1337436" y="700991"/>
          <a:ext cx="4595882" cy="4595882"/>
        </a:xfrm>
        <a:prstGeom prst="blockArc">
          <a:avLst>
            <a:gd name="adj1" fmla="val 3749773"/>
            <a:gd name="adj2" fmla="val 8666477"/>
            <a:gd name="adj3" fmla="val 3433"/>
          </a:avLst>
        </a:prstGeom>
        <a:solidFill>
          <a:schemeClr val="accent3">
            <a:hueOff val="6428722"/>
            <a:satOff val="-9646"/>
            <a:lumOff val="-156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36E3F1-8B08-444F-A4A5-486A16240F7C}">
      <dsp:nvSpPr>
        <dsp:cNvPr id="0" name=""/>
        <dsp:cNvSpPr/>
      </dsp:nvSpPr>
      <dsp:spPr>
        <a:xfrm>
          <a:off x="2941058" y="516426"/>
          <a:ext cx="4595882" cy="4595882"/>
        </a:xfrm>
        <a:prstGeom prst="blockArc">
          <a:avLst>
            <a:gd name="adj1" fmla="val 1553958"/>
            <a:gd name="adj2" fmla="val 6262373"/>
            <a:gd name="adj3" fmla="val 3433"/>
          </a:avLst>
        </a:prstGeom>
        <a:solidFill>
          <a:schemeClr val="accent3">
            <a:hueOff val="4821541"/>
            <a:satOff val="-7234"/>
            <a:lumOff val="-11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08641A-5520-4223-B287-2CF3375948FD}">
      <dsp:nvSpPr>
        <dsp:cNvPr id="0" name=""/>
        <dsp:cNvSpPr/>
      </dsp:nvSpPr>
      <dsp:spPr>
        <a:xfrm>
          <a:off x="2935154" y="528678"/>
          <a:ext cx="4595882" cy="4595882"/>
        </a:xfrm>
        <a:prstGeom prst="blockArc">
          <a:avLst>
            <a:gd name="adj1" fmla="val 21520190"/>
            <a:gd name="adj2" fmla="val 1533256"/>
            <a:gd name="adj3" fmla="val 3433"/>
          </a:avLst>
        </a:prstGeom>
        <a:solidFill>
          <a:schemeClr val="accent3">
            <a:hueOff val="3214361"/>
            <a:satOff val="-4823"/>
            <a:lumOff val="-78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577B85-9C24-4AFB-BBCF-5B6EE4ABDBCC}">
      <dsp:nvSpPr>
        <dsp:cNvPr id="0" name=""/>
        <dsp:cNvSpPr/>
      </dsp:nvSpPr>
      <dsp:spPr>
        <a:xfrm>
          <a:off x="2946029" y="248789"/>
          <a:ext cx="4595882" cy="4595882"/>
        </a:xfrm>
        <a:prstGeom prst="blockArc">
          <a:avLst>
            <a:gd name="adj1" fmla="val 20028790"/>
            <a:gd name="adj2" fmla="val 346815"/>
            <a:gd name="adj3" fmla="val 3433"/>
          </a:avLst>
        </a:prstGeom>
        <a:solidFill>
          <a:schemeClr val="accent3">
            <a:hueOff val="1607181"/>
            <a:satOff val="-2411"/>
            <a:lumOff val="-39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87F541-6E74-4307-9CE0-B39223E5CA95}">
      <dsp:nvSpPr>
        <dsp:cNvPr id="0" name=""/>
        <dsp:cNvSpPr/>
      </dsp:nvSpPr>
      <dsp:spPr>
        <a:xfrm>
          <a:off x="3021959" y="390257"/>
          <a:ext cx="4595882" cy="4595882"/>
        </a:xfrm>
        <a:prstGeom prst="blockArc">
          <a:avLst>
            <a:gd name="adj1" fmla="val 15436451"/>
            <a:gd name="adj2" fmla="val 19784348"/>
            <a:gd name="adj3" fmla="val 3433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771272-27CF-4F9F-AA54-787F32BBBE07}">
      <dsp:nvSpPr>
        <dsp:cNvPr id="0" name=""/>
        <dsp:cNvSpPr/>
      </dsp:nvSpPr>
      <dsp:spPr>
        <a:xfrm>
          <a:off x="3265615" y="2331563"/>
          <a:ext cx="2397760" cy="82422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>
              <a:solidFill>
                <a:schemeClr val="tx1"/>
              </a:solidFill>
            </a:rPr>
            <a:t>Участники бюджетного процесса</a:t>
          </a:r>
        </a:p>
      </dsp:txBody>
      <dsp:txXfrm>
        <a:off x="3305850" y="2371798"/>
        <a:ext cx="2317290" cy="743758"/>
      </dsp:txXfrm>
    </dsp:sp>
    <dsp:sp modelId="{8718CB4E-F65C-4E4A-89C4-26F421EC27CE}">
      <dsp:nvSpPr>
        <dsp:cNvPr id="0" name=""/>
        <dsp:cNvSpPr/>
      </dsp:nvSpPr>
      <dsp:spPr>
        <a:xfrm>
          <a:off x="3384378" y="-56304"/>
          <a:ext cx="2876013" cy="108296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tx1"/>
              </a:solidFill>
            </a:rPr>
            <a:t>Глава городского округа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tx1"/>
              </a:solidFill>
            </a:rPr>
            <a:t>- руководит подготовкой вопросов, вносимых на рассмотрение Совета;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tx1"/>
              </a:solidFill>
            </a:rPr>
            <a:t>- инициирует публичные слушания;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tx1"/>
              </a:solidFill>
            </a:rPr>
            <a:t>- председательствует на заседании Совета.</a:t>
          </a:r>
        </a:p>
      </dsp:txBody>
      <dsp:txXfrm>
        <a:off x="3437244" y="-3438"/>
        <a:ext cx="2770281" cy="977235"/>
      </dsp:txXfrm>
    </dsp:sp>
    <dsp:sp modelId="{845E0088-4DF9-433D-BC84-CA6B21FB8774}">
      <dsp:nvSpPr>
        <dsp:cNvPr id="0" name=""/>
        <dsp:cNvSpPr/>
      </dsp:nvSpPr>
      <dsp:spPr>
        <a:xfrm>
          <a:off x="5832648" y="1152127"/>
          <a:ext cx="2876013" cy="795856"/>
        </a:xfrm>
        <a:prstGeom prst="roundRect">
          <a:avLst/>
        </a:prstGeom>
        <a:solidFill>
          <a:schemeClr val="accent3">
            <a:hueOff val="1607181"/>
            <a:satOff val="-2411"/>
            <a:lumOff val="-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tx1"/>
              </a:solidFill>
            </a:rPr>
            <a:t>Совет округа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tx1"/>
              </a:solidFill>
            </a:rPr>
            <a:t>- рассматривает и утверждает бюджет;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tx1"/>
              </a:solidFill>
            </a:rPr>
            <a:t>- устанавливает, изменяет и отменяет местные налоги.</a:t>
          </a:r>
        </a:p>
      </dsp:txBody>
      <dsp:txXfrm>
        <a:off x="5871498" y="1190977"/>
        <a:ext cx="2798313" cy="718156"/>
      </dsp:txXfrm>
    </dsp:sp>
    <dsp:sp modelId="{F4E02FC5-5AE7-4245-AB29-1ABD8AEB0F21}">
      <dsp:nvSpPr>
        <dsp:cNvPr id="0" name=""/>
        <dsp:cNvSpPr/>
      </dsp:nvSpPr>
      <dsp:spPr>
        <a:xfrm>
          <a:off x="6052978" y="2376263"/>
          <a:ext cx="2876013" cy="795856"/>
        </a:xfrm>
        <a:prstGeom prst="roundRect">
          <a:avLst/>
        </a:prstGeom>
        <a:solidFill>
          <a:schemeClr val="accent3">
            <a:hueOff val="3214361"/>
            <a:satOff val="-4823"/>
            <a:lumOff val="-78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tx1"/>
              </a:solidFill>
            </a:rPr>
            <a:t>Администрация округа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tx1"/>
              </a:solidFill>
            </a:rPr>
            <a:t>- составляет и исполняет бюджет;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tx1"/>
              </a:solidFill>
            </a:rPr>
            <a:t>- осуществляет муниципальные заимствования.</a:t>
          </a:r>
        </a:p>
      </dsp:txBody>
      <dsp:txXfrm>
        <a:off x="6091828" y="2415113"/>
        <a:ext cx="2798313" cy="718156"/>
      </dsp:txXfrm>
    </dsp:sp>
    <dsp:sp modelId="{0D45D63D-91C6-4CBD-9A7E-8B57F668A8E9}">
      <dsp:nvSpPr>
        <dsp:cNvPr id="0" name=""/>
        <dsp:cNvSpPr/>
      </dsp:nvSpPr>
      <dsp:spPr>
        <a:xfrm>
          <a:off x="5832654" y="3402930"/>
          <a:ext cx="2876013" cy="795856"/>
        </a:xfrm>
        <a:prstGeom prst="roundRect">
          <a:avLst/>
        </a:prstGeom>
        <a:solidFill>
          <a:schemeClr val="accent3">
            <a:hueOff val="4821541"/>
            <a:satOff val="-7234"/>
            <a:lumOff val="-11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tx1"/>
              </a:solidFill>
            </a:rPr>
            <a:t>Контрольно-счетная</a:t>
          </a:r>
          <a:r>
            <a:rPr lang="ru-RU" sz="1000" kern="1200" dirty="0">
              <a:solidFill>
                <a:schemeClr val="tx1"/>
              </a:solidFill>
            </a:rPr>
            <a:t> </a:t>
          </a:r>
          <a:r>
            <a:rPr lang="ru-RU" sz="1000" b="1" kern="1200" dirty="0">
              <a:solidFill>
                <a:schemeClr val="tx1"/>
              </a:solidFill>
            </a:rPr>
            <a:t>палата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tx1"/>
              </a:solidFill>
            </a:rPr>
            <a:t>- проводит экспертизу проекта бюджета;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tx1"/>
              </a:solidFill>
            </a:rPr>
            <a:t>- контролирует исполнение местного бюджета.</a:t>
          </a:r>
        </a:p>
      </dsp:txBody>
      <dsp:txXfrm>
        <a:off x="5871504" y="3441780"/>
        <a:ext cx="2798313" cy="718156"/>
      </dsp:txXfrm>
    </dsp:sp>
    <dsp:sp modelId="{2903352A-C723-4D92-8BD1-F54193A752E8}">
      <dsp:nvSpPr>
        <dsp:cNvPr id="0" name=""/>
        <dsp:cNvSpPr/>
      </dsp:nvSpPr>
      <dsp:spPr>
        <a:xfrm>
          <a:off x="3240361" y="4331424"/>
          <a:ext cx="2876013" cy="1341503"/>
        </a:xfrm>
        <a:prstGeom prst="roundRect">
          <a:avLst/>
        </a:prstGeom>
        <a:solidFill>
          <a:schemeClr val="accent3">
            <a:hueOff val="6428722"/>
            <a:satOff val="-9646"/>
            <a:lumOff val="-15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tx1"/>
              </a:solidFill>
            </a:rPr>
            <a:t>Главные администраторы (администраторы) доходов бюджета городского округа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tx1"/>
              </a:solidFill>
            </a:rPr>
            <a:t>- предоставляют сведения, необходимые для составления бюджета;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tx1"/>
              </a:solidFill>
            </a:rPr>
            <a:t>- формируют и предоставляют бюджетную отчетность.</a:t>
          </a:r>
        </a:p>
      </dsp:txBody>
      <dsp:txXfrm>
        <a:off x="3305848" y="4396911"/>
        <a:ext cx="2745039" cy="1210529"/>
      </dsp:txXfrm>
    </dsp:sp>
    <dsp:sp modelId="{1B484103-B5CC-49BB-A3BC-AF799990D8CA}">
      <dsp:nvSpPr>
        <dsp:cNvPr id="0" name=""/>
        <dsp:cNvSpPr/>
      </dsp:nvSpPr>
      <dsp:spPr>
        <a:xfrm>
          <a:off x="360037" y="3546940"/>
          <a:ext cx="2876013" cy="1530785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tx1"/>
              </a:solidFill>
            </a:rPr>
            <a:t>Главные распорядители (распорядители) бюджетных средств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tx1"/>
              </a:solidFill>
            </a:rPr>
            <a:t>- осуществляют планирование расходов бюджета;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tx1"/>
              </a:solidFill>
            </a:rPr>
            <a:t>- составляют обоснование бюджетных ассигнований;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tx1"/>
              </a:solidFill>
            </a:rPr>
            <a:t>- формируют и утверждают муниципальные задания для подведомственных учреждений.</a:t>
          </a:r>
        </a:p>
      </dsp:txBody>
      <dsp:txXfrm>
        <a:off x="434764" y="3621667"/>
        <a:ext cx="2726559" cy="1381331"/>
      </dsp:txXfrm>
    </dsp:sp>
    <dsp:sp modelId="{5356B0E1-8162-4DE2-9CF6-6915C440583D}">
      <dsp:nvSpPr>
        <dsp:cNvPr id="0" name=""/>
        <dsp:cNvSpPr/>
      </dsp:nvSpPr>
      <dsp:spPr>
        <a:xfrm>
          <a:off x="0" y="1890760"/>
          <a:ext cx="2876013" cy="1584372"/>
        </a:xfrm>
        <a:prstGeom prst="roundRect">
          <a:avLst/>
        </a:prstGeom>
        <a:solidFill>
          <a:srgbClr val="8180B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tx1"/>
              </a:solidFill>
            </a:rPr>
            <a:t>Главные администраторы (администраторы) источников финансирования дефицита бюджета городского округа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tx1"/>
              </a:solidFill>
            </a:rPr>
            <a:t>- осуществляют планирование (прогнозирование) поступлений и выплат  по  источникам  финансирования дефицита бюджета;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tx1"/>
              </a:solidFill>
            </a:rPr>
            <a:t>- формируют бюджетную отчетность.</a:t>
          </a:r>
        </a:p>
      </dsp:txBody>
      <dsp:txXfrm>
        <a:off x="77343" y="1968103"/>
        <a:ext cx="2721327" cy="1429686"/>
      </dsp:txXfrm>
    </dsp:sp>
    <dsp:sp modelId="{2243B9A5-8E15-4393-A3CF-599F3170D614}">
      <dsp:nvSpPr>
        <dsp:cNvPr id="0" name=""/>
        <dsp:cNvSpPr/>
      </dsp:nvSpPr>
      <dsp:spPr>
        <a:xfrm>
          <a:off x="432054" y="459458"/>
          <a:ext cx="2876013" cy="1215275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tx1"/>
              </a:solidFill>
            </a:rPr>
            <a:t>Получатели бюджетных средств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tx1"/>
              </a:solidFill>
            </a:rPr>
            <a:t>- составляют и исполняют бюджетную смету;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tx1"/>
              </a:solidFill>
            </a:rPr>
            <a:t>- ведут бюджетный учет;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tx1"/>
              </a:solidFill>
            </a:rPr>
            <a:t>- формируют и предоставляют главному распорядителю бюджетных средств бюджетную отчетность.</a:t>
          </a:r>
        </a:p>
      </dsp:txBody>
      <dsp:txXfrm>
        <a:off x="491379" y="518783"/>
        <a:ext cx="2757363" cy="10966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0.26416</cdr:x>
      <cdr:y>0.7436</cdr:y>
    </cdr:from>
    <cdr:to>
      <cdr:x>0.33693</cdr:x>
      <cdr:y>0.79206</cdr:y>
    </cdr:to>
    <cdr:sp macro="" textlink="">
      <cdr:nvSpPr>
        <cdr:cNvPr id="2" name="TextBox 5"/>
        <cdr:cNvSpPr txBox="1"/>
      </cdr:nvSpPr>
      <cdr:spPr>
        <a:xfrm xmlns:a="http://schemas.openxmlformats.org/drawingml/2006/main">
          <a:off x="2293865" y="4250167"/>
          <a:ext cx="631908" cy="27697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fontAlgn="auto">
            <a:spcBef>
              <a:spcPts val="0"/>
            </a:spcBef>
            <a:spcAft>
              <a:spcPts val="0"/>
            </a:spcAft>
            <a:defRPr/>
          </a:pPr>
          <a:r>
            <a:rPr lang="ru-RU" sz="1200" dirty="0" smtClean="0">
              <a:latin typeface="Tahoma" pitchFamily="34" charset="0"/>
              <a:cs typeface="Tahoma" pitchFamily="34" charset="0"/>
            </a:rPr>
            <a:t>55,4%</a:t>
          </a:r>
          <a:endParaRPr lang="ru-RU" sz="1200" dirty="0">
            <a:latin typeface="Tahoma" pitchFamily="34" charset="0"/>
            <a:cs typeface="Tahoma" pitchFamily="34" charset="0"/>
          </a:endParaRPr>
        </a:p>
      </cdr:txBody>
    </cdr:sp>
  </cdr:relSizeAnchor>
  <cdr:relSizeAnchor xmlns:cdr="http://schemas.openxmlformats.org/drawingml/2006/chartDrawing">
    <cdr:from>
      <cdr:x>0.26424</cdr:x>
      <cdr:y>0.57565</cdr:y>
    </cdr:from>
    <cdr:to>
      <cdr:x>0.33684</cdr:x>
      <cdr:y>0.62412</cdr:y>
    </cdr:to>
    <cdr:sp macro="" textlink="">
      <cdr:nvSpPr>
        <cdr:cNvPr id="3" name="TextBox 5"/>
        <cdr:cNvSpPr txBox="1"/>
      </cdr:nvSpPr>
      <cdr:spPr>
        <a:xfrm xmlns:a="http://schemas.openxmlformats.org/drawingml/2006/main">
          <a:off x="2294603" y="3290220"/>
          <a:ext cx="630431" cy="27703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fontAlgn="auto">
            <a:spcBef>
              <a:spcPts val="0"/>
            </a:spcBef>
            <a:spcAft>
              <a:spcPts val="0"/>
            </a:spcAft>
            <a:defRPr/>
          </a:pPr>
          <a:r>
            <a:rPr lang="ru-RU" sz="1200" dirty="0" smtClean="0">
              <a:latin typeface="Tahoma" pitchFamily="34" charset="0"/>
              <a:cs typeface="Tahoma" pitchFamily="34" charset="0"/>
            </a:rPr>
            <a:t>34,6%</a:t>
          </a:r>
          <a:endParaRPr lang="ru-RU" sz="1200" dirty="0">
            <a:latin typeface="Tahoma" pitchFamily="34" charset="0"/>
            <a:cs typeface="Tahoma" pitchFamily="34" charset="0"/>
          </a:endParaRPr>
        </a:p>
      </cdr:txBody>
    </cdr:sp>
  </cdr:relSizeAnchor>
  <cdr:relSizeAnchor xmlns:cdr="http://schemas.openxmlformats.org/drawingml/2006/chartDrawing">
    <cdr:from>
      <cdr:x>0.26667</cdr:x>
      <cdr:y>0.48577</cdr:y>
    </cdr:from>
    <cdr:to>
      <cdr:x>0.33944</cdr:x>
      <cdr:y>0.53423</cdr:y>
    </cdr:to>
    <cdr:sp macro="" textlink="">
      <cdr:nvSpPr>
        <cdr:cNvPr id="4" name="TextBox 5"/>
        <cdr:cNvSpPr txBox="1"/>
      </cdr:nvSpPr>
      <cdr:spPr>
        <a:xfrm xmlns:a="http://schemas.openxmlformats.org/drawingml/2006/main">
          <a:off x="2315683" y="2776491"/>
          <a:ext cx="631908" cy="27698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fontAlgn="auto">
            <a:spcBef>
              <a:spcPts val="0"/>
            </a:spcBef>
            <a:spcAft>
              <a:spcPts val="0"/>
            </a:spcAft>
            <a:defRPr/>
          </a:pPr>
          <a:r>
            <a:rPr lang="ru-RU" sz="1200" dirty="0" smtClean="0">
              <a:latin typeface="Tahoma" pitchFamily="34" charset="0"/>
              <a:cs typeface="Tahoma" pitchFamily="34" charset="0"/>
            </a:rPr>
            <a:t>10,0%</a:t>
          </a:r>
          <a:endParaRPr lang="ru-RU" sz="1200" dirty="0">
            <a:latin typeface="Tahoma" pitchFamily="34" charset="0"/>
            <a:cs typeface="Tahoma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2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DB30E0-016F-4E11-9243-195179A953A9}" type="datetimeFigureOut">
              <a:rPr lang="ru-RU"/>
              <a:pPr>
                <a:defRPr/>
              </a:pPr>
              <a:t>21.05.2019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E7F2A96-1062-465F-88F5-1C6F2EA3004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70203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7CA662-74B2-4B28-ABB3-F37BEE4D05C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493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534975-B0AF-416A-8922-74FE679AFB9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921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FC366-7431-44AB-9BE2-0C64625E5783}" type="slidenum">
              <a:rPr lang="ru-RU" smtClean="0"/>
              <a:t>37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7062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/>
        </p:nvSpPr>
        <p:spPr>
          <a:xfrm>
            <a:off x="1258888" y="115888"/>
            <a:ext cx="7329487" cy="954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cs typeface="Tahoma" pitchFamily="34" charset="0"/>
              </a:rPr>
              <a:t>Финансовое управление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cs typeface="Tahoma" pitchFamily="34" charset="0"/>
              </a:rPr>
              <a:t>администрации МОГО «Ухта»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EA53F-FEF5-4344-B6E3-9122770A5D7F}" type="datetime1">
              <a:rPr lang="ru-RU"/>
              <a:pPr>
                <a:defRPr/>
              </a:pPr>
              <a:t>21.05.2019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E2C37-A17C-4FB7-A6A2-B294920286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7F5CB-92F1-4B94-8B0F-CB3950C7C808}" type="datetime1">
              <a:rPr lang="ru-RU"/>
              <a:pPr>
                <a:defRPr/>
              </a:pPr>
              <a:t>21.05.2019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99C4F-7198-4635-B0BE-CB5C4A6EE2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326CA-64BD-44EC-B4C8-E2EED5E5794A}" type="datetime1">
              <a:rPr lang="ru-RU"/>
              <a:pPr>
                <a:defRPr/>
              </a:pPr>
              <a:t>21.05.2019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D749E-8338-4C8A-AEA2-30F1858682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E82B4-491C-4247-B1FB-1E009F4A178B}" type="datetime1">
              <a:rPr lang="ru-RU"/>
              <a:pPr>
                <a:defRPr/>
              </a:pPr>
              <a:t>21.05.2019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56A53-AB54-44CF-B331-B277966D84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/>
        </p:nvSpPr>
        <p:spPr>
          <a:xfrm>
            <a:off x="1258888" y="115888"/>
            <a:ext cx="7329487" cy="954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prstClr val="black"/>
                </a:solidFill>
                <a:cs typeface="Tahoma" pitchFamily="34" charset="0"/>
              </a:rPr>
              <a:t>Финансовое управление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prstClr val="black"/>
                </a:solidFill>
                <a:cs typeface="Tahoma" pitchFamily="34" charset="0"/>
              </a:rPr>
              <a:t>администрации МОГО «Ухта»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EA53F-FEF5-4344-B6E3-9122770A5D7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E2C37-A17C-4FB7-A6A2-B294920286EB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120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1376645" y="364023"/>
            <a:ext cx="1917513" cy="331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Финансовое </a:t>
            </a:r>
            <a:r>
              <a:rPr lang="ru-RU" sz="1200" dirty="0" smtClean="0">
                <a:solidFill>
                  <a:prstClr val="black"/>
                </a:solidFill>
                <a:cs typeface="Tahoma" pitchFamily="34" charset="0"/>
              </a:rPr>
              <a:t>управление</a:t>
            </a:r>
            <a:endParaRPr lang="ru-RU" sz="1200" dirty="0">
              <a:solidFill>
                <a:prstClr val="black"/>
              </a:solidFill>
              <a:cs typeface="Tahoma" pitchFamily="34" charset="0"/>
            </a:endParaRPr>
          </a:p>
        </p:txBody>
      </p:sp>
      <p:cxnSp>
        <p:nvCxnSpPr>
          <p:cNvPr id="5" name="Прямая соединительная линия 8"/>
          <p:cNvCxnSpPr/>
          <p:nvPr/>
        </p:nvCxnSpPr>
        <p:spPr>
          <a:xfrm>
            <a:off x="3503613" y="0"/>
            <a:ext cx="0" cy="105251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 sz="2000">
                <a:latin typeface="Tahoma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80868-FF31-4865-ABFB-85964F88862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441E5C4E-6DA8-4A4B-8387-6EA77005CAB4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026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/>
          <p:nvPr/>
        </p:nvSpPr>
        <p:spPr>
          <a:xfrm>
            <a:off x="1274763" y="271463"/>
            <a:ext cx="2282825" cy="60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Финансовое управление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администрации МОГО «Ухта»</a:t>
            </a:r>
          </a:p>
        </p:txBody>
      </p:sp>
      <p:cxnSp>
        <p:nvCxnSpPr>
          <p:cNvPr id="4" name="Прямая соединительная линия 8"/>
          <p:cNvCxnSpPr/>
          <p:nvPr/>
        </p:nvCxnSpPr>
        <p:spPr>
          <a:xfrm>
            <a:off x="3503613" y="0"/>
            <a:ext cx="0" cy="105251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C93F5-31FD-4BB2-AAD7-745F711DF62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F0F04D73-3766-4848-A523-DA36DACA25AA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6244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DD55A-F56F-46B1-8C65-779DA43B0B2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6811F-EBD1-4F94-B8FD-50FE6BFF1175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347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8BBDA-CFE1-4ACC-8DFD-21CB3F1EDA4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61BB0-6B8A-40E0-865E-05C3E138EB00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7962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32E0D-94F0-43EE-920A-82EF28C722B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0FD4C-90A2-48AC-92A1-FB1972403D0D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018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48166-5833-48AF-925E-93AEE4DA369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E99D2-3126-4559-8CAC-1871133A5981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874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1274763" y="360409"/>
            <a:ext cx="1917513" cy="331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Финансовое управление</a:t>
            </a:r>
          </a:p>
        </p:txBody>
      </p:sp>
      <p:cxnSp>
        <p:nvCxnSpPr>
          <p:cNvPr id="5" name="Прямая соединительная линия 8"/>
          <p:cNvCxnSpPr/>
          <p:nvPr/>
        </p:nvCxnSpPr>
        <p:spPr>
          <a:xfrm>
            <a:off x="3503613" y="0"/>
            <a:ext cx="0" cy="105251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 sz="2000">
                <a:latin typeface="Tahoma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80868-FF31-4865-ABFB-85964F888626}" type="datetime1">
              <a:rPr lang="ru-RU"/>
              <a:pPr>
                <a:defRPr/>
              </a:pPr>
              <a:t>21.05.2019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441E5C4E-6DA8-4A4B-8387-6EA77005CA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52E83-0E57-4608-B0CC-452EEF9D693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2DFC9-2344-4AB8-83C5-340B761B59AD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833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529BF-33E0-47D5-851B-94AC2CBEE34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92E7C-2E70-471F-8910-7C3DF8728E4F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8636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7F5CB-92F1-4B94-8B0F-CB3950C7C80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99C4F-7198-4635-B0BE-CB5C4A6EE246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1608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326CA-64BD-44EC-B4C8-E2EED5E5794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D749E-8338-4C8A-AEA2-30F1858682E7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6729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E82B4-491C-4247-B1FB-1E009F4A178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56A53-AB54-44CF-B331-B277966D8460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5900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/>
        </p:nvSpPr>
        <p:spPr>
          <a:xfrm>
            <a:off x="1258888" y="115888"/>
            <a:ext cx="7329487" cy="954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prstClr val="black"/>
                </a:solidFill>
                <a:cs typeface="Tahoma" pitchFamily="34" charset="0"/>
              </a:rPr>
              <a:t>Финансовое управление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prstClr val="black"/>
                </a:solidFill>
                <a:cs typeface="Tahoma" pitchFamily="34" charset="0"/>
              </a:rPr>
              <a:t>администрации МОГО «Ухта»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EA53F-FEF5-4344-B6E3-9122770A5D7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E2C37-A17C-4FB7-A6A2-B294920286EB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128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1274763" y="360409"/>
            <a:ext cx="1917513" cy="331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Финансовое </a:t>
            </a:r>
            <a:r>
              <a:rPr lang="ru-RU" sz="1200" dirty="0" smtClean="0">
                <a:solidFill>
                  <a:prstClr val="black"/>
                </a:solidFill>
                <a:cs typeface="Tahoma" pitchFamily="34" charset="0"/>
              </a:rPr>
              <a:t>управление</a:t>
            </a:r>
            <a:endParaRPr lang="ru-RU" sz="1200" dirty="0">
              <a:solidFill>
                <a:prstClr val="black"/>
              </a:solidFill>
              <a:cs typeface="Tahoma" pitchFamily="34" charset="0"/>
            </a:endParaRPr>
          </a:p>
        </p:txBody>
      </p:sp>
      <p:cxnSp>
        <p:nvCxnSpPr>
          <p:cNvPr id="5" name="Прямая соединительная линия 8"/>
          <p:cNvCxnSpPr/>
          <p:nvPr/>
        </p:nvCxnSpPr>
        <p:spPr>
          <a:xfrm>
            <a:off x="3503613" y="0"/>
            <a:ext cx="0" cy="105251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 sz="2000">
                <a:latin typeface="Tahoma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80868-FF31-4865-ABFB-85964F88862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441E5C4E-6DA8-4A4B-8387-6EA77005CAB4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7370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/>
          <p:nvPr/>
        </p:nvSpPr>
        <p:spPr>
          <a:xfrm>
            <a:off x="1274763" y="271463"/>
            <a:ext cx="2282825" cy="60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Финансовое управление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администрации МОГО «Ухта»</a:t>
            </a:r>
          </a:p>
        </p:txBody>
      </p:sp>
      <p:cxnSp>
        <p:nvCxnSpPr>
          <p:cNvPr id="4" name="Прямая соединительная линия 8"/>
          <p:cNvCxnSpPr/>
          <p:nvPr/>
        </p:nvCxnSpPr>
        <p:spPr>
          <a:xfrm>
            <a:off x="3503613" y="0"/>
            <a:ext cx="0" cy="105251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C93F5-31FD-4BB2-AAD7-745F711DF62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F0F04D73-3766-4848-A523-DA36DACA25AA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1318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DD55A-F56F-46B1-8C65-779DA43B0B2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6811F-EBD1-4F94-B8FD-50FE6BFF1175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5185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8BBDA-CFE1-4ACC-8DFD-21CB3F1EDA4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61BB0-6B8A-40E0-865E-05C3E138EB00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758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/>
          <p:nvPr/>
        </p:nvSpPr>
        <p:spPr>
          <a:xfrm>
            <a:off x="1274763" y="271463"/>
            <a:ext cx="2282825" cy="60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Финансовое управление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администрации МОГО «Ухта»</a:t>
            </a:r>
          </a:p>
        </p:txBody>
      </p:sp>
      <p:cxnSp>
        <p:nvCxnSpPr>
          <p:cNvPr id="4" name="Прямая соединительная линия 8"/>
          <p:cNvCxnSpPr/>
          <p:nvPr/>
        </p:nvCxnSpPr>
        <p:spPr>
          <a:xfrm>
            <a:off x="3503613" y="0"/>
            <a:ext cx="0" cy="105251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C93F5-31FD-4BB2-AAD7-745F711DF621}" type="datetime1">
              <a:rPr lang="ru-RU"/>
              <a:pPr>
                <a:defRPr/>
              </a:pPr>
              <a:t>21.05.2019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F0F04D73-3766-4848-A523-DA36DACA25A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32E0D-94F0-43EE-920A-82EF28C722B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0FD4C-90A2-48AC-92A1-FB1972403D0D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1118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48166-5833-48AF-925E-93AEE4DA369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E99D2-3126-4559-8CAC-1871133A5981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6902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52E83-0E57-4608-B0CC-452EEF9D693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2DFC9-2344-4AB8-83C5-340B761B59AD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3439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529BF-33E0-47D5-851B-94AC2CBEE34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92E7C-2E70-471F-8910-7C3DF8728E4F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2737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7F5CB-92F1-4B94-8B0F-CB3950C7C80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99C4F-7198-4635-B0BE-CB5C4A6EE246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4730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326CA-64BD-44EC-B4C8-E2EED5E5794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D749E-8338-4C8A-AEA2-30F1858682E7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7960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E82B4-491C-4247-B1FB-1E009F4A178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56A53-AB54-44CF-B331-B277966D8460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1888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/>
        </p:nvSpPr>
        <p:spPr>
          <a:xfrm>
            <a:off x="1258888" y="115888"/>
            <a:ext cx="7329487" cy="954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prstClr val="black"/>
                </a:solidFill>
                <a:cs typeface="Tahoma" pitchFamily="34" charset="0"/>
              </a:rPr>
              <a:t>Финансовое управление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prstClr val="black"/>
                </a:solidFill>
                <a:cs typeface="Tahoma" pitchFamily="34" charset="0"/>
              </a:rPr>
              <a:t>администрации МОГО «Ухта»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EA53F-FEF5-4344-B6E3-9122770A5D7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E2C37-A17C-4FB7-A6A2-B294920286EB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272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1274763" y="360409"/>
            <a:ext cx="1917513" cy="331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Финансовое </a:t>
            </a:r>
            <a:r>
              <a:rPr lang="ru-RU" sz="1200" dirty="0" smtClean="0">
                <a:solidFill>
                  <a:prstClr val="black"/>
                </a:solidFill>
                <a:cs typeface="Tahoma" pitchFamily="34" charset="0"/>
              </a:rPr>
              <a:t>управление</a:t>
            </a:r>
            <a:endParaRPr lang="ru-RU" sz="1200" dirty="0">
              <a:solidFill>
                <a:prstClr val="black"/>
              </a:solidFill>
              <a:cs typeface="Tahoma" pitchFamily="34" charset="0"/>
            </a:endParaRPr>
          </a:p>
        </p:txBody>
      </p:sp>
      <p:cxnSp>
        <p:nvCxnSpPr>
          <p:cNvPr id="5" name="Прямая соединительная линия 8"/>
          <p:cNvCxnSpPr/>
          <p:nvPr/>
        </p:nvCxnSpPr>
        <p:spPr>
          <a:xfrm>
            <a:off x="3503613" y="0"/>
            <a:ext cx="0" cy="105251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 sz="2000">
                <a:latin typeface="Tahoma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80868-FF31-4865-ABFB-85964F88862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441E5C4E-6DA8-4A4B-8387-6EA77005CAB4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455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/>
          <p:nvPr/>
        </p:nvSpPr>
        <p:spPr>
          <a:xfrm>
            <a:off x="1274763" y="271463"/>
            <a:ext cx="2282825" cy="60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Финансовое управление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администрации МОГО «Ухта»</a:t>
            </a:r>
          </a:p>
        </p:txBody>
      </p:sp>
      <p:cxnSp>
        <p:nvCxnSpPr>
          <p:cNvPr id="4" name="Прямая соединительная линия 8"/>
          <p:cNvCxnSpPr/>
          <p:nvPr/>
        </p:nvCxnSpPr>
        <p:spPr>
          <a:xfrm>
            <a:off x="3503613" y="0"/>
            <a:ext cx="0" cy="105251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C93F5-31FD-4BB2-AAD7-745F711DF62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F0F04D73-3766-4848-A523-DA36DACA25AA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402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DD55A-F56F-46B1-8C65-779DA43B0B24}" type="datetime1">
              <a:rPr lang="ru-RU"/>
              <a:pPr>
                <a:defRPr/>
              </a:pPr>
              <a:t>21.05.2019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6811F-EBD1-4F94-B8FD-50FE6BFF11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DD55A-F56F-46B1-8C65-779DA43B0B2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6811F-EBD1-4F94-B8FD-50FE6BFF1175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7643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8BBDA-CFE1-4ACC-8DFD-21CB3F1EDA4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61BB0-6B8A-40E0-865E-05C3E138EB00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4548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32E0D-94F0-43EE-920A-82EF28C722B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0FD4C-90A2-48AC-92A1-FB1972403D0D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3162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48166-5833-48AF-925E-93AEE4DA369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E99D2-3126-4559-8CAC-1871133A5981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582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52E83-0E57-4608-B0CC-452EEF9D693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2DFC9-2344-4AB8-83C5-340B761B59AD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6814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529BF-33E0-47D5-851B-94AC2CBEE34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92E7C-2E70-471F-8910-7C3DF8728E4F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2422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7F5CB-92F1-4B94-8B0F-CB3950C7C80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99C4F-7198-4635-B0BE-CB5C4A6EE246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0509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326CA-64BD-44EC-B4C8-E2EED5E5794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D749E-8338-4C8A-AEA2-30F1858682E7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3480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E82B4-491C-4247-B1FB-1E009F4A178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56A53-AB54-44CF-B331-B277966D8460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1676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/>
        </p:nvSpPr>
        <p:spPr>
          <a:xfrm>
            <a:off x="1258888" y="115888"/>
            <a:ext cx="7329487" cy="954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prstClr val="black"/>
                </a:solidFill>
                <a:cs typeface="Tahoma" pitchFamily="34" charset="0"/>
              </a:rPr>
              <a:t>Финансовое управление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prstClr val="black"/>
                </a:solidFill>
                <a:cs typeface="Tahoma" pitchFamily="34" charset="0"/>
              </a:rPr>
              <a:t>администрации МОГО «Ухта»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EA53F-FEF5-4344-B6E3-9122770A5D7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E2C37-A17C-4FB7-A6A2-B294920286EB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708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8BBDA-CFE1-4ACC-8DFD-21CB3F1EDA49}" type="datetime1">
              <a:rPr lang="ru-RU"/>
              <a:pPr>
                <a:defRPr/>
              </a:pPr>
              <a:t>21.05.2019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61BB0-6B8A-40E0-865E-05C3E138EB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1307037" y="379043"/>
            <a:ext cx="1917513" cy="331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Финансовое </a:t>
            </a:r>
            <a:r>
              <a:rPr lang="ru-RU" sz="1200" dirty="0" smtClean="0">
                <a:solidFill>
                  <a:prstClr val="black"/>
                </a:solidFill>
                <a:cs typeface="Tahoma" pitchFamily="34" charset="0"/>
              </a:rPr>
              <a:t>управление</a:t>
            </a:r>
            <a:endParaRPr lang="ru-RU" sz="1200" dirty="0">
              <a:solidFill>
                <a:prstClr val="black"/>
              </a:solidFill>
              <a:cs typeface="Tahoma" pitchFamily="34" charset="0"/>
            </a:endParaRPr>
          </a:p>
        </p:txBody>
      </p:sp>
      <p:cxnSp>
        <p:nvCxnSpPr>
          <p:cNvPr id="5" name="Прямая соединительная линия 8"/>
          <p:cNvCxnSpPr/>
          <p:nvPr/>
        </p:nvCxnSpPr>
        <p:spPr>
          <a:xfrm>
            <a:off x="3503613" y="0"/>
            <a:ext cx="0" cy="105251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 sz="2000">
                <a:latin typeface="Tahoma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80868-FF31-4865-ABFB-85964F88862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441E5C4E-6DA8-4A4B-8387-6EA77005CAB4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1232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/>
          <p:nvPr/>
        </p:nvSpPr>
        <p:spPr>
          <a:xfrm>
            <a:off x="1274763" y="271463"/>
            <a:ext cx="2282825" cy="60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Финансовое управление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администрации МОГО «Ухта»</a:t>
            </a:r>
          </a:p>
        </p:txBody>
      </p:sp>
      <p:cxnSp>
        <p:nvCxnSpPr>
          <p:cNvPr id="4" name="Прямая соединительная линия 8"/>
          <p:cNvCxnSpPr/>
          <p:nvPr/>
        </p:nvCxnSpPr>
        <p:spPr>
          <a:xfrm>
            <a:off x="3503613" y="0"/>
            <a:ext cx="0" cy="105251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C93F5-31FD-4BB2-AAD7-745F711DF62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F0F04D73-3766-4848-A523-DA36DACA25AA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6546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DD55A-F56F-46B1-8C65-779DA43B0B2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6811F-EBD1-4F94-B8FD-50FE6BFF1175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1498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8BBDA-CFE1-4ACC-8DFD-21CB3F1EDA4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61BB0-6B8A-40E0-865E-05C3E138EB00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08229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32E0D-94F0-43EE-920A-82EF28C722B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0FD4C-90A2-48AC-92A1-FB1972403D0D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6915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48166-5833-48AF-925E-93AEE4DA369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E99D2-3126-4559-8CAC-1871133A5981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8042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52E83-0E57-4608-B0CC-452EEF9D693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2DFC9-2344-4AB8-83C5-340B761B59AD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9380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529BF-33E0-47D5-851B-94AC2CBEE34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92E7C-2E70-471F-8910-7C3DF8728E4F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2758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7F5CB-92F1-4B94-8B0F-CB3950C7C80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99C4F-7198-4635-B0BE-CB5C4A6EE246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33330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326CA-64BD-44EC-B4C8-E2EED5E5794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D749E-8338-4C8A-AEA2-30F1858682E7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503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32E0D-94F0-43EE-920A-82EF28C722BA}" type="datetime1">
              <a:rPr lang="ru-RU"/>
              <a:pPr>
                <a:defRPr/>
              </a:pPr>
              <a:t>21.05.2019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0FD4C-90A2-48AC-92A1-FB1972403D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E82B4-491C-4247-B1FB-1E009F4A178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56A53-AB54-44CF-B331-B277966D8460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233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48166-5833-48AF-925E-93AEE4DA3690}" type="datetime1">
              <a:rPr lang="ru-RU"/>
              <a:pPr>
                <a:defRPr/>
              </a:pPr>
              <a:t>21.05.2019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E99D2-3126-4559-8CAC-1871133A59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52E83-0E57-4608-B0CC-452EEF9D6930}" type="datetime1">
              <a:rPr lang="ru-RU"/>
              <a:pPr>
                <a:defRPr/>
              </a:pPr>
              <a:t>21.05.2019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2DFC9-2344-4AB8-83C5-340B761B59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529BF-33E0-47D5-851B-94AC2CBEE347}" type="datetime1">
              <a:rPr lang="ru-RU"/>
              <a:pPr>
                <a:defRPr/>
              </a:pPr>
              <a:t>21.05.2019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92E7C-2E70-471F-8910-7C3DF8728E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3635375" y="0"/>
            <a:ext cx="550862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5A6C58-3691-4751-8C04-E9892F1B59AC}" type="datetime1">
              <a:rPr lang="ru-RU"/>
              <a:pPr>
                <a:defRPr/>
              </a:pPr>
              <a:t>21.05.2019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BF40D1E9-1303-420A-8512-4F19FCB44E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1031" name="Picture 2" descr="C:\Documents and Settings\ahmedova\Рабочий стол\Логотип_новый_без_текста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-12700" y="0"/>
            <a:ext cx="229235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rgbClr val="008000"/>
          </a:solidFill>
          <a:latin typeface="Tahoma" pitchFamily="34" charset="0"/>
          <a:ea typeface="+mj-ea"/>
          <a:cs typeface="Tahom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3635375" y="0"/>
            <a:ext cx="550862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5A6C58-3691-4751-8C04-E9892F1B59A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BF40D1E9-1303-420A-8512-4F19FCB44E7E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31" name="Picture 2" descr="C:\Documents and Settings\ahmedova\Рабочий стол\Логотип_новый_без_текста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-12700" y="0"/>
            <a:ext cx="229235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2599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rgbClr val="008000"/>
          </a:solidFill>
          <a:latin typeface="Tahoma" pitchFamily="34" charset="0"/>
          <a:ea typeface="+mj-ea"/>
          <a:cs typeface="Tahom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3635375" y="0"/>
            <a:ext cx="550862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5A6C58-3691-4751-8C04-E9892F1B59A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BF40D1E9-1303-420A-8512-4F19FCB44E7E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31" name="Picture 2" descr="C:\Documents and Settings\ahmedova\Рабочий стол\Логотип_новый_без_текста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-12700" y="0"/>
            <a:ext cx="229235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68105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rgbClr val="008000"/>
          </a:solidFill>
          <a:latin typeface="Tahoma" pitchFamily="34" charset="0"/>
          <a:ea typeface="+mj-ea"/>
          <a:cs typeface="Tahom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3635375" y="0"/>
            <a:ext cx="550862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5A6C58-3691-4751-8C04-E9892F1B59A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BF40D1E9-1303-420A-8512-4F19FCB44E7E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31" name="Picture 2" descr="C:\Documents and Settings\ahmedova\Рабочий стол\Логотип_новый_без_текста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-12700" y="0"/>
            <a:ext cx="229235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983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rgbClr val="008000"/>
          </a:solidFill>
          <a:latin typeface="Tahoma" pitchFamily="34" charset="0"/>
          <a:ea typeface="+mj-ea"/>
          <a:cs typeface="Tahom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3635375" y="0"/>
            <a:ext cx="550862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5A6C58-3691-4751-8C04-E9892F1B59A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BF40D1E9-1303-420A-8512-4F19FCB44E7E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31" name="Picture 2" descr="C:\Documents and Settings\ahmedova\Рабочий стол\Логотип_новый_без_текста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-12700" y="0"/>
            <a:ext cx="229235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6731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rgbClr val="008000"/>
          </a:solidFill>
          <a:latin typeface="Tahoma" pitchFamily="34" charset="0"/>
          <a:ea typeface="+mj-ea"/>
          <a:cs typeface="Tahom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fin.mouhta.ru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21.xml"/><Relationship Id="rId18" Type="http://schemas.openxmlformats.org/officeDocument/2006/relationships/slide" Target="slide26.xml"/><Relationship Id="rId26" Type="http://schemas.openxmlformats.org/officeDocument/2006/relationships/slide" Target="slide37.xml"/><Relationship Id="rId3" Type="http://schemas.openxmlformats.org/officeDocument/2006/relationships/slide" Target="slide6.xml"/><Relationship Id="rId21" Type="http://schemas.openxmlformats.org/officeDocument/2006/relationships/slide" Target="slide31.xml"/><Relationship Id="rId7" Type="http://schemas.openxmlformats.org/officeDocument/2006/relationships/slide" Target="slide12.xml"/><Relationship Id="rId12" Type="http://schemas.openxmlformats.org/officeDocument/2006/relationships/slide" Target="slide18.xml"/><Relationship Id="rId17" Type="http://schemas.openxmlformats.org/officeDocument/2006/relationships/slide" Target="slide25.xml"/><Relationship Id="rId25" Type="http://schemas.openxmlformats.org/officeDocument/2006/relationships/slide" Target="slide36.xml"/><Relationship Id="rId2" Type="http://schemas.openxmlformats.org/officeDocument/2006/relationships/slide" Target="slide5.xml"/><Relationship Id="rId16" Type="http://schemas.openxmlformats.org/officeDocument/2006/relationships/slide" Target="slide24.xml"/><Relationship Id="rId20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1" Type="http://schemas.openxmlformats.org/officeDocument/2006/relationships/slide" Target="slide17.xml"/><Relationship Id="rId24" Type="http://schemas.openxmlformats.org/officeDocument/2006/relationships/slide" Target="slide35.xml"/><Relationship Id="rId5" Type="http://schemas.openxmlformats.org/officeDocument/2006/relationships/slide" Target="slide10.xml"/><Relationship Id="rId15" Type="http://schemas.openxmlformats.org/officeDocument/2006/relationships/slide" Target="slide23.xml"/><Relationship Id="rId23" Type="http://schemas.openxmlformats.org/officeDocument/2006/relationships/slide" Target="slide34.xml"/><Relationship Id="rId28" Type="http://schemas.openxmlformats.org/officeDocument/2006/relationships/slide" Target="slide39.xml"/><Relationship Id="rId10" Type="http://schemas.openxmlformats.org/officeDocument/2006/relationships/slide" Target="slide16.xml"/><Relationship Id="rId19" Type="http://schemas.openxmlformats.org/officeDocument/2006/relationships/slide" Target="slide27.xml"/><Relationship Id="rId4" Type="http://schemas.openxmlformats.org/officeDocument/2006/relationships/slide" Target="slide7.xml"/><Relationship Id="rId9" Type="http://schemas.openxmlformats.org/officeDocument/2006/relationships/slide" Target="slide15.xml"/><Relationship Id="rId14" Type="http://schemas.openxmlformats.org/officeDocument/2006/relationships/slide" Target="slide22.xml"/><Relationship Id="rId22" Type="http://schemas.openxmlformats.org/officeDocument/2006/relationships/slide" Target="slide32.xml"/><Relationship Id="rId27" Type="http://schemas.openxmlformats.org/officeDocument/2006/relationships/slide" Target="slide3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48.xml"/><Relationship Id="rId13" Type="http://schemas.openxmlformats.org/officeDocument/2006/relationships/slide" Target="slide57.xml"/><Relationship Id="rId18" Type="http://schemas.openxmlformats.org/officeDocument/2006/relationships/slide" Target="slide65.xml"/><Relationship Id="rId26" Type="http://schemas.openxmlformats.org/officeDocument/2006/relationships/slide" Target="slide74.xml"/><Relationship Id="rId3" Type="http://schemas.openxmlformats.org/officeDocument/2006/relationships/slide" Target="slide43.xml"/><Relationship Id="rId21" Type="http://schemas.openxmlformats.org/officeDocument/2006/relationships/slide" Target="slide68.xml"/><Relationship Id="rId7" Type="http://schemas.openxmlformats.org/officeDocument/2006/relationships/slide" Target="slide47.xml"/><Relationship Id="rId12" Type="http://schemas.openxmlformats.org/officeDocument/2006/relationships/slide" Target="slide56.xml"/><Relationship Id="rId17" Type="http://schemas.openxmlformats.org/officeDocument/2006/relationships/slide" Target="slide63.xml"/><Relationship Id="rId25" Type="http://schemas.openxmlformats.org/officeDocument/2006/relationships/slide" Target="slide73.xml"/><Relationship Id="rId2" Type="http://schemas.openxmlformats.org/officeDocument/2006/relationships/slide" Target="slide42.xml"/><Relationship Id="rId16" Type="http://schemas.openxmlformats.org/officeDocument/2006/relationships/slide" Target="slide62.xml"/><Relationship Id="rId20" Type="http://schemas.openxmlformats.org/officeDocument/2006/relationships/slide" Target="slide67.xml"/><Relationship Id="rId29" Type="http://schemas.openxmlformats.org/officeDocument/2006/relationships/slide" Target="slide7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6.xml"/><Relationship Id="rId11" Type="http://schemas.openxmlformats.org/officeDocument/2006/relationships/slide" Target="slide55.xml"/><Relationship Id="rId24" Type="http://schemas.openxmlformats.org/officeDocument/2006/relationships/slide" Target="slide71.xml"/><Relationship Id="rId5" Type="http://schemas.openxmlformats.org/officeDocument/2006/relationships/slide" Target="slide45.xml"/><Relationship Id="rId15" Type="http://schemas.openxmlformats.org/officeDocument/2006/relationships/slide" Target="slide61.xml"/><Relationship Id="rId23" Type="http://schemas.openxmlformats.org/officeDocument/2006/relationships/slide" Target="slide70.xml"/><Relationship Id="rId28" Type="http://schemas.openxmlformats.org/officeDocument/2006/relationships/slide" Target="slide76.xml"/><Relationship Id="rId10" Type="http://schemas.openxmlformats.org/officeDocument/2006/relationships/slide" Target="slide53.xml"/><Relationship Id="rId19" Type="http://schemas.openxmlformats.org/officeDocument/2006/relationships/slide" Target="slide66.xml"/><Relationship Id="rId4" Type="http://schemas.openxmlformats.org/officeDocument/2006/relationships/slide" Target="slide44.xml"/><Relationship Id="rId9" Type="http://schemas.openxmlformats.org/officeDocument/2006/relationships/slide" Target="slide50.xml"/><Relationship Id="rId14" Type="http://schemas.openxmlformats.org/officeDocument/2006/relationships/slide" Target="slide58.xml"/><Relationship Id="rId22" Type="http://schemas.openxmlformats.org/officeDocument/2006/relationships/slide" Target="slide69.xml"/><Relationship Id="rId27" Type="http://schemas.openxmlformats.org/officeDocument/2006/relationships/slide" Target="slide7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2.xml"/><Relationship Id="rId3" Type="http://schemas.openxmlformats.org/officeDocument/2006/relationships/chart" Target="../charts/chart17.xml"/><Relationship Id="rId7" Type="http://schemas.openxmlformats.org/officeDocument/2006/relationships/chart" Target="../charts/chart21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0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Relationship Id="rId9" Type="http://schemas.openxmlformats.org/officeDocument/2006/relationships/chart" Target="../charts/chart2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mouhta.ru/directions/business/" TargetMode="Externa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50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1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3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s://minfin.rkomi.ru/page/14972/" TargetMode="External"/><Relationship Id="rId2" Type="http://schemas.openxmlformats.org/officeDocument/2006/relationships/hyperlink" Target="http://fin.mouhta.ru/opros/index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infin.rkomi.ru/page/4731/" TargetMode="Externa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hyperlink" Target="http://fin.mouhta.ru/about/celprog/" TargetMode="External"/><Relationship Id="rId1" Type="http://schemas.openxmlformats.org/officeDocument/2006/relationships/slideLayout" Target="../slideLayouts/slideLayout1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ctrTitle"/>
          </p:nvPr>
        </p:nvSpPr>
        <p:spPr>
          <a:xfrm>
            <a:off x="827584" y="1412776"/>
            <a:ext cx="7772400" cy="1470025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БЮДЖЕТ</a:t>
            </a:r>
            <a:r>
              <a:rPr lang="ru-RU" sz="30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ДЛЯ ГРАЖДАН</a:t>
            </a:r>
          </a:p>
        </p:txBody>
      </p:sp>
      <p:sp>
        <p:nvSpPr>
          <p:cNvPr id="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2988" y="3141663"/>
            <a:ext cx="6985000" cy="1752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000" dirty="0">
                <a:solidFill>
                  <a:schemeClr val="tx1"/>
                </a:solidFill>
                <a:ea typeface="+mj-ea"/>
                <a:cs typeface="Tahoma" pitchFamily="34" charset="0"/>
              </a:rPr>
              <a:t>К ОТЧЕТУ ОБ ИСПОЛНЕНИИ БЮДЖЕТА МОГО «УХТА»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3000" dirty="0">
                <a:solidFill>
                  <a:schemeClr val="tx1"/>
                </a:solidFill>
                <a:ea typeface="+mj-ea"/>
                <a:cs typeface="Tahoma" pitchFamily="34" charset="0"/>
              </a:rPr>
              <a:t>ЗА 2017 ГОД </a:t>
            </a:r>
          </a:p>
        </p:txBody>
      </p:sp>
      <p:pic>
        <p:nvPicPr>
          <p:cNvPr id="15363" name="Picture 2" descr="E:\18 Бюджет для граждан\Ухта_большая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75288"/>
            <a:ext cx="9144000" cy="138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Содержание и форма проекта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147248" cy="5328592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200"/>
              </a:spcBef>
              <a:buNone/>
            </a:pPr>
            <a:r>
              <a:rPr lang="ru-RU" dirty="0"/>
              <a:t>	</a:t>
            </a:r>
            <a:r>
              <a:rPr lang="ru-RU" sz="1400" dirty="0"/>
              <a:t>Бюджетным кодексом Российской Федерации установлены единые требования к форме и содержанию проекта решения об утверждении отчета об исполнении бюджета (статья 264.6).</a:t>
            </a:r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958472"/>
              </p:ext>
            </p:extLst>
          </p:nvPr>
        </p:nvGraphicFramePr>
        <p:xfrm>
          <a:off x="539552" y="2204864"/>
          <a:ext cx="8064896" cy="401646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62389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259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</a:rPr>
                        <a:t>Номер статьи, приложения к проекту решения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37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</a:rPr>
                        <a:t>Отчет об исполнении бюджета за отчетный финансовый год с указанием общего объема доходов, расходов и дефицита (профицита) бюджета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</a:rPr>
                        <a:t>Статья 1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37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Показатели доходов бюджета муниципального образования городского округа «Ухта» за 2017 год по кодам классификации доходов бюджетов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</a:rPr>
                        <a:t>Приложение 1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944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Показатели расходов бюджета муниципального образования городского округа «Ухта» за 2017 год по ведомственной структуре расходов бюджета муниципального образования городского округа «Ухта»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</a:rPr>
                        <a:t>Приложение 2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737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Показатели расходов бюджета муниципального образования городского округа «Ухта» за 2017 год по разделам, подразделам классификации расходов бюджетов Российской Федерации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</a:rPr>
                        <a:t>Приложение 3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944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Показатели источников финансирования дефицита бюджета муниципального образования городского округа «Ухта» за 2017 год по кодам классификации источников финансирования дефицитов бюджетов Российской Федерации 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</a:rPr>
                        <a:t>Приложение 4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929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Этапы формирования отчета</a:t>
            </a:r>
          </a:p>
        </p:txBody>
      </p:sp>
      <p:sp>
        <p:nvSpPr>
          <p:cNvPr id="2457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B224C-4148-49DC-BA96-D9FC9A68699E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Полилиния 4"/>
          <p:cNvSpPr/>
          <p:nvPr/>
        </p:nvSpPr>
        <p:spPr>
          <a:xfrm>
            <a:off x="2653743" y="5509012"/>
            <a:ext cx="5976664" cy="868362"/>
          </a:xfrm>
          <a:custGeom>
            <a:avLst/>
            <a:gdLst>
              <a:gd name="connsiteX0" fmla="*/ 0 w 5821846"/>
              <a:gd name="connsiteY0" fmla="*/ 86842 h 868416"/>
              <a:gd name="connsiteX1" fmla="*/ 86842 w 5821846"/>
              <a:gd name="connsiteY1" fmla="*/ 0 h 868416"/>
              <a:gd name="connsiteX2" fmla="*/ 5735004 w 5821846"/>
              <a:gd name="connsiteY2" fmla="*/ 0 h 868416"/>
              <a:gd name="connsiteX3" fmla="*/ 5821846 w 5821846"/>
              <a:gd name="connsiteY3" fmla="*/ 86842 h 868416"/>
              <a:gd name="connsiteX4" fmla="*/ 5821846 w 5821846"/>
              <a:gd name="connsiteY4" fmla="*/ 781574 h 868416"/>
              <a:gd name="connsiteX5" fmla="*/ 5735004 w 5821846"/>
              <a:gd name="connsiteY5" fmla="*/ 868416 h 868416"/>
              <a:gd name="connsiteX6" fmla="*/ 86842 w 5821846"/>
              <a:gd name="connsiteY6" fmla="*/ 868416 h 868416"/>
              <a:gd name="connsiteX7" fmla="*/ 0 w 5821846"/>
              <a:gd name="connsiteY7" fmla="*/ 781574 h 868416"/>
              <a:gd name="connsiteX8" fmla="*/ 0 w 5821846"/>
              <a:gd name="connsiteY8" fmla="*/ 86842 h 86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1846" h="868416">
                <a:moveTo>
                  <a:pt x="0" y="86842"/>
                </a:moveTo>
                <a:cubicBezTo>
                  <a:pt x="0" y="38880"/>
                  <a:pt x="38880" y="0"/>
                  <a:pt x="86842" y="0"/>
                </a:cubicBezTo>
                <a:lnTo>
                  <a:pt x="5735004" y="0"/>
                </a:lnTo>
                <a:cubicBezTo>
                  <a:pt x="5782966" y="0"/>
                  <a:pt x="5821846" y="38880"/>
                  <a:pt x="5821846" y="86842"/>
                </a:cubicBezTo>
                <a:lnTo>
                  <a:pt x="5821846" y="781574"/>
                </a:lnTo>
                <a:cubicBezTo>
                  <a:pt x="5821846" y="829536"/>
                  <a:pt x="5782966" y="868416"/>
                  <a:pt x="5735004" y="868416"/>
                </a:cubicBezTo>
                <a:lnTo>
                  <a:pt x="86842" y="868416"/>
                </a:lnTo>
                <a:cubicBezTo>
                  <a:pt x="38880" y="868416"/>
                  <a:pt x="0" y="829536"/>
                  <a:pt x="0" y="781574"/>
                </a:cubicBezTo>
                <a:lnTo>
                  <a:pt x="0" y="86842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  <p:txBody>
          <a:bodyPr lIns="101635" tIns="101635" rIns="1100854" bIns="101635" spcCol="1270" anchor="ctr"/>
          <a:lstStyle/>
          <a:p>
            <a:pPr algn="ctr"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>
                <a:solidFill>
                  <a:prstClr val="black"/>
                </a:solidFill>
              </a:rPr>
              <a:t>Составление бюджетной отчетности</a:t>
            </a:r>
          </a:p>
          <a:p>
            <a:pPr algn="ctr"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>
                <a:solidFill>
                  <a:prstClr val="black"/>
                </a:solidFill>
              </a:rPr>
              <a:t>(январь – 01 апреля)</a:t>
            </a:r>
          </a:p>
        </p:txBody>
      </p:sp>
      <p:sp>
        <p:nvSpPr>
          <p:cNvPr id="7" name="Полилиния 6"/>
          <p:cNvSpPr/>
          <p:nvPr/>
        </p:nvSpPr>
        <p:spPr>
          <a:xfrm>
            <a:off x="2018173" y="4073957"/>
            <a:ext cx="6048672" cy="1033525"/>
          </a:xfrm>
          <a:custGeom>
            <a:avLst/>
            <a:gdLst>
              <a:gd name="connsiteX0" fmla="*/ 0 w 5821846"/>
              <a:gd name="connsiteY0" fmla="*/ 86842 h 868416"/>
              <a:gd name="connsiteX1" fmla="*/ 86842 w 5821846"/>
              <a:gd name="connsiteY1" fmla="*/ 0 h 868416"/>
              <a:gd name="connsiteX2" fmla="*/ 5735004 w 5821846"/>
              <a:gd name="connsiteY2" fmla="*/ 0 h 868416"/>
              <a:gd name="connsiteX3" fmla="*/ 5821846 w 5821846"/>
              <a:gd name="connsiteY3" fmla="*/ 86842 h 868416"/>
              <a:gd name="connsiteX4" fmla="*/ 5821846 w 5821846"/>
              <a:gd name="connsiteY4" fmla="*/ 781574 h 868416"/>
              <a:gd name="connsiteX5" fmla="*/ 5735004 w 5821846"/>
              <a:gd name="connsiteY5" fmla="*/ 868416 h 868416"/>
              <a:gd name="connsiteX6" fmla="*/ 86842 w 5821846"/>
              <a:gd name="connsiteY6" fmla="*/ 868416 h 868416"/>
              <a:gd name="connsiteX7" fmla="*/ 0 w 5821846"/>
              <a:gd name="connsiteY7" fmla="*/ 781574 h 868416"/>
              <a:gd name="connsiteX8" fmla="*/ 0 w 5821846"/>
              <a:gd name="connsiteY8" fmla="*/ 86842 h 86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1846" h="868416">
                <a:moveTo>
                  <a:pt x="0" y="86842"/>
                </a:moveTo>
                <a:cubicBezTo>
                  <a:pt x="0" y="38880"/>
                  <a:pt x="38880" y="0"/>
                  <a:pt x="86842" y="0"/>
                </a:cubicBezTo>
                <a:lnTo>
                  <a:pt x="5735004" y="0"/>
                </a:lnTo>
                <a:cubicBezTo>
                  <a:pt x="5782966" y="0"/>
                  <a:pt x="5821846" y="38880"/>
                  <a:pt x="5821846" y="86842"/>
                </a:cubicBezTo>
                <a:lnTo>
                  <a:pt x="5821846" y="781574"/>
                </a:lnTo>
                <a:cubicBezTo>
                  <a:pt x="5821846" y="829536"/>
                  <a:pt x="5782966" y="868416"/>
                  <a:pt x="5735004" y="868416"/>
                </a:cubicBezTo>
                <a:lnTo>
                  <a:pt x="86842" y="868416"/>
                </a:lnTo>
                <a:cubicBezTo>
                  <a:pt x="38880" y="868416"/>
                  <a:pt x="0" y="829536"/>
                  <a:pt x="0" y="781574"/>
                </a:cubicBezTo>
                <a:lnTo>
                  <a:pt x="0" y="86842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shade val="50000"/>
              <a:hueOff val="214044"/>
              <a:satOff val="-3415"/>
              <a:lumOff val="32886"/>
              <a:alphaOff val="0"/>
            </a:schemeClr>
          </a:effectRef>
          <a:fontRef idx="minor">
            <a:schemeClr val="lt1"/>
          </a:fontRef>
        </p:style>
        <p:txBody>
          <a:bodyPr lIns="101635" tIns="101635" rIns="1100854" bIns="101635" spcCol="1270" anchor="ctr"/>
          <a:lstStyle/>
          <a:p>
            <a:pPr algn="ctr"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>
                <a:solidFill>
                  <a:prstClr val="black"/>
                </a:solidFill>
              </a:rPr>
              <a:t>Внешняя проверка годового отчета об исполнении бюджета Контрольно-счетной палатой МОГО «Ухта» (01 апреля – 01 мая)</a:t>
            </a:r>
          </a:p>
        </p:txBody>
      </p:sp>
      <p:sp>
        <p:nvSpPr>
          <p:cNvPr id="9" name="Полилиния 8"/>
          <p:cNvSpPr/>
          <p:nvPr/>
        </p:nvSpPr>
        <p:spPr>
          <a:xfrm>
            <a:off x="1568280" y="2599374"/>
            <a:ext cx="5935003" cy="1045650"/>
          </a:xfrm>
          <a:custGeom>
            <a:avLst/>
            <a:gdLst>
              <a:gd name="connsiteX0" fmla="*/ 0 w 5821846"/>
              <a:gd name="connsiteY0" fmla="*/ 86842 h 868416"/>
              <a:gd name="connsiteX1" fmla="*/ 86842 w 5821846"/>
              <a:gd name="connsiteY1" fmla="*/ 0 h 868416"/>
              <a:gd name="connsiteX2" fmla="*/ 5735004 w 5821846"/>
              <a:gd name="connsiteY2" fmla="*/ 0 h 868416"/>
              <a:gd name="connsiteX3" fmla="*/ 5821846 w 5821846"/>
              <a:gd name="connsiteY3" fmla="*/ 86842 h 868416"/>
              <a:gd name="connsiteX4" fmla="*/ 5821846 w 5821846"/>
              <a:gd name="connsiteY4" fmla="*/ 781574 h 868416"/>
              <a:gd name="connsiteX5" fmla="*/ 5735004 w 5821846"/>
              <a:gd name="connsiteY5" fmla="*/ 868416 h 868416"/>
              <a:gd name="connsiteX6" fmla="*/ 86842 w 5821846"/>
              <a:gd name="connsiteY6" fmla="*/ 868416 h 868416"/>
              <a:gd name="connsiteX7" fmla="*/ 0 w 5821846"/>
              <a:gd name="connsiteY7" fmla="*/ 781574 h 868416"/>
              <a:gd name="connsiteX8" fmla="*/ 0 w 5821846"/>
              <a:gd name="connsiteY8" fmla="*/ 86842 h 86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1846" h="868416">
                <a:moveTo>
                  <a:pt x="0" y="86842"/>
                </a:moveTo>
                <a:cubicBezTo>
                  <a:pt x="0" y="38880"/>
                  <a:pt x="38880" y="0"/>
                  <a:pt x="86842" y="0"/>
                </a:cubicBezTo>
                <a:lnTo>
                  <a:pt x="5735004" y="0"/>
                </a:lnTo>
                <a:cubicBezTo>
                  <a:pt x="5782966" y="0"/>
                  <a:pt x="5821846" y="38880"/>
                  <a:pt x="5821846" y="86842"/>
                </a:cubicBezTo>
                <a:lnTo>
                  <a:pt x="5821846" y="781574"/>
                </a:lnTo>
                <a:cubicBezTo>
                  <a:pt x="5821846" y="829536"/>
                  <a:pt x="5782966" y="868416"/>
                  <a:pt x="5735004" y="868416"/>
                </a:cubicBezTo>
                <a:lnTo>
                  <a:pt x="86842" y="868416"/>
                </a:lnTo>
                <a:cubicBezTo>
                  <a:pt x="38880" y="868416"/>
                  <a:pt x="0" y="829536"/>
                  <a:pt x="0" y="781574"/>
                </a:cubicBezTo>
                <a:lnTo>
                  <a:pt x="0" y="86842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shade val="50000"/>
              <a:hueOff val="214044"/>
              <a:satOff val="-3415"/>
              <a:lumOff val="32886"/>
              <a:alphaOff val="0"/>
            </a:schemeClr>
          </a:effectRef>
          <a:fontRef idx="minor">
            <a:schemeClr val="lt1"/>
          </a:fontRef>
        </p:style>
        <p:txBody>
          <a:bodyPr lIns="101635" tIns="101635" rIns="1100854" bIns="101635" spcCol="1270" anchor="ctr"/>
          <a:lstStyle/>
          <a:p>
            <a:pPr algn="ctr" defTabSz="8890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1600" dirty="0">
                <a:solidFill>
                  <a:prstClr val="black"/>
                </a:solidFill>
              </a:rPr>
              <a:t>Представление администрацией годового отчета в представительный орган муниципального образования </a:t>
            </a:r>
          </a:p>
          <a:p>
            <a:pPr algn="ctr" defTabSz="8890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1600" dirty="0">
                <a:solidFill>
                  <a:prstClr val="black"/>
                </a:solidFill>
              </a:rPr>
              <a:t>(до 01 мая)</a:t>
            </a:r>
          </a:p>
        </p:txBody>
      </p:sp>
      <p:sp>
        <p:nvSpPr>
          <p:cNvPr id="11" name="Полилиния 10"/>
          <p:cNvSpPr/>
          <p:nvPr/>
        </p:nvSpPr>
        <p:spPr>
          <a:xfrm>
            <a:off x="386992" y="1336501"/>
            <a:ext cx="6552728" cy="868363"/>
          </a:xfrm>
          <a:custGeom>
            <a:avLst/>
            <a:gdLst>
              <a:gd name="connsiteX0" fmla="*/ 0 w 5821846"/>
              <a:gd name="connsiteY0" fmla="*/ 86842 h 868416"/>
              <a:gd name="connsiteX1" fmla="*/ 86842 w 5821846"/>
              <a:gd name="connsiteY1" fmla="*/ 0 h 868416"/>
              <a:gd name="connsiteX2" fmla="*/ 5735004 w 5821846"/>
              <a:gd name="connsiteY2" fmla="*/ 0 h 868416"/>
              <a:gd name="connsiteX3" fmla="*/ 5821846 w 5821846"/>
              <a:gd name="connsiteY3" fmla="*/ 86842 h 868416"/>
              <a:gd name="connsiteX4" fmla="*/ 5821846 w 5821846"/>
              <a:gd name="connsiteY4" fmla="*/ 781574 h 868416"/>
              <a:gd name="connsiteX5" fmla="*/ 5735004 w 5821846"/>
              <a:gd name="connsiteY5" fmla="*/ 868416 h 868416"/>
              <a:gd name="connsiteX6" fmla="*/ 86842 w 5821846"/>
              <a:gd name="connsiteY6" fmla="*/ 868416 h 868416"/>
              <a:gd name="connsiteX7" fmla="*/ 0 w 5821846"/>
              <a:gd name="connsiteY7" fmla="*/ 781574 h 868416"/>
              <a:gd name="connsiteX8" fmla="*/ 0 w 5821846"/>
              <a:gd name="connsiteY8" fmla="*/ 86842 h 86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1846" h="868416">
                <a:moveTo>
                  <a:pt x="0" y="86842"/>
                </a:moveTo>
                <a:cubicBezTo>
                  <a:pt x="0" y="38880"/>
                  <a:pt x="38880" y="0"/>
                  <a:pt x="86842" y="0"/>
                </a:cubicBezTo>
                <a:lnTo>
                  <a:pt x="5735004" y="0"/>
                </a:lnTo>
                <a:cubicBezTo>
                  <a:pt x="5782966" y="0"/>
                  <a:pt x="5821846" y="38880"/>
                  <a:pt x="5821846" y="86842"/>
                </a:cubicBezTo>
                <a:lnTo>
                  <a:pt x="5821846" y="781574"/>
                </a:lnTo>
                <a:cubicBezTo>
                  <a:pt x="5821846" y="829536"/>
                  <a:pt x="5782966" y="868416"/>
                  <a:pt x="5735004" y="868416"/>
                </a:cubicBezTo>
                <a:lnTo>
                  <a:pt x="86842" y="868416"/>
                </a:lnTo>
                <a:cubicBezTo>
                  <a:pt x="38880" y="868416"/>
                  <a:pt x="0" y="829536"/>
                  <a:pt x="0" y="781574"/>
                </a:cubicBezTo>
                <a:lnTo>
                  <a:pt x="0" y="86842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  <p:txBody>
          <a:bodyPr lIns="101635" tIns="101635" rIns="1100854" bIns="101635" spcCol="1270" anchor="ctr"/>
          <a:lstStyle/>
          <a:p>
            <a:pPr algn="ctr"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>
                <a:solidFill>
                  <a:prstClr val="black"/>
                </a:solidFill>
              </a:rPr>
              <a:t>Рассмотрение и утверждение годового отчета об исполнении бюджета Советом МОГО «Ухта»</a:t>
            </a:r>
          </a:p>
        </p:txBody>
      </p:sp>
      <p:sp>
        <p:nvSpPr>
          <p:cNvPr id="15" name="Полилиния 14"/>
          <p:cNvSpPr/>
          <p:nvPr/>
        </p:nvSpPr>
        <p:spPr>
          <a:xfrm rot="10800000">
            <a:off x="7503283" y="5107482"/>
            <a:ext cx="563562" cy="565150"/>
          </a:xfrm>
          <a:custGeom>
            <a:avLst/>
            <a:gdLst>
              <a:gd name="connsiteX0" fmla="*/ 0 w 564470"/>
              <a:gd name="connsiteY0" fmla="*/ 310459 h 564470"/>
              <a:gd name="connsiteX1" fmla="*/ 127006 w 564470"/>
              <a:gd name="connsiteY1" fmla="*/ 310459 h 564470"/>
              <a:gd name="connsiteX2" fmla="*/ 127006 w 564470"/>
              <a:gd name="connsiteY2" fmla="*/ 0 h 564470"/>
              <a:gd name="connsiteX3" fmla="*/ 437464 w 564470"/>
              <a:gd name="connsiteY3" fmla="*/ 0 h 564470"/>
              <a:gd name="connsiteX4" fmla="*/ 437464 w 564470"/>
              <a:gd name="connsiteY4" fmla="*/ 310459 h 564470"/>
              <a:gd name="connsiteX5" fmla="*/ 564470 w 564470"/>
              <a:gd name="connsiteY5" fmla="*/ 310459 h 564470"/>
              <a:gd name="connsiteX6" fmla="*/ 282235 w 564470"/>
              <a:gd name="connsiteY6" fmla="*/ 564470 h 564470"/>
              <a:gd name="connsiteX7" fmla="*/ 0 w 564470"/>
              <a:gd name="connsiteY7" fmla="*/ 310459 h 56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4470" h="564470">
                <a:moveTo>
                  <a:pt x="0" y="310459"/>
                </a:moveTo>
                <a:lnTo>
                  <a:pt x="127006" y="310459"/>
                </a:lnTo>
                <a:lnTo>
                  <a:pt x="127006" y="0"/>
                </a:lnTo>
                <a:lnTo>
                  <a:pt x="437464" y="0"/>
                </a:lnTo>
                <a:lnTo>
                  <a:pt x="437464" y="310459"/>
                </a:lnTo>
                <a:lnTo>
                  <a:pt x="564470" y="310459"/>
                </a:lnTo>
                <a:lnTo>
                  <a:pt x="282235" y="564470"/>
                </a:lnTo>
                <a:lnTo>
                  <a:pt x="0" y="310459"/>
                </a:lnTo>
                <a:close/>
              </a:path>
            </a:pathLst>
          </a:custGeom>
        </p:spPr>
        <p:style>
          <a:lnRef idx="2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60026" tIns="33020" rIns="160026" bIns="172726" spcCol="1270" anchor="ctr"/>
          <a:lstStyle/>
          <a:p>
            <a:pPr algn="ctr" defTabSz="11557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6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16" name="Полилиния 15"/>
          <p:cNvSpPr/>
          <p:nvPr/>
        </p:nvSpPr>
        <p:spPr>
          <a:xfrm rot="10800000">
            <a:off x="6939721" y="3645024"/>
            <a:ext cx="563562" cy="565150"/>
          </a:xfrm>
          <a:custGeom>
            <a:avLst/>
            <a:gdLst>
              <a:gd name="connsiteX0" fmla="*/ 0 w 564470"/>
              <a:gd name="connsiteY0" fmla="*/ 310459 h 564470"/>
              <a:gd name="connsiteX1" fmla="*/ 127006 w 564470"/>
              <a:gd name="connsiteY1" fmla="*/ 310459 h 564470"/>
              <a:gd name="connsiteX2" fmla="*/ 127006 w 564470"/>
              <a:gd name="connsiteY2" fmla="*/ 0 h 564470"/>
              <a:gd name="connsiteX3" fmla="*/ 437464 w 564470"/>
              <a:gd name="connsiteY3" fmla="*/ 0 h 564470"/>
              <a:gd name="connsiteX4" fmla="*/ 437464 w 564470"/>
              <a:gd name="connsiteY4" fmla="*/ 310459 h 564470"/>
              <a:gd name="connsiteX5" fmla="*/ 564470 w 564470"/>
              <a:gd name="connsiteY5" fmla="*/ 310459 h 564470"/>
              <a:gd name="connsiteX6" fmla="*/ 282235 w 564470"/>
              <a:gd name="connsiteY6" fmla="*/ 564470 h 564470"/>
              <a:gd name="connsiteX7" fmla="*/ 0 w 564470"/>
              <a:gd name="connsiteY7" fmla="*/ 310459 h 56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4470" h="564470">
                <a:moveTo>
                  <a:pt x="0" y="310459"/>
                </a:moveTo>
                <a:lnTo>
                  <a:pt x="127006" y="310459"/>
                </a:lnTo>
                <a:lnTo>
                  <a:pt x="127006" y="0"/>
                </a:lnTo>
                <a:lnTo>
                  <a:pt x="437464" y="0"/>
                </a:lnTo>
                <a:lnTo>
                  <a:pt x="437464" y="310459"/>
                </a:lnTo>
                <a:lnTo>
                  <a:pt x="564470" y="310459"/>
                </a:lnTo>
                <a:lnTo>
                  <a:pt x="282235" y="564470"/>
                </a:lnTo>
                <a:lnTo>
                  <a:pt x="0" y="310459"/>
                </a:lnTo>
                <a:close/>
              </a:path>
            </a:pathLst>
          </a:custGeom>
        </p:spPr>
        <p:style>
          <a:lnRef idx="2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60026" tIns="33020" rIns="160026" bIns="172725" spcCol="1270" anchor="ctr"/>
          <a:lstStyle/>
          <a:p>
            <a:pPr algn="ctr" defTabSz="11557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6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17" name="Полилиния 16"/>
          <p:cNvSpPr/>
          <p:nvPr/>
        </p:nvSpPr>
        <p:spPr>
          <a:xfrm rot="10800000">
            <a:off x="6374570" y="2204864"/>
            <a:ext cx="565150" cy="565150"/>
          </a:xfrm>
          <a:custGeom>
            <a:avLst/>
            <a:gdLst>
              <a:gd name="connsiteX0" fmla="*/ 0 w 564470"/>
              <a:gd name="connsiteY0" fmla="*/ 310459 h 564470"/>
              <a:gd name="connsiteX1" fmla="*/ 127006 w 564470"/>
              <a:gd name="connsiteY1" fmla="*/ 310459 h 564470"/>
              <a:gd name="connsiteX2" fmla="*/ 127006 w 564470"/>
              <a:gd name="connsiteY2" fmla="*/ 0 h 564470"/>
              <a:gd name="connsiteX3" fmla="*/ 437464 w 564470"/>
              <a:gd name="connsiteY3" fmla="*/ 0 h 564470"/>
              <a:gd name="connsiteX4" fmla="*/ 437464 w 564470"/>
              <a:gd name="connsiteY4" fmla="*/ 310459 h 564470"/>
              <a:gd name="connsiteX5" fmla="*/ 564470 w 564470"/>
              <a:gd name="connsiteY5" fmla="*/ 310459 h 564470"/>
              <a:gd name="connsiteX6" fmla="*/ 282235 w 564470"/>
              <a:gd name="connsiteY6" fmla="*/ 564470 h 564470"/>
              <a:gd name="connsiteX7" fmla="*/ 0 w 564470"/>
              <a:gd name="connsiteY7" fmla="*/ 310459 h 56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4470" h="564470">
                <a:moveTo>
                  <a:pt x="0" y="310459"/>
                </a:moveTo>
                <a:lnTo>
                  <a:pt x="127006" y="310459"/>
                </a:lnTo>
                <a:lnTo>
                  <a:pt x="127006" y="0"/>
                </a:lnTo>
                <a:lnTo>
                  <a:pt x="437464" y="0"/>
                </a:lnTo>
                <a:lnTo>
                  <a:pt x="437464" y="310459"/>
                </a:lnTo>
                <a:lnTo>
                  <a:pt x="564470" y="310459"/>
                </a:lnTo>
                <a:lnTo>
                  <a:pt x="282235" y="564470"/>
                </a:lnTo>
                <a:lnTo>
                  <a:pt x="0" y="310459"/>
                </a:lnTo>
                <a:close/>
              </a:path>
            </a:pathLst>
          </a:custGeom>
        </p:spPr>
        <p:style>
          <a:lnRef idx="2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60026" tIns="33020" rIns="160026" bIns="172726" spcCol="1270" anchor="ctr"/>
          <a:lstStyle/>
          <a:p>
            <a:pPr algn="ctr" defTabSz="11557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6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385377918"/>
              </p:ext>
            </p:extLst>
          </p:nvPr>
        </p:nvGraphicFramePr>
        <p:xfrm>
          <a:off x="6738319" y="1236151"/>
          <a:ext cx="2405681" cy="1069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029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5" grpId="0" animBg="1"/>
      <p:bldP spid="16" grpId="0" animBg="1"/>
      <p:bldP spid="17" grpId="0" animBg="1"/>
      <p:bldGraphic spid="13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/>
              <a:t>Участники бюджетного процесса</a:t>
            </a:r>
          </a:p>
        </p:txBody>
      </p:sp>
      <p:sp>
        <p:nvSpPr>
          <p:cNvPr id="2560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84D72E6-63EE-4224-B6CE-BA0F8DD6D78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1195764308"/>
              </p:ext>
            </p:extLst>
          </p:nvPr>
        </p:nvGraphicFramePr>
        <p:xfrm>
          <a:off x="107504" y="980728"/>
          <a:ext cx="8928992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Участие граждан в формировании бюджета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211636" y="1349904"/>
            <a:ext cx="8784976" cy="355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338"/>
              </a:lnSpc>
            </a:pPr>
            <a:r>
              <a:rPr lang="ru-RU" sz="1600" b="1" dirty="0" smtClean="0">
                <a:latin typeface="Tahoma" pitchFamily="34" charset="0"/>
                <a:cs typeface="Tahoma" pitchFamily="34" charset="0"/>
              </a:rPr>
              <a:t>Гражданин 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– налогоплательщик формирует 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доходную часть бюджета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597908" y="4300860"/>
            <a:ext cx="7889963" cy="355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338"/>
              </a:lnSpc>
            </a:pPr>
            <a:r>
              <a:rPr lang="ru-RU" sz="1600" b="1" dirty="0">
                <a:latin typeface="Tahoma" pitchFamily="34" charset="0"/>
                <a:cs typeface="Tahoma" pitchFamily="34" charset="0"/>
              </a:rPr>
              <a:t>Гражданин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– получатель 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социальных гарантий (расходная часть бюджета)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225703" y="5563988"/>
            <a:ext cx="1422666" cy="387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338"/>
              </a:lnSpc>
            </a:pPr>
            <a:r>
              <a:rPr lang="ru-RU" sz="1600" dirty="0">
                <a:latin typeface="Tahoma" pitchFamily="34" charset="0"/>
                <a:cs typeface="Tahoma" pitchFamily="34" charset="0"/>
              </a:rPr>
              <a:t>Образование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1828389" y="5563988"/>
            <a:ext cx="1422666" cy="355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338"/>
              </a:lnSpc>
            </a:pPr>
            <a:r>
              <a:rPr lang="ru-RU" sz="1600" dirty="0">
                <a:latin typeface="Tahoma" pitchFamily="34" charset="0"/>
                <a:cs typeface="Tahoma" pitchFamily="34" charset="0"/>
              </a:rPr>
              <a:t>ЖКХ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2844064" y="5563988"/>
            <a:ext cx="1422666" cy="387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338"/>
              </a:lnSpc>
            </a:pPr>
            <a:r>
              <a:rPr lang="ru-RU" sz="1600" dirty="0">
                <a:latin typeface="Tahoma" pitchFamily="34" charset="0"/>
                <a:cs typeface="Tahoma" pitchFamily="34" charset="0"/>
              </a:rPr>
              <a:t>Медицина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4118611" y="5535440"/>
            <a:ext cx="1860781" cy="650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338"/>
              </a:lnSpc>
            </a:pPr>
            <a:r>
              <a:rPr lang="ru-RU" sz="1600" dirty="0">
                <a:latin typeface="Tahoma" pitchFamily="34" charset="0"/>
                <a:cs typeface="Tahoma" pitchFamily="34" charset="0"/>
              </a:rPr>
              <a:t>Физическая культура и спорт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7237449" y="5563988"/>
            <a:ext cx="1422666" cy="68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338"/>
              </a:lnSpc>
            </a:pPr>
            <a:r>
              <a:rPr lang="ru-RU" sz="1600" dirty="0">
                <a:latin typeface="Tahoma" pitchFamily="34" charset="0"/>
                <a:cs typeface="Tahoma" pitchFamily="34" charset="0"/>
              </a:rPr>
              <a:t>Социальные </a:t>
            </a:r>
          </a:p>
          <a:p>
            <a:pPr algn="ctr">
              <a:lnSpc>
                <a:spcPts val="2338"/>
              </a:lnSpc>
            </a:pPr>
            <a:r>
              <a:rPr lang="ru-RU" sz="1600" dirty="0">
                <a:latin typeface="Tahoma" pitchFamily="34" charset="0"/>
                <a:cs typeface="Tahoma" pitchFamily="34" charset="0"/>
              </a:rPr>
              <a:t>льготы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517105" y="5535440"/>
            <a:ext cx="1860781" cy="355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338"/>
              </a:lnSpc>
            </a:pPr>
            <a:r>
              <a:rPr lang="ru-RU" sz="1600" dirty="0">
                <a:latin typeface="Tahoma" pitchFamily="34" charset="0"/>
                <a:cs typeface="Tahoma" pitchFamily="34" charset="0"/>
              </a:rPr>
              <a:t>Культура</a:t>
            </a:r>
          </a:p>
        </p:txBody>
      </p:sp>
      <p:pic>
        <p:nvPicPr>
          <p:cNvPr id="1026" name="Picture 2" descr="Картинки по запросу бюдж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17" y="1853825"/>
            <a:ext cx="2607595" cy="228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бюдже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930" y="2123928"/>
            <a:ext cx="2905124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Картинки по запросу кошелек с монетами клипар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Картинки по запросу кошелек с монетами клипарт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552" y="1994156"/>
            <a:ext cx="1798060" cy="200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ый треугольник 22"/>
          <p:cNvSpPr/>
          <p:nvPr/>
        </p:nvSpPr>
        <p:spPr>
          <a:xfrm rot="5186280">
            <a:off x="3039146" y="5088275"/>
            <a:ext cx="811196" cy="133501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5" name="Прямоугольный треугольник 24"/>
          <p:cNvSpPr/>
          <p:nvPr/>
        </p:nvSpPr>
        <p:spPr>
          <a:xfrm rot="5186280">
            <a:off x="4643403" y="5088276"/>
            <a:ext cx="811196" cy="133501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6" name="Прямоугольный треугольник 25"/>
          <p:cNvSpPr/>
          <p:nvPr/>
        </p:nvSpPr>
        <p:spPr>
          <a:xfrm rot="5186280">
            <a:off x="6041898" y="5088277"/>
            <a:ext cx="811196" cy="133501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7" name="Прямоугольный треугольник 26"/>
          <p:cNvSpPr/>
          <p:nvPr/>
        </p:nvSpPr>
        <p:spPr>
          <a:xfrm rot="5186280">
            <a:off x="7543184" y="5095589"/>
            <a:ext cx="811196" cy="133501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8" name="Прямоугольный треугольник 27"/>
          <p:cNvSpPr/>
          <p:nvPr/>
        </p:nvSpPr>
        <p:spPr>
          <a:xfrm rot="5186280">
            <a:off x="1755116" y="5098421"/>
            <a:ext cx="811196" cy="133501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9" name="Прямоугольный треугольник 28"/>
          <p:cNvSpPr/>
          <p:nvPr/>
        </p:nvSpPr>
        <p:spPr>
          <a:xfrm rot="5186280">
            <a:off x="531438" y="5059728"/>
            <a:ext cx="811196" cy="133501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515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Участие граждан в формировании бюджета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1239608" y="2854620"/>
            <a:ext cx="1222162" cy="122216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93700" dist="38100" dir="5400000" sx="97000" sy="97000" algn="t" rotWithShape="0">
              <a:prstClr val="black">
                <a:alpha val="52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Арка 5"/>
          <p:cNvSpPr/>
          <p:nvPr/>
        </p:nvSpPr>
        <p:spPr>
          <a:xfrm>
            <a:off x="900000" y="2520000"/>
            <a:ext cx="1901379" cy="1901590"/>
          </a:xfrm>
          <a:prstGeom prst="blockArc">
            <a:avLst>
              <a:gd name="adj1" fmla="val 10753516"/>
              <a:gd name="adj2" fmla="val 22782"/>
              <a:gd name="adj3" fmla="val 13661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 rot="10800000">
            <a:off x="2880368" y="2895714"/>
            <a:ext cx="1222162" cy="122216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93700" dist="38100" dir="5400000" sx="97000" sy="97000" algn="t" rotWithShape="0">
              <a:prstClr val="black">
                <a:alpha val="52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Арка 7"/>
          <p:cNvSpPr/>
          <p:nvPr/>
        </p:nvSpPr>
        <p:spPr>
          <a:xfrm rot="10800000">
            <a:off x="2540760" y="2556000"/>
            <a:ext cx="1901379" cy="1901590"/>
          </a:xfrm>
          <a:prstGeom prst="blockArc">
            <a:avLst>
              <a:gd name="adj1" fmla="val 10753516"/>
              <a:gd name="adj2" fmla="val 22782"/>
              <a:gd name="adj3" fmla="val 13661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520688" y="2854620"/>
            <a:ext cx="1222162" cy="122216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93700" dist="38100" dir="5400000" sx="97000" sy="97000" algn="t" rotWithShape="0">
              <a:prstClr val="black">
                <a:alpha val="52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Арка 9"/>
          <p:cNvSpPr/>
          <p:nvPr/>
        </p:nvSpPr>
        <p:spPr>
          <a:xfrm>
            <a:off x="4181080" y="2514920"/>
            <a:ext cx="1901379" cy="1901590"/>
          </a:xfrm>
          <a:prstGeom prst="blockArc">
            <a:avLst>
              <a:gd name="adj1" fmla="val 10753516"/>
              <a:gd name="adj2" fmla="val 22782"/>
              <a:gd name="adj3" fmla="val 13661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 rot="10800000">
            <a:off x="6161144" y="2895714"/>
            <a:ext cx="1222162" cy="122216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93700" dist="38100" dir="5400000" sx="97000" sy="97000" algn="t" rotWithShape="0">
              <a:prstClr val="black">
                <a:alpha val="52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Арка 11"/>
          <p:cNvSpPr/>
          <p:nvPr/>
        </p:nvSpPr>
        <p:spPr>
          <a:xfrm rot="10800000">
            <a:off x="5821536" y="2556000"/>
            <a:ext cx="1901379" cy="1901590"/>
          </a:xfrm>
          <a:prstGeom prst="blockArc">
            <a:avLst>
              <a:gd name="adj1" fmla="val 10753516"/>
              <a:gd name="adj2" fmla="val 22782"/>
              <a:gd name="adj3" fmla="val 13661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 rot="16200000">
            <a:off x="1335340" y="4651365"/>
            <a:ext cx="936248" cy="75695"/>
            <a:chOff x="2411760" y="2204864"/>
            <a:chExt cx="936248" cy="75695"/>
          </a:xfrm>
          <a:solidFill>
            <a:schemeClr val="accent1"/>
          </a:solidFill>
        </p:grpSpPr>
        <p:sp>
          <p:nvSpPr>
            <p:cNvPr id="16" name="Овал 15"/>
            <p:cNvSpPr/>
            <p:nvPr/>
          </p:nvSpPr>
          <p:spPr>
            <a:xfrm>
              <a:off x="2555776" y="2204864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>
              <a:off x="2411760" y="2204864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8" name="Овал 17"/>
            <p:cNvSpPr/>
            <p:nvPr/>
          </p:nvSpPr>
          <p:spPr>
            <a:xfrm>
              <a:off x="2699792" y="2206800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9" name="Овал 18"/>
            <p:cNvSpPr/>
            <p:nvPr/>
          </p:nvSpPr>
          <p:spPr>
            <a:xfrm>
              <a:off x="2843808" y="2206800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0" name="Овал 19"/>
            <p:cNvSpPr/>
            <p:nvPr/>
          </p:nvSpPr>
          <p:spPr>
            <a:xfrm>
              <a:off x="2987824" y="2208551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3131840" y="2206800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2" name="Овал 21"/>
            <p:cNvSpPr/>
            <p:nvPr/>
          </p:nvSpPr>
          <p:spPr>
            <a:xfrm>
              <a:off x="3276000" y="2206800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 rot="16200000">
            <a:off x="3310554" y="2564081"/>
            <a:ext cx="360040" cy="73944"/>
            <a:chOff x="2411760" y="2204864"/>
            <a:chExt cx="360040" cy="73944"/>
          </a:xfrm>
          <a:solidFill>
            <a:schemeClr val="accent3"/>
          </a:solidFill>
        </p:grpSpPr>
        <p:sp>
          <p:nvSpPr>
            <p:cNvPr id="24" name="Овал 23"/>
            <p:cNvSpPr/>
            <p:nvPr/>
          </p:nvSpPr>
          <p:spPr>
            <a:xfrm>
              <a:off x="2555776" y="2204864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5" name="Овал 24"/>
            <p:cNvSpPr/>
            <p:nvPr/>
          </p:nvSpPr>
          <p:spPr>
            <a:xfrm>
              <a:off x="2411760" y="2204864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6" name="Овал 25"/>
            <p:cNvSpPr/>
            <p:nvPr/>
          </p:nvSpPr>
          <p:spPr>
            <a:xfrm>
              <a:off x="2699792" y="2206800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 rot="16200000">
            <a:off x="4663645" y="4659822"/>
            <a:ext cx="936248" cy="75695"/>
            <a:chOff x="2411760" y="2204864"/>
            <a:chExt cx="936248" cy="75695"/>
          </a:xfrm>
          <a:solidFill>
            <a:schemeClr val="accent4"/>
          </a:solidFill>
        </p:grpSpPr>
        <p:sp>
          <p:nvSpPr>
            <p:cNvPr id="32" name="Овал 31"/>
            <p:cNvSpPr/>
            <p:nvPr/>
          </p:nvSpPr>
          <p:spPr>
            <a:xfrm>
              <a:off x="2555776" y="2204864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3" name="Овал 32"/>
            <p:cNvSpPr/>
            <p:nvPr/>
          </p:nvSpPr>
          <p:spPr>
            <a:xfrm>
              <a:off x="2411760" y="2204864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4" name="Овал 33"/>
            <p:cNvSpPr/>
            <p:nvPr/>
          </p:nvSpPr>
          <p:spPr>
            <a:xfrm>
              <a:off x="2699792" y="2206800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5" name="Овал 34"/>
            <p:cNvSpPr/>
            <p:nvPr/>
          </p:nvSpPr>
          <p:spPr>
            <a:xfrm>
              <a:off x="2843808" y="2206800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6" name="Овал 35"/>
            <p:cNvSpPr/>
            <p:nvPr/>
          </p:nvSpPr>
          <p:spPr>
            <a:xfrm>
              <a:off x="2987824" y="2208551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7" name="Овал 36"/>
            <p:cNvSpPr/>
            <p:nvPr/>
          </p:nvSpPr>
          <p:spPr>
            <a:xfrm>
              <a:off x="3131840" y="2206800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8" name="Овал 37"/>
            <p:cNvSpPr/>
            <p:nvPr/>
          </p:nvSpPr>
          <p:spPr>
            <a:xfrm>
              <a:off x="3276000" y="2206800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 rot="16200000">
            <a:off x="6591330" y="2561292"/>
            <a:ext cx="360040" cy="73944"/>
            <a:chOff x="2411760" y="2204864"/>
            <a:chExt cx="360040" cy="73944"/>
          </a:xfrm>
          <a:solidFill>
            <a:schemeClr val="accent2"/>
          </a:solidFill>
        </p:grpSpPr>
        <p:sp>
          <p:nvSpPr>
            <p:cNvPr id="40" name="Овал 39"/>
            <p:cNvSpPr/>
            <p:nvPr/>
          </p:nvSpPr>
          <p:spPr>
            <a:xfrm>
              <a:off x="2555776" y="2204864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1" name="Овал 40"/>
            <p:cNvSpPr/>
            <p:nvPr/>
          </p:nvSpPr>
          <p:spPr>
            <a:xfrm>
              <a:off x="2411760" y="2204864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2" name="Овал 41"/>
            <p:cNvSpPr/>
            <p:nvPr/>
          </p:nvSpPr>
          <p:spPr>
            <a:xfrm>
              <a:off x="2699792" y="2206800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47" name="Скругленный прямоугольник 46"/>
          <p:cNvSpPr/>
          <p:nvPr/>
        </p:nvSpPr>
        <p:spPr>
          <a:xfrm>
            <a:off x="742912" y="5288481"/>
            <a:ext cx="2124791" cy="1152128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4071217" y="5288481"/>
            <a:ext cx="2124791" cy="1152128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2443562" y="1116363"/>
            <a:ext cx="2124791" cy="1152128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5720650" y="1116363"/>
            <a:ext cx="2124791" cy="1152128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398481" y="3286129"/>
            <a:ext cx="904415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Шаг 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041085" y="3322129"/>
            <a:ext cx="904415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Шаг 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679654" y="3322129"/>
            <a:ext cx="904415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Шаг 3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318173" y="3322129"/>
            <a:ext cx="904415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Шаг 4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47819" y="5444849"/>
            <a:ext cx="2111475" cy="861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dirty="0">
                <a:latin typeface="Tahoma" pitchFamily="34" charset="0"/>
                <a:cs typeface="Tahoma" pitchFamily="34" charset="0"/>
              </a:rPr>
              <a:t>Просмотр проекта (отчета)</a:t>
            </a:r>
          </a:p>
          <a:p>
            <a:r>
              <a:rPr lang="ru-RU" sz="1000" dirty="0">
                <a:latin typeface="Tahoma" pitchFamily="34" charset="0"/>
                <a:cs typeface="Tahoma" pitchFamily="34" charset="0"/>
              </a:rPr>
              <a:t>бюджета на сайте </a:t>
            </a:r>
          </a:p>
          <a:p>
            <a:r>
              <a:rPr lang="ru-RU" sz="1000" dirty="0">
                <a:latin typeface="Tahoma" pitchFamily="34" charset="0"/>
                <a:cs typeface="Tahoma" pitchFamily="34" charset="0"/>
              </a:rPr>
              <a:t>Финансового управления </a:t>
            </a:r>
          </a:p>
          <a:p>
            <a:r>
              <a:rPr lang="ru-RU" sz="1000" dirty="0">
                <a:latin typeface="Tahoma" pitchFamily="34" charset="0"/>
                <a:cs typeface="Tahoma" pitchFamily="34" charset="0"/>
              </a:rPr>
              <a:t>по адресу </a:t>
            </a:r>
            <a:r>
              <a:rPr lang="en-US" sz="1000" dirty="0">
                <a:latin typeface="Tahoma" pitchFamily="34" charset="0"/>
                <a:cs typeface="Tahoma" pitchFamily="34" charset="0"/>
                <a:hlinkClick r:id="rId2"/>
              </a:rPr>
              <a:t>http://fin.mouhta.ru/</a:t>
            </a:r>
            <a:r>
              <a:rPr lang="ru-RU" sz="1000" dirty="0">
                <a:latin typeface="Tahoma" pitchFamily="34" charset="0"/>
                <a:cs typeface="Tahoma" pitchFamily="34" charset="0"/>
              </a:rPr>
              <a:t> </a:t>
            </a:r>
          </a:p>
          <a:p>
            <a:r>
              <a:rPr lang="ru-RU" sz="1000" dirty="0">
                <a:latin typeface="Tahoma" pitchFamily="34" charset="0"/>
                <a:cs typeface="Tahoma" pitchFamily="34" charset="0"/>
              </a:rPr>
              <a:t>в разделе Бюджет МОГО «Ухта»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665021" y="1492372"/>
            <a:ext cx="1681871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dirty="0">
                <a:latin typeface="Tahoma" pitchFamily="34" charset="0"/>
                <a:cs typeface="Tahoma" pitchFamily="34" charset="0"/>
              </a:rPr>
              <a:t>Подготовка замечаний и </a:t>
            </a:r>
          </a:p>
          <a:p>
            <a:r>
              <a:rPr lang="ru-RU" sz="1000" dirty="0">
                <a:latin typeface="Tahoma" pitchFamily="34" charset="0"/>
                <a:cs typeface="Tahoma" pitchFamily="34" charset="0"/>
              </a:rPr>
              <a:t>предложений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377957" y="5664490"/>
            <a:ext cx="1503938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dirty="0">
                <a:latin typeface="Tahoma" pitchFamily="34" charset="0"/>
                <a:cs typeface="Tahoma" pitchFamily="34" charset="0"/>
              </a:rPr>
              <a:t>Выступление на </a:t>
            </a:r>
          </a:p>
          <a:p>
            <a:r>
              <a:rPr lang="ru-RU" sz="1000" dirty="0">
                <a:latin typeface="Tahoma" pitchFamily="34" charset="0"/>
                <a:cs typeface="Tahoma" pitchFamily="34" charset="0"/>
              </a:rPr>
              <a:t>публичных слушаниях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731833" y="1193482"/>
            <a:ext cx="2097049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dirty="0">
                <a:latin typeface="Tahoma" pitchFamily="34" charset="0"/>
                <a:cs typeface="Tahoma" pitchFamily="34" charset="0"/>
              </a:rPr>
              <a:t>Направление замечаний и </a:t>
            </a:r>
          </a:p>
          <a:p>
            <a:r>
              <a:rPr lang="ru-RU" sz="1000" dirty="0">
                <a:latin typeface="Tahoma" pitchFamily="34" charset="0"/>
                <a:cs typeface="Tahoma" pitchFamily="34" charset="0"/>
              </a:rPr>
              <a:t>предложений через форму </a:t>
            </a:r>
          </a:p>
          <a:p>
            <a:r>
              <a:rPr lang="ru-RU" sz="1000" dirty="0">
                <a:latin typeface="Tahoma" pitchFamily="34" charset="0"/>
                <a:cs typeface="Tahoma" pitchFamily="34" charset="0"/>
              </a:rPr>
              <a:t>обратной связи на сайте </a:t>
            </a:r>
          </a:p>
          <a:p>
            <a:r>
              <a:rPr lang="ru-RU" sz="1000" dirty="0">
                <a:latin typeface="Tahoma" pitchFamily="34" charset="0"/>
                <a:cs typeface="Tahoma" pitchFamily="34" charset="0"/>
              </a:rPr>
              <a:t>Финансового управления </a:t>
            </a:r>
          </a:p>
          <a:p>
            <a:r>
              <a:rPr lang="ru-RU" sz="1000" dirty="0">
                <a:latin typeface="Tahoma" pitchFamily="34" charset="0"/>
                <a:cs typeface="Tahoma" pitchFamily="34" charset="0"/>
              </a:rPr>
              <a:t>по адресу </a:t>
            </a:r>
            <a:r>
              <a:rPr lang="en-US" sz="1000" dirty="0">
                <a:latin typeface="Tahoma" pitchFamily="34" charset="0"/>
                <a:cs typeface="Tahoma" pitchFamily="34" charset="0"/>
                <a:hlinkClick r:id="rId2"/>
              </a:rPr>
              <a:t>http://fin.mouhta.ru/</a:t>
            </a:r>
            <a:r>
              <a:rPr lang="ru-RU" sz="1000" dirty="0">
                <a:latin typeface="Tahoma" pitchFamily="34" charset="0"/>
                <a:cs typeface="Tahoma" pitchFamily="34" charset="0"/>
              </a:rPr>
              <a:t> </a:t>
            </a:r>
          </a:p>
          <a:p>
            <a:r>
              <a:rPr lang="ru-RU" sz="1000" dirty="0">
                <a:latin typeface="Tahoma" pitchFamily="34" charset="0"/>
                <a:cs typeface="Tahoma" pitchFamily="34" charset="0"/>
              </a:rPr>
              <a:t>в разделе Бюджет для граждан </a:t>
            </a:r>
          </a:p>
        </p:txBody>
      </p:sp>
    </p:spTree>
    <p:extLst>
      <p:ext uri="{BB962C8B-B14F-4D97-AF65-F5344CB8AC3E}">
        <p14:creationId xmlns:p14="http://schemas.microsoft.com/office/powerpoint/2010/main" val="258276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0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/>
              <a:t>Основные характеристики бюджета</a:t>
            </a:r>
          </a:p>
        </p:txBody>
      </p:sp>
      <p:sp>
        <p:nvSpPr>
          <p:cNvPr id="2870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018C1DE-AD17-42EB-8B48-B38965B1487F}" type="slidenum">
              <a:rPr lang="ru-RU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2417171"/>
              </p:ext>
            </p:extLst>
          </p:nvPr>
        </p:nvGraphicFramePr>
        <p:xfrm>
          <a:off x="99502" y="1341438"/>
          <a:ext cx="8928002" cy="163068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9072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05145"/>
                <a:gridCol w="14401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8516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9515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95164"/>
              </a:tblGrid>
              <a:tr h="370840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2016 года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2017 года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2017 года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Отклонение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% к плану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/>
                        <a:t>Доходы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3 582,9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3 652,7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3 655,6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-2,9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100,1%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/>
                        <a:t>Расходы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3 519,7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3 700,2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3 513,2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187,0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/>
                        <a:t>94,9%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/>
                        <a:t>Дефицит/Профицит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63,2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-47,5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142,4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-189,9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68344" y="990600"/>
            <a:ext cx="954087" cy="307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cs typeface="Tahoma" pitchFamily="34" charset="0"/>
              </a:rPr>
              <a:t>млн. руб.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723736"/>
              </p:ext>
            </p:extLst>
          </p:nvPr>
        </p:nvGraphicFramePr>
        <p:xfrm>
          <a:off x="179512" y="3212976"/>
          <a:ext cx="8514947" cy="37084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85149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Динамика доходов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</a:rPr>
                        <a:t> и расходов бюджета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3224322"/>
              </p:ext>
            </p:extLst>
          </p:nvPr>
        </p:nvGraphicFramePr>
        <p:xfrm>
          <a:off x="179512" y="3736975"/>
          <a:ext cx="8784976" cy="2791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86500" y="3429000"/>
            <a:ext cx="954087" cy="307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cs typeface="Tahoma" pitchFamily="34" charset="0"/>
              </a:rPr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335432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/>
              <a:t>Майские указы</a:t>
            </a:r>
            <a:br>
              <a:rPr lang="ru-RU"/>
            </a:br>
            <a:r>
              <a:rPr lang="ru-RU"/>
              <a:t>Президента Российской Федерации</a:t>
            </a:r>
          </a:p>
        </p:txBody>
      </p:sp>
      <p:sp>
        <p:nvSpPr>
          <p:cNvPr id="27650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48F222-5EEF-4B24-BBFA-38FC63B31104}" type="slidenum">
              <a:rPr lang="ru-RU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729981"/>
              </p:ext>
            </p:extLst>
          </p:nvPr>
        </p:nvGraphicFramePr>
        <p:xfrm>
          <a:off x="174019" y="1180895"/>
          <a:ext cx="8712969" cy="543950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7086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886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6355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№ 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указа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Наименование мероприятия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Исполнено за 2016 год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Исполнено за 2017 год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7728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596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Субсидирование части затрат субъектов малого и среднего предпринимательства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2,0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7728"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Обеспечение деятельности информационно-маркетингового центра малого и среднего предпринимательства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0,6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0,4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1440">
                <a:tc rowSpan="3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597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Повышение оплаты труда отдельных категорий работников бюджетной сферы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1 081,8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1 134,3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Поддержка социально ориентированных некоммерческих</a:t>
                      </a:r>
                      <a:r>
                        <a:rPr lang="ru-RU" sz="1200" baseline="0" dirty="0"/>
                        <a:t> организаций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0,8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51460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Организация,  проведение и участие обучающихся и педагогов в конкурсах, фестивалях, соревнованиях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0,3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0,3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8864">
                <a:tc rowSpan="3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599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Модернизация дошкольных  образовательных учреждений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11,8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49696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/>
                        <a:t>Увеличение числа детей, обучающихся по дополнительным образовательным программам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155,6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92,6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24544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Повышение квалификации работников общеобразовательных учреждений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0,2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0,4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38256">
                <a:tc rowSpan="4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600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Обеспечение граждан жильем и переселение граждан из аварийного жилищного фонда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261,0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274,2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51968">
                <a:tc vMerge="1">
                  <a:txBody>
                    <a:bodyPr/>
                    <a:lstStyle/>
                    <a:p>
                      <a:endParaRPr lang="ru-RU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Обеспечение жильем детей-сирот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25,6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14,9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Обеспечение жильем молодых</a:t>
                      </a:r>
                      <a:r>
                        <a:rPr lang="ru-RU" sz="1200" baseline="0" dirty="0"/>
                        <a:t> семей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46,1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46,3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Обеспечение жильем ветеранов, инвалидов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428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602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Комплектование</a:t>
                      </a:r>
                      <a:r>
                        <a:rPr lang="ru-RU" sz="1200" baseline="0" dirty="0"/>
                        <a:t> документных (книжных) фондов библиотек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0,5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0,5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Итого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/>
                        <a:t>1 589,2</a:t>
                      </a:r>
                      <a:endParaRPr lang="ru-RU" sz="1200" b="1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1 573,0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145387" y="891697"/>
            <a:ext cx="841897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327888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Средняя заработная плата работника бюджетной сферы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401341890"/>
              </p:ext>
            </p:extLst>
          </p:nvPr>
        </p:nvGraphicFramePr>
        <p:xfrm>
          <a:off x="96824" y="1388526"/>
          <a:ext cx="8685964" cy="4903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8031099" y="1013433"/>
            <a:ext cx="822661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тыс. руб.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09059" y="5609400"/>
            <a:ext cx="700833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cs typeface="Tahoma" pitchFamily="34" charset="0"/>
              </a:rPr>
              <a:t>2016 год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09059" y="5407247"/>
            <a:ext cx="700833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cs typeface="Tahoma" pitchFamily="34" charset="0"/>
              </a:rPr>
              <a:t>2017 год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09058" y="5208832"/>
            <a:ext cx="1117614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cs typeface="Tahoma" pitchFamily="34" charset="0"/>
              </a:rPr>
              <a:t>2018-2020 годы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09059" y="4729668"/>
            <a:ext cx="700833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cs typeface="Tahoma" pitchFamily="34" charset="0"/>
              </a:rPr>
              <a:t>2016 год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09059" y="4527515"/>
            <a:ext cx="700833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cs typeface="Tahoma" pitchFamily="34" charset="0"/>
              </a:rPr>
              <a:t>2017 год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09058" y="4329100"/>
            <a:ext cx="1117614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cs typeface="Tahoma" pitchFamily="34" charset="0"/>
              </a:rPr>
              <a:t>2018-2020 годы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109059" y="3829568"/>
            <a:ext cx="700833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cs typeface="Tahoma" pitchFamily="34" charset="0"/>
              </a:rPr>
              <a:t>2016 год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09059" y="3627415"/>
            <a:ext cx="700833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cs typeface="Tahoma" pitchFamily="34" charset="0"/>
              </a:rPr>
              <a:t>2017 год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109058" y="3429000"/>
            <a:ext cx="1117614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cs typeface="Tahoma" pitchFamily="34" charset="0"/>
              </a:rPr>
              <a:t>2018-2020 годы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109060" y="2940485"/>
            <a:ext cx="700833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cs typeface="Tahoma" pitchFamily="34" charset="0"/>
              </a:rPr>
              <a:t>2016 год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109060" y="2738332"/>
            <a:ext cx="700833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cs typeface="Tahoma" pitchFamily="34" charset="0"/>
              </a:rPr>
              <a:t>2017 год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09059" y="2539917"/>
            <a:ext cx="1117614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cs typeface="Tahoma" pitchFamily="34" charset="0"/>
              </a:rPr>
              <a:t>2018-2020 годы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109061" y="2062419"/>
            <a:ext cx="700833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cs typeface="Tahoma" pitchFamily="34" charset="0"/>
              </a:rPr>
              <a:t>2016 год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109061" y="1860266"/>
            <a:ext cx="700833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cs typeface="Tahoma" pitchFamily="34" charset="0"/>
              </a:rPr>
              <a:t>2017 год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109060" y="1661851"/>
            <a:ext cx="1117614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cs typeface="Tahoma" pitchFamily="34" charset="0"/>
              </a:rPr>
              <a:t>2018-2020 годы</a:t>
            </a:r>
          </a:p>
        </p:txBody>
      </p:sp>
    </p:spTree>
    <p:extLst>
      <p:ext uri="{BB962C8B-B14F-4D97-AF65-F5344CB8AC3E}">
        <p14:creationId xmlns:p14="http://schemas.microsoft.com/office/powerpoint/2010/main" val="382713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/>
              <a:t>Доходы и расходы на душу населения по сравнению с другими муниципальными образованиями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938540245"/>
              </p:ext>
            </p:extLst>
          </p:nvPr>
        </p:nvGraphicFramePr>
        <p:xfrm>
          <a:off x="-108520" y="1772817"/>
          <a:ext cx="4823452" cy="4540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857565629"/>
              </p:ext>
            </p:extLst>
          </p:nvPr>
        </p:nvGraphicFramePr>
        <p:xfrm>
          <a:off x="4355976" y="1772816"/>
          <a:ext cx="4676315" cy="4401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172450" y="1058862"/>
            <a:ext cx="822325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тыс. руб.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9512" y="1484783"/>
            <a:ext cx="4043094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</a:rPr>
              <a:t>Доходы </a:t>
            </a:r>
            <a:r>
              <a:rPr lang="ru-RU" sz="1200" dirty="0">
                <a:solidFill>
                  <a:prstClr val="black"/>
                </a:solidFill>
              </a:rPr>
              <a:t>в расчете на душу населения по сравнению </a:t>
            </a:r>
            <a:endParaRPr lang="en-US" sz="1200" dirty="0">
              <a:solidFill>
                <a:prstClr val="black"/>
              </a:solidFill>
            </a:endParaRPr>
          </a:p>
          <a:p>
            <a:r>
              <a:rPr lang="ru-RU" sz="1200" dirty="0">
                <a:solidFill>
                  <a:prstClr val="black"/>
                </a:solidFill>
              </a:rPr>
              <a:t>с другими муниципальными образованиями 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75656" y="4826233"/>
            <a:ext cx="1093569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cs typeface="Tahoma" pitchFamily="34" charset="0"/>
              </a:rPr>
              <a:t>Сыктывкар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01059" y="4077072"/>
            <a:ext cx="553357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cs typeface="Tahoma" pitchFamily="34" charset="0"/>
              </a:rPr>
              <a:t>Ухта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11113" y="2841690"/>
            <a:ext cx="745717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cs typeface="Tahoma" pitchFamily="34" charset="0"/>
              </a:rPr>
              <a:t>Усинск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63971" y="3181510"/>
            <a:ext cx="583814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cs typeface="Tahoma" pitchFamily="34" charset="0"/>
              </a:rPr>
              <a:t>Инта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77133" y="2113111"/>
            <a:ext cx="845103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cs typeface="Tahoma" pitchFamily="34" charset="0"/>
              </a:rPr>
              <a:t>Воркута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81664" y="4826233"/>
            <a:ext cx="1093569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cs typeface="Tahoma" pitchFamily="34" charset="0"/>
              </a:rPr>
              <a:t>Сыктывкар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64689" y="4077071"/>
            <a:ext cx="553357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cs typeface="Tahoma" pitchFamily="34" charset="0"/>
              </a:rPr>
              <a:t>Ухта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87114" y="2864073"/>
            <a:ext cx="745717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cs typeface="Tahoma" pitchFamily="34" charset="0"/>
              </a:rPr>
              <a:t>Усинск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999798" y="3146756"/>
            <a:ext cx="583814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cs typeface="Tahoma" pitchFamily="34" charset="0"/>
              </a:rPr>
              <a:t>Инта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19204" y="2097433"/>
            <a:ext cx="845103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cs typeface="Tahoma" pitchFamily="34" charset="0"/>
              </a:rPr>
              <a:t>Воркута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90063" y="6174595"/>
            <a:ext cx="21162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Tahoma"/>
              </a:rPr>
              <a:t>Информация на 01.01.2018</a:t>
            </a:r>
            <a:endParaRPr lang="ru-RU" sz="1200" dirty="0">
              <a:solidFill>
                <a:prstClr val="black"/>
              </a:solidFill>
              <a:latin typeface="Tahoma"/>
              <a:cs typeface="Tahom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80827" y="1480452"/>
            <a:ext cx="4104009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</a:rPr>
              <a:t>Расходы </a:t>
            </a:r>
            <a:r>
              <a:rPr lang="ru-RU" sz="1200" dirty="0">
                <a:solidFill>
                  <a:prstClr val="black"/>
                </a:solidFill>
              </a:rPr>
              <a:t>в расчете на душу населения по сравнению </a:t>
            </a:r>
            <a:endParaRPr lang="en-US" sz="1200" dirty="0">
              <a:solidFill>
                <a:prstClr val="black"/>
              </a:solidFill>
            </a:endParaRPr>
          </a:p>
          <a:p>
            <a:r>
              <a:rPr lang="ru-RU" sz="1200" dirty="0">
                <a:solidFill>
                  <a:prstClr val="black"/>
                </a:solidFill>
              </a:rPr>
              <a:t>с другими муниципальными образованиями 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10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 txBox="1">
            <a:spLocks/>
          </p:cNvSpPr>
          <p:nvPr/>
        </p:nvSpPr>
        <p:spPr bwMode="auto">
          <a:xfrm>
            <a:off x="3654425" y="31750"/>
            <a:ext cx="5021263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ru-RU" sz="2000" b="1" u="sng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9699" name="Прямоугольник 9"/>
          <p:cNvSpPr>
            <a:spLocks noChangeArrowheads="1"/>
          </p:cNvSpPr>
          <p:nvPr/>
        </p:nvSpPr>
        <p:spPr bwMode="auto">
          <a:xfrm>
            <a:off x="252413" y="2420938"/>
            <a:ext cx="86391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5600" algn="ctr">
              <a:lnSpc>
                <a:spcPts val="2338"/>
              </a:lnSpc>
            </a:pPr>
            <a:r>
              <a:rPr lang="ru-RU" sz="25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ДОХОДЫ</a:t>
            </a:r>
          </a:p>
        </p:txBody>
      </p:sp>
      <p:sp>
        <p:nvSpPr>
          <p:cNvPr id="29701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4603A69-1B70-470B-B1A2-34F2885AA0D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4CE7E0-BDCE-49F3-9F97-5FD6819E3DE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dirty="0"/>
          </a:p>
        </p:txBody>
      </p:sp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323528" y="1508125"/>
            <a:ext cx="842518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ahoma" pitchFamily="34" charset="0"/>
                <a:cs typeface="Tahoma" pitchFamily="34" charset="0"/>
              </a:rPr>
              <a:t>Уважаемые жители</a:t>
            </a:r>
            <a:r>
              <a:rPr lang="en-US" sz="16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1600" b="1" dirty="0">
                <a:latin typeface="Tahoma" pitchFamily="34" charset="0"/>
                <a:cs typeface="Tahoma" pitchFamily="34" charset="0"/>
              </a:rPr>
              <a:t>муниципального образования</a:t>
            </a:r>
          </a:p>
          <a:p>
            <a:pPr algn="ctr"/>
            <a:r>
              <a:rPr lang="ru-RU" sz="1600" b="1" dirty="0">
                <a:latin typeface="Tahoma" pitchFamily="34" charset="0"/>
                <a:cs typeface="Tahoma" pitchFamily="34" charset="0"/>
              </a:rPr>
              <a:t> городского округа «Ухта»!</a:t>
            </a:r>
          </a:p>
          <a:p>
            <a:pPr algn="ctr"/>
            <a:endParaRPr lang="ru-RU" sz="1600" dirty="0">
              <a:solidFill>
                <a:srgbClr val="FF0000"/>
              </a:solidFill>
              <a:latin typeface="Tahoma" pitchFamily="34" charset="0"/>
            </a:endParaRPr>
          </a:p>
          <a:p>
            <a:pPr algn="just"/>
            <a:r>
              <a:rPr lang="ru-RU" sz="1600" dirty="0">
                <a:solidFill>
                  <a:srgbClr val="FF0000"/>
                </a:solidFill>
                <a:latin typeface="Tahoma" pitchFamily="34" charset="0"/>
              </a:rPr>
              <a:t>	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Представляем вашему вниманию «Бюджет для граждан», который познакомит вас с основными положениями 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отчета об исполнении 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бюджета МОГО «Ухта» на 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2017 год.</a:t>
            </a:r>
          </a:p>
          <a:p>
            <a:pPr algn="just"/>
            <a:r>
              <a:rPr lang="ru-RU" sz="1600" dirty="0">
                <a:latin typeface="Tahoma" pitchFamily="34" charset="0"/>
                <a:cs typeface="Tahoma" pitchFamily="34" charset="0"/>
              </a:rPr>
              <a:t>	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Информация представлена в 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доступной 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для обычных граждан форме. 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В «Бюджете для граждан» подробно разъясняются основные «бюджетные» термины и понятия, 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отражены основные характеристики отчета  об исполнении бюджета 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МОГО «Ухта», 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достигнутые цели 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и  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выполненные задачи.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 В виде схем и диаграмм представлены основные характеристики бюджета, объём и структура доходов и расходов, муниципального долга, а также дефицита 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бюджета. </a:t>
            </a:r>
          </a:p>
          <a:p>
            <a:pPr algn="just"/>
            <a:r>
              <a:rPr lang="ru-RU" sz="1600" dirty="0">
                <a:latin typeface="Tahoma" pitchFamily="34" charset="0"/>
                <a:cs typeface="Tahoma" pitchFamily="34" charset="0"/>
              </a:rPr>
              <a:t>	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Разработка 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информационного ресурса «Бюджет для граждан» является одним из важных направлений бюджетной политики, нацеленной на повышение прозрачности, открытости бюджета и бюджетного процесса. </a:t>
            </a:r>
            <a:endParaRPr lang="ru-RU" sz="1600" dirty="0" smtClean="0">
              <a:latin typeface="Tahoma" pitchFamily="34" charset="0"/>
              <a:cs typeface="Tahoma" pitchFamily="34" charset="0"/>
            </a:endParaRPr>
          </a:p>
          <a:p>
            <a:pPr algn="just"/>
            <a:r>
              <a:rPr lang="ru-RU" sz="1600" dirty="0">
                <a:latin typeface="Tahoma" pitchFamily="34" charset="0"/>
                <a:cs typeface="Tahoma" pitchFamily="34" charset="0"/>
              </a:rPr>
              <a:t>	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Мы 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открыты для ваших замечаний и предложений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.</a:t>
            </a:r>
          </a:p>
          <a:p>
            <a:pPr algn="just"/>
            <a:endParaRPr lang="ru-RU" sz="1600" dirty="0">
              <a:latin typeface="Tahoma" pitchFamily="34" charset="0"/>
              <a:cs typeface="Tahoma" pitchFamily="34" charset="0"/>
            </a:endParaRPr>
          </a:p>
          <a:p>
            <a:pPr algn="r"/>
            <a:r>
              <a:rPr lang="ru-RU" sz="1600" dirty="0" smtClean="0">
                <a:latin typeface="Tahoma" pitchFamily="34" charset="0"/>
                <a:cs typeface="Tahoma" pitchFamily="34" charset="0"/>
              </a:rPr>
              <a:t>М.Н. Османов</a:t>
            </a:r>
            <a:endParaRPr lang="ru-RU" sz="16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Доходы муниципального образования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185" y="1965422"/>
            <a:ext cx="2988000" cy="46944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Налог на доходы физических лиц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Доходы от акцизов на ГСМ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Налоги на совокупный доход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Налог на имущество физических лиц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Земельный налог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Государственная пошлина по делам, рассматриваемым в судах общей юрисдикции, мировыми судьями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Государственная пошлина за выдачу специального разрешения на движение по автомобильным дорогам транспортных </a:t>
            </a:r>
            <a:r>
              <a:rPr lang="ru-RU" sz="1300" dirty="0" smtClean="0">
                <a:latin typeface="+mn-lt"/>
                <a:cs typeface="Tahoma" pitchFamily="34" charset="0"/>
              </a:rPr>
              <a:t>средств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 smtClean="0">
                <a:latin typeface="+mn-lt"/>
                <a:cs typeface="Tahoma" pitchFamily="34" charset="0"/>
              </a:rPr>
              <a:t>Государственная пошлина за выдачу разрешения на установку рекламной конструкции</a:t>
            </a:r>
            <a:endParaRPr lang="ru-RU" sz="1300" dirty="0">
              <a:latin typeface="+mn-lt"/>
              <a:cs typeface="Tahoma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6800" y="1785422"/>
            <a:ext cx="2988000" cy="0"/>
          </a:xfrm>
          <a:prstGeom prst="line">
            <a:avLst/>
          </a:prstGeom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321835" y="1328594"/>
            <a:ext cx="2414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cs typeface="Tahoma" pitchFamily="34" charset="0"/>
              </a:rPr>
              <a:t>Налоговые доходы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096000" y="1785422"/>
            <a:ext cx="2988000" cy="0"/>
          </a:xfrm>
          <a:prstGeom prst="line">
            <a:avLst/>
          </a:prstGeom>
          <a:ln w="28575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145200" y="1785422"/>
            <a:ext cx="2988000" cy="0"/>
          </a:xfrm>
          <a:prstGeom prst="line">
            <a:avLst/>
          </a:prstGeom>
          <a:ln w="28575"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248799" y="1328222"/>
            <a:ext cx="2682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cs typeface="Tahoma" pitchFamily="34" charset="0"/>
              </a:rPr>
              <a:t>Неналоговые доходы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591970" y="1121742"/>
            <a:ext cx="20724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cs typeface="Tahoma" pitchFamily="34" charset="0"/>
              </a:rPr>
              <a:t>Безвозмездные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cs typeface="Tahoma" pitchFamily="34" charset="0"/>
              </a:rPr>
              <a:t>поступления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084983" y="1965421"/>
            <a:ext cx="2988000" cy="469440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Доходы от использования имущества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Плата за негативное воздействие на окружающую среду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Доходы от оказания платных услуг 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Доходы от компенсации затрат 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Доходы от реализации имущества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Доходы от продажи земельных участков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Платежи, взимаемые органами местного самоуправления городских округов за выполнение определенных функций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Штрафы, санкции, возмещение ущерба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400" dirty="0">
              <a:latin typeface="+mn-lt"/>
              <a:cs typeface="Tahoma" pitchFamily="34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200" dirty="0">
              <a:latin typeface="+mn-lt"/>
              <a:cs typeface="Tahoma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134183" y="1965422"/>
            <a:ext cx="2988000" cy="4693593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Межбюджетные трансферты – средства, предоставляемые одним бюджетом другому бюджету 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Дотации – межбюджетные трансферты, предоставляемые на безвозмездной и безвозвратной основе без установления направлений и (или) условий использования;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Субсидии – межбюджетные трансферты, предоставляемые на условиях долевого софинансирования расходов других бюджетов;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Субвенции  - межбюджетные трансферты, предоставляемые на финансирование  «переданных» другим публично-правовым образованиям полномочий;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Прочие безвозмездные поступления от юридических и физических лиц</a:t>
            </a:r>
          </a:p>
        </p:txBody>
      </p:sp>
      <p:sp>
        <p:nvSpPr>
          <p:cNvPr id="2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07445" y="6481445"/>
            <a:ext cx="2133600" cy="365125"/>
          </a:xfrm>
        </p:spPr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337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7444145"/>
              </p:ext>
            </p:extLst>
          </p:nvPr>
        </p:nvGraphicFramePr>
        <p:xfrm>
          <a:off x="251520" y="1124744"/>
          <a:ext cx="8685213" cy="5477182"/>
        </p:xfrm>
        <a:graphic>
          <a:graphicData uri="http://schemas.openxmlformats.org/drawingml/2006/table">
            <a:tbl>
              <a:tblPr/>
              <a:tblGrid>
                <a:gridCol w="58642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128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081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857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Наименование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Нормативы отчислений до реформы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(2002 год)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Нормативы отчислений после реформы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(2017 год)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Налог на прибыль (доход) организаций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Налог на доходы физических лиц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37,88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Акцизы на спирт питьевой, водку, ликероводочные изделия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40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Налог на добычу полезных ископаемых в виде углеводородного сырья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Налог на добычу общераспространенных полезных ископаемых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Налог с продаж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Единый налог на вмененный доход для отдельных видов деятельности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Налог взимаемый по упрощенной системе налогообложения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Единый сельскохозяйственный налог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336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Налог, взимаемый в связи с применением патентной системы налогообложения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Налог на имущество предприятий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Налог на имущество физических лиц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747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Земельный налог сельскохозяйственного назначения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Земельный налог на земли городов и поселков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Земельный налог с организаций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Земельный налог с физических лиц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32837" name="Заголовок 1"/>
          <p:cNvSpPr txBox="1">
            <a:spLocks/>
          </p:cNvSpPr>
          <p:nvPr/>
        </p:nvSpPr>
        <p:spPr bwMode="auto">
          <a:xfrm>
            <a:off x="3654425" y="73025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Налоги, оставшиеся у местного самоуправления после реформы</a:t>
            </a:r>
          </a:p>
        </p:txBody>
      </p:sp>
      <p:sp>
        <p:nvSpPr>
          <p:cNvPr id="32838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9B7C1C4-AE00-4722-851E-C8A37570C119}" type="slidenum">
              <a:rPr lang="ru-RU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01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Мы - налогоплательщики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grpSp>
        <p:nvGrpSpPr>
          <p:cNvPr id="36" name="Группа 35"/>
          <p:cNvGrpSpPr/>
          <p:nvPr/>
        </p:nvGrpSpPr>
        <p:grpSpPr>
          <a:xfrm>
            <a:off x="163085" y="4428000"/>
            <a:ext cx="2124245" cy="1741545"/>
            <a:chOff x="96192" y="4403248"/>
            <a:chExt cx="2124245" cy="174154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grpSpPr>
        <p:sp>
          <p:nvSpPr>
            <p:cNvPr id="6" name="Трапеция 5"/>
            <p:cNvSpPr/>
            <p:nvPr/>
          </p:nvSpPr>
          <p:spPr>
            <a:xfrm>
              <a:off x="96192" y="5300631"/>
              <a:ext cx="2124245" cy="844162"/>
            </a:xfrm>
            <a:prstGeom prst="trapezoid">
              <a:avLst>
                <a:gd name="adj" fmla="val 62551"/>
              </a:avLst>
            </a:prstGeom>
            <a:grpFill/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400" dirty="0">
                <a:solidFill>
                  <a:schemeClr val="bg1"/>
                </a:solidFill>
              </a:endParaRPr>
            </a:p>
          </p:txBody>
        </p:sp>
        <p:sp>
          <p:nvSpPr>
            <p:cNvPr id="22" name="Равнобедренный треугольник 21"/>
            <p:cNvSpPr/>
            <p:nvPr/>
          </p:nvSpPr>
          <p:spPr>
            <a:xfrm>
              <a:off x="626284" y="4403248"/>
              <a:ext cx="1064060" cy="876859"/>
            </a:xfrm>
            <a:prstGeom prst="triangle">
              <a:avLst/>
            </a:pr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2395085" y="4441716"/>
            <a:ext cx="2124245" cy="1739404"/>
            <a:chOff x="2287219" y="4405389"/>
            <a:chExt cx="2124245" cy="1739404"/>
          </a:xfr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grpSpPr>
        <p:sp>
          <p:nvSpPr>
            <p:cNvPr id="30" name="Трапеция 29"/>
            <p:cNvSpPr/>
            <p:nvPr/>
          </p:nvSpPr>
          <p:spPr>
            <a:xfrm>
              <a:off x="2287219" y="5300631"/>
              <a:ext cx="2124245" cy="844162"/>
            </a:xfrm>
            <a:prstGeom prst="trapezoid">
              <a:avLst>
                <a:gd name="adj" fmla="val 62551"/>
              </a:avLst>
            </a:prstGeom>
            <a:grpFill/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1" name="Равнобедренный треугольник 30"/>
            <p:cNvSpPr/>
            <p:nvPr/>
          </p:nvSpPr>
          <p:spPr>
            <a:xfrm>
              <a:off x="2817311" y="4405389"/>
              <a:ext cx="1064060" cy="876859"/>
            </a:xfrm>
            <a:prstGeom prst="triangle">
              <a:avLst/>
            </a:pr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4627085" y="4428000"/>
            <a:ext cx="2124245" cy="1741545"/>
            <a:chOff x="4563864" y="4403248"/>
            <a:chExt cx="2124245" cy="1741545"/>
          </a:xfr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grpSpPr>
        <p:sp>
          <p:nvSpPr>
            <p:cNvPr id="32" name="Трапеция 31"/>
            <p:cNvSpPr/>
            <p:nvPr/>
          </p:nvSpPr>
          <p:spPr>
            <a:xfrm>
              <a:off x="4563864" y="5300631"/>
              <a:ext cx="2124245" cy="844162"/>
            </a:xfrm>
            <a:prstGeom prst="trapezoid">
              <a:avLst>
                <a:gd name="adj" fmla="val 62551"/>
              </a:avLst>
            </a:prstGeom>
            <a:grpFill/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3" name="Равнобедренный треугольник 32"/>
            <p:cNvSpPr/>
            <p:nvPr/>
          </p:nvSpPr>
          <p:spPr>
            <a:xfrm>
              <a:off x="5093956" y="4403248"/>
              <a:ext cx="1064060" cy="876859"/>
            </a:xfrm>
            <a:prstGeom prst="triangle">
              <a:avLst/>
            </a:pr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6859085" y="4428000"/>
            <a:ext cx="2124245" cy="1741545"/>
            <a:chOff x="6908763" y="4382724"/>
            <a:chExt cx="2124245" cy="1741545"/>
          </a:xfr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grpSpPr>
        <p:sp>
          <p:nvSpPr>
            <p:cNvPr id="34" name="Трапеция 33"/>
            <p:cNvSpPr/>
            <p:nvPr/>
          </p:nvSpPr>
          <p:spPr>
            <a:xfrm>
              <a:off x="6908763" y="5280107"/>
              <a:ext cx="2124245" cy="844162"/>
            </a:xfrm>
            <a:prstGeom prst="trapezoid">
              <a:avLst>
                <a:gd name="adj" fmla="val 62551"/>
              </a:avLst>
            </a:prstGeom>
            <a:grpFill/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5" name="Равнобедренный треугольник 34"/>
            <p:cNvSpPr/>
            <p:nvPr/>
          </p:nvSpPr>
          <p:spPr>
            <a:xfrm>
              <a:off x="7438855" y="4382724"/>
              <a:ext cx="1064060" cy="876859"/>
            </a:xfrm>
            <a:prstGeom prst="triangle">
              <a:avLst/>
            </a:pr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463008" y="5596582"/>
            <a:ext cx="159050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Налог на доходы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физических лиц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698025" y="5430881"/>
            <a:ext cx="1518364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Налог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на имущество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физических лиц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110362" y="5538603"/>
            <a:ext cx="1157689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Земельный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налог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52674" y="5538603"/>
            <a:ext cx="1431803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Транспортный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налог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62704" y="4833378"/>
            <a:ext cx="554959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13%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050067" y="4803026"/>
            <a:ext cx="894796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3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0,2%;</a:t>
            </a:r>
          </a:p>
          <a:p>
            <a:pPr algn="ctr"/>
            <a:r>
              <a:rPr lang="ru-RU" sz="13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2%;0,5%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417525" y="4767276"/>
            <a:ext cx="609461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0,3%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1,5%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144779" y="1188000"/>
            <a:ext cx="1932077" cy="3096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85000"/>
                </a:schemeClr>
              </a:gs>
              <a:gs pos="99667">
                <a:schemeClr val="bg1"/>
              </a:gs>
              <a:gs pos="8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448779" y="1188000"/>
            <a:ext cx="1932077" cy="3096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85000"/>
                </a:schemeClr>
              </a:gs>
              <a:gs pos="99667">
                <a:schemeClr val="bg1"/>
              </a:gs>
              <a:gs pos="8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752779" y="1188000"/>
            <a:ext cx="1932077" cy="3096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85000"/>
                </a:schemeClr>
              </a:gs>
              <a:gs pos="99667">
                <a:schemeClr val="bg1"/>
              </a:gs>
              <a:gs pos="8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056779" y="1189400"/>
            <a:ext cx="1932077" cy="3096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85000"/>
                </a:schemeClr>
              </a:gs>
              <a:gs pos="99667">
                <a:schemeClr val="bg1"/>
              </a:gs>
              <a:gs pos="8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26813" y="1276521"/>
            <a:ext cx="1683474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>
                <a:latin typeface="Tahoma" pitchFamily="34" charset="0"/>
                <a:cs typeface="Tahoma" pitchFamily="34" charset="0"/>
              </a:rPr>
              <a:t>В отдельных случаях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ставка налога: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9%, 30%, 35%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26813" y="2037802"/>
            <a:ext cx="1414170" cy="13849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 defTabSz="222250"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cs typeface="Tahoma" pitchFamily="34" charset="0"/>
              </a:rPr>
              <a:t>Налог поступает </a:t>
            </a:r>
          </a:p>
          <a:p>
            <a:pPr lvl="0" defTabSz="222250"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cs typeface="Tahoma" pitchFamily="34" charset="0"/>
              </a:rPr>
              <a:t>в бюджет </a:t>
            </a:r>
          </a:p>
          <a:p>
            <a:pPr lvl="0" defTabSz="222250"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cs typeface="Tahoma" pitchFamily="34" charset="0"/>
              </a:rPr>
              <a:t>МОГО «Ухта»</a:t>
            </a:r>
          </a:p>
          <a:p>
            <a:pPr lvl="0" defTabSz="222250"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cs typeface="Tahoma" pitchFamily="34" charset="0"/>
              </a:rPr>
              <a:t>в размере 20 % </a:t>
            </a:r>
          </a:p>
          <a:p>
            <a:pPr lvl="0" defTabSz="222250"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cs typeface="Tahoma" pitchFamily="34" charset="0"/>
              </a:rPr>
              <a:t>в бюджет </a:t>
            </a:r>
          </a:p>
          <a:p>
            <a:pPr lvl="0" defTabSz="222250"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cs typeface="Tahoma" pitchFamily="34" charset="0"/>
              </a:rPr>
              <a:t>Республики Коми</a:t>
            </a:r>
          </a:p>
          <a:p>
            <a:pPr lvl="0" defTabSz="222250"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cs typeface="Tahoma" pitchFamily="34" charset="0"/>
              </a:rPr>
              <a:t>в размере 80 %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549836" y="1235726"/>
            <a:ext cx="1729961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Налог оплачивается </a:t>
            </a:r>
          </a:p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исходя из </a:t>
            </a:r>
          </a:p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кадастровой </a:t>
            </a:r>
          </a:p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стоимости объекта </a:t>
            </a:r>
          </a:p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налогообложения </a:t>
            </a:r>
          </a:p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(решение Совета </a:t>
            </a:r>
          </a:p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МОГО «Ухта» </a:t>
            </a:r>
          </a:p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от 20.11.2014 № 331)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554804" y="2792903"/>
            <a:ext cx="1359668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>
                <a:latin typeface="Tahoma" pitchFamily="34" charset="0"/>
                <a:cs typeface="Tahoma" pitchFamily="34" charset="0"/>
              </a:rPr>
              <a:t>Налог поступает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в бюджет 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МОГО «Ухта»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в объеме 100 %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866382" y="1213271"/>
            <a:ext cx="1903085" cy="24929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Ставка налога от </a:t>
            </a:r>
          </a:p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кадастровой </a:t>
            </a:r>
          </a:p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стоимости земельных </a:t>
            </a:r>
          </a:p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участков занятых </a:t>
            </a:r>
          </a:p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жилищным фондом,</a:t>
            </a:r>
          </a:p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с/х назначения</a:t>
            </a:r>
          </a:p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или приобретенных </a:t>
            </a:r>
          </a:p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(предоставленных) для </a:t>
            </a:r>
          </a:p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личного подсобного </a:t>
            </a:r>
          </a:p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хозяйства, садоводства,</a:t>
            </a:r>
          </a:p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огородничества,</a:t>
            </a:r>
          </a:p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животноводства или </a:t>
            </a:r>
          </a:p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дачного хозяйства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866382" y="3632650"/>
            <a:ext cx="1872629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>
                <a:latin typeface="Tahoma" pitchFamily="34" charset="0"/>
                <a:cs typeface="Tahoma" pitchFamily="34" charset="0"/>
              </a:rPr>
              <a:t>Налог поступает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в бюджет МОГО «Ухта»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в объеме 100 %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146777" y="1187875"/>
            <a:ext cx="1733167" cy="861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>
                <a:latin typeface="Tahoma" pitchFamily="34" charset="0"/>
                <a:cs typeface="Tahoma" pitchFamily="34" charset="0"/>
              </a:rPr>
              <a:t>Ставка налога на 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легковые автомобили</a:t>
            </a:r>
          </a:p>
          <a:p>
            <a:pPr algn="ctr"/>
            <a:endParaRPr lang="ru-RU" sz="1400" dirty="0">
              <a:latin typeface="Tahoma" pitchFamily="34" charset="0"/>
              <a:cs typeface="Tahoma" pitchFamily="34" charset="0"/>
            </a:endParaRPr>
          </a:p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Мощность двигателя:</a:t>
            </a:r>
          </a:p>
        </p:txBody>
      </p:sp>
      <p:sp>
        <p:nvSpPr>
          <p:cNvPr id="59" name="TextBox 41"/>
          <p:cNvSpPr txBox="1">
            <a:spLocks noChangeArrowheads="1"/>
          </p:cNvSpPr>
          <p:nvPr/>
        </p:nvSpPr>
        <p:spPr bwMode="auto">
          <a:xfrm>
            <a:off x="8321400" y="2049649"/>
            <a:ext cx="776288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dirty="0">
                <a:latin typeface="Tahoma" pitchFamily="34" charset="0"/>
                <a:cs typeface="Tahoma" pitchFamily="34" charset="0"/>
              </a:rPr>
              <a:t>10 руб.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15 руб.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20 руб.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30 руб.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50 руб.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75 руб.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150 руб.</a:t>
            </a:r>
          </a:p>
        </p:txBody>
      </p:sp>
      <p:sp>
        <p:nvSpPr>
          <p:cNvPr id="60" name="TextBox 48"/>
          <p:cNvSpPr txBox="1">
            <a:spLocks noChangeArrowheads="1"/>
          </p:cNvSpPr>
          <p:nvPr/>
        </p:nvSpPr>
        <p:spPr bwMode="auto">
          <a:xfrm>
            <a:off x="7125378" y="2049649"/>
            <a:ext cx="128746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dirty="0">
                <a:latin typeface="Tahoma" pitchFamily="34" charset="0"/>
                <a:cs typeface="Tahoma" pitchFamily="34" charset="0"/>
              </a:rPr>
              <a:t>до 70 л. с.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70 – 85 л. с.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85 – 100 л. с.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100 – 150 л. с.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150 – 200 л. с.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200 – 250 л. с.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свыше 250 л. с.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125378" y="3435536"/>
            <a:ext cx="1736373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>
                <a:latin typeface="Tahoma" pitchFamily="34" charset="0"/>
                <a:cs typeface="Tahoma" pitchFamily="34" charset="0"/>
              </a:rPr>
              <a:t>Налог поступает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в бюджет Республики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Коми в объеме 100 %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4779" y="4525601"/>
            <a:ext cx="66717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>
                <a:latin typeface="Tahoma" pitchFamily="34" charset="0"/>
                <a:cs typeface="Tahoma" pitchFamily="34" charset="0"/>
              </a:rPr>
              <a:t>Ставка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налога</a:t>
            </a:r>
          </a:p>
        </p:txBody>
      </p:sp>
    </p:spTree>
    <p:extLst>
      <p:ext uri="{BB962C8B-B14F-4D97-AF65-F5344CB8AC3E}">
        <p14:creationId xmlns:p14="http://schemas.microsoft.com/office/powerpoint/2010/main" val="114627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Заголовок 1"/>
          <p:cNvSpPr txBox="1">
            <a:spLocks/>
          </p:cNvSpPr>
          <p:nvPr/>
        </p:nvSpPr>
        <p:spPr bwMode="auto">
          <a:xfrm>
            <a:off x="3635375" y="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70000"/>
              </a:lnSpc>
            </a:pPr>
            <a:r>
              <a:rPr lang="ru-RU" sz="20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Структура доходов бюджета</a:t>
            </a:r>
          </a:p>
        </p:txBody>
      </p:sp>
      <p:graphicFrame>
        <p:nvGraphicFramePr>
          <p:cNvPr id="2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5668734"/>
              </p:ext>
            </p:extLst>
          </p:nvPr>
        </p:nvGraphicFramePr>
        <p:xfrm>
          <a:off x="3041830" y="1538790"/>
          <a:ext cx="3101975" cy="5040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3752347"/>
              </p:ext>
            </p:extLst>
          </p:nvPr>
        </p:nvGraphicFramePr>
        <p:xfrm>
          <a:off x="143995" y="1535113"/>
          <a:ext cx="2982913" cy="4702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6870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16FF084-76AD-462B-A355-FAC841F45772}" type="slidenum">
              <a:rPr lang="ru-RU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0081429"/>
              </p:ext>
            </p:extLst>
          </p:nvPr>
        </p:nvGraphicFramePr>
        <p:xfrm>
          <a:off x="6048347" y="1538790"/>
          <a:ext cx="3101975" cy="5040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110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4941728"/>
              </p:ext>
            </p:extLst>
          </p:nvPr>
        </p:nvGraphicFramePr>
        <p:xfrm>
          <a:off x="2225675" y="1839913"/>
          <a:ext cx="4522788" cy="2876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96838" y="4922838"/>
            <a:ext cx="1871662" cy="5476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>
                <a:solidFill>
                  <a:prstClr val="black"/>
                </a:solidFill>
                <a:cs typeface="Tahoma" pitchFamily="34" charset="0"/>
              </a:rPr>
              <a:t>Налог на доходы физических лиц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33350" y="2960688"/>
            <a:ext cx="1846263" cy="7191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prstClr val="black"/>
                </a:solidFill>
              </a:rPr>
              <a:t>Налоги на совокупный доход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14313" y="1420813"/>
            <a:ext cx="1873250" cy="5461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>
                <a:solidFill>
                  <a:prstClr val="black"/>
                </a:solidFill>
                <a:cs typeface="Tahoma" pitchFamily="34" charset="0"/>
              </a:rPr>
              <a:t>Налоги на имущество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6600" y="2024063"/>
            <a:ext cx="1420582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2014 год – 66,6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2015 год – 59,4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2016 год – 49,8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u="sng" dirty="0">
                <a:solidFill>
                  <a:prstClr val="black"/>
                </a:solidFill>
                <a:cs typeface="Tahoma" pitchFamily="34" charset="0"/>
              </a:rPr>
              <a:t>2017 год – 99,4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986588" y="1196975"/>
            <a:ext cx="1873250" cy="5476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>
                <a:solidFill>
                  <a:prstClr val="black"/>
                </a:solidFill>
                <a:cs typeface="Tahoma" pitchFamily="34" charset="0"/>
              </a:rPr>
              <a:t>Доходы от продажи активов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650038" y="2989263"/>
            <a:ext cx="2466975" cy="6889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>
                <a:solidFill>
                  <a:prstClr val="black"/>
                </a:solidFill>
                <a:cs typeface="Tahoma" pitchFamily="34" charset="0"/>
              </a:rPr>
              <a:t>Доходы от использования муниципального имущества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011988" y="4954588"/>
            <a:ext cx="1871662" cy="5476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prstClr val="black"/>
                </a:solidFill>
              </a:rPr>
              <a:t>Прочие доходы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563938" y="1236663"/>
            <a:ext cx="2372765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u="sng" dirty="0">
                <a:solidFill>
                  <a:prstClr val="black"/>
                </a:solidFill>
                <a:cs typeface="Tahoma" pitchFamily="34" charset="0"/>
              </a:rPr>
              <a:t>2017 год (млн. рублей)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362200" y="5232390"/>
            <a:ext cx="4336444" cy="11695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u="sng" dirty="0">
                <a:solidFill>
                  <a:prstClr val="black"/>
                </a:solidFill>
                <a:cs typeface="Tahoma" pitchFamily="34" charset="0"/>
              </a:rPr>
              <a:t>Налоговые и неналоговые доходы (ВСЕГО</a:t>
            </a:r>
            <a:r>
              <a:rPr lang="ru-RU" sz="1400" b="1" u="sng" dirty="0" smtClean="0">
                <a:solidFill>
                  <a:prstClr val="black"/>
                </a:solidFill>
                <a:cs typeface="Tahoma" pitchFamily="34" charset="0"/>
              </a:rPr>
              <a:t>)</a:t>
            </a:r>
            <a:endParaRPr lang="ru-RU" sz="1400" b="1" u="sng" dirty="0">
              <a:solidFill>
                <a:prstClr val="black"/>
              </a:solidFill>
              <a:cs typeface="Tahoma" pitchFamily="34" charset="0"/>
            </a:endParaRPr>
          </a:p>
          <a:p>
            <a:pPr lvl="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cs typeface="Tahoma" pitchFamily="34" charset="0"/>
              </a:rPr>
              <a:t>2014 год – </a:t>
            </a:r>
            <a:r>
              <a:rPr lang="ru-RU" sz="1400" dirty="0" smtClean="0">
                <a:solidFill>
                  <a:prstClr val="black"/>
                </a:solidFill>
                <a:cs typeface="Tahoma" pitchFamily="34" charset="0"/>
              </a:rPr>
              <a:t>1 440,2</a:t>
            </a:r>
            <a:endParaRPr lang="ru-RU" sz="1400" dirty="0">
              <a:solidFill>
                <a:prstClr val="black"/>
              </a:solidFill>
              <a:cs typeface="Tahoma" pitchFamily="34" charset="0"/>
            </a:endParaRPr>
          </a:p>
          <a:p>
            <a:pPr lvl="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cs typeface="Tahoma" pitchFamily="34" charset="0"/>
              </a:rPr>
              <a:t>2015 год – 1 376,1</a:t>
            </a:r>
          </a:p>
          <a:p>
            <a:pPr lvl="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cs typeface="Tahoma" pitchFamily="34" charset="0"/>
              </a:rPr>
              <a:t>2016 год – 1 458,2</a:t>
            </a:r>
          </a:p>
          <a:p>
            <a:pPr lvl="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u="sng" dirty="0">
                <a:solidFill>
                  <a:prstClr val="black"/>
                </a:solidFill>
                <a:cs typeface="Tahoma" pitchFamily="34" charset="0"/>
              </a:rPr>
              <a:t>2017 год – 1 446,6</a:t>
            </a:r>
            <a:r>
              <a:rPr lang="ru-RU" sz="1400" dirty="0">
                <a:solidFill>
                  <a:prstClr val="black"/>
                </a:solidFill>
                <a:cs typeface="Tahoma" pitchFamily="34" charset="0"/>
              </a:rPr>
              <a:t>	</a:t>
            </a:r>
          </a:p>
        </p:txBody>
      </p:sp>
      <p:cxnSp>
        <p:nvCxnSpPr>
          <p:cNvPr id="26" name="Соединительная линия уступом 25"/>
          <p:cNvCxnSpPr/>
          <p:nvPr/>
        </p:nvCxnSpPr>
        <p:spPr>
          <a:xfrm rot="5400000" flipH="1" flipV="1">
            <a:off x="5959213" y="1894151"/>
            <a:ext cx="1526113" cy="579438"/>
          </a:xfrm>
          <a:prstGeom prst="bentConnector3">
            <a:avLst>
              <a:gd name="adj1" fmla="val 2269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Соединительная линия уступом 41"/>
          <p:cNvCxnSpPr/>
          <p:nvPr/>
        </p:nvCxnSpPr>
        <p:spPr>
          <a:xfrm>
            <a:off x="5300184" y="4273925"/>
            <a:ext cx="1711804" cy="876094"/>
          </a:xfrm>
          <a:prstGeom prst="bentConnector3">
            <a:avLst>
              <a:gd name="adj1" fmla="val -274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Соединительная линия уступом 44"/>
          <p:cNvCxnSpPr/>
          <p:nvPr/>
        </p:nvCxnSpPr>
        <p:spPr>
          <a:xfrm>
            <a:off x="2078038" y="1577975"/>
            <a:ext cx="4292600" cy="1065213"/>
          </a:xfrm>
          <a:prstGeom prst="bentConnector3">
            <a:avLst>
              <a:gd name="adj1" fmla="val 9927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Соединительная линия уступом 48"/>
          <p:cNvCxnSpPr>
            <a:endCxn id="7" idx="3"/>
          </p:cNvCxnSpPr>
          <p:nvPr/>
        </p:nvCxnSpPr>
        <p:spPr>
          <a:xfrm rot="5400000">
            <a:off x="1504156" y="4144169"/>
            <a:ext cx="1516063" cy="587375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Соединительная линия уступом 50"/>
          <p:cNvCxnSpPr/>
          <p:nvPr/>
        </p:nvCxnSpPr>
        <p:spPr>
          <a:xfrm rot="10800000" flipV="1">
            <a:off x="1979613" y="2125663"/>
            <a:ext cx="3313112" cy="1303337"/>
          </a:xfrm>
          <a:prstGeom prst="bentConnector3">
            <a:avLst>
              <a:gd name="adj1" fmla="val 9424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09" name="TextBox 38"/>
          <p:cNvSpPr txBox="1">
            <a:spLocks noChangeArrowheads="1"/>
          </p:cNvSpPr>
          <p:nvPr/>
        </p:nvSpPr>
        <p:spPr bwMode="auto">
          <a:xfrm>
            <a:off x="3600450" y="143221"/>
            <a:ext cx="54578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Структура налоговых и неналоговых доходов </a:t>
            </a:r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бюджета</a:t>
            </a:r>
            <a:endParaRPr lang="ru-RU" sz="2000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7910" name="Picture 2" descr="C:\Documents and Settings\ahmedova\Рабочий стол\Логотип_новый_без_текст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2700" y="0"/>
            <a:ext cx="229235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3487" y="3734534"/>
            <a:ext cx="1518364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2014 год – 243,8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2015 год – 242,6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2016 год – 251,3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u="sng" dirty="0">
                <a:solidFill>
                  <a:prstClr val="black"/>
                </a:solidFill>
                <a:cs typeface="Tahoma" pitchFamily="34" charset="0"/>
              </a:rPr>
              <a:t>2017 год – 264,4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14313" y="5512309"/>
            <a:ext cx="1518364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2014 год – 784,6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2015 год – 732,4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2016 год – 748,7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u="sng" dirty="0">
                <a:solidFill>
                  <a:prstClr val="black"/>
                </a:solidFill>
                <a:cs typeface="Tahoma" pitchFamily="34" charset="0"/>
              </a:rPr>
              <a:t>2017 год – 783,0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37528" y="1814078"/>
            <a:ext cx="1420582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2014 год – 128,1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2015 год – 91,0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2016 год – 117,4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u="sng" dirty="0">
                <a:solidFill>
                  <a:prstClr val="black"/>
                </a:solidFill>
                <a:cs typeface="Tahoma" pitchFamily="34" charset="0"/>
              </a:rPr>
              <a:t>2017 год – 28,2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237528" y="3734533"/>
            <a:ext cx="1518364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2014 год – 154,6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2015 год – 183,7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2016 год – 202,7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u="sng" dirty="0">
                <a:solidFill>
                  <a:prstClr val="black"/>
                </a:solidFill>
                <a:cs typeface="Tahoma" pitchFamily="34" charset="0"/>
              </a:rPr>
              <a:t>2017 год – 201,5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286419" y="5566155"/>
            <a:ext cx="1420582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2014 год – 62,5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2015 год – 67,0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2016 год – 88,3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u="sng" dirty="0">
                <a:solidFill>
                  <a:prstClr val="black"/>
                </a:solidFill>
                <a:cs typeface="Tahoma" pitchFamily="34" charset="0"/>
              </a:rPr>
              <a:t>2017 год – 70,1</a:t>
            </a:r>
          </a:p>
        </p:txBody>
      </p:sp>
    </p:spTree>
    <p:extLst>
      <p:ext uri="{BB962C8B-B14F-4D97-AF65-F5344CB8AC3E}">
        <p14:creationId xmlns:p14="http://schemas.microsoft.com/office/powerpoint/2010/main" val="193387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8" name="Заголовок 1"/>
          <p:cNvSpPr txBox="1">
            <a:spLocks/>
          </p:cNvSpPr>
          <p:nvPr/>
        </p:nvSpPr>
        <p:spPr bwMode="auto">
          <a:xfrm>
            <a:off x="3654425" y="31750"/>
            <a:ext cx="4878388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Динамика изменения налоговых и неналоговых доходов бюджета</a:t>
            </a:r>
          </a:p>
        </p:txBody>
      </p:sp>
      <p:graphicFrame>
        <p:nvGraphicFramePr>
          <p:cNvPr id="2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2616310"/>
              </p:ext>
            </p:extLst>
          </p:nvPr>
        </p:nvGraphicFramePr>
        <p:xfrm>
          <a:off x="179512" y="1484631"/>
          <a:ext cx="8820150" cy="4954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9512" y="1176656"/>
            <a:ext cx="1081088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млн. руб.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A92B44-1ECA-42E4-88F6-4AFABA5F98F7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65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Заголовок 1"/>
          <p:cNvSpPr>
            <a:spLocks noGrp="1"/>
          </p:cNvSpPr>
          <p:nvPr>
            <p:ph type="title"/>
          </p:nvPr>
        </p:nvSpPr>
        <p:spPr>
          <a:xfrm>
            <a:off x="3635375" y="99153"/>
            <a:ext cx="5508625" cy="1052513"/>
          </a:xfrm>
        </p:spPr>
        <p:txBody>
          <a:bodyPr/>
          <a:lstStyle/>
          <a:p>
            <a:pPr eaLnBrk="1" hangingPunct="1"/>
            <a:r>
              <a:rPr lang="ru-RU" dirty="0" smtClean="0"/>
              <a:t>Распределение налоговых доходов по уровням бюджетов (по главному администратору – Федеральная налоговая служба)</a:t>
            </a:r>
          </a:p>
        </p:txBody>
      </p:sp>
      <p:graphicFrame>
        <p:nvGraphicFramePr>
          <p:cNvPr id="2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31517"/>
              </p:ext>
            </p:extLst>
          </p:nvPr>
        </p:nvGraphicFramePr>
        <p:xfrm>
          <a:off x="296525" y="1055688"/>
          <a:ext cx="8683625" cy="5715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80922" y="5338095"/>
            <a:ext cx="620619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57,1%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0922" y="4494366"/>
            <a:ext cx="631904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32,6%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71492" y="4109823"/>
            <a:ext cx="631904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10,3</a:t>
            </a:r>
            <a:r>
              <a:rPr lang="ru-RU" sz="1200" dirty="0">
                <a:cs typeface="Tahoma" pitchFamily="34" charset="0"/>
              </a:rPr>
              <a:t>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29277" y="947901"/>
            <a:ext cx="1077913" cy="277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млн. </a:t>
            </a:r>
            <a:r>
              <a:rPr lang="ru-RU" sz="1200" dirty="0" smtClean="0">
                <a:cs typeface="Tahoma" pitchFamily="34" charset="0"/>
              </a:rPr>
              <a:t>руб.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49336" y="3592418"/>
            <a:ext cx="548548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6,4%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07658" y="4217367"/>
            <a:ext cx="631904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48,2%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18850" y="5299326"/>
            <a:ext cx="631904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45,4%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77719" y="3235153"/>
            <a:ext cx="548548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5,3%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67169" y="4109159"/>
            <a:ext cx="620619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57,9%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36080" y="5392953"/>
            <a:ext cx="631904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36,8%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88125" y="2682288"/>
            <a:ext cx="547073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4,5%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52471" y="3677308"/>
            <a:ext cx="630429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54,6%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46849" y="5199596"/>
            <a:ext cx="631904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40,9%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76718" y="4670163"/>
            <a:ext cx="631904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43,8%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66825" y="2675769"/>
            <a:ext cx="628249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52,7%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906676" y="1447985"/>
            <a:ext cx="548548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3,5%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02428" y="2423919"/>
            <a:ext cx="718466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cs typeface="Tahoma" pitchFamily="34" charset="0"/>
              </a:rPr>
              <a:t>23 841</a:t>
            </a:r>
            <a:endParaRPr lang="ru-RU" sz="1200" b="1" dirty="0">
              <a:cs typeface="Tahom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833437" y="1193020"/>
            <a:ext cx="718466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cs typeface="Tahoma" pitchFamily="34" charset="0"/>
              </a:rPr>
              <a:t>32 815</a:t>
            </a:r>
            <a:endParaRPr lang="ru-RU" sz="1200" b="1" dirty="0">
              <a:cs typeface="Tahom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28669" y="3805057"/>
            <a:ext cx="717550" cy="2778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cs typeface="Tahoma" pitchFamily="34" charset="0"/>
              </a:rPr>
              <a:t>13 815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546775" y="3553845"/>
            <a:ext cx="719138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cs typeface="Tahoma" pitchFamily="34" charset="0"/>
              </a:rPr>
              <a:t>15 625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864041" y="3334306"/>
            <a:ext cx="719137" cy="277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cs typeface="Tahoma" pitchFamily="34" charset="0"/>
              </a:rPr>
              <a:t>17 313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192799" y="2989222"/>
            <a:ext cx="718466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cs typeface="Tahoma" pitchFamily="34" charset="0"/>
              </a:rPr>
              <a:t>19 825</a:t>
            </a:r>
            <a:endParaRPr lang="ru-RU" sz="1200" b="1" dirty="0">
              <a:cs typeface="Tahoma" pitchFamily="34" charset="0"/>
            </a:endParaRPr>
          </a:p>
        </p:txBody>
      </p:sp>
      <p:sp>
        <p:nvSpPr>
          <p:cNvPr id="29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7011988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162BC8A-E050-441B-B96E-A542BC93E82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89966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Заголовок 1"/>
          <p:cNvSpPr txBox="1">
            <a:spLocks/>
          </p:cNvSpPr>
          <p:nvPr/>
        </p:nvSpPr>
        <p:spPr bwMode="auto">
          <a:xfrm>
            <a:off x="3635375" y="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70000"/>
              </a:lnSpc>
            </a:pPr>
            <a:r>
              <a:rPr lang="ru-RU" sz="20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Межбюджетные отношения</a:t>
            </a:r>
          </a:p>
        </p:txBody>
      </p:sp>
      <p:graphicFrame>
        <p:nvGraphicFramePr>
          <p:cNvPr id="2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829830"/>
              </p:ext>
            </p:extLst>
          </p:nvPr>
        </p:nvGraphicFramePr>
        <p:xfrm>
          <a:off x="3041830" y="1538790"/>
          <a:ext cx="3101975" cy="5040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1132786"/>
              </p:ext>
            </p:extLst>
          </p:nvPr>
        </p:nvGraphicFramePr>
        <p:xfrm>
          <a:off x="143995" y="1535113"/>
          <a:ext cx="2982913" cy="4702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6870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16FF084-76AD-462B-A355-FAC841F45772}" type="slidenum">
              <a:rPr lang="ru-RU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3643987"/>
              </p:ext>
            </p:extLst>
          </p:nvPr>
        </p:nvGraphicFramePr>
        <p:xfrm>
          <a:off x="6048347" y="1538790"/>
          <a:ext cx="3101975" cy="5040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92026" y="5949280"/>
            <a:ext cx="2826835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cs typeface="Tahoma" pitchFamily="34" charset="0"/>
              </a:rPr>
              <a:t>Безвозмездные поступления от других бюджетов бюджетной системы Российской Федерации всего 2 120,08 млн. руб.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78020" y="5949340"/>
            <a:ext cx="2826835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cs typeface="Tahoma" pitchFamily="34" charset="0"/>
              </a:rPr>
              <a:t>Безвозмездные поступления от других бюджетов бюджетной системы Российской Федерации всего 2 204,67 млн. руб.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09587" y="5949340"/>
            <a:ext cx="2826835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cs typeface="Tahoma" pitchFamily="34" charset="0"/>
              </a:rPr>
              <a:t>Безвозмездные поступления от других бюджетов бюджетной системы Российской Федерации всего 2 190,15 млн. руб.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54351" y="2888940"/>
            <a:ext cx="707245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10,6%</a:t>
            </a:r>
          </a:p>
        </p:txBody>
      </p:sp>
    </p:spTree>
    <p:extLst>
      <p:ext uri="{BB962C8B-B14F-4D97-AF65-F5344CB8AC3E}">
        <p14:creationId xmlns:p14="http://schemas.microsoft.com/office/powerpoint/2010/main" val="105435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Заголовок 1"/>
          <p:cNvSpPr txBox="1">
            <a:spLocks/>
          </p:cNvSpPr>
          <p:nvPr/>
        </p:nvSpPr>
        <p:spPr bwMode="auto">
          <a:xfrm>
            <a:off x="3635375" y="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70000"/>
              </a:lnSpc>
            </a:pPr>
            <a:r>
              <a:rPr lang="ru-RU" sz="20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Межбюджетные отношения</a:t>
            </a:r>
          </a:p>
        </p:txBody>
      </p:sp>
      <p:sp>
        <p:nvSpPr>
          <p:cNvPr id="36870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16FF084-76AD-462B-A355-FAC841F4577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6336546"/>
              </p:ext>
            </p:extLst>
          </p:nvPr>
        </p:nvGraphicFramePr>
        <p:xfrm>
          <a:off x="120965" y="1079597"/>
          <a:ext cx="8910988" cy="5547600"/>
        </p:xfrm>
        <a:graphic>
          <a:graphicData uri="http://schemas.openxmlformats.org/drawingml/2006/table">
            <a:tbl>
              <a:tblPr/>
              <a:tblGrid>
                <a:gridCol w="3665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97464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001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1009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5955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030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№ п/п</a:t>
                      </a:r>
                      <a:endParaRPr lang="ru-RU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54000" marR="54000" marT="54000" marB="3600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Наименование</a:t>
                      </a:r>
                      <a:endParaRPr lang="ru-RU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54000" marR="54000" marT="54000" marB="3600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2016 год         факт</a:t>
                      </a:r>
                      <a:endParaRPr lang="ru-RU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54000" marR="54000" marT="54000" marB="3600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2017 год</a:t>
                      </a:r>
                    </a:p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MS Sans Serif"/>
                        </a:rPr>
                        <a:t>план</a:t>
                      </a:r>
                    </a:p>
                  </a:txBody>
                  <a:tcPr marL="54000" marR="54000" marT="54000" marB="3600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2017 год</a:t>
                      </a:r>
                    </a:p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MS Sans Serif"/>
                        </a:rPr>
                        <a:t>факт</a:t>
                      </a:r>
                    </a:p>
                  </a:txBody>
                  <a:tcPr marL="54000" marR="54000" marT="54000" marB="3600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effectLst/>
                        <a:latin typeface="Arial Narrow"/>
                      </a:endParaRPr>
                    </a:p>
                  </a:txBody>
                  <a:tcPr marL="54000" marR="54000" marT="54000" marB="3600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Безвозмездные поступления</a:t>
                      </a:r>
                      <a:endParaRPr lang="ru-RU" sz="1000" b="1" i="0" u="none" strike="noStrike" dirty="0">
                        <a:effectLst/>
                        <a:latin typeface="Arial Narrow"/>
                      </a:endParaRPr>
                    </a:p>
                  </a:txBody>
                  <a:tcPr marL="54000" marR="54000" marT="54000" marB="3600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2 120,1</a:t>
                      </a:r>
                    </a:p>
                  </a:txBody>
                  <a:tcPr marL="54000" marR="54000" marT="54000" marB="3600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2 204,7</a:t>
                      </a:r>
                    </a:p>
                  </a:txBody>
                  <a:tcPr marL="54000" marR="54000" marT="54000" marB="3600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2190,1</a:t>
                      </a:r>
                    </a:p>
                  </a:txBody>
                  <a:tcPr marL="54000" marR="54000" marT="54000" marB="3600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50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54000" marR="54000" marT="54000" marB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Дотации</a:t>
                      </a:r>
                      <a:endParaRPr lang="ru-RU" sz="1000" b="1" i="0" u="none" strike="noStrike" dirty="0">
                        <a:effectLst/>
                        <a:latin typeface="Arial Narrow"/>
                      </a:endParaRPr>
                    </a:p>
                  </a:txBody>
                  <a:tcPr marL="54000" marR="54000" marT="54000" marB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346,3</a:t>
                      </a:r>
                    </a:p>
                  </a:txBody>
                  <a:tcPr marL="54000" marR="54000" marT="54000" marB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277,2</a:t>
                      </a:r>
                    </a:p>
                  </a:txBody>
                  <a:tcPr marL="54000" marR="54000" marT="54000" marB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277,2</a:t>
                      </a:r>
                    </a:p>
                  </a:txBody>
                  <a:tcPr marL="54000" marR="54000" marT="54000" marB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1.1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54000" marR="54000" marT="54000" marB="36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на выравнивание бюджетной обеспеченности</a:t>
                      </a:r>
                      <a:endParaRPr lang="ru-RU" sz="1000" b="1" i="0" u="none" strike="noStrike" dirty="0">
                        <a:effectLst/>
                        <a:latin typeface="Arial Narrow"/>
                      </a:endParaRPr>
                    </a:p>
                  </a:txBody>
                  <a:tcPr marL="54000" marR="54000" marT="54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217,5</a:t>
                      </a:r>
                    </a:p>
                  </a:txBody>
                  <a:tcPr marL="54000" marR="54000" marT="54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237,3</a:t>
                      </a:r>
                    </a:p>
                  </a:txBody>
                  <a:tcPr marL="54000" marR="54000" marT="54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237,3</a:t>
                      </a:r>
                    </a:p>
                  </a:txBody>
                  <a:tcPr marL="54000" marR="54000" marT="54000" marB="3600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323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1.2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54000" marR="54000" marT="54000" marB="36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на поддержку мер по обеспечению сбалансированности</a:t>
                      </a:r>
                      <a:endParaRPr lang="ru-RU" sz="1000" b="1" i="0" u="none" strike="noStrike" dirty="0">
                        <a:effectLst/>
                        <a:latin typeface="Arial Narrow"/>
                      </a:endParaRPr>
                    </a:p>
                  </a:txBody>
                  <a:tcPr marL="54000" marR="54000" marT="54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128,8</a:t>
                      </a:r>
                    </a:p>
                  </a:txBody>
                  <a:tcPr marL="54000" marR="54000" marT="54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39,9</a:t>
                      </a:r>
                    </a:p>
                  </a:txBody>
                  <a:tcPr marL="54000" marR="54000" marT="54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39,9</a:t>
                      </a:r>
                    </a:p>
                  </a:txBody>
                  <a:tcPr marL="54000" marR="54000" marT="54000" marB="3600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585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2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54000" marR="54000" marT="54000" marB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Субсидии</a:t>
                      </a:r>
                      <a:endParaRPr lang="ru-RU" sz="1000" b="1" i="0" u="none" strike="noStrike" dirty="0">
                        <a:effectLst/>
                        <a:latin typeface="Arial Narrow"/>
                      </a:endParaRPr>
                    </a:p>
                  </a:txBody>
                  <a:tcPr marL="54000" marR="54000" marT="54000" marB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223,6</a:t>
                      </a:r>
                    </a:p>
                  </a:txBody>
                  <a:tcPr marL="54000" marR="54000" marT="54000" marB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419,4</a:t>
                      </a:r>
                    </a:p>
                  </a:txBody>
                  <a:tcPr marL="54000" marR="54000" marT="54000" marB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417,9</a:t>
                      </a:r>
                    </a:p>
                  </a:txBody>
                  <a:tcPr marL="54000" marR="54000" marT="54000" marB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2.1</a:t>
                      </a:r>
                    </a:p>
                  </a:txBody>
                  <a:tcPr marL="54000" marR="54000" marT="54000" marB="36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на обеспечение жильем молодых семей</a:t>
                      </a:r>
                      <a:endParaRPr lang="ru-RU" sz="1000" b="1" i="0" u="none" strike="noStrike" dirty="0">
                        <a:effectLst/>
                        <a:latin typeface="Arial Narrow"/>
                      </a:endParaRPr>
                    </a:p>
                  </a:txBody>
                  <a:tcPr marL="54000" marR="54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19,2</a:t>
                      </a:r>
                    </a:p>
                  </a:txBody>
                  <a:tcPr marL="54000" marR="54000" marT="54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28,8</a:t>
                      </a:r>
                    </a:p>
                  </a:txBody>
                  <a:tcPr marL="54000" marR="54000" marT="54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28,8</a:t>
                      </a:r>
                    </a:p>
                  </a:txBody>
                  <a:tcPr marL="54000" marR="54000" marT="54000" marB="3600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209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2.2</a:t>
                      </a:r>
                    </a:p>
                  </a:txBody>
                  <a:tcPr marL="54000" marR="54000" marT="54000" marB="36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на поддержку малого и среднего предпринимательства</a:t>
                      </a:r>
                      <a:endParaRPr lang="ru-RU" sz="1000" b="1" i="0" u="none" strike="noStrike" dirty="0">
                        <a:effectLst/>
                        <a:latin typeface="Arial Narrow"/>
                      </a:endParaRPr>
                    </a:p>
                  </a:txBody>
                  <a:tcPr marL="54000" marR="54000" marT="54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1,1</a:t>
                      </a:r>
                    </a:p>
                  </a:txBody>
                  <a:tcPr marL="54000" marR="54000" marT="54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0,2</a:t>
                      </a:r>
                    </a:p>
                  </a:txBody>
                  <a:tcPr marL="54000" marR="54000" marT="54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0,2</a:t>
                      </a:r>
                    </a:p>
                  </a:txBody>
                  <a:tcPr marL="54000" marR="54000" marT="54000" marB="3600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2.3</a:t>
                      </a:r>
                    </a:p>
                  </a:txBody>
                  <a:tcPr marL="54000" marR="54000" marT="54000" marB="36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на софинансирование капитальных вложений в объекты муниципальной собственности</a:t>
                      </a:r>
                      <a:endParaRPr lang="ru-RU" sz="1000" b="1" i="0" u="none" strike="noStrike" dirty="0">
                        <a:effectLst/>
                        <a:latin typeface="Arial Narrow"/>
                      </a:endParaRPr>
                    </a:p>
                  </a:txBody>
                  <a:tcPr marL="54000" marR="54000" marT="54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50,0</a:t>
                      </a:r>
                    </a:p>
                  </a:txBody>
                  <a:tcPr marL="54000" marR="54000" marT="54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54000" marR="54000" marT="54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54000" marR="54000" marT="54000" marB="3600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009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2.4</a:t>
                      </a:r>
                    </a:p>
                  </a:txBody>
                  <a:tcPr marL="54000" marR="54000" marT="54000" marB="36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на обеспечение мероприятий по переселению граждан за счет средств Фонда содействия реформированию жилищно-коммунального хозяйства</a:t>
                      </a:r>
                      <a:endParaRPr lang="ru-RU" sz="1000" b="1" i="0" u="none" strike="noStrike" dirty="0">
                        <a:effectLst/>
                        <a:latin typeface="Arial Narrow"/>
                      </a:endParaRPr>
                    </a:p>
                  </a:txBody>
                  <a:tcPr marL="54000" marR="54000" marT="54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62,4</a:t>
                      </a:r>
                    </a:p>
                  </a:txBody>
                  <a:tcPr marL="54000" marR="54000" marT="54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149,1</a:t>
                      </a:r>
                    </a:p>
                  </a:txBody>
                  <a:tcPr marL="54000" marR="54000" marT="54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149,1</a:t>
                      </a:r>
                    </a:p>
                  </a:txBody>
                  <a:tcPr marL="54000" marR="54000" marT="54000" marB="3600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151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2.5</a:t>
                      </a:r>
                    </a:p>
                  </a:txBody>
                  <a:tcPr marL="54000" marR="54000" marT="54000" marB="36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на обеспечение мероприятий по переселению граждан из аварийного жилищного фонда за счет средств республиканского бюджета</a:t>
                      </a:r>
                    </a:p>
                  </a:txBody>
                  <a:tcPr marL="54000" marR="54000" marT="54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50,4</a:t>
                      </a:r>
                    </a:p>
                  </a:txBody>
                  <a:tcPr marL="54000" marR="54000" marT="54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13,7</a:t>
                      </a:r>
                    </a:p>
                  </a:txBody>
                  <a:tcPr marL="54000" marR="54000" marT="54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13,7</a:t>
                      </a:r>
                    </a:p>
                  </a:txBody>
                  <a:tcPr marL="54000" marR="54000" marT="54000" marB="3600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285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2.6</a:t>
                      </a:r>
                    </a:p>
                  </a:txBody>
                  <a:tcPr marL="54000" marR="54000" marT="54000" marB="36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 организацию</a:t>
                      </a:r>
                      <a:r>
                        <a:rPr lang="ru-RU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питания 1-4 классы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000" marR="54000" marT="54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54000" marR="54000" marT="54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47,7</a:t>
                      </a:r>
                    </a:p>
                  </a:txBody>
                  <a:tcPr marL="54000" marR="54000" marT="54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47,7</a:t>
                      </a:r>
                    </a:p>
                  </a:txBody>
                  <a:tcPr marL="54000" marR="54000" marT="54000" marB="3600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2.7</a:t>
                      </a:r>
                    </a:p>
                  </a:txBody>
                  <a:tcPr marL="54000" marR="54000" marT="54000" marB="36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</a:t>
                      </a:r>
                      <a:r>
                        <a:rPr lang="ru-RU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проведение оздоровительной кампании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000" marR="54000" marT="54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4,5</a:t>
                      </a:r>
                    </a:p>
                  </a:txBody>
                  <a:tcPr marL="54000" marR="54000" marT="54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4,7</a:t>
                      </a:r>
                    </a:p>
                  </a:txBody>
                  <a:tcPr marL="54000" marR="54000" marT="54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4,7</a:t>
                      </a:r>
                    </a:p>
                  </a:txBody>
                  <a:tcPr marL="54000" marR="54000" marT="54000" marB="3600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359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2.8</a:t>
                      </a:r>
                    </a:p>
                  </a:txBody>
                  <a:tcPr marL="54000" marR="54000" marT="54000" marB="36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на поддержку отрасли культуры</a:t>
                      </a:r>
                    </a:p>
                  </a:txBody>
                  <a:tcPr marL="54000" marR="54000" marT="54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54000" marR="54000" marT="54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0,3</a:t>
                      </a:r>
                    </a:p>
                  </a:txBody>
                  <a:tcPr marL="54000" marR="54000" marT="54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0,3</a:t>
                      </a:r>
                    </a:p>
                  </a:txBody>
                  <a:tcPr marL="54000" marR="54000" marT="54000" marB="3600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171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2.9</a:t>
                      </a:r>
                    </a:p>
                  </a:txBody>
                  <a:tcPr marL="54000" marR="54000" marT="54000" marB="36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на укрепление</a:t>
                      </a:r>
                      <a:r>
                        <a:rPr lang="ru-RU" sz="1000" b="0" i="0" u="none" strike="noStrike" baseline="0" dirty="0">
                          <a:effectLst/>
                          <a:latin typeface="+mn-lt"/>
                        </a:rPr>
                        <a:t> материально-технической базы  культуры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54000" marR="54000" marT="54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0,7</a:t>
                      </a:r>
                    </a:p>
                  </a:txBody>
                  <a:tcPr marL="54000" marR="54000" marT="54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6,7</a:t>
                      </a:r>
                    </a:p>
                  </a:txBody>
                  <a:tcPr marL="54000" marR="54000" marT="54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6,7</a:t>
                      </a:r>
                    </a:p>
                  </a:txBody>
                  <a:tcPr marL="54000" marR="54000" marT="54000" marB="3600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2.10</a:t>
                      </a:r>
                    </a:p>
                  </a:txBody>
                  <a:tcPr marL="54000" marR="54000" marT="54000" marB="360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 укрепление</a:t>
                      </a:r>
                      <a:r>
                        <a:rPr lang="ru-RU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материально-технической базы  образования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000" marR="54000" marT="54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18,7</a:t>
                      </a:r>
                    </a:p>
                  </a:txBody>
                  <a:tcPr marL="54000" marR="54000" marT="54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2,4</a:t>
                      </a:r>
                    </a:p>
                  </a:txBody>
                  <a:tcPr marL="54000" marR="54000" marT="54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2,4</a:t>
                      </a:r>
                    </a:p>
                  </a:txBody>
                  <a:tcPr marL="54000" marR="54000" marT="54000" marB="36000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244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2.11</a:t>
                      </a:r>
                    </a:p>
                  </a:txBody>
                  <a:tcPr marL="54000" marR="54000" marT="54000" marB="36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</a:t>
                      </a:r>
                      <a:r>
                        <a:rPr lang="ru-RU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возмещение выпадающих доходов (перевозки воздушным транспортом)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000" marR="54000" marT="54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2,4</a:t>
                      </a:r>
                    </a:p>
                  </a:txBody>
                  <a:tcPr marL="54000" marR="54000" marT="54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5,3</a:t>
                      </a:r>
                    </a:p>
                  </a:txBody>
                  <a:tcPr marL="54000" marR="54000" marT="54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4,8</a:t>
                      </a:r>
                    </a:p>
                  </a:txBody>
                  <a:tcPr marL="54000" marR="54000" marT="54000" marB="36000" anchor="ctr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2.12</a:t>
                      </a:r>
                    </a:p>
                  </a:txBody>
                  <a:tcPr marL="54000" marR="54000" marT="54000" marB="36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 оборудование и содержание</a:t>
                      </a:r>
                      <a:r>
                        <a:rPr lang="ru-RU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ледовых переправ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000" marR="54000" marT="54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0,2</a:t>
                      </a:r>
                    </a:p>
                  </a:txBody>
                  <a:tcPr marL="54000" marR="54000" marT="54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0,2</a:t>
                      </a:r>
                    </a:p>
                  </a:txBody>
                  <a:tcPr marL="54000" marR="54000" marT="54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0,2</a:t>
                      </a:r>
                    </a:p>
                  </a:txBody>
                  <a:tcPr marL="54000" marR="54000" marT="54000" marB="36000" anchor="ctr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2.13</a:t>
                      </a:r>
                    </a:p>
                  </a:txBody>
                  <a:tcPr marL="54000" marR="54000" marT="54000" marB="36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 содержание автомобильных дорог</a:t>
                      </a:r>
                    </a:p>
                  </a:txBody>
                  <a:tcPr marL="54000" marR="54000" marT="54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4,7</a:t>
                      </a:r>
                    </a:p>
                  </a:txBody>
                  <a:tcPr marL="54000" marR="54000" marT="54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2,9</a:t>
                      </a:r>
                    </a:p>
                  </a:txBody>
                  <a:tcPr marL="54000" marR="54000" marT="54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2,0</a:t>
                      </a:r>
                    </a:p>
                  </a:txBody>
                  <a:tcPr marL="54000" marR="54000" marT="54000" marB="36000" anchor="ctr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2.14</a:t>
                      </a:r>
                    </a:p>
                  </a:txBody>
                  <a:tcPr marL="54000" marR="54000" marT="54000" marB="36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 реализацию «народных проектов»</a:t>
                      </a:r>
                    </a:p>
                  </a:txBody>
                  <a:tcPr marL="54000" marR="54000" marT="54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0,5</a:t>
                      </a:r>
                    </a:p>
                  </a:txBody>
                  <a:tcPr marL="54000" marR="54000" marT="54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1,4</a:t>
                      </a:r>
                    </a:p>
                  </a:txBody>
                  <a:tcPr marL="54000" marR="54000" marT="54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1,3</a:t>
                      </a:r>
                    </a:p>
                  </a:txBody>
                  <a:tcPr marL="54000" marR="54000" marT="54000" marB="36000" anchor="ctr"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2.15</a:t>
                      </a:r>
                    </a:p>
                  </a:txBody>
                  <a:tcPr marL="54000" marR="54000" marT="54000" marB="36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</a:t>
                      </a:r>
                      <a:r>
                        <a:rPr lang="ru-RU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реализации мероприятий в сфере обеспечения доступности объектов для инвалидов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000" marR="54000" marT="54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54000" marR="54000" marT="54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0,6</a:t>
                      </a:r>
                    </a:p>
                  </a:txBody>
                  <a:tcPr marL="54000" marR="54000" marT="54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0,6</a:t>
                      </a:r>
                    </a:p>
                  </a:txBody>
                  <a:tcPr marL="54000" marR="54000" marT="54000" marB="36000" anchor="ctr"/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269963" y="771300"/>
            <a:ext cx="750973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cs typeface="Tahoma" pitchFamily="34" charset="0"/>
              </a:rPr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348983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Заголовок 1"/>
          <p:cNvSpPr txBox="1">
            <a:spLocks/>
          </p:cNvSpPr>
          <p:nvPr/>
        </p:nvSpPr>
        <p:spPr bwMode="auto">
          <a:xfrm>
            <a:off x="3635375" y="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70000"/>
              </a:lnSpc>
            </a:pPr>
            <a:r>
              <a:rPr lang="ru-RU" sz="20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Межбюджетные отношения</a:t>
            </a:r>
          </a:p>
        </p:txBody>
      </p:sp>
      <p:sp>
        <p:nvSpPr>
          <p:cNvPr id="36870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16FF084-76AD-462B-A355-FAC841F4577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514103"/>
              </p:ext>
            </p:extLst>
          </p:nvPr>
        </p:nvGraphicFramePr>
        <p:xfrm>
          <a:off x="120965" y="1079597"/>
          <a:ext cx="8928000" cy="5530992"/>
        </p:xfrm>
        <a:graphic>
          <a:graphicData uri="http://schemas.openxmlformats.org/drawingml/2006/table">
            <a:tbl>
              <a:tblPr/>
              <a:tblGrid>
                <a:gridCol w="3672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97394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5509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001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3156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011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№ п/п</a:t>
                      </a:r>
                      <a:endParaRPr lang="ru-RU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54000" marR="54000" marT="36000" marB="3600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Наименование</a:t>
                      </a:r>
                      <a:endParaRPr lang="ru-RU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54000" marR="54000" marT="36000" marB="3600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2016 год         факт</a:t>
                      </a:r>
                      <a:endParaRPr lang="ru-RU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54000" marR="54000" marT="36000" marB="3600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2017 год</a:t>
                      </a:r>
                    </a:p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MS Sans Serif"/>
                        </a:rPr>
                        <a:t>план</a:t>
                      </a:r>
                    </a:p>
                  </a:txBody>
                  <a:tcPr marL="54000" marR="54000" marT="36000" marB="3600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2017 год</a:t>
                      </a:r>
                    </a:p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MS Sans Serif"/>
                        </a:rPr>
                        <a:t>факт</a:t>
                      </a:r>
                    </a:p>
                  </a:txBody>
                  <a:tcPr marL="54000" marR="54000" marT="36000" marB="3600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87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2.16</a:t>
                      </a:r>
                    </a:p>
                  </a:txBody>
                  <a:tcPr marL="54000" marR="54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 ремонт улиц и проездов</a:t>
                      </a:r>
                    </a:p>
                  </a:txBody>
                  <a:tcPr marL="54000" marR="54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8,1</a:t>
                      </a:r>
                    </a:p>
                  </a:txBody>
                  <a:tcPr marL="54000" marR="54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109,2</a:t>
                      </a:r>
                    </a:p>
                  </a:txBody>
                  <a:tcPr marL="54000" marR="54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109,2</a:t>
                      </a:r>
                    </a:p>
                  </a:txBody>
                  <a:tcPr marL="54000" marR="54000" marT="36000" marB="3600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2.17</a:t>
                      </a:r>
                    </a:p>
                  </a:txBody>
                  <a:tcPr marL="54000" marR="54000" marT="36000" marB="36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</a:t>
                      </a:r>
                      <a:r>
                        <a:rPr lang="ru-RU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повышение оплаты труда (майские указы)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000" marR="54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54000" marR="54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35,6</a:t>
                      </a:r>
                    </a:p>
                  </a:txBody>
                  <a:tcPr marL="54000" marR="54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35,6</a:t>
                      </a:r>
                    </a:p>
                  </a:txBody>
                  <a:tcPr marL="54000" marR="54000" marT="36000" marB="3600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23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2.18</a:t>
                      </a:r>
                    </a:p>
                  </a:txBody>
                  <a:tcPr marL="54000" marR="54000" marT="36000" marB="36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 капитальный</a:t>
                      </a:r>
                      <a:r>
                        <a:rPr lang="ru-RU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ремонт гидротехнических сооружений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000" marR="54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54000" marR="54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10,2</a:t>
                      </a:r>
                    </a:p>
                  </a:txBody>
                  <a:tcPr marL="54000" marR="54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10,2</a:t>
                      </a:r>
                    </a:p>
                  </a:txBody>
                  <a:tcPr marL="54000" marR="54000" marT="36000" marB="3600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72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2.19</a:t>
                      </a:r>
                    </a:p>
                  </a:txBody>
                  <a:tcPr marL="54000" marR="54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 поддержку социально-некоммерческих организаций</a:t>
                      </a:r>
                    </a:p>
                  </a:txBody>
                  <a:tcPr marL="54000" marR="54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54000" marR="54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0,2</a:t>
                      </a:r>
                    </a:p>
                  </a:txBody>
                  <a:tcPr marL="54000" marR="54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0,2</a:t>
                      </a:r>
                    </a:p>
                  </a:txBody>
                  <a:tcPr marL="54000" marR="54000" marT="36000" marB="3600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2.20</a:t>
                      </a:r>
                    </a:p>
                  </a:txBody>
                  <a:tcPr marL="54000" marR="54000" marT="36000" marB="36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 развитие туризма</a:t>
                      </a:r>
                    </a:p>
                  </a:txBody>
                  <a:tcPr marL="54000" marR="54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0,4</a:t>
                      </a:r>
                    </a:p>
                  </a:txBody>
                  <a:tcPr marL="54000" marR="54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54000" marR="54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54000" marR="54000" marT="36000" marB="3600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246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2.21</a:t>
                      </a:r>
                    </a:p>
                  </a:txBody>
                  <a:tcPr marL="54000" marR="54000" marT="36000" marB="36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 внедрение ВФСК «Готов к труду и обороне»</a:t>
                      </a:r>
                    </a:p>
                  </a:txBody>
                  <a:tcPr marL="54000" marR="54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0,3</a:t>
                      </a:r>
                    </a:p>
                  </a:txBody>
                  <a:tcPr marL="54000" marR="54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54000" marR="54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54000" marR="54000" marT="36000" marB="3600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246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2.22</a:t>
                      </a:r>
                    </a:p>
                  </a:txBody>
                  <a:tcPr marL="54000" marR="54000" marT="36000" marB="36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 создание систем по раздельному сбору отходов</a:t>
                      </a:r>
                    </a:p>
                  </a:txBody>
                  <a:tcPr marL="54000" marR="54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54000" marR="54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0,2</a:t>
                      </a:r>
                    </a:p>
                  </a:txBody>
                  <a:tcPr marL="54000" marR="54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0,2</a:t>
                      </a:r>
                    </a:p>
                  </a:txBody>
                  <a:tcPr marL="54000" marR="54000" marT="36000" marB="3600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54000" marR="54000" marT="36000" marB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Субвенции</a:t>
                      </a:r>
                    </a:p>
                  </a:txBody>
                  <a:tcPr marL="54000" marR="54000" marT="36000" marB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1 499,4</a:t>
                      </a:r>
                    </a:p>
                  </a:txBody>
                  <a:tcPr marL="54000" marR="54000" marT="36000" marB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1 468,1</a:t>
                      </a:r>
                    </a:p>
                  </a:txBody>
                  <a:tcPr marL="54000" marR="54000" marT="36000" marB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1 455,0</a:t>
                      </a:r>
                    </a:p>
                  </a:txBody>
                  <a:tcPr marL="54000" marR="54000" marT="36000" marB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220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3.1</a:t>
                      </a:r>
                    </a:p>
                  </a:txBody>
                  <a:tcPr marL="54000" marR="54000" marT="36000" marB="36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на составление (изменение)  списков кандидатов в присяжные заседатели федеральных судов</a:t>
                      </a:r>
                    </a:p>
                  </a:txBody>
                  <a:tcPr marL="54000" marR="54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0,6</a:t>
                      </a:r>
                    </a:p>
                  </a:txBody>
                  <a:tcPr marL="54000" marR="54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0,1</a:t>
                      </a:r>
                    </a:p>
                  </a:txBody>
                  <a:tcPr marL="54000" marR="54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0,1</a:t>
                      </a:r>
                    </a:p>
                  </a:txBody>
                  <a:tcPr marL="54000" marR="54000" marT="36000" marB="3600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408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3.2</a:t>
                      </a:r>
                    </a:p>
                  </a:txBody>
                  <a:tcPr marL="54000" marR="54000" marT="36000" marB="36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 выполнение передаваемых полномочий субъектов Российской Федерации</a:t>
                      </a:r>
                    </a:p>
                  </a:txBody>
                  <a:tcPr marL="54000" marR="54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0,5</a:t>
                      </a:r>
                    </a:p>
                  </a:txBody>
                  <a:tcPr marL="54000" marR="54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0,5</a:t>
                      </a:r>
                    </a:p>
                  </a:txBody>
                  <a:tcPr marL="54000" marR="54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0,5</a:t>
                      </a:r>
                    </a:p>
                  </a:txBody>
                  <a:tcPr marL="54000" marR="54000" marT="36000" marB="3600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220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3.3</a:t>
                      </a:r>
                    </a:p>
                  </a:txBody>
                  <a:tcPr marL="54000" marR="54000" marT="36000" marB="36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на компенсацию части платы, взимаемой с родителей за присмотр и уход за детьми</a:t>
                      </a:r>
                    </a:p>
                  </a:txBody>
                  <a:tcPr marL="54000" marR="54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30,8</a:t>
                      </a:r>
                    </a:p>
                  </a:txBody>
                  <a:tcPr marL="54000" marR="54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36,3</a:t>
                      </a:r>
                    </a:p>
                  </a:txBody>
                  <a:tcPr marL="54000" marR="54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24,1</a:t>
                      </a:r>
                    </a:p>
                  </a:txBody>
                  <a:tcPr marL="54000" marR="54000" marT="36000" marB="3600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308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3.4</a:t>
                      </a:r>
                    </a:p>
                  </a:txBody>
                  <a:tcPr marL="54000" marR="54000" marT="36000" marB="36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на предоставление жилых помещений детям-сиротам</a:t>
                      </a:r>
                    </a:p>
                  </a:txBody>
                  <a:tcPr marL="54000" marR="54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15,3</a:t>
                      </a:r>
                    </a:p>
                  </a:txBody>
                  <a:tcPr marL="54000" marR="54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15,0</a:t>
                      </a:r>
                    </a:p>
                  </a:txBody>
                  <a:tcPr marL="54000" marR="54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14,9</a:t>
                      </a:r>
                    </a:p>
                  </a:txBody>
                  <a:tcPr marL="54000" marR="54000" marT="36000" marB="3600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279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3.5</a:t>
                      </a:r>
                    </a:p>
                  </a:txBody>
                  <a:tcPr marL="54000" marR="54000" marT="36000" marB="36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на осуществление полномочий по обеспечению жильем отдельных категорий граждан, (ветераны, инвалиды)</a:t>
                      </a:r>
                    </a:p>
                  </a:txBody>
                  <a:tcPr marL="54000" marR="54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2,9</a:t>
                      </a:r>
                    </a:p>
                  </a:txBody>
                  <a:tcPr marL="54000" marR="54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3,0</a:t>
                      </a:r>
                    </a:p>
                  </a:txBody>
                  <a:tcPr marL="54000" marR="54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3,0</a:t>
                      </a:r>
                    </a:p>
                  </a:txBody>
                  <a:tcPr marL="54000" marR="54000" marT="36000" marB="3600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467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3.6</a:t>
                      </a:r>
                    </a:p>
                  </a:txBody>
                  <a:tcPr marL="54000" marR="54000" marT="36000" marB="36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на проведение переписи</a:t>
                      </a:r>
                    </a:p>
                  </a:txBody>
                  <a:tcPr marL="54000" marR="54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0,2</a:t>
                      </a:r>
                    </a:p>
                  </a:txBody>
                  <a:tcPr marL="54000" marR="54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54000" marR="54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54000" marR="54000" marT="36000" marB="3600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3.7</a:t>
                      </a:r>
                    </a:p>
                  </a:txBody>
                  <a:tcPr marL="54000" marR="54000" marT="36000" marB="36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 реализацию общеобразовательных программ</a:t>
                      </a:r>
                    </a:p>
                  </a:txBody>
                  <a:tcPr marL="54000" marR="54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1 440,0</a:t>
                      </a:r>
                    </a:p>
                  </a:txBody>
                  <a:tcPr marL="54000" marR="54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1 404,3</a:t>
                      </a:r>
                    </a:p>
                  </a:txBody>
                  <a:tcPr marL="54000" marR="54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1 404,3</a:t>
                      </a:r>
                    </a:p>
                  </a:txBody>
                  <a:tcPr marL="54000" marR="54000" marT="36000" marB="36000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281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3.8</a:t>
                      </a:r>
                    </a:p>
                  </a:txBody>
                  <a:tcPr marL="54000" marR="54000" marT="36000" marB="36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 отлов и содержание безнадзорных животных</a:t>
                      </a:r>
                    </a:p>
                  </a:txBody>
                  <a:tcPr marL="54000" marR="54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1,1</a:t>
                      </a:r>
                    </a:p>
                  </a:txBody>
                  <a:tcPr marL="54000" marR="54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1,2</a:t>
                      </a:r>
                    </a:p>
                  </a:txBody>
                  <a:tcPr marL="54000" marR="54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0,4</a:t>
                      </a:r>
                    </a:p>
                  </a:txBody>
                  <a:tcPr marL="54000" marR="54000" marT="36000" marB="36000" anchor="ctr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893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3.9</a:t>
                      </a:r>
                    </a:p>
                  </a:txBody>
                  <a:tcPr marL="54000" marR="54000" marT="36000" marB="36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</a:t>
                      </a:r>
                      <a:r>
                        <a:rPr lang="ru-RU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выплату денежной компенсации по оплате коммунальных услуг педагогическим работника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000" marR="54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8,0</a:t>
                      </a:r>
                    </a:p>
                  </a:txBody>
                  <a:tcPr marL="54000" marR="54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7,7</a:t>
                      </a:r>
                    </a:p>
                  </a:txBody>
                  <a:tcPr marL="54000" marR="54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7,7</a:t>
                      </a:r>
                    </a:p>
                  </a:txBody>
                  <a:tcPr marL="54000" marR="54000" marT="36000" marB="36000" anchor="ctr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181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54000" marR="54000" marT="36000" marB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Иные </a:t>
                      </a: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межбюджетные</a:t>
                      </a:r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 трансферты</a:t>
                      </a:r>
                    </a:p>
                  </a:txBody>
                  <a:tcPr marL="54000" marR="54000" marT="36000" marB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50,8</a:t>
                      </a:r>
                    </a:p>
                  </a:txBody>
                  <a:tcPr marL="54000" marR="54000" marT="36000" marB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40,0</a:t>
                      </a:r>
                    </a:p>
                  </a:txBody>
                  <a:tcPr marL="54000" marR="54000" marT="36000" marB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40,0</a:t>
                      </a:r>
                    </a:p>
                  </a:txBody>
                  <a:tcPr marL="54000" marR="54000" marT="36000" marB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244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4.1</a:t>
                      </a:r>
                    </a:p>
                  </a:txBody>
                  <a:tcPr marL="54000" marR="54000" marT="36000" marB="3600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</a:t>
                      </a: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роведение 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капитального ремонта помещений Ветеранов Великой Отечественной войны</a:t>
                      </a:r>
                    </a:p>
                  </a:txBody>
                  <a:tcPr marL="54000" marR="54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0,2</a:t>
                      </a:r>
                    </a:p>
                  </a:txBody>
                  <a:tcPr marL="54000" marR="54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54000" marR="54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54000" marR="54000" marT="36000" marB="36000" anchor="ctr"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233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4.2</a:t>
                      </a:r>
                    </a:p>
                  </a:txBody>
                  <a:tcPr marL="54000" marR="54000" marT="36000" marB="3600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</a:t>
                      </a: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рант 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Главы Республики Коми </a:t>
                      </a:r>
                    </a:p>
                  </a:txBody>
                  <a:tcPr marL="54000" marR="54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54000" marR="54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40,0</a:t>
                      </a:r>
                    </a:p>
                  </a:txBody>
                  <a:tcPr marL="54000" marR="54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40,0</a:t>
                      </a:r>
                    </a:p>
                  </a:txBody>
                  <a:tcPr marL="54000" marR="54000" marT="36000" marB="36000" anchor="ctr"/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1495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4.3</a:t>
                      </a:r>
                    </a:p>
                  </a:txBody>
                  <a:tcPr marL="54000" marR="54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 организацию питания 1-4 классы</a:t>
                      </a:r>
                    </a:p>
                  </a:txBody>
                  <a:tcPr marL="54000" marR="54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40,4</a:t>
                      </a:r>
                    </a:p>
                  </a:txBody>
                  <a:tcPr marL="54000" marR="54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54000" marR="54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54000" marR="54000" marT="36000" marB="36000" anchor="ctr"/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4.4</a:t>
                      </a:r>
                    </a:p>
                  </a:txBody>
                  <a:tcPr marL="54000" marR="54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а </a:t>
                      </a: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исполнение судебных решений по обеспечению детей-сирот жильём</a:t>
                      </a:r>
                    </a:p>
                  </a:txBody>
                  <a:tcPr marL="54000" marR="54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10,2</a:t>
                      </a:r>
                    </a:p>
                  </a:txBody>
                  <a:tcPr marL="54000" marR="54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54000" marR="54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54000" marR="54000" marT="36000" marB="36000" anchor="ctr"/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269963" y="771300"/>
            <a:ext cx="750973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cs typeface="Tahoma" pitchFamily="34" charset="0"/>
              </a:rPr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286135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639734"/>
              </p:ext>
            </p:extLst>
          </p:nvPr>
        </p:nvGraphicFramePr>
        <p:xfrm>
          <a:off x="161510" y="1067643"/>
          <a:ext cx="8730970" cy="5749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65885"/>
                <a:gridCol w="765085"/>
              </a:tblGrid>
              <a:tr h="135015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Наименование</a:t>
                      </a:r>
                      <a:endParaRPr lang="ru-RU" sz="900" b="1" dirty="0"/>
                    </a:p>
                  </a:txBody>
                  <a:tcPr marL="90000" marR="90000" marT="25200" marB="2520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Номер страницы</a:t>
                      </a:r>
                      <a:endParaRPr lang="ru-RU" sz="900" b="1" dirty="0"/>
                    </a:p>
                  </a:txBody>
                  <a:tcPr marL="90000" marR="90000" marT="25200" marB="25200">
                    <a:solidFill>
                      <a:schemeClr val="accent3"/>
                    </a:solidFill>
                  </a:tcPr>
                </a:tc>
              </a:tr>
              <a:tr h="1350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1. Социально-экономическая характеристика</a:t>
                      </a:r>
                    </a:p>
                  </a:txBody>
                  <a:tcPr marL="90000" marR="90000" marT="25200" marB="25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2" action="ppaction://hlinksldjump"/>
                        </a:rPr>
                        <a:t>5</a:t>
                      </a:r>
                      <a:endParaRPr lang="ru-RU" sz="900" dirty="0"/>
                    </a:p>
                  </a:txBody>
                  <a:tcPr marL="90000" marR="90000" marT="25200" marB="2520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2. Сеть муниципальных учреждений</a:t>
                      </a:r>
                    </a:p>
                  </a:txBody>
                  <a:tcPr marL="90000" marR="90000" marT="25200" marB="25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3" action="ppaction://hlinksldjump"/>
                        </a:rPr>
                        <a:t>6</a:t>
                      </a:r>
                      <a:endParaRPr lang="ru-RU" sz="900" dirty="0"/>
                    </a:p>
                  </a:txBody>
                  <a:tcPr marL="90000" marR="90000" marT="25200" marB="25200"/>
                </a:tc>
              </a:tr>
              <a:tr h="1873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3. Основные понятия</a:t>
                      </a:r>
                    </a:p>
                  </a:txBody>
                  <a:tcPr marL="90000" marR="90000" marT="25200" marB="25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4" action="ppaction://hlinksldjump"/>
                        </a:rPr>
                        <a:t>7</a:t>
                      </a:r>
                      <a:endParaRPr lang="ru-RU" sz="900" dirty="0"/>
                    </a:p>
                  </a:txBody>
                  <a:tcPr marL="90000" marR="90000" marT="25200" marB="25200"/>
                </a:tc>
              </a:tr>
              <a:tr h="1235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4. Бюджетная классификация</a:t>
                      </a:r>
                    </a:p>
                  </a:txBody>
                  <a:tcPr marL="90000" marR="90000" marT="25200" marB="25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3" action="ppaction://hlinksldjump"/>
                        </a:rPr>
                        <a:t>8</a:t>
                      </a:r>
                      <a:endParaRPr lang="ru-RU" sz="900" dirty="0"/>
                    </a:p>
                  </a:txBody>
                  <a:tcPr marL="90000" marR="90000" marT="25200" marB="2520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5. Содержание и форма проекта</a:t>
                      </a:r>
                    </a:p>
                  </a:txBody>
                  <a:tcPr marL="90000" marR="90000" marT="25200" marB="252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hlinkClick r:id="rId5" action="ppaction://hlinksldjump"/>
                        </a:rPr>
                        <a:t>10</a:t>
                      </a:r>
                      <a:endParaRPr lang="ru-RU" sz="900" dirty="0" smtClean="0"/>
                    </a:p>
                  </a:txBody>
                  <a:tcPr marL="90000" marR="90000" marT="25200" marB="25200"/>
                </a:tc>
              </a:tr>
              <a:tr h="1309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6. Этапы формирования отчета</a:t>
                      </a:r>
                    </a:p>
                  </a:txBody>
                  <a:tcPr marL="90000" marR="90000" marT="25200" marB="25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6" action="ppaction://hlinksldjump"/>
                        </a:rPr>
                        <a:t>11</a:t>
                      </a:r>
                      <a:endParaRPr lang="ru-RU" sz="900" dirty="0"/>
                    </a:p>
                  </a:txBody>
                  <a:tcPr marL="90000" marR="90000" marT="25200" marB="2520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7. Участники бюджетного процесса</a:t>
                      </a:r>
                    </a:p>
                  </a:txBody>
                  <a:tcPr marL="90000" marR="90000" marT="25200" marB="25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7" action="ppaction://hlinksldjump"/>
                        </a:rPr>
                        <a:t>12</a:t>
                      </a:r>
                      <a:endParaRPr lang="ru-RU" sz="900" dirty="0"/>
                    </a:p>
                  </a:txBody>
                  <a:tcPr marL="90000" marR="90000" marT="25200" marB="25200"/>
                </a:tc>
              </a:tr>
              <a:tr h="1383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8. Участие граждан в формировании бюджета</a:t>
                      </a:r>
                    </a:p>
                  </a:txBody>
                  <a:tcPr marL="90000" marR="90000" marT="25200" marB="25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8" action="ppaction://hlinksldjump"/>
                        </a:rPr>
                        <a:t>13</a:t>
                      </a:r>
                      <a:endParaRPr lang="ru-RU" sz="900" dirty="0"/>
                    </a:p>
                  </a:txBody>
                  <a:tcPr marL="90000" marR="90000" marT="25200" marB="25200"/>
                </a:tc>
              </a:tr>
              <a:tr h="1383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9. Основные характеристики бюджета</a:t>
                      </a:r>
                    </a:p>
                  </a:txBody>
                  <a:tcPr marL="90000" marR="90000" marT="25200" marB="252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hlinkClick r:id="rId9" action="ppaction://hlinksldjump"/>
                        </a:rPr>
                        <a:t>15</a:t>
                      </a:r>
                      <a:endParaRPr lang="ru-RU" sz="900" dirty="0" smtClean="0"/>
                    </a:p>
                  </a:txBody>
                  <a:tcPr marL="90000" marR="90000" marT="25200" marB="25200"/>
                </a:tc>
              </a:tr>
              <a:tr h="1383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10. «Майские» указы Президента Российской Федерации</a:t>
                      </a:r>
                    </a:p>
                  </a:txBody>
                  <a:tcPr marL="90000" marR="90000" marT="25200" marB="252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hlinkClick r:id="rId10" action="ppaction://hlinksldjump"/>
                        </a:rPr>
                        <a:t>16</a:t>
                      </a:r>
                      <a:endParaRPr lang="ru-RU" sz="900" dirty="0" smtClean="0"/>
                    </a:p>
                  </a:txBody>
                  <a:tcPr marL="90000" marR="90000" marT="25200" marB="25200"/>
                </a:tc>
              </a:tr>
              <a:tr h="1383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11. Средняя заработная плата работника бюджетной сферы</a:t>
                      </a:r>
                    </a:p>
                  </a:txBody>
                  <a:tcPr marL="90000" marR="90000" marT="25200" marB="25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11" action="ppaction://hlinksldjump"/>
                        </a:rPr>
                        <a:t>17</a:t>
                      </a:r>
                      <a:endParaRPr lang="ru-RU" sz="900" dirty="0"/>
                    </a:p>
                  </a:txBody>
                  <a:tcPr marL="90000" marR="90000" marT="25200" marB="25200"/>
                </a:tc>
              </a:tr>
              <a:tr h="1383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12. Доходы и расходы на душу населения по сравнению с другими муниципальными образованиями</a:t>
                      </a:r>
                    </a:p>
                  </a:txBody>
                  <a:tcPr marL="90000" marR="90000" marT="25200" marB="25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12" action="ppaction://hlinksldjump"/>
                        </a:rPr>
                        <a:t>18</a:t>
                      </a:r>
                      <a:endParaRPr lang="ru-RU" sz="900" dirty="0"/>
                    </a:p>
                  </a:txBody>
                  <a:tcPr marL="90000" marR="90000" marT="25200" marB="25200"/>
                </a:tc>
              </a:tr>
              <a:tr h="1383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13. Доходы муниципального образования</a:t>
                      </a:r>
                    </a:p>
                  </a:txBody>
                  <a:tcPr marL="90000" marR="90000" marT="25200" marB="25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11" action="ppaction://hlinksldjump"/>
                        </a:rPr>
                        <a:t>20</a:t>
                      </a:r>
                      <a:endParaRPr lang="ru-RU" sz="900" dirty="0"/>
                    </a:p>
                  </a:txBody>
                  <a:tcPr marL="90000" marR="90000" marT="25200" marB="25200"/>
                </a:tc>
              </a:tr>
              <a:tr h="1383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14. Налоги, оставшиеся у местного самоуправления после реформы</a:t>
                      </a:r>
                    </a:p>
                  </a:txBody>
                  <a:tcPr marL="90000" marR="90000" marT="25200" marB="25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13" action="ppaction://hlinksldjump"/>
                        </a:rPr>
                        <a:t>21</a:t>
                      </a:r>
                      <a:endParaRPr lang="ru-RU" sz="900" dirty="0"/>
                    </a:p>
                  </a:txBody>
                  <a:tcPr marL="90000" marR="90000" marT="25200" marB="25200"/>
                </a:tc>
              </a:tr>
              <a:tr h="1383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15. Мы – налогоплательщики</a:t>
                      </a:r>
                    </a:p>
                  </a:txBody>
                  <a:tcPr marL="90000" marR="90000" marT="25200" marB="25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14" action="ppaction://hlinksldjump"/>
                        </a:rPr>
                        <a:t>22</a:t>
                      </a:r>
                      <a:endParaRPr lang="ru-RU" sz="900" dirty="0"/>
                    </a:p>
                  </a:txBody>
                  <a:tcPr marL="90000" marR="90000" marT="25200" marB="25200"/>
                </a:tc>
              </a:tr>
              <a:tr h="1383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16. Структура доходов бюджета</a:t>
                      </a:r>
                    </a:p>
                  </a:txBody>
                  <a:tcPr marL="90000" marR="90000" marT="25200" marB="25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15" action="ppaction://hlinksldjump"/>
                        </a:rPr>
                        <a:t>23</a:t>
                      </a:r>
                      <a:endParaRPr lang="ru-RU" sz="900" dirty="0"/>
                    </a:p>
                  </a:txBody>
                  <a:tcPr marL="90000" marR="90000" marT="25200" marB="25200"/>
                </a:tc>
              </a:tr>
              <a:tr h="1383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17.</a:t>
                      </a:r>
                      <a:r>
                        <a:rPr lang="ru-RU" sz="900" baseline="0" dirty="0" smtClean="0"/>
                        <a:t> Структура налоговых и неналоговых доходов</a:t>
                      </a:r>
                      <a:endParaRPr lang="ru-RU" sz="900" dirty="0" smtClean="0"/>
                    </a:p>
                  </a:txBody>
                  <a:tcPr marL="90000" marR="90000" marT="25200" marB="25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16" action="ppaction://hlinksldjump"/>
                        </a:rPr>
                        <a:t>24</a:t>
                      </a:r>
                      <a:endParaRPr lang="ru-RU" sz="900" dirty="0"/>
                    </a:p>
                  </a:txBody>
                  <a:tcPr marL="90000" marR="90000" marT="25200" marB="25200"/>
                </a:tc>
              </a:tr>
              <a:tr h="1383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18. Динамика изменения налоговых и неналоговых доходов</a:t>
                      </a:r>
                    </a:p>
                  </a:txBody>
                  <a:tcPr marL="90000" marR="90000" marT="25200" marB="25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17" action="ppaction://hlinksldjump"/>
                        </a:rPr>
                        <a:t>25</a:t>
                      </a:r>
                      <a:endParaRPr lang="ru-RU" sz="900" dirty="0"/>
                    </a:p>
                  </a:txBody>
                  <a:tcPr marL="90000" marR="90000" marT="25200" marB="25200"/>
                </a:tc>
              </a:tr>
              <a:tr h="1383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19. Распределение налоговых доходов по уровням бюджетов (по главному администратору – Федеральная налоговая служба)</a:t>
                      </a:r>
                    </a:p>
                  </a:txBody>
                  <a:tcPr marL="90000" marR="90000" marT="25200" marB="25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18" action="ppaction://hlinksldjump"/>
                        </a:rPr>
                        <a:t>26</a:t>
                      </a:r>
                      <a:endParaRPr lang="ru-RU" sz="900" dirty="0"/>
                    </a:p>
                  </a:txBody>
                  <a:tcPr marL="90000" marR="90000" marT="25200" marB="25200"/>
                </a:tc>
              </a:tr>
              <a:tr h="1383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20. Межбюджетные отношения</a:t>
                      </a:r>
                    </a:p>
                  </a:txBody>
                  <a:tcPr marL="90000" marR="90000" marT="25200" marB="25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19" action="ppaction://hlinksldjump"/>
                        </a:rPr>
                        <a:t>27</a:t>
                      </a:r>
                      <a:endParaRPr lang="ru-RU" sz="900" dirty="0"/>
                    </a:p>
                  </a:txBody>
                  <a:tcPr marL="90000" marR="90000" marT="25200" marB="25200"/>
                </a:tc>
              </a:tr>
              <a:tr h="1383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21. Выпадающие доходы при предоставлении льгот по налогам</a:t>
                      </a:r>
                    </a:p>
                  </a:txBody>
                  <a:tcPr marL="90000" marR="90000" marT="25200" marB="25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20" action="ppaction://hlinksldjump"/>
                        </a:rPr>
                        <a:t>30</a:t>
                      </a:r>
                      <a:endParaRPr lang="ru-RU" sz="900" dirty="0"/>
                    </a:p>
                  </a:txBody>
                  <a:tcPr marL="90000" marR="90000" marT="25200" marB="25200"/>
                </a:tc>
              </a:tr>
              <a:tr h="138325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22. Прочие безвозмездные поступления</a:t>
                      </a:r>
                      <a:endParaRPr lang="ru-RU" sz="900" dirty="0"/>
                    </a:p>
                  </a:txBody>
                  <a:tcPr marL="90000" marR="90000" marT="25200" marB="25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21" action="ppaction://hlinksldjump"/>
                        </a:rPr>
                        <a:t>31</a:t>
                      </a:r>
                      <a:endParaRPr lang="ru-RU" sz="900" dirty="0"/>
                    </a:p>
                  </a:txBody>
                  <a:tcPr marL="90000" marR="90000" marT="25200" marB="25200"/>
                </a:tc>
              </a:tr>
              <a:tr h="138325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23. Мероприятия в рамках соглашений </a:t>
                      </a:r>
                      <a:endParaRPr lang="ru-RU" sz="900" dirty="0"/>
                    </a:p>
                  </a:txBody>
                  <a:tcPr marL="90000" marR="90000" marT="25200" marB="25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22" action="ppaction://hlinksldjump"/>
                        </a:rPr>
                        <a:t>32</a:t>
                      </a:r>
                      <a:endParaRPr lang="ru-RU" sz="900" dirty="0"/>
                    </a:p>
                  </a:txBody>
                  <a:tcPr marL="90000" marR="90000" marT="25200" marB="25200"/>
                </a:tc>
              </a:tr>
              <a:tr h="1383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24. Структура расходов бюджета</a:t>
                      </a:r>
                    </a:p>
                  </a:txBody>
                  <a:tcPr marL="90000" marR="90000" marT="25200" marB="25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23" action="ppaction://hlinksldjump"/>
                        </a:rPr>
                        <a:t>34</a:t>
                      </a:r>
                      <a:endParaRPr lang="ru-RU" sz="900" dirty="0"/>
                    </a:p>
                  </a:txBody>
                  <a:tcPr marL="90000" marR="90000" marT="25200" marB="25200"/>
                </a:tc>
              </a:tr>
              <a:tr h="1383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25. Расходы в расчете на душу населения в 2017 году</a:t>
                      </a:r>
                    </a:p>
                  </a:txBody>
                  <a:tcPr marL="90000" marR="90000" marT="25200" marB="25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24" action="ppaction://hlinksldjump"/>
                        </a:rPr>
                        <a:t>35</a:t>
                      </a:r>
                      <a:endParaRPr lang="ru-RU" sz="900" dirty="0"/>
                    </a:p>
                  </a:txBody>
                  <a:tcPr marL="90000" marR="90000" marT="25200" marB="25200"/>
                </a:tc>
              </a:tr>
              <a:tr h="1383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26. Расходы в расчете на одного воспитанника,</a:t>
                      </a:r>
                      <a:r>
                        <a:rPr lang="ru-RU" sz="900" baseline="0" dirty="0" smtClean="0"/>
                        <a:t> обучающегося в 2017 году</a:t>
                      </a:r>
                      <a:endParaRPr lang="ru-RU" sz="900" dirty="0" smtClean="0"/>
                    </a:p>
                  </a:txBody>
                  <a:tcPr marL="90000" marR="90000" marT="25200" marB="25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25" action="ppaction://hlinksldjump"/>
                        </a:rPr>
                        <a:t>36</a:t>
                      </a:r>
                      <a:endParaRPr lang="ru-RU" sz="900" dirty="0"/>
                    </a:p>
                  </a:txBody>
                  <a:tcPr marL="90000" marR="90000" marT="25200" marB="25200"/>
                </a:tc>
              </a:tr>
              <a:tr h="138325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27. Финансирование муниципальных учреждений</a:t>
                      </a:r>
                      <a:endParaRPr lang="ru-RU" sz="900" dirty="0"/>
                    </a:p>
                  </a:txBody>
                  <a:tcPr marL="90000" marR="90000" marT="25200" marB="25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26" action="ppaction://hlinksldjump"/>
                        </a:rPr>
                        <a:t>37</a:t>
                      </a:r>
                      <a:endParaRPr lang="ru-RU" sz="900" dirty="0"/>
                    </a:p>
                  </a:txBody>
                  <a:tcPr marL="90000" marR="90000" marT="25200" marB="25200"/>
                </a:tc>
              </a:tr>
              <a:tr h="1383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28. Расходы бюджета</a:t>
                      </a:r>
                      <a:r>
                        <a:rPr lang="ru-RU" sz="900" baseline="0" dirty="0" smtClean="0"/>
                        <a:t> в разрезе групп видов расходов</a:t>
                      </a:r>
                      <a:endParaRPr lang="ru-RU" sz="900" dirty="0" smtClean="0"/>
                    </a:p>
                  </a:txBody>
                  <a:tcPr marL="90000" marR="90000" marT="21600" marB="21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27" action="ppaction://hlinksldjump"/>
                        </a:rPr>
                        <a:t>38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</a:tr>
              <a:tr h="1383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29. Расходы бюджета в разрезе разделов, подразделов</a:t>
                      </a:r>
                    </a:p>
                  </a:txBody>
                  <a:tcPr marL="90000" marR="90000" marT="21600" marB="21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28" action="ppaction://hlinksldjump"/>
                        </a:rPr>
                        <a:t>39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577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/>
              <a:t>Выпадающие доходы при предоставлении льгот по налогам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06442"/>
              </p:ext>
            </p:extLst>
          </p:nvPr>
        </p:nvGraphicFramePr>
        <p:xfrm>
          <a:off x="206657" y="1446668"/>
          <a:ext cx="8694966" cy="4631058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6320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9850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9623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8542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8542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8542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7174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720080"/>
              </a:tblGrid>
              <a:tr h="444065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Показатели</a:t>
                      </a:r>
                      <a:endParaRPr lang="ru-RU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2010 год</a:t>
                      </a:r>
                      <a:endParaRPr lang="ru-RU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</a:rPr>
                        <a:t>2011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</a:rPr>
                        <a:t>2012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</a:rPr>
                        <a:t>2013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</a:rPr>
                        <a:t>2014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2015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</a:rPr>
                        <a:t>2016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</a:rPr>
                        <a:t>год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</a:rPr>
                        <a:t>2017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</a:rPr>
                        <a:t>год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4065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>
                          <a:solidFill>
                            <a:schemeClr val="tx1"/>
                          </a:solidFill>
                        </a:rPr>
                        <a:t>1. Сумма льгот по НДФЛ в соответствии с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НК РФ</a:t>
                      </a:r>
                      <a:endParaRPr lang="ru-RU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</a:rPr>
                        <a:t>Нет данных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</a:rPr>
                        <a:t>Нет данных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</a:rPr>
                        <a:t>115,0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</a:rPr>
                        <a:t>109,0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</a:rPr>
                        <a:t>243,9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</a:rPr>
                        <a:t>279,8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</a:rPr>
                        <a:t>277,4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</a:rPr>
                        <a:t>304,4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8032">
                <a:tc gridSpan="9">
                  <a:txBody>
                    <a:bodyPr/>
                    <a:lstStyle/>
                    <a:p>
                      <a:r>
                        <a:rPr lang="ru-RU" sz="1000" b="1" dirty="0"/>
                        <a:t>2. Сумма льготы по земельному налогу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ru-RU" sz="1000" dirty="0"/>
                        <a:t>Физические лица в</a:t>
                      </a:r>
                      <a:r>
                        <a:rPr lang="ru-RU" sz="1000" baseline="0" dirty="0"/>
                        <a:t> соответствии с решением Совета МОГО «Ухта» от 21.11.2006 № 24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0,4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0,4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0,4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0,5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0,5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0,5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0,5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0,8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/>
                        <a:t>Юридические лица в</a:t>
                      </a:r>
                      <a:r>
                        <a:rPr lang="ru-RU" sz="1000" baseline="0" dirty="0"/>
                        <a:t> соответствии с решением Совета МОГО «Ухта» от 21.11.2006 № 24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41,8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24,4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25,1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21,4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21,4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/>
                        <a:t>21,4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23,2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9,9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/>
                        <a:t>Юридические лица в соответствии с Налоговым кодексом Российской Федерации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2,5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2,4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2,4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1,9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1,9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/>
                        <a:t>1,9</a:t>
                      </a:r>
                    </a:p>
                    <a:p>
                      <a:pPr algn="ctr"/>
                      <a:endParaRPr lang="ru-RU" sz="10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3,6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4,6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ru-RU" sz="1000" b="1" dirty="0" smtClean="0"/>
                        <a:t>Итого</a:t>
                      </a:r>
                      <a:endParaRPr lang="ru-RU" sz="1000" b="1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44,7</a:t>
                      </a:r>
                      <a:endParaRPr lang="ru-RU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27,2</a:t>
                      </a:r>
                      <a:endParaRPr lang="ru-RU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27,9</a:t>
                      </a:r>
                      <a:endParaRPr lang="ru-RU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23,8</a:t>
                      </a:r>
                      <a:endParaRPr lang="ru-RU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23,8</a:t>
                      </a:r>
                      <a:endParaRPr lang="ru-RU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23,8</a:t>
                      </a:r>
                      <a:endParaRPr lang="ru-RU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27,3</a:t>
                      </a:r>
                      <a:endParaRPr lang="ru-RU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15,3</a:t>
                      </a:r>
                      <a:endParaRPr lang="ru-RU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88032">
                <a:tc gridSpan="9">
                  <a:txBody>
                    <a:bodyPr/>
                    <a:lstStyle/>
                    <a:p>
                      <a:r>
                        <a:rPr lang="ru-RU" sz="1000" b="1" dirty="0"/>
                        <a:t>3. Сумма льготы по налогу на имущество </a:t>
                      </a:r>
                    </a:p>
                    <a:p>
                      <a:r>
                        <a:rPr lang="ru-RU" sz="1000" b="1" dirty="0"/>
                        <a:t>физических лиц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291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Физические лица в соответствии с Налоговым кодексом Российской 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Федерации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ru-RU" sz="1000" b="1" dirty="0" smtClean="0"/>
                        <a:t>Итого</a:t>
                      </a:r>
                      <a:endParaRPr lang="ru-RU" sz="1000" b="1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17,1</a:t>
                      </a:r>
                      <a:endParaRPr lang="ru-RU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19,2</a:t>
                      </a:r>
                      <a:endParaRPr lang="ru-RU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18,2</a:t>
                      </a:r>
                      <a:endParaRPr lang="ru-RU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21,8</a:t>
                      </a:r>
                      <a:endParaRPr lang="ru-RU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21,8</a:t>
                      </a:r>
                      <a:endParaRPr lang="ru-RU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24,8</a:t>
                      </a:r>
                      <a:endParaRPr lang="ru-RU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7,0</a:t>
                      </a:r>
                      <a:endParaRPr lang="ru-RU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22,6</a:t>
                      </a:r>
                      <a:endParaRPr lang="ru-RU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ru-RU" sz="1000" b="1" dirty="0" smtClean="0"/>
                        <a:t>Всего</a:t>
                      </a:r>
                      <a:endParaRPr lang="ru-RU" sz="1000" b="1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61,8</a:t>
                      </a:r>
                      <a:endParaRPr lang="ru-RU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46,4</a:t>
                      </a:r>
                      <a:endParaRPr lang="ru-RU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161,1</a:t>
                      </a:r>
                      <a:endParaRPr lang="ru-RU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154,6</a:t>
                      </a:r>
                      <a:endParaRPr lang="ru-RU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289,5</a:t>
                      </a:r>
                      <a:endParaRPr lang="ru-RU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328,4</a:t>
                      </a:r>
                      <a:endParaRPr lang="ru-RU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311,7</a:t>
                      </a:r>
                      <a:endParaRPr lang="ru-RU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342,3</a:t>
                      </a:r>
                      <a:endParaRPr lang="ru-RU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12360" y="1086159"/>
            <a:ext cx="1081087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млн. руб.</a:t>
            </a:r>
          </a:p>
        </p:txBody>
      </p:sp>
      <p:sp>
        <p:nvSpPr>
          <p:cNvPr id="7" name="Номер слайда 1"/>
          <p:cNvSpPr txBox="1">
            <a:spLocks/>
          </p:cNvSpPr>
          <p:nvPr/>
        </p:nvSpPr>
        <p:spPr bwMode="auto">
          <a:xfrm>
            <a:off x="7012505" y="650075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16FF084-76AD-462B-A355-FAC841F4577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74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3654425" y="3175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Прочие безвозмездные поступления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06617" y="2033845"/>
            <a:ext cx="66096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Соглашение о сотрудничестве между администрацией МОГО «Ухта» и ООО «ЛУКОЙЛ-Коми» на 2017 год – </a:t>
            </a:r>
            <a:r>
              <a:rPr lang="ru-RU" sz="16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12,7 млн. рублей</a:t>
            </a:r>
            <a:r>
              <a:rPr lang="ru-RU" sz="16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;</a:t>
            </a:r>
            <a:endParaRPr lang="en-US" sz="16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2341" y="1206014"/>
            <a:ext cx="84899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Прочие безвозмездные поступления за 2017 год составили </a:t>
            </a:r>
            <a:r>
              <a:rPr lang="ru-RU" sz="16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25,5  млн. рублей:</a:t>
            </a:r>
            <a:endParaRPr lang="en-US" sz="1600" b="1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A92B44-1ECA-42E4-88F6-4AFABA5F98F7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AutoShape 2" descr="Картинки по запросу транснефть севе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4" name="AutoShape 4" descr="Картинки по запросу транснефть север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AutoShape 6" descr="Картинки по запросу транснефть север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cs typeface="+mn-cs"/>
            </a:endParaRPr>
          </a:p>
        </p:txBody>
      </p:sp>
      <p:pic>
        <p:nvPicPr>
          <p:cNvPr id="1031" name="Picture 7" descr="C:\Documents and Settings\ahmedova\Рабочий стол\visio_си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4725144"/>
            <a:ext cx="3222629" cy="133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308778" y="3054357"/>
            <a:ext cx="660965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Соглашение о сотрудничестве между администрацией МОГО «Ухта» и ООО «ЛУКОЙЛ-</a:t>
            </a:r>
            <a:r>
              <a:rPr lang="ru-RU" sz="1600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Ухтанефтепереработка</a:t>
            </a:r>
            <a:r>
              <a:rPr lang="ru-RU" sz="16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» от 01.01.2017 </a:t>
            </a:r>
          </a:p>
          <a:p>
            <a:pPr algn="just"/>
            <a:r>
              <a:rPr lang="ru-RU" sz="16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№ 17-05-2017 – </a:t>
            </a:r>
            <a:r>
              <a:rPr lang="ru-RU" sz="16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en-US" sz="16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,</a:t>
            </a:r>
            <a:r>
              <a:rPr lang="ru-RU" sz="16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3</a:t>
            </a:r>
            <a:r>
              <a:rPr lang="en-US" sz="16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6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млн. рублей</a:t>
            </a:r>
            <a:r>
              <a:rPr lang="ru-RU" sz="16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;</a:t>
            </a:r>
            <a:endParaRPr lang="en-US" sz="16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60627" y="4831987"/>
            <a:ext cx="50823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Договор пожертвования с АО «</a:t>
            </a:r>
            <a:r>
              <a:rPr lang="ru-RU" sz="1600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Транснефть</a:t>
            </a:r>
            <a:r>
              <a:rPr lang="ru-RU" sz="16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-Север» от 22.02.2017 № 275/17 – </a:t>
            </a:r>
            <a:r>
              <a:rPr lang="ru-RU" sz="16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10,5</a:t>
            </a:r>
            <a:r>
              <a:rPr lang="en-US" sz="16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6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млн. рублей.</a:t>
            </a:r>
            <a:endParaRPr lang="en-US" sz="16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AutoShape 2" descr="Картинки по запросу лукойл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06" t="21004" r="35297" b="21486"/>
          <a:stretch/>
        </p:blipFill>
        <p:spPr bwMode="auto">
          <a:xfrm>
            <a:off x="236799" y="1808820"/>
            <a:ext cx="2105223" cy="2565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726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3654425" y="3175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Мероприятия в рамках соглашений</a:t>
            </a: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418043"/>
              </p:ext>
            </p:extLst>
          </p:nvPr>
        </p:nvGraphicFramePr>
        <p:xfrm>
          <a:off x="99913" y="1133568"/>
          <a:ext cx="8927999" cy="5507248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8662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405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100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1009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2512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5551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39660">
                <a:tc>
                  <a:txBody>
                    <a:bodyPr/>
                    <a:lstStyle/>
                    <a:p>
                      <a:pPr algn="ctr"/>
                      <a:r>
                        <a:rPr lang="ru-RU" sz="950" dirty="0">
                          <a:solidFill>
                            <a:schemeClr val="tx1"/>
                          </a:solidFill>
                        </a:rPr>
                        <a:t>№</a:t>
                      </a:r>
                      <a:endParaRPr lang="ru-RU" sz="950" b="1" dirty="0">
                        <a:solidFill>
                          <a:schemeClr val="tx1"/>
                        </a:solidFill>
                        <a:latin typeface="+mn-lt"/>
                        <a:cs typeface="Tahoma" pitchFamily="34" charset="0"/>
                      </a:endParaRPr>
                    </a:p>
                  </a:txBody>
                  <a:tcPr marL="46800" marR="46800" marT="36000" marB="252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dirty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950" b="1" dirty="0">
                        <a:solidFill>
                          <a:schemeClr val="tx1"/>
                        </a:solidFill>
                        <a:latin typeface="+mn-lt"/>
                        <a:cs typeface="Tahoma" pitchFamily="34" charset="0"/>
                      </a:endParaRPr>
                    </a:p>
                  </a:txBody>
                  <a:tcPr marL="46800" marR="46800" marT="36000" marB="252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dirty="0">
                          <a:solidFill>
                            <a:schemeClr val="tx1"/>
                          </a:solidFill>
                        </a:rPr>
                        <a:t>Сумма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dirty="0">
                          <a:solidFill>
                            <a:schemeClr val="tx1"/>
                          </a:solidFill>
                        </a:rPr>
                        <a:t>(тыс. руб.)</a:t>
                      </a:r>
                    </a:p>
                  </a:txBody>
                  <a:tcPr marL="46800" marR="46800" marT="36000" marB="252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dirty="0">
                          <a:solidFill>
                            <a:schemeClr val="tx1"/>
                          </a:solidFill>
                        </a:rPr>
                        <a:t>Исполнено </a:t>
                      </a:r>
                    </a:p>
                    <a:p>
                      <a:pPr algn="ctr"/>
                      <a:r>
                        <a:rPr lang="ru-RU" sz="950" dirty="0">
                          <a:solidFill>
                            <a:schemeClr val="tx1"/>
                          </a:solidFill>
                        </a:rPr>
                        <a:t>(тыс. руб.)</a:t>
                      </a:r>
                      <a:endParaRPr lang="ru-RU" sz="950" b="1" dirty="0">
                        <a:solidFill>
                          <a:schemeClr val="tx1"/>
                        </a:solidFill>
                        <a:latin typeface="+mn-lt"/>
                        <a:cs typeface="Tahoma" pitchFamily="34" charset="0"/>
                      </a:endParaRPr>
                    </a:p>
                  </a:txBody>
                  <a:tcPr marL="46800" marR="46800" marT="36000" marB="252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dirty="0">
                          <a:solidFill>
                            <a:schemeClr val="tx1"/>
                          </a:solidFill>
                        </a:rPr>
                        <a:t>Неисполненные назначения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dirty="0">
                          <a:solidFill>
                            <a:schemeClr val="tx1"/>
                          </a:solidFill>
                        </a:rPr>
                        <a:t> (тыс. руб.)</a:t>
                      </a:r>
                      <a:endParaRPr lang="ru-RU" sz="950" b="1" dirty="0">
                        <a:solidFill>
                          <a:schemeClr val="tx1"/>
                        </a:solidFill>
                        <a:latin typeface="+mn-lt"/>
                        <a:cs typeface="Tahoma" pitchFamily="34" charset="0"/>
                      </a:endParaRPr>
                    </a:p>
                  </a:txBody>
                  <a:tcPr marL="46800" marR="46800" marT="36000" marB="252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dirty="0">
                          <a:solidFill>
                            <a:schemeClr val="tx1"/>
                          </a:solidFill>
                        </a:rPr>
                        <a:t>Процент исполнения</a:t>
                      </a:r>
                    </a:p>
                    <a:p>
                      <a:pPr algn="ctr"/>
                      <a:r>
                        <a:rPr lang="ru-RU" sz="950" dirty="0">
                          <a:solidFill>
                            <a:schemeClr val="tx1"/>
                          </a:solidFill>
                        </a:rPr>
                        <a:t>(%)</a:t>
                      </a:r>
                      <a:endParaRPr lang="ru-RU" sz="950" b="1" dirty="0">
                        <a:solidFill>
                          <a:schemeClr val="tx1"/>
                        </a:solidFill>
                        <a:latin typeface="+mn-lt"/>
                        <a:cs typeface="Tahoma" pitchFamily="34" charset="0"/>
                      </a:endParaRPr>
                    </a:p>
                  </a:txBody>
                  <a:tcPr marL="46800" marR="46800" marT="36000" marB="252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6065">
                <a:tc>
                  <a:txBody>
                    <a:bodyPr/>
                    <a:lstStyle/>
                    <a:p>
                      <a:pPr algn="ctr"/>
                      <a:r>
                        <a:rPr lang="ru-RU" sz="950" b="1" dirty="0"/>
                        <a:t>1</a:t>
                      </a:r>
                      <a:endParaRPr lang="ru-RU" sz="950" b="1" dirty="0">
                        <a:latin typeface="+mn-lt"/>
                        <a:cs typeface="Tahoma" pitchFamily="34" charset="0"/>
                      </a:endParaRPr>
                    </a:p>
                  </a:txBody>
                  <a:tcPr marL="46800" marR="46800" marT="36000" marB="252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50" b="1" dirty="0"/>
                        <a:t>Соглашение о сотрудничестве  между администрацией МОГО «Ухта» и ООО «ЛУКОЙЛ-Коми» на 2017 год</a:t>
                      </a:r>
                      <a:endParaRPr lang="ru-RU" sz="950" b="1" dirty="0">
                        <a:latin typeface="+mn-lt"/>
                        <a:cs typeface="Tahoma" pitchFamily="34" charset="0"/>
                      </a:endParaRPr>
                    </a:p>
                  </a:txBody>
                  <a:tcPr marL="46800" marR="46800" marT="36000" marB="252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12,7</a:t>
                      </a:r>
                    </a:p>
                  </a:txBody>
                  <a:tcPr marL="46800" marR="46800" marT="36000" marB="252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12,7</a:t>
                      </a:r>
                    </a:p>
                  </a:txBody>
                  <a:tcPr marL="46800" marR="46800" marT="36000" marB="252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46800" marR="46800" marT="36000" marB="252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</a:t>
                      </a:r>
                    </a:p>
                  </a:txBody>
                  <a:tcPr marL="46800" marR="46800" marT="36000" marB="252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6047">
                <a:tc>
                  <a:txBody>
                    <a:bodyPr/>
                    <a:lstStyle/>
                    <a:p>
                      <a:pPr algn="ctr"/>
                      <a:r>
                        <a:rPr lang="ru-RU" sz="950" dirty="0"/>
                        <a:t>1.1</a:t>
                      </a:r>
                      <a:endParaRPr lang="ru-RU" sz="950" dirty="0">
                        <a:latin typeface="+mn-lt"/>
                        <a:cs typeface="Tahoma" pitchFamily="34" charset="0"/>
                      </a:endParaRPr>
                    </a:p>
                  </a:txBody>
                  <a:tcPr marL="46800" marR="46800" marT="36000" marB="252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u="none" strike="noStrike" dirty="0">
                          <a:effectLst/>
                        </a:rPr>
                        <a:t>Ремонт МУДО «Детская музыкальная школа № 1» МОГО «Ухта»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252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</a:t>
                      </a:r>
                    </a:p>
                  </a:txBody>
                  <a:tcPr marL="46800" marR="46800" marT="36000" marB="252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</a:t>
                      </a:r>
                    </a:p>
                  </a:txBody>
                  <a:tcPr marL="46800" marR="46800" marT="36000" marB="252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46800" marR="46800" marT="36000" marB="252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</a:t>
                      </a:r>
                    </a:p>
                  </a:txBody>
                  <a:tcPr marL="46800" marR="46800" marT="36000" marB="252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950" dirty="0"/>
                        <a:t>1.2</a:t>
                      </a:r>
                      <a:endParaRPr lang="ru-RU" sz="950" dirty="0">
                        <a:latin typeface="+mn-lt"/>
                        <a:cs typeface="Tahoma" pitchFamily="34" charset="0"/>
                      </a:endParaRPr>
                    </a:p>
                  </a:txBody>
                  <a:tcPr marL="46800" marR="46800" marT="36000" marB="252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Ремонт кровли МУ «Дом молодежи» МОГО «Ухта»</a:t>
                      </a:r>
                    </a:p>
                  </a:txBody>
                  <a:tcPr marL="46800" marR="46800" marT="36000" marB="252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</a:t>
                      </a:r>
                    </a:p>
                  </a:txBody>
                  <a:tcPr marL="46800" marR="46800" marT="36000" marB="252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</a:t>
                      </a:r>
                    </a:p>
                  </a:txBody>
                  <a:tcPr marL="46800" marR="46800" marT="36000" marB="252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46800" marR="46800" marT="36000" marB="252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</a:t>
                      </a:r>
                    </a:p>
                  </a:txBody>
                  <a:tcPr marL="46800" marR="46800" marT="36000" marB="252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477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50" kern="1200" dirty="0"/>
                        <a:t>1.3</a:t>
                      </a:r>
                      <a:endParaRPr lang="ru-RU" sz="95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L="46800" marR="46800" marT="36000" marB="252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Текущий ремонт помещений МОУ «СОШ №7» МОГО «Ухта»</a:t>
                      </a:r>
                    </a:p>
                  </a:txBody>
                  <a:tcPr marL="46800" marR="46800" marT="36000" marB="252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</a:t>
                      </a:r>
                    </a:p>
                  </a:txBody>
                  <a:tcPr marL="46800" marR="46800" marT="36000" marB="252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</a:t>
                      </a:r>
                    </a:p>
                  </a:txBody>
                  <a:tcPr marL="46800" marR="46800" marT="36000" marB="252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46800" marR="46800" marT="36000" marB="252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</a:t>
                      </a:r>
                    </a:p>
                  </a:txBody>
                  <a:tcPr marL="46800" marR="46800" marT="36000" marB="252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4842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50" kern="1200" dirty="0"/>
                        <a:t>1.4</a:t>
                      </a:r>
                      <a:endParaRPr lang="ru-RU" sz="95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L="46800" marR="46800" marT="36000" marB="252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Капитальный</a:t>
                      </a:r>
                      <a:r>
                        <a:rPr lang="ru-RU" sz="9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ремонт кровли МОУ «НОШ №23» </a:t>
                      </a:r>
                      <a:r>
                        <a:rPr lang="ru-RU" sz="95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пгт</a:t>
                      </a:r>
                      <a:r>
                        <a:rPr lang="ru-RU" sz="9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 Ярега и приобретение технических средств и оборудования для включения в образовательный процесс детей-инвалидов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252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3,7</a:t>
                      </a:r>
                    </a:p>
                  </a:txBody>
                  <a:tcPr marL="46800" marR="46800" marT="36000" marB="252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3,7</a:t>
                      </a:r>
                    </a:p>
                  </a:txBody>
                  <a:tcPr marL="46800" marR="46800" marT="36000" marB="252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46800" marR="46800" marT="36000" marB="252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</a:t>
                      </a:r>
                    </a:p>
                  </a:txBody>
                  <a:tcPr marL="46800" marR="46800" marT="36000" marB="252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485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50" kern="1200" dirty="0"/>
                        <a:t>1.5</a:t>
                      </a:r>
                      <a:endParaRPr lang="ru-RU" sz="95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L="46800" marR="46800" marT="36000" marB="252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Облицовка здания МОУ «СОШ №15» </a:t>
                      </a:r>
                      <a:r>
                        <a:rPr lang="ru-RU" sz="9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пгт</a:t>
                      </a:r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 Ярега металлическим </a:t>
                      </a:r>
                      <a:r>
                        <a:rPr lang="ru-RU" sz="9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сайдингом</a:t>
                      </a:r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и приобретение ученической мебели,</a:t>
                      </a:r>
                      <a:r>
                        <a:rPr lang="ru-RU" sz="9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спортивного инвентаря, мультимедийного оборудования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252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4,9</a:t>
                      </a:r>
                    </a:p>
                  </a:txBody>
                  <a:tcPr marL="46800" marR="46800" marT="36000" marB="252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4,9</a:t>
                      </a:r>
                    </a:p>
                  </a:txBody>
                  <a:tcPr marL="46800" marR="46800" marT="36000" marB="252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46800" marR="46800" marT="36000" marB="252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</a:t>
                      </a:r>
                    </a:p>
                  </a:txBody>
                  <a:tcPr marL="46800" marR="46800" marT="36000" marB="252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6280">
                <a:tc>
                  <a:txBody>
                    <a:bodyPr/>
                    <a:lstStyle/>
                    <a:p>
                      <a:pPr algn="ctr"/>
                      <a:r>
                        <a:rPr lang="ru-RU" sz="950" b="1" dirty="0">
                          <a:latin typeface="+mn-lt"/>
                          <a:cs typeface="Tahoma" pitchFamily="34" charset="0"/>
                        </a:rPr>
                        <a:t>2</a:t>
                      </a:r>
                    </a:p>
                  </a:txBody>
                  <a:tcPr marL="46800" marR="46800" marT="36000" marB="252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Соглашение о сотрудничестве</a:t>
                      </a:r>
                      <a:r>
                        <a:rPr lang="ru-RU" sz="95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между администрацией МОГО «Ухта» и ООО «ЛУКОЙЛ-</a:t>
                      </a:r>
                      <a:r>
                        <a:rPr lang="ru-RU" sz="95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Ухтанефтепереработка</a:t>
                      </a:r>
                      <a:r>
                        <a:rPr lang="ru-RU" sz="95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» от 01.01.2017 № 17-05-2017</a:t>
                      </a:r>
                      <a:endParaRPr lang="ru-RU" sz="9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252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2,3</a:t>
                      </a:r>
                    </a:p>
                  </a:txBody>
                  <a:tcPr marL="46800" marR="46800" marT="36000" marB="252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2,3</a:t>
                      </a:r>
                    </a:p>
                  </a:txBody>
                  <a:tcPr marL="46800" marR="46800" marT="36000" marB="252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46800" marR="46800" marT="36000" marB="252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</a:t>
                      </a:r>
                    </a:p>
                  </a:txBody>
                  <a:tcPr marL="46800" marR="46800" marT="36000" marB="252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33912">
                <a:tc>
                  <a:txBody>
                    <a:bodyPr/>
                    <a:lstStyle/>
                    <a:p>
                      <a:pPr algn="ctr"/>
                      <a:r>
                        <a:rPr lang="ru-RU" sz="950" dirty="0">
                          <a:latin typeface="+mn-lt"/>
                          <a:cs typeface="Tahoma" pitchFamily="34" charset="0"/>
                        </a:rPr>
                        <a:t>2.1</a:t>
                      </a:r>
                    </a:p>
                  </a:txBody>
                  <a:tcPr marL="46800" marR="46800" marT="36000" marB="252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Приобретение и установка детской площадки в районе ул. </a:t>
                      </a:r>
                      <a:r>
                        <a:rPr lang="ru-RU" sz="9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Сенюкова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252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</a:t>
                      </a:r>
                    </a:p>
                  </a:txBody>
                  <a:tcPr marL="46800" marR="46800" marT="36000" marB="252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</a:t>
                      </a:r>
                    </a:p>
                  </a:txBody>
                  <a:tcPr marL="46800" marR="46800" marT="36000" marB="252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46800" marR="46800" marT="36000" marB="252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</a:t>
                      </a:r>
                    </a:p>
                  </a:txBody>
                  <a:tcPr marL="46800" marR="46800" marT="36000" marB="252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22276">
                <a:tc>
                  <a:txBody>
                    <a:bodyPr/>
                    <a:lstStyle/>
                    <a:p>
                      <a:pPr algn="ctr"/>
                      <a:r>
                        <a:rPr lang="ru-RU" sz="950" b="0" dirty="0">
                          <a:latin typeface="+mn-lt"/>
                          <a:cs typeface="Tahoma" pitchFamily="34" charset="0"/>
                        </a:rPr>
                        <a:t>2.2</a:t>
                      </a:r>
                    </a:p>
                  </a:txBody>
                  <a:tcPr marL="46800" marR="46800" marT="36000" marB="252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Укрепление материально-технической базы МДОУ «Детский сад № 31» общеразвивающего вида</a:t>
                      </a:r>
                    </a:p>
                  </a:txBody>
                  <a:tcPr marL="46800" marR="46800" marT="36000" marB="252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</a:t>
                      </a:r>
                    </a:p>
                  </a:txBody>
                  <a:tcPr marL="46800" marR="46800" marT="36000" marB="252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</a:t>
                      </a:r>
                    </a:p>
                  </a:txBody>
                  <a:tcPr marL="46800" marR="46800" marT="36000" marB="252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46800" marR="46800" marT="36000" marB="252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</a:t>
                      </a:r>
                    </a:p>
                  </a:txBody>
                  <a:tcPr marL="46800" marR="46800" marT="36000" marB="252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54656">
                <a:tc>
                  <a:txBody>
                    <a:bodyPr/>
                    <a:lstStyle/>
                    <a:p>
                      <a:pPr algn="ctr"/>
                      <a:r>
                        <a:rPr lang="ru-RU" sz="950" dirty="0">
                          <a:latin typeface="+mn-lt"/>
                          <a:cs typeface="Tahoma" pitchFamily="34" charset="0"/>
                        </a:rPr>
                        <a:t>2.3</a:t>
                      </a:r>
                    </a:p>
                  </a:txBody>
                  <a:tcPr marL="46800" marR="46800" marT="36000" marB="252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Укрепление материально-технической базы МДОУ «Детский сад № 4» общеразвивающего вида</a:t>
                      </a:r>
                    </a:p>
                  </a:txBody>
                  <a:tcPr marL="46800" marR="46800" marT="36000" marB="252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</a:t>
                      </a:r>
                    </a:p>
                  </a:txBody>
                  <a:tcPr marL="46800" marR="46800" marT="36000" marB="252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</a:t>
                      </a:r>
                    </a:p>
                  </a:txBody>
                  <a:tcPr marL="46800" marR="46800" marT="36000" marB="252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46800" marR="46800" marT="36000" marB="252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</a:t>
                      </a:r>
                    </a:p>
                  </a:txBody>
                  <a:tcPr marL="46800" marR="46800" marT="36000" marB="252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87036">
                <a:tc>
                  <a:txBody>
                    <a:bodyPr/>
                    <a:lstStyle/>
                    <a:p>
                      <a:pPr algn="ctr"/>
                      <a:r>
                        <a:rPr lang="ru-RU" sz="950" b="0" dirty="0">
                          <a:latin typeface="+mn-lt"/>
                          <a:cs typeface="Tahoma" pitchFamily="34" charset="0"/>
                        </a:rPr>
                        <a:t>2.4</a:t>
                      </a:r>
                    </a:p>
                  </a:txBody>
                  <a:tcPr marL="46800" marR="46800" marT="36000" marB="252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Участие воспитанников МУ ДО «ЦЮТ» г. Ухты в республиканских, всероссийских соревнованиях и мероприятиях,</a:t>
                      </a:r>
                      <a:r>
                        <a:rPr lang="ru-RU" sz="9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организация и проведение муниципальных соревнований, конкурсов, приобретение призов победителям и участникам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252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0,2</a:t>
                      </a:r>
                    </a:p>
                  </a:txBody>
                  <a:tcPr marL="46800" marR="46800" marT="36000" marB="252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0,2</a:t>
                      </a:r>
                    </a:p>
                  </a:txBody>
                  <a:tcPr marL="46800" marR="46800" marT="36000" marB="252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46800" marR="46800" marT="36000" marB="252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</a:t>
                      </a:r>
                    </a:p>
                  </a:txBody>
                  <a:tcPr marL="46800" marR="46800" marT="36000" marB="252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31404">
                <a:tc>
                  <a:txBody>
                    <a:bodyPr/>
                    <a:lstStyle/>
                    <a:p>
                      <a:pPr algn="ctr"/>
                      <a:r>
                        <a:rPr lang="ru-RU" sz="950" dirty="0">
                          <a:latin typeface="+mn-lt"/>
                          <a:cs typeface="Tahoma" pitchFamily="34" charset="0"/>
                        </a:rPr>
                        <a:t>2.5</a:t>
                      </a:r>
                    </a:p>
                  </a:txBody>
                  <a:tcPr marL="46800" marR="46800" marT="36000" marB="252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Проведение общегородских мероприятий МУ «Объединенный центр народной культуры» МОГО «Ухта»</a:t>
                      </a:r>
                    </a:p>
                  </a:txBody>
                  <a:tcPr marL="46800" marR="46800" marT="36000" marB="252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0,2</a:t>
                      </a:r>
                    </a:p>
                  </a:txBody>
                  <a:tcPr marL="46800" marR="46800" marT="36000" marB="252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0,2</a:t>
                      </a:r>
                    </a:p>
                  </a:txBody>
                  <a:tcPr marL="46800" marR="46800" marT="36000" marB="252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46800" marR="46800" marT="36000" marB="252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</a:t>
                      </a:r>
                    </a:p>
                  </a:txBody>
                  <a:tcPr marL="46800" marR="46800" marT="36000" marB="252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32908">
                <a:tc>
                  <a:txBody>
                    <a:bodyPr/>
                    <a:lstStyle/>
                    <a:p>
                      <a:pPr algn="ctr"/>
                      <a:r>
                        <a:rPr lang="ru-RU" sz="950" b="0" dirty="0">
                          <a:latin typeface="+mn-lt"/>
                          <a:cs typeface="Tahoma" pitchFamily="34" charset="0"/>
                        </a:rPr>
                        <a:t>2.6</a:t>
                      </a:r>
                    </a:p>
                  </a:txBody>
                  <a:tcPr marL="46800" marR="46800" marT="36000" marB="252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Проведение городских мероприятий и праздников</a:t>
                      </a:r>
                    </a:p>
                  </a:txBody>
                  <a:tcPr marL="46800" marR="46800" marT="36000" marB="252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0,3</a:t>
                      </a:r>
                    </a:p>
                  </a:txBody>
                  <a:tcPr marL="46800" marR="46800" marT="36000" marB="252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0,3</a:t>
                      </a:r>
                    </a:p>
                  </a:txBody>
                  <a:tcPr marL="46800" marR="46800" marT="36000" marB="252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46800" marR="46800" marT="36000" marB="252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</a:t>
                      </a:r>
                    </a:p>
                  </a:txBody>
                  <a:tcPr marL="46800" marR="46800" marT="36000" marB="252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32908">
                <a:tc>
                  <a:txBody>
                    <a:bodyPr/>
                    <a:lstStyle/>
                    <a:p>
                      <a:pPr algn="ctr"/>
                      <a:r>
                        <a:rPr lang="ru-RU" sz="950" b="0" dirty="0">
                          <a:latin typeface="+mn-lt"/>
                          <a:cs typeface="Tahoma" pitchFamily="34" charset="0"/>
                        </a:rPr>
                        <a:t>2.7</a:t>
                      </a:r>
                    </a:p>
                  </a:txBody>
                  <a:tcPr marL="46800" marR="46800" marT="36000" marB="252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Проведение конкурса на разработку макета памятника </a:t>
                      </a:r>
                      <a:r>
                        <a:rPr lang="ru-RU" sz="9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нефтепереработчику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252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</a:t>
                      </a:r>
                    </a:p>
                  </a:txBody>
                  <a:tcPr marL="46800" marR="46800" marT="36000" marB="252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</a:t>
                      </a:r>
                    </a:p>
                  </a:txBody>
                  <a:tcPr marL="46800" marR="46800" marT="36000" marB="252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46800" marR="46800" marT="36000" marB="252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</a:t>
                      </a:r>
                    </a:p>
                  </a:txBody>
                  <a:tcPr marL="46800" marR="46800" marT="36000" marB="252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32908">
                <a:tc>
                  <a:txBody>
                    <a:bodyPr/>
                    <a:lstStyle/>
                    <a:p>
                      <a:pPr algn="ctr"/>
                      <a:r>
                        <a:rPr lang="ru-RU" sz="950" b="1" dirty="0">
                          <a:latin typeface="+mn-lt"/>
                          <a:cs typeface="Tahoma" pitchFamily="34" charset="0"/>
                        </a:rPr>
                        <a:t>3</a:t>
                      </a:r>
                    </a:p>
                  </a:txBody>
                  <a:tcPr marL="46800" marR="46800" marT="36000" marB="252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Договор пожертвования с АО «</a:t>
                      </a:r>
                      <a:r>
                        <a:rPr lang="ru-RU" sz="9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Транснефть</a:t>
                      </a:r>
                      <a:r>
                        <a:rPr lang="ru-RU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-Север» от 22.02.2017 № 275/17</a:t>
                      </a:r>
                    </a:p>
                  </a:txBody>
                  <a:tcPr marL="46800" marR="46800" marT="36000" marB="252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10,5</a:t>
                      </a:r>
                    </a:p>
                  </a:txBody>
                  <a:tcPr marL="46800" marR="46800" marT="36000" marB="252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46800" marR="46800" marT="36000" marB="252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10,5</a:t>
                      </a:r>
                    </a:p>
                  </a:txBody>
                  <a:tcPr marL="46800" marR="46800" marT="36000" marB="252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46800" marR="46800" marT="36000" marB="252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32908">
                <a:tc>
                  <a:txBody>
                    <a:bodyPr/>
                    <a:lstStyle/>
                    <a:p>
                      <a:pPr algn="ctr"/>
                      <a:r>
                        <a:rPr lang="ru-RU" sz="950" b="0" dirty="0">
                          <a:latin typeface="+mn-lt"/>
                          <a:cs typeface="Tahoma" pitchFamily="34" charset="0"/>
                        </a:rPr>
                        <a:t>3.1</a:t>
                      </a:r>
                    </a:p>
                  </a:txBody>
                  <a:tcPr marL="46800" marR="46800" marT="36000" marB="252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Реконструкция бассейна «Юность» в </a:t>
                      </a:r>
                      <a:r>
                        <a:rPr lang="ru-RU" sz="9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г.Ухте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252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10,5</a:t>
                      </a:r>
                    </a:p>
                  </a:txBody>
                  <a:tcPr marL="46800" marR="46800" marT="36000" marB="252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46800" marR="46800" marT="36000" marB="252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10,5</a:t>
                      </a:r>
                    </a:p>
                  </a:txBody>
                  <a:tcPr marL="46800" marR="46800" marT="36000" marB="252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46800" marR="46800" marT="36000" marB="252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07997">
                <a:tc>
                  <a:txBody>
                    <a:bodyPr/>
                    <a:lstStyle/>
                    <a:p>
                      <a:pPr algn="ctr"/>
                      <a:endParaRPr lang="ru-RU" sz="950" b="0" dirty="0">
                        <a:latin typeface="+mn-lt"/>
                        <a:cs typeface="Tahoma" pitchFamily="34" charset="0"/>
                      </a:endParaRPr>
                    </a:p>
                  </a:txBody>
                  <a:tcPr marL="46800" marR="46800" marT="36000" marB="252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Итого</a:t>
                      </a:r>
                    </a:p>
                  </a:txBody>
                  <a:tcPr marL="46800" marR="46800" marT="36000" marB="252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25,5</a:t>
                      </a:r>
                    </a:p>
                  </a:txBody>
                  <a:tcPr marL="46800" marR="46800" marT="36000" marB="252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15,0</a:t>
                      </a:r>
                    </a:p>
                  </a:txBody>
                  <a:tcPr marL="46800" marR="46800" marT="36000" marB="252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10,5</a:t>
                      </a:r>
                    </a:p>
                  </a:txBody>
                  <a:tcPr marL="46800" marR="46800" marT="36000" marB="252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58,8</a:t>
                      </a:r>
                    </a:p>
                  </a:txBody>
                  <a:tcPr marL="46800" marR="46800" marT="36000" marB="252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51675" y="6597352"/>
            <a:ext cx="2133600" cy="265449"/>
          </a:xfrm>
        </p:spPr>
        <p:txBody>
          <a:bodyPr/>
          <a:lstStyle/>
          <a:p>
            <a:pPr>
              <a:defRPr/>
            </a:pPr>
            <a:fld id="{99A92B44-1ECA-42E4-88F6-4AFABA5F98F7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08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 txBox="1">
            <a:spLocks/>
          </p:cNvSpPr>
          <p:nvPr/>
        </p:nvSpPr>
        <p:spPr bwMode="auto">
          <a:xfrm>
            <a:off x="3654425" y="3175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ru-RU" sz="2000" b="1" u="sng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0964" name="Прямоугольник 1"/>
          <p:cNvSpPr>
            <a:spLocks noChangeArrowheads="1"/>
          </p:cNvSpPr>
          <p:nvPr/>
        </p:nvSpPr>
        <p:spPr bwMode="auto">
          <a:xfrm>
            <a:off x="244475" y="6488113"/>
            <a:ext cx="238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latin typeface="Calibri" pitchFamily="34" charset="0"/>
              </a:rPr>
              <a:t> </a:t>
            </a:r>
          </a:p>
        </p:txBody>
      </p:sp>
      <p:sp>
        <p:nvSpPr>
          <p:cNvPr id="40965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386928C-1285-4259-8D4B-DBC1597046E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ru-RU" dirty="0"/>
          </a:p>
        </p:txBody>
      </p:sp>
      <p:sp>
        <p:nvSpPr>
          <p:cNvPr id="7" name="Прямоугольник 9"/>
          <p:cNvSpPr>
            <a:spLocks noChangeArrowheads="1"/>
          </p:cNvSpPr>
          <p:nvPr/>
        </p:nvSpPr>
        <p:spPr bwMode="auto">
          <a:xfrm>
            <a:off x="252413" y="2420938"/>
            <a:ext cx="86391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5600" algn="ctr">
              <a:lnSpc>
                <a:spcPts val="2338"/>
              </a:lnSpc>
            </a:pPr>
            <a:r>
              <a:rPr lang="ru-RU" sz="25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РАСХОДЫ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/>
              <a:t>Структура расходов бюджета</a:t>
            </a:r>
          </a:p>
        </p:txBody>
      </p:sp>
      <p:sp>
        <p:nvSpPr>
          <p:cNvPr id="4608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57207F-02A4-4ECC-838F-0AE55BE59D3E}" type="slidenum">
              <a:rPr lang="ru-RU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2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1333289"/>
              </p:ext>
            </p:extLst>
          </p:nvPr>
        </p:nvGraphicFramePr>
        <p:xfrm>
          <a:off x="50061" y="1010444"/>
          <a:ext cx="4665216" cy="5847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778402" y="6226174"/>
            <a:ext cx="2356735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cs typeface="Tahoma" pitchFamily="34" charset="0"/>
              </a:rPr>
              <a:t>Всего 3 519,7 млн. руб.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12640" y="4167187"/>
            <a:ext cx="623889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prstClr val="black"/>
                </a:solidFill>
                <a:cs typeface="Tahoma" pitchFamily="34" charset="0"/>
              </a:rPr>
              <a:t>60,0%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89055" y="3014792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prstClr val="black"/>
                </a:solidFill>
                <a:cs typeface="Tahoma" pitchFamily="34" charset="0"/>
              </a:rPr>
              <a:t>4,9%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63675" y="2811462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prstClr val="black"/>
                </a:solidFill>
                <a:cs typeface="Tahoma" pitchFamily="34" charset="0"/>
              </a:rPr>
              <a:t>3,7%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98140" y="2688431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prstClr val="black"/>
                </a:solidFill>
                <a:cs typeface="Tahoma" pitchFamily="34" charset="0"/>
              </a:rPr>
              <a:t>1,7%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45157" y="2542776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prstClr val="black"/>
                </a:solidFill>
                <a:cs typeface="Tahoma" pitchFamily="34" charset="0"/>
              </a:rPr>
              <a:t>0,1%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59567" y="2698274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prstClr val="black"/>
                </a:solidFill>
                <a:cs typeface="Tahoma" pitchFamily="34" charset="0"/>
              </a:rPr>
              <a:t>1,0%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48800" y="2935606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prstClr val="black"/>
                </a:solidFill>
                <a:cs typeface="Tahoma" pitchFamily="34" charset="0"/>
              </a:rPr>
              <a:t>7,5%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69977" y="2811462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prstClr val="black"/>
                </a:solidFill>
                <a:cs typeface="Tahoma" pitchFamily="34" charset="0"/>
              </a:rPr>
              <a:t>1,1%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51048" y="3120945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prstClr val="black"/>
                </a:solidFill>
                <a:cs typeface="Tahoma" pitchFamily="34" charset="0"/>
              </a:rPr>
              <a:t>7,5%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49963" y="3465798"/>
            <a:ext cx="623889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prstClr val="black"/>
                </a:solidFill>
                <a:cs typeface="Tahoma" pitchFamily="34" charset="0"/>
              </a:rPr>
              <a:t>12,5%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316913" y="836613"/>
            <a:ext cx="730250" cy="246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cs typeface="Tahoma" pitchFamily="34" charset="0"/>
              </a:rPr>
              <a:t>млн. руб.</a:t>
            </a:r>
          </a:p>
        </p:txBody>
      </p:sp>
      <p:graphicFrame>
        <p:nvGraphicFramePr>
          <p:cNvPr id="35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1896260"/>
              </p:ext>
            </p:extLst>
          </p:nvPr>
        </p:nvGraphicFramePr>
        <p:xfrm>
          <a:off x="4478784" y="989587"/>
          <a:ext cx="4665216" cy="5847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6207125" y="6205317"/>
            <a:ext cx="2356735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cs typeface="Tahoma" pitchFamily="34" charset="0"/>
              </a:rPr>
              <a:t>Всего 3 513,2 млн. руб.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041363" y="4146330"/>
            <a:ext cx="623889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prstClr val="black"/>
                </a:solidFill>
                <a:cs typeface="Tahoma" pitchFamily="34" charset="0"/>
              </a:rPr>
              <a:t>56,4%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580952" y="3056541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prstClr val="black"/>
                </a:solidFill>
                <a:cs typeface="Tahoma" pitchFamily="34" charset="0"/>
              </a:rPr>
              <a:t>6,4%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848330" y="2801622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prstClr val="black"/>
                </a:solidFill>
                <a:cs typeface="Tahoma" pitchFamily="34" charset="0"/>
              </a:rPr>
              <a:t>3,2%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237880" y="2711642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prstClr val="black"/>
                </a:solidFill>
                <a:cs typeface="Tahoma" pitchFamily="34" charset="0"/>
              </a:rPr>
              <a:t>4,0%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528552" y="2553731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prstClr val="black"/>
                </a:solidFill>
                <a:cs typeface="Tahoma" pitchFamily="34" charset="0"/>
              </a:rPr>
              <a:t>0,3%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788290" y="2677417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prstClr val="black"/>
                </a:solidFill>
                <a:cs typeface="Tahoma" pitchFamily="34" charset="0"/>
              </a:rPr>
              <a:t>0,4%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844472" y="2914749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prstClr val="black"/>
                </a:solidFill>
                <a:cs typeface="Tahoma" pitchFamily="34" charset="0"/>
              </a:rPr>
              <a:t>6,6%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477513" y="2823656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prstClr val="black"/>
                </a:solidFill>
                <a:cs typeface="Tahoma" pitchFamily="34" charset="0"/>
              </a:rPr>
              <a:t>0,9%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480618" y="3045003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prstClr val="black"/>
                </a:solidFill>
                <a:cs typeface="Tahoma" pitchFamily="34" charset="0"/>
              </a:rPr>
              <a:t>6,2%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956652" y="3411890"/>
            <a:ext cx="623889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prstClr val="black"/>
                </a:solidFill>
                <a:cs typeface="Tahoma" pitchFamily="34" charset="0"/>
              </a:rPr>
              <a:t>15,6%</a:t>
            </a:r>
          </a:p>
        </p:txBody>
      </p:sp>
    </p:spTree>
    <p:extLst>
      <p:ext uri="{BB962C8B-B14F-4D97-AF65-F5344CB8AC3E}">
        <p14:creationId xmlns:p14="http://schemas.microsoft.com/office/powerpoint/2010/main" val="423106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>
          <a:xfrm>
            <a:off x="1981200" y="5580063"/>
            <a:ext cx="6938963" cy="6318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010" name="Заголовок 1"/>
          <p:cNvSpPr txBox="1">
            <a:spLocks/>
          </p:cNvSpPr>
          <p:nvPr/>
        </p:nvSpPr>
        <p:spPr bwMode="auto">
          <a:xfrm>
            <a:off x="3654425" y="3175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Расходы в расчете на душу населения в 2017 году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979613" y="1260475"/>
            <a:ext cx="6940550" cy="6302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079500" y="1079500"/>
            <a:ext cx="1116013" cy="112236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014" name="TextBox 15"/>
          <p:cNvSpPr txBox="1">
            <a:spLocks noChangeArrowheads="1"/>
          </p:cNvSpPr>
          <p:nvPr/>
        </p:nvSpPr>
        <p:spPr bwMode="auto">
          <a:xfrm>
            <a:off x="252413" y="1206500"/>
            <a:ext cx="9779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latin typeface="Tahoma" pitchFamily="34" charset="0"/>
                <a:cs typeface="Tahoma" pitchFamily="34" charset="0"/>
              </a:rPr>
              <a:t>29 677</a:t>
            </a: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рублей </a:t>
            </a: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43015" name="TextBox 16"/>
          <p:cNvSpPr txBox="1">
            <a:spLocks noChangeArrowheads="1"/>
          </p:cNvSpPr>
          <p:nvPr/>
        </p:nvSpPr>
        <p:spPr bwMode="auto">
          <a:xfrm>
            <a:off x="1223963" y="1206500"/>
            <a:ext cx="8509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2 473</a:t>
            </a: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рубля </a:t>
            </a: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43016" name="TextBox 17"/>
          <p:cNvSpPr txBox="1">
            <a:spLocks noChangeArrowheads="1"/>
          </p:cNvSpPr>
          <p:nvPr/>
        </p:nvSpPr>
        <p:spPr bwMode="auto">
          <a:xfrm>
            <a:off x="2268538" y="1422400"/>
            <a:ext cx="6664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приходится на одного гражданина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979613" y="2339975"/>
            <a:ext cx="6940550" cy="6318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079500" y="2095500"/>
            <a:ext cx="1116013" cy="11207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020" name="TextBox 21"/>
          <p:cNvSpPr txBox="1">
            <a:spLocks noChangeArrowheads="1"/>
          </p:cNvSpPr>
          <p:nvPr/>
        </p:nvSpPr>
        <p:spPr bwMode="auto">
          <a:xfrm>
            <a:off x="246254" y="2294952"/>
            <a:ext cx="935037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latin typeface="Tahoma" pitchFamily="34" charset="0"/>
                <a:cs typeface="Tahoma" pitchFamily="34" charset="0"/>
              </a:rPr>
              <a:t>1 976</a:t>
            </a: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рублей </a:t>
            </a: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43021" name="TextBox 22"/>
          <p:cNvSpPr txBox="1">
            <a:spLocks noChangeArrowheads="1"/>
          </p:cNvSpPr>
          <p:nvPr/>
        </p:nvSpPr>
        <p:spPr bwMode="auto">
          <a:xfrm>
            <a:off x="1149350" y="2286000"/>
            <a:ext cx="9350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165</a:t>
            </a: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рублей </a:t>
            </a: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43022" name="TextBox 23"/>
          <p:cNvSpPr txBox="1">
            <a:spLocks noChangeArrowheads="1"/>
          </p:cNvSpPr>
          <p:nvPr/>
        </p:nvSpPr>
        <p:spPr bwMode="auto">
          <a:xfrm>
            <a:off x="2268538" y="2393950"/>
            <a:ext cx="6664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на общегосударственные вопросы приходится на одного гражданина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981200" y="3419475"/>
            <a:ext cx="6938963" cy="6318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1079500" y="3175000"/>
            <a:ext cx="1116013" cy="11207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026" name="TextBox 27"/>
          <p:cNvSpPr txBox="1">
            <a:spLocks noChangeArrowheads="1"/>
          </p:cNvSpPr>
          <p:nvPr/>
        </p:nvSpPr>
        <p:spPr bwMode="auto">
          <a:xfrm>
            <a:off x="235237" y="3367088"/>
            <a:ext cx="93503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latin typeface="Tahoma" pitchFamily="34" charset="0"/>
                <a:cs typeface="Tahoma" pitchFamily="34" charset="0"/>
              </a:rPr>
              <a:t>3 069</a:t>
            </a: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рубля </a:t>
            </a: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43027" name="TextBox 29"/>
          <p:cNvSpPr txBox="1">
            <a:spLocks noChangeArrowheads="1"/>
          </p:cNvSpPr>
          <p:nvPr/>
        </p:nvSpPr>
        <p:spPr bwMode="auto">
          <a:xfrm>
            <a:off x="1182688" y="3367088"/>
            <a:ext cx="93503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256</a:t>
            </a: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рублей </a:t>
            </a: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43028" name="TextBox 30"/>
          <p:cNvSpPr txBox="1">
            <a:spLocks noChangeArrowheads="1"/>
          </p:cNvSpPr>
          <p:nvPr/>
        </p:nvSpPr>
        <p:spPr bwMode="auto">
          <a:xfrm>
            <a:off x="2268538" y="3473450"/>
            <a:ext cx="6696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на культуру, физическую культуру и спорт</a:t>
            </a:r>
            <a:r>
              <a:rPr lang="ru-RU" sz="14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приходится на одного гражданина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981200" y="4500563"/>
            <a:ext cx="6938963" cy="6302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1079500" y="4254500"/>
            <a:ext cx="1116013" cy="112236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032" name="TextBox 35"/>
          <p:cNvSpPr txBox="1">
            <a:spLocks noChangeArrowheads="1"/>
          </p:cNvSpPr>
          <p:nvPr/>
        </p:nvSpPr>
        <p:spPr bwMode="auto">
          <a:xfrm>
            <a:off x="236538" y="4460302"/>
            <a:ext cx="93503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latin typeface="Tahoma" pitchFamily="34" charset="0"/>
                <a:cs typeface="Tahoma" pitchFamily="34" charset="0"/>
              </a:rPr>
              <a:t>16 731</a:t>
            </a: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рубль </a:t>
            </a: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43033" name="TextBox 36"/>
          <p:cNvSpPr txBox="1">
            <a:spLocks noChangeArrowheads="1"/>
          </p:cNvSpPr>
          <p:nvPr/>
        </p:nvSpPr>
        <p:spPr bwMode="auto">
          <a:xfrm>
            <a:off x="1166813" y="4446588"/>
            <a:ext cx="93503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1 394</a:t>
            </a: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рубля </a:t>
            </a: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43034" name="TextBox 37"/>
          <p:cNvSpPr txBox="1">
            <a:spLocks noChangeArrowheads="1"/>
          </p:cNvSpPr>
          <p:nvPr/>
        </p:nvSpPr>
        <p:spPr bwMode="auto">
          <a:xfrm>
            <a:off x="2268538" y="4653691"/>
            <a:ext cx="66960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на образование</a:t>
            </a:r>
            <a:r>
              <a:rPr lang="ru-RU" sz="14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приходится на одного гражданина</a:t>
            </a:r>
          </a:p>
        </p:txBody>
      </p:sp>
      <p:sp>
        <p:nvSpPr>
          <p:cNvPr id="41" name="Овал 40"/>
          <p:cNvSpPr/>
          <p:nvPr/>
        </p:nvSpPr>
        <p:spPr>
          <a:xfrm>
            <a:off x="1079500" y="5335588"/>
            <a:ext cx="1116013" cy="11207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037" name="TextBox 41"/>
          <p:cNvSpPr txBox="1">
            <a:spLocks noChangeArrowheads="1"/>
          </p:cNvSpPr>
          <p:nvPr/>
        </p:nvSpPr>
        <p:spPr bwMode="auto">
          <a:xfrm>
            <a:off x="236538" y="5502275"/>
            <a:ext cx="93503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latin typeface="Tahoma" pitchFamily="34" charset="0"/>
                <a:cs typeface="Tahoma" pitchFamily="34" charset="0"/>
              </a:rPr>
              <a:t>4 622</a:t>
            </a: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рубля </a:t>
            </a: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43038" name="TextBox 42"/>
          <p:cNvSpPr txBox="1">
            <a:spLocks noChangeArrowheads="1"/>
          </p:cNvSpPr>
          <p:nvPr/>
        </p:nvSpPr>
        <p:spPr bwMode="auto">
          <a:xfrm>
            <a:off x="1182688" y="5527675"/>
            <a:ext cx="93503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385</a:t>
            </a: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рублей </a:t>
            </a: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43039" name="TextBox 45"/>
          <p:cNvSpPr txBox="1">
            <a:spLocks noChangeArrowheads="1"/>
          </p:cNvSpPr>
          <p:nvPr/>
        </p:nvSpPr>
        <p:spPr bwMode="auto">
          <a:xfrm>
            <a:off x="2268538" y="5634038"/>
            <a:ext cx="6696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на жилищно-коммунальное хозяйство приходится на одного гражданина</a:t>
            </a:r>
          </a:p>
        </p:txBody>
      </p:sp>
      <p:sp>
        <p:nvSpPr>
          <p:cNvPr id="43040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8A12B65-9628-4E40-92E7-20739371073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>
          <a:xfrm>
            <a:off x="1979613" y="5580063"/>
            <a:ext cx="6940550" cy="6318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prstClr val="white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034" name="Заголовок 1"/>
          <p:cNvSpPr txBox="1">
            <a:spLocks/>
          </p:cNvSpPr>
          <p:nvPr/>
        </p:nvSpPr>
        <p:spPr bwMode="auto">
          <a:xfrm>
            <a:off x="3654425" y="3175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Расходы в расчете на одного воспитанника, обучающегося в 2017 году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979613" y="1260475"/>
            <a:ext cx="6940550" cy="6318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prstClr val="white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040" name="TextBox 15"/>
          <p:cNvSpPr txBox="1">
            <a:spLocks noChangeArrowheads="1"/>
          </p:cNvSpPr>
          <p:nvPr/>
        </p:nvSpPr>
        <p:spPr bwMode="auto">
          <a:xfrm>
            <a:off x="214695" y="1206500"/>
            <a:ext cx="9779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105 068</a:t>
            </a:r>
          </a:p>
          <a:p>
            <a:pPr algn="ctr"/>
            <a:r>
              <a:rPr lang="ru-RU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рублей</a:t>
            </a:r>
          </a:p>
          <a:p>
            <a:pPr algn="ctr"/>
            <a:r>
              <a:rPr lang="ru-RU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44042" name="TextBox 17"/>
          <p:cNvSpPr txBox="1">
            <a:spLocks noChangeArrowheads="1"/>
          </p:cNvSpPr>
          <p:nvPr/>
        </p:nvSpPr>
        <p:spPr bwMode="auto">
          <a:xfrm>
            <a:off x="2268538" y="1314450"/>
            <a:ext cx="66643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расходов на одного воспитанника детского дошкольного учреждения</a:t>
            </a:r>
          </a:p>
          <a:p>
            <a:r>
              <a:rPr lang="ru-RU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(за 2017 – 8 097)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979613" y="2339975"/>
            <a:ext cx="6940550" cy="6318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prstClr val="white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046" name="TextBox 21"/>
          <p:cNvSpPr txBox="1">
            <a:spLocks noChangeArrowheads="1"/>
          </p:cNvSpPr>
          <p:nvPr/>
        </p:nvSpPr>
        <p:spPr bwMode="auto">
          <a:xfrm>
            <a:off x="236538" y="2270125"/>
            <a:ext cx="935037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65 472</a:t>
            </a:r>
          </a:p>
          <a:p>
            <a:pPr algn="ctr"/>
            <a:r>
              <a:rPr lang="ru-RU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рубля </a:t>
            </a:r>
          </a:p>
          <a:p>
            <a:pPr algn="ctr"/>
            <a:r>
              <a:rPr lang="ru-RU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44048" name="TextBox 23"/>
          <p:cNvSpPr txBox="1">
            <a:spLocks noChangeArrowheads="1"/>
          </p:cNvSpPr>
          <p:nvPr/>
        </p:nvSpPr>
        <p:spPr bwMode="auto">
          <a:xfrm>
            <a:off x="2268538" y="2401888"/>
            <a:ext cx="6664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расходов на одного обучающегося общеобразовательного учреждения</a:t>
            </a:r>
          </a:p>
          <a:p>
            <a:r>
              <a:rPr lang="ru-RU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(за 2017 – 12 442)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979613" y="3419475"/>
            <a:ext cx="6940550" cy="6302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prstClr val="white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052" name="TextBox 27"/>
          <p:cNvSpPr txBox="1">
            <a:spLocks noChangeArrowheads="1"/>
          </p:cNvSpPr>
          <p:nvPr/>
        </p:nvSpPr>
        <p:spPr bwMode="auto">
          <a:xfrm>
            <a:off x="204788" y="3364486"/>
            <a:ext cx="935037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33 363</a:t>
            </a:r>
          </a:p>
          <a:p>
            <a:pPr algn="ctr"/>
            <a:r>
              <a:rPr lang="ru-RU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рубля</a:t>
            </a:r>
          </a:p>
          <a:p>
            <a:pPr algn="ctr"/>
            <a:r>
              <a:rPr lang="ru-RU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44054" name="TextBox 30"/>
          <p:cNvSpPr txBox="1">
            <a:spLocks noChangeArrowheads="1"/>
          </p:cNvSpPr>
          <p:nvPr/>
        </p:nvSpPr>
        <p:spPr bwMode="auto">
          <a:xfrm>
            <a:off x="2268538" y="3473450"/>
            <a:ext cx="6696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расходов на одного обучающегося спортивной школы</a:t>
            </a:r>
          </a:p>
          <a:p>
            <a:r>
              <a:rPr lang="ru-RU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(за 2017 – 2 077)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979613" y="4500563"/>
            <a:ext cx="6940550" cy="6318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prstClr val="white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058" name="TextBox 35"/>
          <p:cNvSpPr txBox="1">
            <a:spLocks noChangeArrowheads="1"/>
          </p:cNvSpPr>
          <p:nvPr/>
        </p:nvSpPr>
        <p:spPr bwMode="auto">
          <a:xfrm>
            <a:off x="194976" y="4478624"/>
            <a:ext cx="93503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85 564</a:t>
            </a:r>
          </a:p>
          <a:p>
            <a:pPr algn="ctr"/>
            <a:r>
              <a:rPr lang="ru-RU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рубля </a:t>
            </a:r>
          </a:p>
          <a:p>
            <a:pPr algn="ctr"/>
            <a:r>
              <a:rPr lang="ru-RU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44060" name="TextBox 37"/>
          <p:cNvSpPr txBox="1">
            <a:spLocks noChangeArrowheads="1"/>
          </p:cNvSpPr>
          <p:nvPr/>
        </p:nvSpPr>
        <p:spPr bwMode="auto">
          <a:xfrm>
            <a:off x="2268538" y="4560888"/>
            <a:ext cx="6696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расходов на одного обучающегося музыкальной школы </a:t>
            </a:r>
          </a:p>
          <a:p>
            <a:r>
              <a:rPr lang="ru-RU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(за 2017 – 475)</a:t>
            </a:r>
          </a:p>
        </p:txBody>
      </p:sp>
      <p:sp>
        <p:nvSpPr>
          <p:cNvPr id="44063" name="TextBox 41"/>
          <p:cNvSpPr txBox="1">
            <a:spLocks noChangeArrowheads="1"/>
          </p:cNvSpPr>
          <p:nvPr/>
        </p:nvSpPr>
        <p:spPr bwMode="auto">
          <a:xfrm>
            <a:off x="228505" y="5558029"/>
            <a:ext cx="935037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31 376</a:t>
            </a:r>
          </a:p>
          <a:p>
            <a:pPr algn="ctr"/>
            <a:r>
              <a:rPr lang="ru-RU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рублей</a:t>
            </a:r>
          </a:p>
          <a:p>
            <a:pPr algn="ctr"/>
            <a:r>
              <a:rPr lang="ru-RU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44065" name="TextBox 45"/>
          <p:cNvSpPr txBox="1">
            <a:spLocks noChangeArrowheads="1"/>
          </p:cNvSpPr>
          <p:nvPr/>
        </p:nvSpPr>
        <p:spPr bwMode="auto">
          <a:xfrm>
            <a:off x="2268538" y="5630863"/>
            <a:ext cx="66976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расходов на одного обучающегося художественной школы </a:t>
            </a:r>
          </a:p>
          <a:p>
            <a:r>
              <a:rPr lang="ru-RU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(за 2017 – 265)</a:t>
            </a:r>
          </a:p>
        </p:txBody>
      </p:sp>
      <p:sp>
        <p:nvSpPr>
          <p:cNvPr id="44066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431DDA7-A8C9-4369-9783-B8299493E1D3}" type="slidenum">
              <a:rPr lang="ru-RU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1079500" y="1079500"/>
            <a:ext cx="1116013" cy="112236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prstClr val="white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1079500" y="2095500"/>
            <a:ext cx="1116013" cy="11207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prstClr val="white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1079500" y="3175000"/>
            <a:ext cx="1116013" cy="11207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prstClr val="white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1079500" y="4254500"/>
            <a:ext cx="1116013" cy="112236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prstClr val="white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1079500" y="5335588"/>
            <a:ext cx="1116013" cy="11207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prstClr val="white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TextBox 16"/>
          <p:cNvSpPr txBox="1">
            <a:spLocks noChangeArrowheads="1"/>
          </p:cNvSpPr>
          <p:nvPr/>
        </p:nvSpPr>
        <p:spPr bwMode="auto">
          <a:xfrm>
            <a:off x="1104900" y="1200495"/>
            <a:ext cx="103822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F79646">
                    <a:lumMod val="50000"/>
                  </a:srgbClr>
                </a:solidFill>
                <a:latin typeface="Tahoma" pitchFamily="34" charset="0"/>
                <a:cs typeface="Tahoma" pitchFamily="34" charset="0"/>
              </a:rPr>
              <a:t>8 756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F79646">
                    <a:lumMod val="50000"/>
                  </a:srgbClr>
                </a:solidFill>
                <a:latin typeface="Tahoma" pitchFamily="34" charset="0"/>
                <a:cs typeface="Tahoma" pitchFamily="34" charset="0"/>
              </a:rPr>
              <a:t>рублей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F79646">
                    <a:lumMod val="50000"/>
                  </a:srgbClr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50" name="TextBox 22"/>
          <p:cNvSpPr txBox="1">
            <a:spLocks noChangeArrowheads="1"/>
          </p:cNvSpPr>
          <p:nvPr/>
        </p:nvSpPr>
        <p:spPr bwMode="auto">
          <a:xfrm>
            <a:off x="1171575" y="2287933"/>
            <a:ext cx="9350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F79646">
                    <a:lumMod val="50000"/>
                  </a:srgbClr>
                </a:solidFill>
                <a:latin typeface="Tahoma" pitchFamily="34" charset="0"/>
                <a:cs typeface="Tahoma" pitchFamily="34" charset="0"/>
              </a:rPr>
              <a:t>5 456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F79646">
                    <a:lumMod val="50000"/>
                  </a:srgbClr>
                </a:solidFill>
                <a:latin typeface="Tahoma" pitchFamily="34" charset="0"/>
                <a:cs typeface="Tahoma" pitchFamily="34" charset="0"/>
              </a:rPr>
              <a:t>рублей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F79646">
                    <a:lumMod val="50000"/>
                  </a:srgbClr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51" name="TextBox 29"/>
          <p:cNvSpPr txBox="1">
            <a:spLocks noChangeArrowheads="1"/>
          </p:cNvSpPr>
          <p:nvPr/>
        </p:nvSpPr>
        <p:spPr bwMode="auto">
          <a:xfrm>
            <a:off x="1152525" y="3359495"/>
            <a:ext cx="9350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2 780</a:t>
            </a: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рублей </a:t>
            </a: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52" name="TextBox 36"/>
          <p:cNvSpPr txBox="1">
            <a:spLocks noChangeArrowheads="1"/>
          </p:cNvSpPr>
          <p:nvPr/>
        </p:nvSpPr>
        <p:spPr bwMode="auto">
          <a:xfrm>
            <a:off x="1155700" y="4505670"/>
            <a:ext cx="93503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7 130</a:t>
            </a: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рублей </a:t>
            </a: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53" name="TextBox 42"/>
          <p:cNvSpPr txBox="1">
            <a:spLocks noChangeArrowheads="1"/>
          </p:cNvSpPr>
          <p:nvPr/>
        </p:nvSpPr>
        <p:spPr bwMode="auto">
          <a:xfrm>
            <a:off x="1154113" y="5574058"/>
            <a:ext cx="93503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 2 615</a:t>
            </a: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рублей</a:t>
            </a: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</p:spTree>
    <p:extLst>
      <p:ext uri="{BB962C8B-B14F-4D97-AF65-F5344CB8AC3E}">
        <p14:creationId xmlns:p14="http://schemas.microsoft.com/office/powerpoint/2010/main" val="417934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654210" y="32390"/>
            <a:ext cx="446449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Финансирование муниципальных учреждений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2000" y="1448780"/>
            <a:ext cx="8640000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dirty="0">
                <a:latin typeface="Tahoma" pitchFamily="34" charset="0"/>
                <a:cs typeface="Tahoma" pitchFamily="34" charset="0"/>
              </a:rPr>
              <a:t>Финансирование муниципальных учреждений осуществляется на основании муниципальных заданий в рамках программной части бюджета.</a:t>
            </a:r>
          </a:p>
          <a:p>
            <a:pPr marL="342900" indent="-342900" algn="just">
              <a:buFont typeface="+mj-lt"/>
              <a:buAutoNum type="arabicPeriod"/>
            </a:pPr>
            <a:endParaRPr lang="ru-RU" sz="900" dirty="0">
              <a:latin typeface="Tahoma" pitchFamily="34" charset="0"/>
              <a:cs typeface="Tahoma" pitchFamily="34" charset="0"/>
            </a:endParaRPr>
          </a:p>
          <a:p>
            <a:pPr marL="540000" indent="-342900" algn="just"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</a:pPr>
            <a:r>
              <a:rPr lang="ru-RU" sz="1700" dirty="0">
                <a:latin typeface="Tahoma" pitchFamily="34" charset="0"/>
                <a:cs typeface="Tahoma" pitchFamily="34" charset="0"/>
              </a:rPr>
              <a:t>Муниципальным  учреждениям (бюджетным и автономным) устанавливается муниципальное задание на оказание муниципальных услуг (выполнение работ) с указанием показателей объёма и качества его выполнения.</a:t>
            </a:r>
          </a:p>
          <a:p>
            <a:pPr marL="540000" indent="-342900" algn="just"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</a:pPr>
            <a:endParaRPr lang="ru-RU" sz="900" dirty="0">
              <a:latin typeface="Tahoma" pitchFamily="34" charset="0"/>
              <a:cs typeface="Tahoma" pitchFamily="34" charset="0"/>
            </a:endParaRPr>
          </a:p>
          <a:p>
            <a:pPr marL="540000" indent="-342900" algn="just"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</a:pPr>
            <a:r>
              <a:rPr lang="ru-RU" sz="1700" dirty="0">
                <a:latin typeface="Tahoma" pitchFamily="34" charset="0"/>
                <a:cs typeface="Tahoma" pitchFamily="34" charset="0"/>
              </a:rPr>
              <a:t>Муниципальные услуги (работы), оказываемые (выполняемые) муниципальными учреждениями в рамках муниципального задания предоставляются </a:t>
            </a:r>
            <a:r>
              <a:rPr lang="ru-RU" sz="1700" b="1" dirty="0">
                <a:latin typeface="Tahoma" pitchFamily="34" charset="0"/>
                <a:cs typeface="Tahoma" pitchFamily="34" charset="0"/>
              </a:rPr>
              <a:t>населению бесплатно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.</a:t>
            </a:r>
          </a:p>
          <a:p>
            <a:pPr marL="540000" indent="-342900" algn="just"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</a:pPr>
            <a:endParaRPr lang="ru-RU" sz="900" dirty="0">
              <a:latin typeface="Tahoma" pitchFamily="34" charset="0"/>
              <a:cs typeface="Tahoma" pitchFamily="34" charset="0"/>
            </a:endParaRPr>
          </a:p>
          <a:p>
            <a:pPr marL="540000" indent="-342900" algn="just"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</a:pPr>
            <a:r>
              <a:rPr lang="ru-RU" sz="1700" dirty="0">
                <a:latin typeface="Tahoma" pitchFamily="34" charset="0"/>
                <a:cs typeface="Tahoma" pitchFamily="34" charset="0"/>
              </a:rPr>
              <a:t>Оказание услуг (выполнение работ) на платной основе для населения возможно только при наличии перечня видов приносящей доход деятельности в уставе учреждения, заключения письменного договора об оказании платных услуг (выполнении работ).</a:t>
            </a:r>
          </a:p>
          <a:p>
            <a:pPr marL="540000" indent="-34290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endParaRPr lang="ru-RU" sz="9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</p:spPr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37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3296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Расходы бюджета в разрезе групп видов расходов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38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316913" y="913732"/>
            <a:ext cx="730250" cy="246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cs typeface="Tahoma" pitchFamily="34" charset="0"/>
              </a:rPr>
              <a:t>млн. руб.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698457"/>
              </p:ext>
            </p:extLst>
          </p:nvPr>
        </p:nvGraphicFramePr>
        <p:xfrm>
          <a:off x="251519" y="1223755"/>
          <a:ext cx="8685965" cy="497823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9897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606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701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701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251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7012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189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Группа вида расходов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Наименование показателя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2016 год</a:t>
                      </a:r>
                      <a:br>
                        <a:rPr lang="ru-RU" sz="1000" b="1" u="none" strike="noStrike" dirty="0">
                          <a:effectLst/>
                          <a:latin typeface="+mn-lt"/>
                        </a:rPr>
                      </a:br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 (факт)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2017 год</a:t>
                      </a:r>
                      <a:br>
                        <a:rPr lang="ru-RU" sz="1000" b="1" u="none" strike="noStrike" dirty="0">
                          <a:effectLst/>
                          <a:latin typeface="+mn-lt"/>
                        </a:rPr>
                      </a:br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(план)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  <a:latin typeface="+mn-lt"/>
                        </a:rPr>
                        <a:t>2017 год</a:t>
                      </a: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+mn-lt"/>
                        </a:rPr>
                        <a:t>(факт)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  <a:latin typeface="+mn-lt"/>
                        </a:rPr>
                        <a:t>% исполнения в 2017 году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562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100</a:t>
                      </a:r>
                      <a:endParaRPr lang="ru-RU" sz="1000" b="0" i="0" u="none" strike="noStrike">
                        <a:effectLst/>
                        <a:latin typeface="+mn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Расходы на выплаты персоналу в целях обеспечения выполнения функций государственными (муниципальными) органами, казенными учреждениями, органами управления государственными внебюджетными фондами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345,3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351,4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350,4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99,7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18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200</a:t>
                      </a:r>
                      <a:endParaRPr lang="ru-RU" sz="1000" b="0" i="0" u="none" strike="noStrike">
                        <a:effectLst/>
                        <a:latin typeface="+mn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Закупка товаров, работ и услуг для обеспечения государственных (муниципальных) нужд</a:t>
                      </a:r>
                      <a:endParaRPr lang="ru-RU" sz="1000" b="0" i="0" u="none" strike="noStrike">
                        <a:effectLst/>
                        <a:latin typeface="+mn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447,2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208,8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187,5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89,8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82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300</a:t>
                      </a:r>
                      <a:endParaRPr lang="ru-RU" sz="1000" b="0" i="0" u="none" strike="noStrike">
                        <a:effectLst/>
                        <a:latin typeface="+mn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Социальное обеспечение и иные выплаты населению</a:t>
                      </a:r>
                      <a:endParaRPr lang="ru-RU" sz="1000" b="0" i="0" u="none" strike="noStrike">
                        <a:effectLst/>
                        <a:latin typeface="+mn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78,3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77,6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77,4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99,8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89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400</a:t>
                      </a:r>
                      <a:endParaRPr lang="ru-RU" sz="1000" b="0" i="0" u="none" strike="noStrike">
                        <a:effectLst/>
                        <a:latin typeface="+mn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Капитальные вложения в объекты государственной (муниципальной) собственности</a:t>
                      </a:r>
                      <a:endParaRPr lang="ru-RU" sz="1000" b="0" i="0" u="none" strike="noStrike">
                        <a:effectLst/>
                        <a:latin typeface="+mn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306,1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261,8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182,2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69,6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918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600</a:t>
                      </a:r>
                      <a:endParaRPr lang="ru-RU" sz="1000" b="0" i="0" u="none" strike="noStrike">
                        <a:effectLst/>
                        <a:latin typeface="+mn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Предоставление субсидий бюджетным, автономным учреждениям и иным некоммерческим организациям</a:t>
                      </a:r>
                      <a:endParaRPr lang="ru-RU" sz="1000" b="0" i="0" u="none" strike="noStrike">
                        <a:effectLst/>
                        <a:latin typeface="+mn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2 267,4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2 271,1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2 258,9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99,5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67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700</a:t>
                      </a:r>
                      <a:endParaRPr lang="ru-RU" sz="1000" b="0" i="0" u="none" strike="noStrike">
                        <a:effectLst/>
                        <a:latin typeface="+mn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Обслуживание государственного (муниципального) долга</a:t>
                      </a:r>
                      <a:endParaRPr lang="ru-RU" sz="1000" b="0" i="0" u="none" strike="noStrike">
                        <a:effectLst/>
                        <a:latin typeface="+mn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36,0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13,7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13,7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100,0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09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800</a:t>
                      </a:r>
                      <a:endParaRPr lang="ru-RU" sz="1000" b="0" i="0" u="none" strike="noStrike">
                        <a:effectLst/>
                        <a:latin typeface="+mn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Иные бюджетные ассигнования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39,4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515,8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443,1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85,9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729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 smtClean="0">
                          <a:effectLst/>
                          <a:latin typeface="+mn-lt"/>
                        </a:rPr>
                        <a:t>Итого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+mn-lt"/>
                        </a:rPr>
                        <a:t>3 519,7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+mn-lt"/>
                        </a:rPr>
                        <a:t>3 700,2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+mn-lt"/>
                        </a:rPr>
                        <a:t>3 513,2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+mn-lt"/>
                        </a:rPr>
                        <a:t>94,9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546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Расходы бюджета в разрезе разделов, подразделов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1988" y="6558977"/>
            <a:ext cx="2133600" cy="365125"/>
          </a:xfrm>
        </p:spPr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39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3172678"/>
              </p:ext>
            </p:extLst>
          </p:nvPr>
        </p:nvGraphicFramePr>
        <p:xfrm>
          <a:off x="206515" y="1078660"/>
          <a:ext cx="8820980" cy="557296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8100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405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750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50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601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Раздел, подраздел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Наименование показателя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2016 год</a:t>
                      </a:r>
                      <a:br>
                        <a:rPr lang="ru-RU" sz="1000" b="1" u="none" strike="noStrike">
                          <a:effectLst/>
                        </a:rPr>
                      </a:br>
                      <a:r>
                        <a:rPr lang="ru-RU" sz="1000" b="1" u="none" strike="noStrike">
                          <a:effectLst/>
                        </a:rPr>
                        <a:t>(факт)</a:t>
                      </a:r>
                      <a:endParaRPr lang="ru-RU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2017 год</a:t>
                      </a:r>
                      <a:br>
                        <a:rPr lang="ru-RU" sz="1000" b="1" u="none" strike="noStrike">
                          <a:effectLst/>
                        </a:rPr>
                      </a:br>
                      <a:r>
                        <a:rPr lang="ru-RU" sz="1000" b="1" u="none" strike="noStrike">
                          <a:effectLst/>
                        </a:rPr>
                        <a:t>(план)</a:t>
                      </a:r>
                      <a:endParaRPr lang="ru-RU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</a:rPr>
                        <a:t>2017 год</a:t>
                      </a: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+mn-lt"/>
                        </a:rPr>
                        <a:t>(факт)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</a:rPr>
                        <a:t>% исполнения в 2017 году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35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01 00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effectLst/>
                        </a:rPr>
                        <a:t>ОБЩЕГОСУДАРСТВЕННЫЕ ВОПРОСЫ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+mn-lt"/>
                        </a:rPr>
                        <a:t>263,0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+mn-lt"/>
                        </a:rPr>
                        <a:t>243,5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+mn-lt"/>
                        </a:rPr>
                        <a:t>233,9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+mn-lt"/>
                        </a:rPr>
                        <a:t>96,1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65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01 02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2,5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2,5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2,5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100,0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9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01 03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9,4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4,0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4,0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100,0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07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01 04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111,7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117,8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116,4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98,8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65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01 06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29,7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31,9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31,6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99,1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01 07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Обеспечение проведения выборов и референдумов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1,1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1,1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100,0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01 11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Резервные фонды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0,7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01 13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Другие общегосударственные вопросы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109,7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85,5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78,3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91,6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03 00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effectLst/>
                        </a:rPr>
                        <a:t>НАЦИОНАЛЬНАЯ БЕЗОПАСНОСТЬ И ПРАВООХРАНИТЕЛЬНАЯ ДЕЯТЕЛЬНОСТЬ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+mn-lt"/>
                        </a:rPr>
                        <a:t>37,9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+mn-lt"/>
                        </a:rPr>
                        <a:t>32,2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+mn-lt"/>
                        </a:rPr>
                        <a:t>30,8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+mn-lt"/>
                        </a:rPr>
                        <a:t>95,7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51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03 09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34,0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26,2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25,9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98,9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03 10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Обеспечение пожарной безопасности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3,5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4,7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3,7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78,7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40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03 14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0,4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1,3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1,2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92,3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04 00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effectLst/>
                        </a:rPr>
                        <a:t>НАЦИОНАЛЬНАЯ ЭКОНОМИКА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+mn-lt"/>
                        </a:rPr>
                        <a:t>263,8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+mn-lt"/>
                        </a:rPr>
                        <a:t>226,9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+mn-lt"/>
                        </a:rPr>
                        <a:t>218,5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+mn-lt"/>
                        </a:rPr>
                        <a:t>96,3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04 06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Водное хозяйство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10,9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7,2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66,1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04 08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Транспорт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3,6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5,8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5,4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93,1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04 09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Дорожное хозяйство (дорожные фонды)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235,0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185,1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181,1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97,8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04 12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Другие вопросы в области национальной экономики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25,2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25,1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24,8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98,8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93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1211586"/>
              </p:ext>
            </p:extLst>
          </p:nvPr>
        </p:nvGraphicFramePr>
        <p:xfrm>
          <a:off x="161510" y="1144762"/>
          <a:ext cx="8730970" cy="55117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20880"/>
                <a:gridCol w="810090"/>
              </a:tblGrid>
              <a:tr h="135015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Наименование</a:t>
                      </a:r>
                      <a:endParaRPr lang="ru-RU" sz="900" b="1" dirty="0"/>
                    </a:p>
                  </a:txBody>
                  <a:tcPr marL="90000" marR="90000" marT="21600" marB="2160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Номер страницы</a:t>
                      </a:r>
                      <a:endParaRPr lang="ru-RU" sz="900" b="1" dirty="0"/>
                    </a:p>
                  </a:txBody>
                  <a:tcPr marL="90000" marR="90000" marT="21600" marB="21600">
                    <a:solidFill>
                      <a:schemeClr val="accent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30. Муниципальные программы</a:t>
                      </a:r>
                    </a:p>
                  </a:txBody>
                  <a:tcPr marL="90000" marR="90000" marT="21600" marB="21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2" action="ppaction://hlinksldjump"/>
                        </a:rPr>
                        <a:t>42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31. Исполнение программной части бюджета 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3" action="ppaction://hlinksldjump"/>
                        </a:rPr>
                        <a:t>43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32. Развитие системы муниципального управления на 2014-2020</a:t>
                      </a:r>
                      <a:r>
                        <a:rPr lang="ru-RU" sz="900" baseline="0" dirty="0" smtClean="0"/>
                        <a:t> </a:t>
                      </a:r>
                      <a:r>
                        <a:rPr lang="ru-RU" sz="900" dirty="0" smtClean="0"/>
                        <a:t>годы</a:t>
                      </a:r>
                    </a:p>
                  </a:txBody>
                  <a:tcPr marL="90000" marR="90000" marT="21600" marB="21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4" action="ppaction://hlinksldjump"/>
                        </a:rPr>
                        <a:t>44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</a:tr>
              <a:tr h="1873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33. Развитие экономики на</a:t>
                      </a:r>
                      <a:r>
                        <a:rPr lang="ru-RU" sz="900" baseline="0" dirty="0" smtClean="0"/>
                        <a:t> 2014-2020 годы</a:t>
                      </a:r>
                      <a:endParaRPr lang="ru-RU" sz="900" dirty="0" smtClean="0"/>
                    </a:p>
                  </a:txBody>
                  <a:tcPr marL="90000" marR="90000" marT="21600" marB="21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5" action="ppaction://hlinksldjump"/>
                        </a:rPr>
                        <a:t>45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</a:tr>
              <a:tr h="1235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34. Безопасность жизнедеятельности населения на 2014-2020 годы</a:t>
                      </a:r>
                    </a:p>
                  </a:txBody>
                  <a:tcPr marL="90000" marR="90000" marT="21600" marB="21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6" action="ppaction://hlinksldjump"/>
                        </a:rPr>
                        <a:t>46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35. Развитие транспортной системы на 2014-2020 годы</a:t>
                      </a:r>
                    </a:p>
                  </a:txBody>
                  <a:tcPr marL="90000" marR="90000" marT="21600" marB="21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7" action="ppaction://hlinksldjump"/>
                        </a:rPr>
                        <a:t>47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</a:tr>
              <a:tr h="1309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36. Жилье и жилищно-коммунальное хозяйство на 2014-2020 годы</a:t>
                      </a:r>
                    </a:p>
                  </a:txBody>
                  <a:tcPr marL="90000" marR="90000" marT="21600" marB="21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8" action="ppaction://hlinksldjump"/>
                        </a:rPr>
                        <a:t>48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37. Развитие образования</a:t>
                      </a:r>
                      <a:r>
                        <a:rPr lang="ru-RU" sz="900" baseline="0" dirty="0" smtClean="0"/>
                        <a:t> на 2014-2020 годы</a:t>
                      </a:r>
                      <a:endParaRPr lang="ru-RU" sz="900" dirty="0" smtClean="0"/>
                    </a:p>
                  </a:txBody>
                  <a:tcPr marL="90000" marR="90000" marT="21600" marB="21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9" action="ppaction://hlinksldjump"/>
                        </a:rPr>
                        <a:t>50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</a:tr>
              <a:tr h="1383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38. Культура на</a:t>
                      </a:r>
                      <a:r>
                        <a:rPr lang="ru-RU" sz="900" baseline="0" dirty="0" smtClean="0"/>
                        <a:t> 2014-2020 годы</a:t>
                      </a:r>
                      <a:endParaRPr lang="ru-RU" sz="900" dirty="0" smtClean="0"/>
                    </a:p>
                  </a:txBody>
                  <a:tcPr marL="90000" marR="90000" marT="21600" marB="21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10" action="ppaction://hlinksldjump"/>
                        </a:rPr>
                        <a:t>53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</a:tr>
              <a:tr h="1383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39. Социальная поддержка населения на 2016-2020 годы</a:t>
                      </a:r>
                    </a:p>
                  </a:txBody>
                  <a:tcPr marL="90000" marR="90000" marT="21600" marB="21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11" action="ppaction://hlinksldjump"/>
                        </a:rPr>
                        <a:t>55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</a:tr>
              <a:tr h="1383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40. Развитие физической культуры и спорта на 2014-2020 годы</a:t>
                      </a:r>
                    </a:p>
                  </a:txBody>
                  <a:tcPr marL="90000" marR="90000" marT="21600" marB="21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12" action="ppaction://hlinksldjump"/>
                        </a:rPr>
                        <a:t>56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</a:tr>
              <a:tr h="138325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41. Сведения о достижении значений показателей муниципальной программы МОГО «Ухта» «Переселение граждан, проживающих на территории МОГО</a:t>
                      </a:r>
                      <a:r>
                        <a:rPr lang="ru-RU" sz="900" baseline="0" dirty="0" smtClean="0"/>
                        <a:t> «Ухта», из аварийного фонда на 2013-2017 годы» 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13" action="ppaction://hlinksldjump"/>
                        </a:rPr>
                        <a:t>57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</a:tr>
              <a:tr h="1383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42. Участие в федеральных</a:t>
                      </a:r>
                      <a:r>
                        <a:rPr lang="ru-RU" sz="900" baseline="0" dirty="0" smtClean="0"/>
                        <a:t> и республиканских программах</a:t>
                      </a:r>
                      <a:endParaRPr lang="ru-RU" sz="900" dirty="0" smtClean="0"/>
                    </a:p>
                  </a:txBody>
                  <a:tcPr marL="90000" marR="90000" marT="21600" marB="21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14" action="ppaction://hlinksldjump"/>
                        </a:rPr>
                        <a:t>58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</a:tr>
              <a:tr h="138325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43. Поддержка организаций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hlinkClick r:id="rId15" action="ppaction://hlinksldjump"/>
                        </a:rPr>
                        <a:t>61</a:t>
                      </a:r>
                      <a:endParaRPr lang="ru-RU" sz="900" dirty="0" smtClean="0"/>
                    </a:p>
                  </a:txBody>
                  <a:tcPr marL="90000" marR="90000" marT="21600" marB="21600"/>
                </a:tc>
              </a:tr>
              <a:tr h="1383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44. Непрограммные мероприятия</a:t>
                      </a:r>
                    </a:p>
                  </a:txBody>
                  <a:tcPr marL="90000" marR="90000" marT="21600" marB="21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16" action="ppaction://hlinksldjump"/>
                        </a:rPr>
                        <a:t>62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</a:tr>
              <a:tr h="1383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45. Расходы на поддержку отдельных категорий граждан</a:t>
                      </a:r>
                    </a:p>
                  </a:txBody>
                  <a:tcPr marL="90000" marR="90000" marT="21600" marB="21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17" action="ppaction://hlinksldjump"/>
                        </a:rPr>
                        <a:t>63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</a:tr>
              <a:tr h="1383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46. Дефицит и источники финансирования дефицита</a:t>
                      </a:r>
                    </a:p>
                  </a:txBody>
                  <a:tcPr marL="90000" marR="90000" marT="21600" marB="21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18" action="ppaction://hlinksldjump"/>
                        </a:rPr>
                        <a:t>65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</a:tr>
              <a:tr h="1383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47. Динамика муниципального долга</a:t>
                      </a:r>
                    </a:p>
                  </a:txBody>
                  <a:tcPr marL="90000" marR="90000" marT="21600" marB="21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19" action="ppaction://hlinksldjump"/>
                        </a:rPr>
                        <a:t>66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</a:tr>
              <a:tr h="1383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48. Ограничения,</a:t>
                      </a:r>
                      <a:r>
                        <a:rPr lang="ru-RU" sz="900" baseline="0" dirty="0" smtClean="0"/>
                        <a:t> установленные Бюджетным кодексом Российской Федерации</a:t>
                      </a:r>
                      <a:endParaRPr lang="ru-RU" sz="900" dirty="0" smtClean="0"/>
                    </a:p>
                  </a:txBody>
                  <a:tcPr marL="90000" marR="90000" marT="21600" marB="21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20" action="ppaction://hlinksldjump"/>
                        </a:rPr>
                        <a:t>67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</a:tr>
              <a:tr h="138325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49. Исполнительные листы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21" action="ppaction://hlinksldjump"/>
                        </a:rPr>
                        <a:t>68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</a:tr>
              <a:tr h="138325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50. Контрольные мероприятия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22" action="ppaction://hlinksldjump"/>
                        </a:rPr>
                        <a:t>69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</a:tr>
              <a:tr h="1383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51. Общественно значимые проекты</a:t>
                      </a:r>
                    </a:p>
                  </a:txBody>
                  <a:tcPr marL="90000" marR="90000" marT="21600" marB="21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23" action="ppaction://hlinksldjump"/>
                        </a:rPr>
                        <a:t>70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</a:tr>
              <a:tr h="138325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52. Народный бюджет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24" action="ppaction://hlinksldjump"/>
                        </a:rPr>
                        <a:t>71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</a:tr>
              <a:tr h="138325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53. Риски и проблемы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25" action="ppaction://hlinksldjump"/>
                        </a:rPr>
                        <a:t>73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</a:tr>
              <a:tr h="1383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54. Открытость бюджетных данных, опросы и конкурсы</a:t>
                      </a:r>
                    </a:p>
                  </a:txBody>
                  <a:tcPr marL="90000" marR="90000" marT="21600" marB="21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26" action="ppaction://hlinksldjump"/>
                        </a:rPr>
                        <a:t>74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</a:tr>
              <a:tr h="138325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55. Остаток средств на едином счете бюджета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27" action="ppaction://hlinksldjump"/>
                        </a:rPr>
                        <a:t>75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</a:tr>
              <a:tr h="138325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56. Выводы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28" action="ppaction://hlinksldjump"/>
                        </a:rPr>
                        <a:t>76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</a:tr>
              <a:tr h="1383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57. Контактная</a:t>
                      </a:r>
                      <a:r>
                        <a:rPr lang="ru-RU" sz="900" baseline="0" dirty="0" smtClean="0"/>
                        <a:t> информация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29" action="ppaction://hlinksldjump"/>
                        </a:rPr>
                        <a:t>77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269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Расходы бюджета в разрезе разделов, подразделов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1988" y="6558977"/>
            <a:ext cx="2133600" cy="365125"/>
          </a:xfrm>
        </p:spPr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40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343609"/>
              </p:ext>
            </p:extLst>
          </p:nvPr>
        </p:nvGraphicFramePr>
        <p:xfrm>
          <a:off x="206515" y="990290"/>
          <a:ext cx="8820980" cy="56832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8100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855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750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750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50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601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Раздел, подраздел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28800" marB="1800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Наименование показателя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28800" marB="1800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2016 год</a:t>
                      </a:r>
                      <a:br>
                        <a:rPr lang="ru-RU" sz="1000" b="1" u="none" strike="noStrike" dirty="0">
                          <a:effectLst/>
                          <a:latin typeface="+mn-lt"/>
                        </a:rPr>
                      </a:br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(факт)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28800" marB="1800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2017 год</a:t>
                      </a:r>
                      <a:br>
                        <a:rPr lang="ru-RU" sz="1000" b="1" u="none" strike="noStrike" dirty="0">
                          <a:effectLst/>
                          <a:latin typeface="+mn-lt"/>
                        </a:rPr>
                      </a:br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(план)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28800" marB="1800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  <a:latin typeface="+mn-lt"/>
                        </a:rPr>
                        <a:t>2017 год</a:t>
                      </a: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+mn-lt"/>
                        </a:rPr>
                        <a:t>(факт)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28800" marB="1800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  <a:latin typeface="+mn-lt"/>
                        </a:rPr>
                        <a:t>% исполнения в 2017 году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28800" marB="1800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35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+mn-lt"/>
                          <a:cs typeface="Tahoma" pitchFamily="34" charset="0"/>
                        </a:rPr>
                        <a:t>05 00</a:t>
                      </a:r>
                    </a:p>
                  </a:txBody>
                  <a:tcPr marL="36000" marR="36000" marT="28800" marB="18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effectLst/>
                          <a:latin typeface="+mn-lt"/>
                          <a:cs typeface="Tahoma" pitchFamily="34" charset="0"/>
                        </a:rPr>
                        <a:t>ЖИЛИЩНО-КОММУНАЛЬНОЕ ХОЗЯЙСТВО</a:t>
                      </a:r>
                    </a:p>
                  </a:txBody>
                  <a:tcPr marL="36000" marR="36000" marT="28800" marB="18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+mn-lt"/>
                        </a:rPr>
                        <a:t>441,9</a:t>
                      </a:r>
                    </a:p>
                  </a:txBody>
                  <a:tcPr marL="36000" marR="36000" marT="28800" marB="18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+mn-lt"/>
                        </a:rPr>
                        <a:t>691,3</a:t>
                      </a:r>
                    </a:p>
                  </a:txBody>
                  <a:tcPr marL="36000" marR="36000" marT="28800" marB="18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+mn-lt"/>
                        </a:rPr>
                        <a:t>547,1</a:t>
                      </a:r>
                    </a:p>
                  </a:txBody>
                  <a:tcPr marL="36000" marR="36000" marT="28800" marB="18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+mn-lt"/>
                        </a:rPr>
                        <a:t>79,1</a:t>
                      </a:r>
                    </a:p>
                  </a:txBody>
                  <a:tcPr marL="36000" marR="36000" marT="28800" marB="18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15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  <a:cs typeface="Tahoma" pitchFamily="34" charset="0"/>
                        </a:rPr>
                        <a:t>05 01</a:t>
                      </a:r>
                    </a:p>
                  </a:txBody>
                  <a:tcPr marL="36000" marR="36000" marT="28800" marB="18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  <a:cs typeface="Tahoma" pitchFamily="34" charset="0"/>
                        </a:rPr>
                        <a:t>Жилищное хозяйство</a:t>
                      </a:r>
                    </a:p>
                  </a:txBody>
                  <a:tcPr marL="36000" marR="36000" marT="28800" marB="18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268,7</a:t>
                      </a:r>
                    </a:p>
                  </a:txBody>
                  <a:tcPr marL="36000" marR="36000" marT="28800" marB="18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457,8</a:t>
                      </a:r>
                    </a:p>
                  </a:txBody>
                  <a:tcPr marL="36000" marR="36000" marT="28800" marB="18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315,6</a:t>
                      </a:r>
                    </a:p>
                  </a:txBody>
                  <a:tcPr marL="36000" marR="36000" marT="28800" marB="18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68,9</a:t>
                      </a:r>
                    </a:p>
                  </a:txBody>
                  <a:tcPr marL="36000" marR="36000" marT="28800" marB="1800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22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  <a:cs typeface="Tahoma" pitchFamily="34" charset="0"/>
                        </a:rPr>
                        <a:t>05 02</a:t>
                      </a:r>
                    </a:p>
                  </a:txBody>
                  <a:tcPr marL="36000" marR="36000" marT="28800" marB="18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  <a:cs typeface="Tahoma" pitchFamily="34" charset="0"/>
                        </a:rPr>
                        <a:t>Коммунальное хозяйство</a:t>
                      </a:r>
                    </a:p>
                  </a:txBody>
                  <a:tcPr marL="36000" marR="36000" marT="28800" marB="18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0,5</a:t>
                      </a:r>
                    </a:p>
                  </a:txBody>
                  <a:tcPr marL="36000" marR="36000" marT="28800" marB="18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4,4</a:t>
                      </a:r>
                    </a:p>
                  </a:txBody>
                  <a:tcPr marL="36000" marR="36000" marT="28800" marB="18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4,4</a:t>
                      </a:r>
                    </a:p>
                  </a:txBody>
                  <a:tcPr marL="36000" marR="36000" marT="28800" marB="18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100,0</a:t>
                      </a:r>
                    </a:p>
                  </a:txBody>
                  <a:tcPr marL="36000" marR="36000" marT="28800" marB="1800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28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  <a:cs typeface="Tahoma" pitchFamily="34" charset="0"/>
                        </a:rPr>
                        <a:t>05 03</a:t>
                      </a:r>
                    </a:p>
                  </a:txBody>
                  <a:tcPr marL="36000" marR="36000" marT="28800" marB="18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  <a:cs typeface="Tahoma" pitchFamily="34" charset="0"/>
                        </a:rPr>
                        <a:t>Благоустройство</a:t>
                      </a:r>
                    </a:p>
                  </a:txBody>
                  <a:tcPr marL="36000" marR="36000" marT="28800" marB="18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111,8</a:t>
                      </a:r>
                    </a:p>
                  </a:txBody>
                  <a:tcPr marL="36000" marR="36000" marT="28800" marB="18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175,5</a:t>
                      </a:r>
                    </a:p>
                  </a:txBody>
                  <a:tcPr marL="36000" marR="36000" marT="28800" marB="18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174,0</a:t>
                      </a:r>
                    </a:p>
                  </a:txBody>
                  <a:tcPr marL="36000" marR="36000" marT="28800" marB="18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99,1</a:t>
                      </a:r>
                    </a:p>
                  </a:txBody>
                  <a:tcPr marL="36000" marR="36000" marT="28800" marB="1800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134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  <a:cs typeface="Tahoma" pitchFamily="34" charset="0"/>
                        </a:rPr>
                        <a:t>05 05</a:t>
                      </a:r>
                    </a:p>
                  </a:txBody>
                  <a:tcPr marL="36000" marR="36000" marT="28800" marB="18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  <a:cs typeface="Tahoma" pitchFamily="34" charset="0"/>
                        </a:rPr>
                        <a:t>Другие вопросы в области жилищно-коммунального хозяйства</a:t>
                      </a:r>
                    </a:p>
                  </a:txBody>
                  <a:tcPr marL="36000" marR="36000" marT="28800" marB="18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60,9</a:t>
                      </a:r>
                    </a:p>
                  </a:txBody>
                  <a:tcPr marL="36000" marR="36000" marT="28800" marB="18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53,6</a:t>
                      </a:r>
                    </a:p>
                  </a:txBody>
                  <a:tcPr marL="36000" marR="36000" marT="28800" marB="18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53,1</a:t>
                      </a:r>
                    </a:p>
                  </a:txBody>
                  <a:tcPr marL="36000" marR="36000" marT="28800" marB="18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99,1</a:t>
                      </a:r>
                    </a:p>
                  </a:txBody>
                  <a:tcPr marL="36000" marR="36000" marT="28800" marB="1800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140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+mn-lt"/>
                          <a:cs typeface="Tahoma" pitchFamily="34" charset="0"/>
                        </a:rPr>
                        <a:t>07 00</a:t>
                      </a:r>
                    </a:p>
                  </a:txBody>
                  <a:tcPr marL="36000" marR="36000" marT="28800" marB="18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effectLst/>
                          <a:latin typeface="+mn-lt"/>
                          <a:cs typeface="Tahoma" pitchFamily="34" charset="0"/>
                        </a:rPr>
                        <a:t>ОБРАЗОВАНИЕ</a:t>
                      </a:r>
                    </a:p>
                  </a:txBody>
                  <a:tcPr marL="36000" marR="36000" marT="28800" marB="18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+mn-lt"/>
                        </a:rPr>
                        <a:t>2 113,4</a:t>
                      </a:r>
                    </a:p>
                  </a:txBody>
                  <a:tcPr marL="36000" marR="36000" marT="28800" marB="18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+mn-lt"/>
                        </a:rPr>
                        <a:t>1 980,7</a:t>
                      </a:r>
                    </a:p>
                  </a:txBody>
                  <a:tcPr marL="36000" marR="36000" marT="28800" marB="18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+mn-lt"/>
                        </a:rPr>
                        <a:t>1 980,7</a:t>
                      </a:r>
                    </a:p>
                  </a:txBody>
                  <a:tcPr marL="36000" marR="36000" marT="28800" marB="18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+mn-lt"/>
                        </a:rPr>
                        <a:t>100,0</a:t>
                      </a:r>
                    </a:p>
                  </a:txBody>
                  <a:tcPr marL="36000" marR="36000" marT="28800" marB="18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147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  <a:cs typeface="Tahoma" pitchFamily="34" charset="0"/>
                        </a:rPr>
                        <a:t>07 01</a:t>
                      </a:r>
                    </a:p>
                  </a:txBody>
                  <a:tcPr marL="36000" marR="36000" marT="28800" marB="18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  <a:cs typeface="Tahoma" pitchFamily="34" charset="0"/>
                        </a:rPr>
                        <a:t>Дошкольное образование</a:t>
                      </a:r>
                    </a:p>
                  </a:txBody>
                  <a:tcPr marL="36000" marR="36000" marT="28800" marB="18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934,5</a:t>
                      </a:r>
                    </a:p>
                  </a:txBody>
                  <a:tcPr marL="36000" marR="36000" marT="28800" marB="18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881,6</a:t>
                      </a:r>
                    </a:p>
                  </a:txBody>
                  <a:tcPr marL="36000" marR="36000" marT="28800" marB="18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881,6</a:t>
                      </a:r>
                    </a:p>
                  </a:txBody>
                  <a:tcPr marL="36000" marR="36000" marT="28800" marB="18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100,0</a:t>
                      </a:r>
                    </a:p>
                  </a:txBody>
                  <a:tcPr marL="36000" marR="36000" marT="28800" marB="1800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153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  <a:cs typeface="Tahoma" pitchFamily="34" charset="0"/>
                        </a:rPr>
                        <a:t>07 02</a:t>
                      </a:r>
                    </a:p>
                  </a:txBody>
                  <a:tcPr marL="36000" marR="36000" marT="28800" marB="18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+mn-lt"/>
                          <a:cs typeface="Tahoma" pitchFamily="34" charset="0"/>
                        </a:rPr>
                        <a:t>Общее образование</a:t>
                      </a:r>
                    </a:p>
                  </a:txBody>
                  <a:tcPr marL="36000" marR="36000" marT="28800" marB="18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1 099,7</a:t>
                      </a:r>
                    </a:p>
                  </a:txBody>
                  <a:tcPr marL="36000" marR="36000" marT="28800" marB="18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912,1</a:t>
                      </a:r>
                    </a:p>
                  </a:txBody>
                  <a:tcPr marL="36000" marR="36000" marT="28800" marB="18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912,1</a:t>
                      </a:r>
                    </a:p>
                  </a:txBody>
                  <a:tcPr marL="36000" marR="36000" marT="28800" marB="18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100,0</a:t>
                      </a:r>
                    </a:p>
                  </a:txBody>
                  <a:tcPr marL="36000" marR="36000" marT="28800" marB="1800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159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  <a:cs typeface="Tahoma" pitchFamily="34" charset="0"/>
                        </a:rPr>
                        <a:t>07 03</a:t>
                      </a:r>
                    </a:p>
                  </a:txBody>
                  <a:tcPr marL="36000" marR="36000" marT="288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  <a:cs typeface="Tahoma" pitchFamily="34" charset="0"/>
                        </a:rPr>
                        <a:t>Дополнительное образование детей</a:t>
                      </a:r>
                    </a:p>
                  </a:txBody>
                  <a:tcPr marL="36000" marR="36000" marT="288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36000" marR="36000" marT="288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102,3</a:t>
                      </a:r>
                    </a:p>
                  </a:txBody>
                  <a:tcPr marL="36000" marR="36000" marT="288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102,3</a:t>
                      </a:r>
                    </a:p>
                  </a:txBody>
                  <a:tcPr marL="36000" marR="36000" marT="288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100,0</a:t>
                      </a:r>
                    </a:p>
                  </a:txBody>
                  <a:tcPr marL="36000" marR="36000" marT="28800" marB="18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165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  <a:cs typeface="Tahoma" pitchFamily="34" charset="0"/>
                        </a:rPr>
                        <a:t>07 07</a:t>
                      </a:r>
                    </a:p>
                  </a:txBody>
                  <a:tcPr marL="36000" marR="36000" marT="28800" marB="18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  <a:cs typeface="Tahoma" pitchFamily="34" charset="0"/>
                        </a:rPr>
                        <a:t>Молодежная политика</a:t>
                      </a:r>
                    </a:p>
                  </a:txBody>
                  <a:tcPr marL="36000" marR="36000" marT="28800" marB="18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4,5</a:t>
                      </a:r>
                    </a:p>
                  </a:txBody>
                  <a:tcPr marL="36000" marR="36000" marT="28800" marB="18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10,3</a:t>
                      </a:r>
                    </a:p>
                  </a:txBody>
                  <a:tcPr marL="36000" marR="36000" marT="28800" marB="18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10,3</a:t>
                      </a:r>
                    </a:p>
                  </a:txBody>
                  <a:tcPr marL="36000" marR="36000" marT="28800" marB="18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100,0</a:t>
                      </a:r>
                    </a:p>
                  </a:txBody>
                  <a:tcPr marL="36000" marR="36000" marT="28800" marB="1800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172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  <a:cs typeface="Tahoma" pitchFamily="34" charset="0"/>
                        </a:rPr>
                        <a:t>07 09</a:t>
                      </a:r>
                    </a:p>
                  </a:txBody>
                  <a:tcPr marL="36000" marR="36000" marT="28800" marB="18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  <a:cs typeface="Tahoma" pitchFamily="34" charset="0"/>
                        </a:rPr>
                        <a:t>Другие вопросы в области образования</a:t>
                      </a:r>
                    </a:p>
                  </a:txBody>
                  <a:tcPr marL="36000" marR="36000" marT="28800" marB="18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74,7</a:t>
                      </a:r>
                    </a:p>
                  </a:txBody>
                  <a:tcPr marL="36000" marR="36000" marT="28800" marB="18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74,4</a:t>
                      </a:r>
                    </a:p>
                  </a:txBody>
                  <a:tcPr marL="36000" marR="36000" marT="28800" marB="18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74,4</a:t>
                      </a:r>
                    </a:p>
                  </a:txBody>
                  <a:tcPr marL="36000" marR="36000" marT="28800" marB="18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100,0</a:t>
                      </a:r>
                    </a:p>
                  </a:txBody>
                  <a:tcPr marL="36000" marR="36000" marT="28800" marB="1800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178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+mn-lt"/>
                          <a:cs typeface="Tahoma" pitchFamily="34" charset="0"/>
                        </a:rPr>
                        <a:t>08 00</a:t>
                      </a:r>
                    </a:p>
                  </a:txBody>
                  <a:tcPr marL="36000" marR="36000" marT="28800" marB="18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effectLst/>
                          <a:latin typeface="+mn-lt"/>
                          <a:cs typeface="Tahoma" pitchFamily="34" charset="0"/>
                        </a:rPr>
                        <a:t>КУЛЬТУРА, КИНЕМАТОГРАФИЯ</a:t>
                      </a:r>
                    </a:p>
                  </a:txBody>
                  <a:tcPr marL="36000" marR="36000" marT="28800" marB="18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+mn-lt"/>
                        </a:rPr>
                        <a:t>171,4</a:t>
                      </a:r>
                    </a:p>
                  </a:txBody>
                  <a:tcPr marL="36000" marR="36000" marT="28800" marB="18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+mn-lt"/>
                        </a:rPr>
                        <a:t>224,4</a:t>
                      </a:r>
                    </a:p>
                  </a:txBody>
                  <a:tcPr marL="36000" marR="36000" marT="28800" marB="18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+mn-lt"/>
                        </a:rPr>
                        <a:t>224,1</a:t>
                      </a:r>
                    </a:p>
                  </a:txBody>
                  <a:tcPr marL="36000" marR="36000" marT="28800" marB="18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+mn-lt"/>
                        </a:rPr>
                        <a:t>99,9</a:t>
                      </a:r>
                    </a:p>
                  </a:txBody>
                  <a:tcPr marL="36000" marR="36000" marT="28800" marB="18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184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  <a:cs typeface="Tahoma" pitchFamily="34" charset="0"/>
                        </a:rPr>
                        <a:t>08 01</a:t>
                      </a:r>
                    </a:p>
                  </a:txBody>
                  <a:tcPr marL="36000" marR="36000" marT="288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  <a:cs typeface="Tahoma" pitchFamily="34" charset="0"/>
                        </a:rPr>
                        <a:t>Культура</a:t>
                      </a:r>
                    </a:p>
                  </a:txBody>
                  <a:tcPr marL="36000" marR="36000" marT="288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122,1</a:t>
                      </a:r>
                    </a:p>
                  </a:txBody>
                  <a:tcPr marL="36000" marR="36000" marT="288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175,6</a:t>
                      </a:r>
                    </a:p>
                  </a:txBody>
                  <a:tcPr marL="36000" marR="36000" marT="288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175,6</a:t>
                      </a:r>
                    </a:p>
                  </a:txBody>
                  <a:tcPr marL="36000" marR="36000" marT="288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100,0</a:t>
                      </a:r>
                    </a:p>
                  </a:txBody>
                  <a:tcPr marL="36000" marR="36000" marT="28800" marB="18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190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  <a:cs typeface="Tahoma" pitchFamily="34" charset="0"/>
                        </a:rPr>
                        <a:t>08 04</a:t>
                      </a:r>
                    </a:p>
                  </a:txBody>
                  <a:tcPr marL="36000" marR="36000" marT="28800" marB="18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  <a:cs typeface="Tahoma" pitchFamily="34" charset="0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36000" marR="36000" marT="28800" marB="18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49,3</a:t>
                      </a:r>
                    </a:p>
                  </a:txBody>
                  <a:tcPr marL="36000" marR="36000" marT="28800" marB="18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48,8</a:t>
                      </a:r>
                    </a:p>
                  </a:txBody>
                  <a:tcPr marL="36000" marR="36000" marT="28800" marB="18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48,5</a:t>
                      </a:r>
                    </a:p>
                  </a:txBody>
                  <a:tcPr marL="36000" marR="36000" marT="28800" marB="18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99,4</a:t>
                      </a:r>
                    </a:p>
                  </a:txBody>
                  <a:tcPr marL="36000" marR="36000" marT="28800" marB="1800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197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+mn-lt"/>
                          <a:cs typeface="Tahoma" pitchFamily="34" charset="0"/>
                        </a:rPr>
                        <a:t>10 00</a:t>
                      </a:r>
                    </a:p>
                  </a:txBody>
                  <a:tcPr marL="36000" marR="36000" marT="28800" marB="18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effectLst/>
                          <a:latin typeface="+mn-lt"/>
                          <a:cs typeface="Tahoma" pitchFamily="34" charset="0"/>
                        </a:rPr>
                        <a:t>СОЦИАЛЬНАЯ ПОЛИТИКА</a:t>
                      </a:r>
                    </a:p>
                  </a:txBody>
                  <a:tcPr marL="36000" marR="36000" marT="28800" marB="18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+mn-lt"/>
                        </a:rPr>
                        <a:t>129,5</a:t>
                      </a:r>
                    </a:p>
                  </a:txBody>
                  <a:tcPr marL="36000" marR="36000" marT="28800" marB="18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+mn-lt"/>
                        </a:rPr>
                        <a:t>126,8</a:t>
                      </a:r>
                    </a:p>
                  </a:txBody>
                  <a:tcPr marL="36000" marR="36000" marT="28800" marB="18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+mn-lt"/>
                        </a:rPr>
                        <a:t>114,4</a:t>
                      </a:r>
                    </a:p>
                  </a:txBody>
                  <a:tcPr marL="36000" marR="36000" marT="28800" marB="18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+mn-lt"/>
                        </a:rPr>
                        <a:t>90,2</a:t>
                      </a:r>
                    </a:p>
                  </a:txBody>
                  <a:tcPr marL="36000" marR="36000" marT="28800" marB="18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  <a:cs typeface="Tahoma" pitchFamily="34" charset="0"/>
                        </a:rPr>
                        <a:t>10 01</a:t>
                      </a:r>
                    </a:p>
                  </a:txBody>
                  <a:tcPr marL="36000" marR="36000" marT="28800" marB="18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  <a:cs typeface="Tahoma" pitchFamily="34" charset="0"/>
                        </a:rPr>
                        <a:t>Пенсионное обеспечение</a:t>
                      </a:r>
                    </a:p>
                  </a:txBody>
                  <a:tcPr marL="36000" marR="36000" marT="28800" marB="18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15,6</a:t>
                      </a:r>
                    </a:p>
                  </a:txBody>
                  <a:tcPr marL="36000" marR="36000" marT="28800" marB="18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18,0</a:t>
                      </a:r>
                    </a:p>
                  </a:txBody>
                  <a:tcPr marL="36000" marR="36000" marT="28800" marB="18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18,0</a:t>
                      </a:r>
                    </a:p>
                  </a:txBody>
                  <a:tcPr marL="36000" marR="36000" marT="28800" marB="18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100,0</a:t>
                      </a:r>
                    </a:p>
                  </a:txBody>
                  <a:tcPr marL="36000" marR="36000" marT="28800" marB="1800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  <a:cs typeface="Tahoma" pitchFamily="34" charset="0"/>
                        </a:rPr>
                        <a:t>10 03</a:t>
                      </a:r>
                    </a:p>
                  </a:txBody>
                  <a:tcPr marL="36000" marR="36000" marT="28800" marB="18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  <a:cs typeface="Tahoma" pitchFamily="34" charset="0"/>
                        </a:rPr>
                        <a:t>Социальное обеспечение населения</a:t>
                      </a:r>
                    </a:p>
                  </a:txBody>
                  <a:tcPr marL="36000" marR="36000" marT="28800" marB="18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57,6</a:t>
                      </a:r>
                    </a:p>
                  </a:txBody>
                  <a:tcPr marL="36000" marR="36000" marT="28800" marB="18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57,6</a:t>
                      </a:r>
                    </a:p>
                  </a:txBody>
                  <a:tcPr marL="36000" marR="36000" marT="28800" marB="18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57,4</a:t>
                      </a:r>
                    </a:p>
                  </a:txBody>
                  <a:tcPr marL="36000" marR="36000" marT="28800" marB="18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99,7</a:t>
                      </a:r>
                    </a:p>
                  </a:txBody>
                  <a:tcPr marL="36000" marR="36000" marT="28800" marB="1800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  <a:cs typeface="Tahoma" pitchFamily="34" charset="0"/>
                        </a:rPr>
                        <a:t>10 04</a:t>
                      </a:r>
                    </a:p>
                  </a:txBody>
                  <a:tcPr marL="36000" marR="36000" marT="28800" marB="18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  <a:cs typeface="Tahoma" pitchFamily="34" charset="0"/>
                        </a:rPr>
                        <a:t>Охрана семьи и детства</a:t>
                      </a:r>
                    </a:p>
                  </a:txBody>
                  <a:tcPr marL="36000" marR="36000" marT="28800" marB="18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56,3</a:t>
                      </a:r>
                    </a:p>
                  </a:txBody>
                  <a:tcPr marL="36000" marR="36000" marT="28800" marB="18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51,2</a:t>
                      </a:r>
                    </a:p>
                  </a:txBody>
                  <a:tcPr marL="36000" marR="36000" marT="28800" marB="18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39,0</a:t>
                      </a:r>
                    </a:p>
                  </a:txBody>
                  <a:tcPr marL="36000" marR="36000" marT="28800" marB="18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76,2</a:t>
                      </a:r>
                    </a:p>
                  </a:txBody>
                  <a:tcPr marL="36000" marR="36000" marT="28800" marB="1800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+mn-lt"/>
                          <a:cs typeface="Tahoma" pitchFamily="34" charset="0"/>
                        </a:rPr>
                        <a:t>11 00</a:t>
                      </a:r>
                    </a:p>
                  </a:txBody>
                  <a:tcPr marL="36000" marR="36000" marT="28800" marB="18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effectLst/>
                          <a:latin typeface="+mn-lt"/>
                          <a:cs typeface="Tahoma" pitchFamily="34" charset="0"/>
                        </a:rPr>
                        <a:t>ФИЗИЧЕСКАЯ КУЛЬТУРА И СПОРТ</a:t>
                      </a:r>
                    </a:p>
                  </a:txBody>
                  <a:tcPr marL="36000" marR="36000" marT="28800" marB="18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+mn-lt"/>
                        </a:rPr>
                        <a:t>58,8</a:t>
                      </a:r>
                    </a:p>
                  </a:txBody>
                  <a:tcPr marL="36000" marR="36000" marT="28800" marB="18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+mn-lt"/>
                        </a:rPr>
                        <a:t>149,9</a:t>
                      </a:r>
                    </a:p>
                  </a:txBody>
                  <a:tcPr marL="36000" marR="36000" marT="28800" marB="18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+mn-lt"/>
                        </a:rPr>
                        <a:t>139,2</a:t>
                      </a:r>
                    </a:p>
                  </a:txBody>
                  <a:tcPr marL="36000" marR="36000" marT="28800" marB="18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+mn-lt"/>
                        </a:rPr>
                        <a:t>92,9</a:t>
                      </a:r>
                    </a:p>
                  </a:txBody>
                  <a:tcPr marL="36000" marR="36000" marT="28800" marB="18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  <a:cs typeface="Tahoma" pitchFamily="34" charset="0"/>
                        </a:rPr>
                        <a:t>11 01</a:t>
                      </a:r>
                    </a:p>
                  </a:txBody>
                  <a:tcPr marL="36000" marR="36000" marT="28800" marB="18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  <a:cs typeface="Tahoma" pitchFamily="34" charset="0"/>
                        </a:rPr>
                        <a:t>Физическая культура</a:t>
                      </a:r>
                    </a:p>
                  </a:txBody>
                  <a:tcPr marL="36000" marR="36000" marT="28800" marB="18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45,1</a:t>
                      </a:r>
                    </a:p>
                  </a:txBody>
                  <a:tcPr marL="36000" marR="36000" marT="28800" marB="18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135,2</a:t>
                      </a:r>
                    </a:p>
                  </a:txBody>
                  <a:tcPr marL="36000" marR="36000" marT="28800" marB="18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124,7</a:t>
                      </a:r>
                    </a:p>
                  </a:txBody>
                  <a:tcPr marL="36000" marR="36000" marT="28800" marB="18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92,2</a:t>
                      </a:r>
                    </a:p>
                  </a:txBody>
                  <a:tcPr marL="36000" marR="36000" marT="28800" marB="1800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  <a:cs typeface="Tahoma" pitchFamily="34" charset="0"/>
                        </a:rPr>
                        <a:t>11 05</a:t>
                      </a:r>
                    </a:p>
                  </a:txBody>
                  <a:tcPr marL="36000" marR="36000" marT="28800" marB="18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  <a:cs typeface="Tahoma" pitchFamily="34" charset="0"/>
                        </a:rPr>
                        <a:t>Другие вопросы в области физической культуры и спорта</a:t>
                      </a:r>
                    </a:p>
                  </a:txBody>
                  <a:tcPr marL="36000" marR="36000" marT="28800" marB="18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13,7</a:t>
                      </a:r>
                    </a:p>
                  </a:txBody>
                  <a:tcPr marL="36000" marR="36000" marT="28800" marB="18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14,7</a:t>
                      </a:r>
                    </a:p>
                  </a:txBody>
                  <a:tcPr marL="36000" marR="36000" marT="28800" marB="18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14,5</a:t>
                      </a:r>
                    </a:p>
                  </a:txBody>
                  <a:tcPr marL="36000" marR="36000" marT="28800" marB="18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98,6</a:t>
                      </a:r>
                    </a:p>
                  </a:txBody>
                  <a:tcPr marL="36000" marR="36000" marT="28800" marB="1800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+mn-lt"/>
                          <a:cs typeface="Tahoma" pitchFamily="34" charset="0"/>
                        </a:rPr>
                        <a:t>12 00</a:t>
                      </a:r>
                    </a:p>
                  </a:txBody>
                  <a:tcPr marL="36000" marR="36000" marT="28800" marB="18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effectLst/>
                          <a:latin typeface="+mn-lt"/>
                          <a:cs typeface="Tahoma" pitchFamily="34" charset="0"/>
                        </a:rPr>
                        <a:t>СРЕДСТВА МАССОВОЙ ИНФОРМАЦИИ</a:t>
                      </a:r>
                    </a:p>
                  </a:txBody>
                  <a:tcPr marL="36000" marR="36000" marT="28800" marB="18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+mn-lt"/>
                        </a:rPr>
                        <a:t>4,0</a:t>
                      </a:r>
                    </a:p>
                  </a:txBody>
                  <a:tcPr marL="36000" marR="36000" marT="28800" marB="18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+mn-lt"/>
                        </a:rPr>
                        <a:t>10,8</a:t>
                      </a:r>
                    </a:p>
                  </a:txBody>
                  <a:tcPr marL="36000" marR="36000" marT="28800" marB="18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+mn-lt"/>
                        </a:rPr>
                        <a:t>10,8</a:t>
                      </a:r>
                    </a:p>
                  </a:txBody>
                  <a:tcPr marL="36000" marR="36000" marT="28800" marB="18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+mn-lt"/>
                        </a:rPr>
                        <a:t>100,0</a:t>
                      </a:r>
                    </a:p>
                  </a:txBody>
                  <a:tcPr marL="36000" marR="36000" marT="28800" marB="18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  <a:cs typeface="Tahoma" pitchFamily="34" charset="0"/>
                        </a:rPr>
                        <a:t>12 02</a:t>
                      </a:r>
                    </a:p>
                  </a:txBody>
                  <a:tcPr marL="36000" marR="36000" marT="28800" marB="18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  <a:cs typeface="Tahoma" pitchFamily="34" charset="0"/>
                        </a:rPr>
                        <a:t>Периодическая печать и издательства</a:t>
                      </a:r>
                    </a:p>
                  </a:txBody>
                  <a:tcPr marL="36000" marR="36000" marT="28800" marB="18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4,0</a:t>
                      </a:r>
                    </a:p>
                  </a:txBody>
                  <a:tcPr marL="36000" marR="36000" marT="28800" marB="18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10,8</a:t>
                      </a:r>
                    </a:p>
                  </a:txBody>
                  <a:tcPr marL="36000" marR="36000" marT="28800" marB="18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10,8</a:t>
                      </a:r>
                    </a:p>
                  </a:txBody>
                  <a:tcPr marL="36000" marR="36000" marT="28800" marB="18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100,0</a:t>
                      </a:r>
                    </a:p>
                  </a:txBody>
                  <a:tcPr marL="36000" marR="36000" marT="28800" marB="1800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+mn-lt"/>
                          <a:cs typeface="Tahoma" pitchFamily="34" charset="0"/>
                        </a:rPr>
                        <a:t>13 00</a:t>
                      </a:r>
                    </a:p>
                  </a:txBody>
                  <a:tcPr marL="36000" marR="36000" marT="28800" marB="18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effectLst/>
                          <a:latin typeface="+mn-lt"/>
                          <a:cs typeface="Tahoma" pitchFamily="34" charset="0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36000" marR="36000" marT="28800" marB="18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+mn-lt"/>
                        </a:rPr>
                        <a:t>36,0</a:t>
                      </a:r>
                    </a:p>
                  </a:txBody>
                  <a:tcPr marL="36000" marR="36000" marT="28800" marB="18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+mn-lt"/>
                        </a:rPr>
                        <a:t>13,7</a:t>
                      </a:r>
                    </a:p>
                  </a:txBody>
                  <a:tcPr marL="36000" marR="36000" marT="28800" marB="18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+mn-lt"/>
                        </a:rPr>
                        <a:t>13,7</a:t>
                      </a:r>
                    </a:p>
                  </a:txBody>
                  <a:tcPr marL="36000" marR="36000" marT="28800" marB="18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+mn-lt"/>
                        </a:rPr>
                        <a:t>100,0</a:t>
                      </a:r>
                    </a:p>
                  </a:txBody>
                  <a:tcPr marL="36000" marR="36000" marT="28800" marB="18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  <a:cs typeface="Tahoma" pitchFamily="34" charset="0"/>
                        </a:rPr>
                        <a:t>13 01</a:t>
                      </a:r>
                    </a:p>
                  </a:txBody>
                  <a:tcPr marL="36000" marR="36000" marT="28800" marB="18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  <a:cs typeface="Tahoma" pitchFamily="34" charset="0"/>
                        </a:rPr>
                        <a:t>Обслуживание государственного внутреннего и муниципального долга</a:t>
                      </a:r>
                    </a:p>
                  </a:txBody>
                  <a:tcPr marL="36000" marR="36000" marT="28800" marB="18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36,0</a:t>
                      </a:r>
                    </a:p>
                  </a:txBody>
                  <a:tcPr marL="36000" marR="36000" marT="28800" marB="18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13,7</a:t>
                      </a:r>
                    </a:p>
                  </a:txBody>
                  <a:tcPr marL="36000" marR="36000" marT="28800" marB="18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13,7</a:t>
                      </a:r>
                    </a:p>
                  </a:txBody>
                  <a:tcPr marL="36000" marR="36000" marT="28800" marB="18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100,0</a:t>
                      </a:r>
                    </a:p>
                  </a:txBody>
                  <a:tcPr marL="36000" marR="36000" marT="28800" marB="1800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28800" marB="18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effectLst/>
                          <a:latin typeface="+mn-lt"/>
                          <a:cs typeface="Tahoma" pitchFamily="34" charset="0"/>
                        </a:rPr>
                        <a:t>Итого</a:t>
                      </a:r>
                      <a:endParaRPr lang="ru-RU" sz="1000" b="1" i="0" u="none" strike="noStrike" dirty="0"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28800" marB="18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+mn-lt"/>
                        </a:rPr>
                        <a:t>3 519,7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28800" marB="18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+mn-lt"/>
                        </a:rPr>
                        <a:t>3 700,2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28800" marB="18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+mn-lt"/>
                        </a:rPr>
                        <a:t>3 513,2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28800" marB="18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+mn-lt"/>
                        </a:rPr>
                        <a:t>94,9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28800" marB="1800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501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Расходы бюджета в разрезе разделов, </a:t>
            </a:r>
            <a:r>
              <a:rPr lang="ru-RU" dirty="0" smtClean="0"/>
              <a:t>подразделов (причины отклонений)</a:t>
            </a:r>
            <a:endParaRPr lang="ru-RU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097471987"/>
              </p:ext>
            </p:extLst>
          </p:nvPr>
        </p:nvGraphicFramePr>
        <p:xfrm>
          <a:off x="185042" y="1209184"/>
          <a:ext cx="2025225" cy="1665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41635" y="1011574"/>
            <a:ext cx="1423788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fontAlgn="ctr"/>
            <a:r>
              <a:rPr lang="ru-RU" sz="1000" b="1" dirty="0"/>
              <a:t>Резервные фонды</a:t>
            </a:r>
            <a:endParaRPr lang="ru-RU" sz="1000" b="1" dirty="0">
              <a:latin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529" y="2801238"/>
            <a:ext cx="2124000" cy="1044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ctr"/>
            <a:r>
              <a:rPr lang="ru-RU" sz="1000" dirty="0" smtClean="0"/>
              <a:t>Заявительный характер выплаты пособий и компенсаций</a:t>
            </a:r>
            <a:endParaRPr lang="ru-RU" sz="1000" dirty="0">
              <a:latin typeface="Times New Roman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893537366"/>
              </p:ext>
            </p:extLst>
          </p:nvPr>
        </p:nvGraphicFramePr>
        <p:xfrm>
          <a:off x="2417737" y="1211629"/>
          <a:ext cx="2025225" cy="1665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314683" y="1011574"/>
            <a:ext cx="2257349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fontAlgn="ctr"/>
            <a:r>
              <a:rPr lang="ru-RU" sz="1000" b="1" dirty="0"/>
              <a:t>Другие общегосударственные </a:t>
            </a:r>
            <a:endParaRPr lang="ru-RU" sz="1000" b="1" dirty="0" smtClean="0"/>
          </a:p>
          <a:p>
            <a:pPr algn="ctr" fontAlgn="ctr"/>
            <a:r>
              <a:rPr lang="ru-RU" sz="1000" b="1" dirty="0" smtClean="0"/>
              <a:t>вопросы</a:t>
            </a:r>
            <a:endParaRPr lang="ru-RU" sz="1000" b="1" dirty="0">
              <a:latin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81358" y="2801238"/>
            <a:ext cx="2124000" cy="1044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ctr"/>
            <a:r>
              <a:rPr lang="ru-RU" sz="1000" dirty="0" smtClean="0"/>
              <a:t>Несвоевременность представления исполнителями работ (поставщиками, подрядчиками) документов для расчетов</a:t>
            </a:r>
            <a:endParaRPr lang="ru-RU" sz="1000" dirty="0">
              <a:latin typeface="Times New Roman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886627476"/>
              </p:ext>
            </p:extLst>
          </p:nvPr>
        </p:nvGraphicFramePr>
        <p:xfrm>
          <a:off x="4733623" y="1209184"/>
          <a:ext cx="2025225" cy="1665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836372" y="1037513"/>
            <a:ext cx="1819729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fontAlgn="ctr"/>
            <a:r>
              <a:rPr lang="ru-RU" sz="1000" b="1" dirty="0"/>
              <a:t>Обеспечение пожарной </a:t>
            </a:r>
            <a:endParaRPr lang="ru-RU" sz="1000" b="1" dirty="0" smtClean="0"/>
          </a:p>
          <a:p>
            <a:pPr algn="ctr" fontAlgn="ctr"/>
            <a:r>
              <a:rPr lang="ru-RU" sz="1000" b="1" dirty="0" smtClean="0"/>
              <a:t>безопасности</a:t>
            </a:r>
            <a:endParaRPr lang="ru-RU" sz="1000" b="1" dirty="0">
              <a:latin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61908" y="2801238"/>
            <a:ext cx="2124000" cy="1044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ctr"/>
            <a:r>
              <a:rPr lang="ru-RU" sz="1000" dirty="0" smtClean="0"/>
              <a:t>Несвоевременность представления исполнителями работ (поставщиками, подрядчиками) документов для расчетов</a:t>
            </a:r>
            <a:endParaRPr lang="ru-RU" sz="1000" dirty="0">
              <a:latin typeface="Times New Roman"/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219769944"/>
              </p:ext>
            </p:extLst>
          </p:nvPr>
        </p:nvGraphicFramePr>
        <p:xfrm>
          <a:off x="6946664" y="1211629"/>
          <a:ext cx="2025225" cy="1665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354787" y="1029907"/>
            <a:ext cx="1386918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fontAlgn="ctr"/>
            <a:r>
              <a:rPr lang="ru-RU" sz="1000" b="1" dirty="0"/>
              <a:t>Водное хозяйство</a:t>
            </a:r>
            <a:endParaRPr lang="ru-RU" sz="1000" b="1" dirty="0">
              <a:latin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22372" y="2801316"/>
            <a:ext cx="2124000" cy="1044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ctr"/>
            <a:r>
              <a:rPr lang="ru-RU" sz="1000" dirty="0" smtClean="0"/>
              <a:t>Оплата работ «по факту» на основании актов выполненных работ</a:t>
            </a:r>
            <a:endParaRPr lang="ru-RU" sz="1000" dirty="0">
              <a:latin typeface="Times New Roman"/>
            </a:endParaRPr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4293894715"/>
              </p:ext>
            </p:extLst>
          </p:nvPr>
        </p:nvGraphicFramePr>
        <p:xfrm>
          <a:off x="201113" y="4040495"/>
          <a:ext cx="2025225" cy="1665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619944" y="3958025"/>
            <a:ext cx="880369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fontAlgn="ctr"/>
            <a:r>
              <a:rPr lang="ru-RU" sz="1000" b="1" dirty="0"/>
              <a:t>Транспорт</a:t>
            </a:r>
            <a:endParaRPr lang="ru-RU" sz="1000" b="1" dirty="0">
              <a:latin typeface="Times New Roman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4191" y="5658153"/>
            <a:ext cx="2124000" cy="1116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ctr"/>
            <a:r>
              <a:rPr lang="ru-RU" sz="1000" dirty="0" smtClean="0"/>
              <a:t>Оплата </a:t>
            </a:r>
            <a:r>
              <a:rPr lang="ru-RU" sz="1000" dirty="0"/>
              <a:t>работ «по факту» на основании актов выполненных работ</a:t>
            </a:r>
            <a:endParaRPr lang="ru-RU" sz="1000" dirty="0">
              <a:latin typeface="Times New Roman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343980" y="902715"/>
            <a:ext cx="713657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solidFill>
                  <a:prstClr val="black"/>
                </a:solidFill>
                <a:cs typeface="Tahoma" pitchFamily="34" charset="0"/>
              </a:rPr>
              <a:t>тыс. </a:t>
            </a:r>
            <a:r>
              <a:rPr lang="ru-RU" sz="1000" dirty="0">
                <a:solidFill>
                  <a:prstClr val="black"/>
                </a:solidFill>
                <a:cs typeface="Tahoma" pitchFamily="34" charset="0"/>
              </a:rPr>
              <a:t>руб.</a:t>
            </a:r>
          </a:p>
        </p:txBody>
      </p:sp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3670573336"/>
              </p:ext>
            </p:extLst>
          </p:nvPr>
        </p:nvGraphicFramePr>
        <p:xfrm>
          <a:off x="2430744" y="4059071"/>
          <a:ext cx="2025225" cy="1665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2622460" y="3966917"/>
            <a:ext cx="164179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fontAlgn="ctr"/>
            <a:r>
              <a:rPr lang="ru-RU" sz="1000" b="1" dirty="0">
                <a:cs typeface="Tahoma" pitchFamily="34" charset="0"/>
              </a:rPr>
              <a:t>Жилищное хозяйство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399642" y="5658153"/>
            <a:ext cx="2124000" cy="11156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ctr"/>
            <a:r>
              <a:rPr lang="ru-RU" sz="950" dirty="0" smtClean="0"/>
              <a:t>Несогласие граждан на выкупную цену за жилое помещение. Направление исков в суд.</a:t>
            </a:r>
          </a:p>
          <a:p>
            <a:pPr fontAlgn="ctr"/>
            <a:r>
              <a:rPr lang="ru-RU" sz="950" dirty="0"/>
              <a:t>Невозможность заключения муниципального контракта по итогам конкурса в связи с отсутствием </a:t>
            </a:r>
            <a:r>
              <a:rPr lang="ru-RU" sz="950" dirty="0" smtClean="0"/>
              <a:t>претендентов.</a:t>
            </a:r>
            <a:endParaRPr lang="ru-RU" sz="950" dirty="0">
              <a:latin typeface="Times New Roman"/>
            </a:endParaRPr>
          </a:p>
        </p:txBody>
      </p:sp>
      <p:graphicFrame>
        <p:nvGraphicFramePr>
          <p:cNvPr id="31" name="Диаграмма 30"/>
          <p:cNvGraphicFramePr/>
          <p:nvPr>
            <p:extLst>
              <p:ext uri="{D42A27DB-BD31-4B8C-83A1-F6EECF244321}">
                <p14:modId xmlns:p14="http://schemas.microsoft.com/office/powerpoint/2010/main" val="1616189234"/>
              </p:ext>
            </p:extLst>
          </p:nvPr>
        </p:nvGraphicFramePr>
        <p:xfrm>
          <a:off x="4711295" y="4060176"/>
          <a:ext cx="2025225" cy="1665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4857450" y="3966916"/>
            <a:ext cx="1789272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fontAlgn="ctr"/>
            <a:r>
              <a:rPr lang="ru-RU" sz="1000" b="1" dirty="0">
                <a:cs typeface="Tahoma" pitchFamily="34" charset="0"/>
              </a:rPr>
              <a:t>Охрана семьи и детства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661908" y="5658153"/>
            <a:ext cx="2124000" cy="1116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ctr"/>
            <a:r>
              <a:rPr lang="ru-RU" sz="1000" dirty="0" smtClean="0"/>
              <a:t>Заявительный характер компенсаций</a:t>
            </a:r>
            <a:endParaRPr lang="ru-RU" sz="1000" dirty="0">
              <a:latin typeface="Times New Roman"/>
            </a:endParaRPr>
          </a:p>
        </p:txBody>
      </p:sp>
      <p:graphicFrame>
        <p:nvGraphicFramePr>
          <p:cNvPr id="34" name="Диаграмма 33"/>
          <p:cNvGraphicFramePr/>
          <p:nvPr>
            <p:extLst>
              <p:ext uri="{D42A27DB-BD31-4B8C-83A1-F6EECF244321}">
                <p14:modId xmlns:p14="http://schemas.microsoft.com/office/powerpoint/2010/main" val="4008619655"/>
              </p:ext>
            </p:extLst>
          </p:nvPr>
        </p:nvGraphicFramePr>
        <p:xfrm>
          <a:off x="6920029" y="4060176"/>
          <a:ext cx="2025225" cy="1665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7169886" y="3966917"/>
            <a:ext cx="1628972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fontAlgn="ctr"/>
            <a:r>
              <a:rPr lang="ru-RU" sz="1000" b="1" dirty="0">
                <a:cs typeface="Tahoma" pitchFamily="34" charset="0"/>
              </a:rPr>
              <a:t>Физическая культура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20029" y="5659257"/>
            <a:ext cx="2124000" cy="1116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ctr"/>
            <a:r>
              <a:rPr lang="ru-RU" sz="1000" dirty="0" smtClean="0"/>
              <a:t>Невозможность заключения муниципального контракта по итогам конкурса в связи с отсутствием претендентов (поставщиков, подрядчиков, исполнителей)</a:t>
            </a:r>
            <a:endParaRPr lang="ru-RU" sz="1000" dirty="0">
              <a:latin typeface="Times New Roman"/>
            </a:endParaRPr>
          </a:p>
        </p:txBody>
      </p:sp>
      <p:sp>
        <p:nvSpPr>
          <p:cNvPr id="3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</p:spPr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41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81590" y="2213865"/>
            <a:ext cx="442750" cy="246221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ru-RU" sz="1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0,7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204036" y="2334613"/>
            <a:ext cx="442750" cy="246221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-7,2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524567" y="2237993"/>
            <a:ext cx="442750" cy="246221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-1,0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738620" y="2268244"/>
            <a:ext cx="442750" cy="246221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-3,7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77867" y="5139190"/>
            <a:ext cx="442750" cy="246221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-0,4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144864" y="5061108"/>
            <a:ext cx="606256" cy="246221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-142,2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454125" y="5017039"/>
            <a:ext cx="524503" cy="246221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-12,2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663250" y="5128172"/>
            <a:ext cx="524503" cy="246221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-10,5</a:t>
            </a:r>
          </a:p>
        </p:txBody>
      </p:sp>
    </p:spTree>
    <p:extLst>
      <p:ext uri="{BB962C8B-B14F-4D97-AF65-F5344CB8AC3E}">
        <p14:creationId xmlns:p14="http://schemas.microsoft.com/office/powerpoint/2010/main" val="315002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Муниципальные программы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42</a:t>
            </a:fld>
            <a:endParaRPr lang="ru-RU" dirty="0"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291071" y="1190826"/>
            <a:ext cx="870395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ahoma" pitchFamily="34" charset="0"/>
                <a:cs typeface="Tahoma" pitchFamily="34" charset="0"/>
              </a:rPr>
              <a:t>Муниципальная программа – комплекс мероприятий, направленных на достижение стратегической цели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.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1243822" y="1734997"/>
            <a:ext cx="242245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200" dirty="0">
                <a:latin typeface="Tahoma" pitchFamily="34" charset="0"/>
                <a:cs typeface="Tahoma" pitchFamily="34" charset="0"/>
              </a:rPr>
              <a:t>МУНИЦИПАЛЬНАЯ ПРОГРАММА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78888" y="2187294"/>
            <a:ext cx="2952327" cy="35798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TextBox 16"/>
          <p:cNvSpPr txBox="1">
            <a:spLocks noChangeArrowheads="1"/>
          </p:cNvSpPr>
          <p:nvPr/>
        </p:nvSpPr>
        <p:spPr bwMode="auto">
          <a:xfrm>
            <a:off x="978888" y="2227784"/>
            <a:ext cx="295232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ahoma" pitchFamily="34" charset="0"/>
                <a:cs typeface="Tahoma" pitchFamily="34" charset="0"/>
              </a:rPr>
              <a:t>Стратегическая цель МОГО «Ухта»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91071" y="3092450"/>
            <a:ext cx="1256593" cy="35004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TextBox 18"/>
          <p:cNvSpPr txBox="1">
            <a:spLocks noChangeArrowheads="1"/>
          </p:cNvSpPr>
          <p:nvPr/>
        </p:nvSpPr>
        <p:spPr bwMode="auto">
          <a:xfrm>
            <a:off x="183058" y="3128972"/>
            <a:ext cx="14726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ahoma" pitchFamily="34" charset="0"/>
                <a:cs typeface="Tahoma" pitchFamily="34" charset="0"/>
              </a:rPr>
              <a:t>Цель программы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55225" y="3092400"/>
            <a:ext cx="1256593" cy="35004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TextBox 18"/>
          <p:cNvSpPr txBox="1">
            <a:spLocks noChangeArrowheads="1"/>
          </p:cNvSpPr>
          <p:nvPr/>
        </p:nvSpPr>
        <p:spPr bwMode="auto">
          <a:xfrm>
            <a:off x="1647212" y="3121336"/>
            <a:ext cx="14726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ahoma" pitchFamily="34" charset="0"/>
                <a:cs typeface="Tahoma" pitchFamily="34" charset="0"/>
              </a:rPr>
              <a:t>Цель программы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222000" y="3092450"/>
            <a:ext cx="1256593" cy="35004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TextBox 18"/>
          <p:cNvSpPr txBox="1">
            <a:spLocks noChangeArrowheads="1"/>
          </p:cNvSpPr>
          <p:nvPr/>
        </p:nvSpPr>
        <p:spPr bwMode="auto">
          <a:xfrm>
            <a:off x="3128060" y="3128972"/>
            <a:ext cx="14726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ahoma" pitchFamily="34" charset="0"/>
                <a:cs typeface="Tahoma" pitchFamily="34" charset="0"/>
              </a:rPr>
              <a:t>Цель программы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91071" y="3752518"/>
            <a:ext cx="1256593" cy="35004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TextBox 18"/>
          <p:cNvSpPr txBox="1">
            <a:spLocks noChangeArrowheads="1"/>
          </p:cNvSpPr>
          <p:nvPr/>
        </p:nvSpPr>
        <p:spPr bwMode="auto">
          <a:xfrm>
            <a:off x="183058" y="3789040"/>
            <a:ext cx="14726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ahoma" pitchFamily="34" charset="0"/>
                <a:cs typeface="Tahoma" pitchFamily="34" charset="0"/>
              </a:rPr>
              <a:t>Задачи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756800" y="3752518"/>
            <a:ext cx="1256593" cy="35004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" name="TextBox 18"/>
          <p:cNvSpPr txBox="1">
            <a:spLocks noChangeArrowheads="1"/>
          </p:cNvSpPr>
          <p:nvPr/>
        </p:nvSpPr>
        <p:spPr bwMode="auto">
          <a:xfrm>
            <a:off x="1656226" y="3789040"/>
            <a:ext cx="14726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ahoma" pitchFamily="34" charset="0"/>
                <a:cs typeface="Tahoma" pitchFamily="34" charset="0"/>
              </a:rPr>
              <a:t>Задачи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222000" y="3752517"/>
            <a:ext cx="1256593" cy="35004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" name="TextBox 18"/>
          <p:cNvSpPr txBox="1">
            <a:spLocks noChangeArrowheads="1"/>
          </p:cNvSpPr>
          <p:nvPr/>
        </p:nvSpPr>
        <p:spPr bwMode="auto">
          <a:xfrm>
            <a:off x="3148649" y="3789039"/>
            <a:ext cx="14726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ahoma" pitchFamily="34" charset="0"/>
                <a:cs typeface="Tahoma" pitchFamily="34" charset="0"/>
              </a:rPr>
              <a:t>Задачи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91071" y="4410000"/>
            <a:ext cx="1256593" cy="35004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2" name="TextBox 18"/>
          <p:cNvSpPr txBox="1">
            <a:spLocks noChangeArrowheads="1"/>
          </p:cNvSpPr>
          <p:nvPr/>
        </p:nvSpPr>
        <p:spPr bwMode="auto">
          <a:xfrm>
            <a:off x="183058" y="4446522"/>
            <a:ext cx="14726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ahoma" pitchFamily="34" charset="0"/>
                <a:cs typeface="Tahoma" pitchFamily="34" charset="0"/>
              </a:rPr>
              <a:t>Мероприятия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756800" y="4410000"/>
            <a:ext cx="1256593" cy="35004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4" name="TextBox 18"/>
          <p:cNvSpPr txBox="1">
            <a:spLocks noChangeArrowheads="1"/>
          </p:cNvSpPr>
          <p:nvPr/>
        </p:nvSpPr>
        <p:spPr bwMode="auto">
          <a:xfrm>
            <a:off x="1656226" y="4446521"/>
            <a:ext cx="14726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ahoma" pitchFamily="34" charset="0"/>
                <a:cs typeface="Tahoma" pitchFamily="34" charset="0"/>
              </a:rPr>
              <a:t>Мероприятия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222000" y="4410000"/>
            <a:ext cx="1256593" cy="35004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6" name="TextBox 18"/>
          <p:cNvSpPr txBox="1">
            <a:spLocks noChangeArrowheads="1"/>
          </p:cNvSpPr>
          <p:nvPr/>
        </p:nvSpPr>
        <p:spPr bwMode="auto">
          <a:xfrm>
            <a:off x="3148649" y="4446520"/>
            <a:ext cx="14726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ahoma" pitchFamily="34" charset="0"/>
                <a:cs typeface="Tahoma" pitchFamily="34" charset="0"/>
              </a:rPr>
              <a:t>Мероприятия</a:t>
            </a:r>
          </a:p>
        </p:txBody>
      </p:sp>
      <p:sp>
        <p:nvSpPr>
          <p:cNvPr id="28" name="TextBox 41"/>
          <p:cNvSpPr txBox="1">
            <a:spLocks noChangeArrowheads="1"/>
          </p:cNvSpPr>
          <p:nvPr/>
        </p:nvSpPr>
        <p:spPr bwMode="auto">
          <a:xfrm>
            <a:off x="1314355" y="5805264"/>
            <a:ext cx="21563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200" dirty="0">
                <a:latin typeface="Tahoma" pitchFamily="34" charset="0"/>
                <a:cs typeface="Tahoma" pitchFamily="34" charset="0"/>
              </a:rPr>
              <a:t>Показатели эффективности</a:t>
            </a: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H="1">
            <a:off x="1043608" y="2708920"/>
            <a:ext cx="333263" cy="2632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3533231" y="2708920"/>
            <a:ext cx="317065" cy="2632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2420883" y="2698760"/>
            <a:ext cx="0" cy="27343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 flipV="1">
            <a:off x="362022" y="5009824"/>
            <a:ext cx="1904665" cy="64807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>
            <a:off x="2642861" y="5009825"/>
            <a:ext cx="1835732" cy="64807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686154" y="1800166"/>
            <a:ext cx="4428108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200" b="1" dirty="0">
                <a:latin typeface="Tahoma" pitchFamily="34" charset="0"/>
                <a:cs typeface="Tahoma" pitchFamily="34" charset="0"/>
              </a:rPr>
              <a:t>Муниципальные программы: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endParaRPr lang="ru-RU" sz="800" b="1" dirty="0">
              <a:latin typeface="Tahoma" pitchFamily="34" charset="0"/>
              <a:cs typeface="Tahoma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«Развитие системы муниципального управления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на 2014 – 2020 годы»;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/>
            </a:pPr>
            <a:endParaRPr lang="ru-RU" sz="600" dirty="0">
              <a:latin typeface="Tahoma" pitchFamily="34" charset="0"/>
              <a:cs typeface="Tahoma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«Развитие экономики на 2014 – 2020 годы»;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/>
            </a:pPr>
            <a:endParaRPr lang="ru-RU" sz="600" dirty="0">
              <a:latin typeface="Tahoma" pitchFamily="34" charset="0"/>
              <a:cs typeface="Tahoma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«Безопасность жизнедеятельности населения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на 2014 – 2020 годы»;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/>
            </a:pPr>
            <a:endParaRPr lang="ru-RU" sz="600" dirty="0">
              <a:latin typeface="Tahoma" pitchFamily="34" charset="0"/>
              <a:cs typeface="Tahoma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«Развитие транспортной системы на 2014 – 2020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годы»;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/>
            </a:pPr>
            <a:endParaRPr lang="ru-RU" sz="600" dirty="0">
              <a:latin typeface="Tahoma" pitchFamily="34" charset="0"/>
              <a:cs typeface="Tahoma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«Жильё и жилищно – коммунальное хозяйство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на 2014 – 2020 годы»;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/>
            </a:pPr>
            <a:endParaRPr lang="ru-RU" sz="600" dirty="0">
              <a:latin typeface="Tahoma" pitchFamily="34" charset="0"/>
              <a:cs typeface="Tahoma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«Развитие образования </a:t>
            </a:r>
            <a:r>
              <a:rPr lang="ru-RU" sz="1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на 2014 – 2020 годы»;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/>
            </a:pPr>
            <a:endParaRPr lang="ru-RU" sz="6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«Культура на 2014 – 2020 годы»;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/>
            </a:pPr>
            <a:endParaRPr lang="ru-RU" sz="600" dirty="0">
              <a:latin typeface="Tahoma" pitchFamily="34" charset="0"/>
              <a:cs typeface="Tahoma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«Социальная поддержка населения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на 2016 – 2020 годы»;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/>
            </a:pPr>
            <a:endParaRPr lang="ru-RU" sz="600" dirty="0">
              <a:latin typeface="Tahoma" pitchFamily="34" charset="0"/>
              <a:cs typeface="Tahoma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«Развитие физической культуры и спорта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на 2014 – 2020 годы».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/>
            </a:pPr>
            <a:endParaRPr lang="ru-RU" sz="600" dirty="0">
              <a:latin typeface="Tahoma" pitchFamily="34" charset="0"/>
              <a:cs typeface="Tahoma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«Переселение граждан, проживающих на территории МОГО «Ухта», из аварийного жилищного фонда на 2013-2017 годы»</a:t>
            </a:r>
            <a:r>
              <a:rPr lang="ru-RU" sz="1200" dirty="0" smtClean="0"/>
              <a:t>.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4797025" y="5674565"/>
            <a:ext cx="374441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77949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Заголовок 1"/>
          <p:cNvSpPr txBox="1">
            <a:spLocks/>
          </p:cNvSpPr>
          <p:nvPr/>
        </p:nvSpPr>
        <p:spPr bwMode="auto">
          <a:xfrm>
            <a:off x="3654425" y="3175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Исполнение программной части </a:t>
            </a:r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бюджета</a:t>
            </a:r>
            <a:endParaRPr lang="ru-RU" sz="2000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165177"/>
              </p:ext>
            </p:extLst>
          </p:nvPr>
        </p:nvGraphicFramePr>
        <p:xfrm>
          <a:off x="107505" y="1392426"/>
          <a:ext cx="8927999" cy="478536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881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3228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0712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7558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100" kern="1200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b="1" kern="1200" dirty="0">
                          <a:solidFill>
                            <a:schemeClr val="tx1"/>
                          </a:solidFill>
                        </a:rPr>
                        <a:t>Наименование муниципальной программы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b="1" kern="1200" dirty="0">
                          <a:solidFill>
                            <a:schemeClr val="tx1"/>
                          </a:solidFill>
                        </a:rPr>
                        <a:t>Утверждено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b="1" kern="1200" dirty="0">
                          <a:solidFill>
                            <a:schemeClr val="tx1"/>
                          </a:solidFill>
                        </a:rPr>
                        <a:t>Исполнено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b="1" kern="1200" dirty="0">
                          <a:solidFill>
                            <a:schemeClr val="tx1"/>
                          </a:solidFill>
                        </a:rPr>
                        <a:t>Неисполненные назначения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b="1" kern="1200" dirty="0">
                          <a:solidFill>
                            <a:schemeClr val="tx1"/>
                          </a:solidFill>
                        </a:rPr>
                        <a:t>Процент исполнения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100" b="1" kern="1200" dirty="0">
                          <a:solidFill>
                            <a:schemeClr val="tx1"/>
                          </a:solidFill>
                        </a:rPr>
                        <a:t>(%)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554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kern="1200" dirty="0"/>
                        <a:t>1</a:t>
                      </a:r>
                      <a:endParaRPr lang="ru-RU" sz="1100" kern="1200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Развитие системы муниципального управления на 2014 – 2020 годы</a:t>
                      </a:r>
                      <a:endParaRPr lang="ru-RU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+mn-lt"/>
                        </a:rPr>
                        <a:t>109,3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+mn-lt"/>
                        </a:rPr>
                        <a:t>105,4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+mn-lt"/>
                        </a:rPr>
                        <a:t>3,9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+mn-lt"/>
                        </a:rPr>
                        <a:t>96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886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kern="1200" dirty="0"/>
                        <a:t>2</a:t>
                      </a:r>
                      <a:endParaRPr lang="ru-RU" sz="1100" kern="1200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Развитие экономики на 2014 – 2020 годы</a:t>
                      </a:r>
                      <a:endParaRPr lang="ru-RU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+mn-lt"/>
                        </a:rPr>
                        <a:t>1,7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+mn-lt"/>
                        </a:rPr>
                        <a:t>1,7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419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kern="1200" dirty="0"/>
                        <a:t>3</a:t>
                      </a:r>
                      <a:endParaRPr lang="ru-RU" sz="1100" kern="1200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Безопасность жизнедеятельности населения на 2014 – 2020 годы</a:t>
                      </a:r>
                      <a:endParaRPr lang="ru-RU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+mn-lt"/>
                        </a:rPr>
                        <a:t>41,9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+mn-lt"/>
                        </a:rPr>
                        <a:t>40,6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+mn-lt"/>
                        </a:rPr>
                        <a:t>1,3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+mn-lt"/>
                        </a:rPr>
                        <a:t>97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kern="1200" dirty="0"/>
                        <a:t>4</a:t>
                      </a:r>
                      <a:endParaRPr lang="ru-RU" sz="1100" kern="1200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Развитие транспортной системы на 2014 - 2020 годы</a:t>
                      </a:r>
                      <a:endParaRPr lang="ru-RU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+mn-lt"/>
                        </a:rPr>
                        <a:t>168,3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+mn-lt"/>
                        </a:rPr>
                        <a:t>165,4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+mn-lt"/>
                        </a:rPr>
                        <a:t>2,9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+mn-lt"/>
                        </a:rPr>
                        <a:t>98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791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kern="1200" dirty="0"/>
                        <a:t>5</a:t>
                      </a:r>
                      <a:endParaRPr lang="ru-RU" sz="1100" kern="1200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Жилье и жилищно-коммунальное хозяйство на 2014 – 2020 годы</a:t>
                      </a:r>
                      <a:endParaRPr lang="ru-RU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+mn-lt"/>
                        </a:rPr>
                        <a:t>525,7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+mn-lt"/>
                        </a:rPr>
                        <a:t>445,4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+mn-lt"/>
                        </a:rPr>
                        <a:t>80,3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+mn-lt"/>
                        </a:rPr>
                        <a:t>85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173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kern="1200" dirty="0"/>
                        <a:t>6</a:t>
                      </a:r>
                      <a:endParaRPr lang="ru-RU" sz="1100" kern="1200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Переселение граждан, проживающих на территории МОГО «Ухта», из аварийного жилищного фонда на 2013 - 2017 годы</a:t>
                      </a:r>
                      <a:endParaRPr lang="ru-RU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+mn-lt"/>
                        </a:rPr>
                        <a:t>253,6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+mn-lt"/>
                        </a:rPr>
                        <a:t>184,5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+mn-lt"/>
                        </a:rPr>
                        <a:t>69,1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+mn-lt"/>
                        </a:rPr>
                        <a:t>73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kern="1200" dirty="0"/>
                        <a:t>7</a:t>
                      </a:r>
                      <a:endParaRPr lang="ru-RU" sz="1100" kern="1200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Развитие образования на 2014 - 2020 годы</a:t>
                      </a:r>
                      <a:endParaRPr lang="ru-RU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+mn-lt"/>
                        </a:rPr>
                        <a:t>1 974,1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+mn-lt"/>
                        </a:rPr>
                        <a:t>1 961,6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+mn-lt"/>
                        </a:rPr>
                        <a:t>12,5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+mn-lt"/>
                        </a:rPr>
                        <a:t>99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kern="1200" dirty="0"/>
                        <a:t>8</a:t>
                      </a:r>
                      <a:endParaRPr lang="ru-RU" sz="1100" kern="1200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Культура на 2014 - 2020 годы</a:t>
                      </a:r>
                      <a:endParaRPr lang="ru-RU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+mn-lt"/>
                        </a:rPr>
                        <a:t>276,4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+mn-lt"/>
                        </a:rPr>
                        <a:t>276,1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+mn-lt"/>
                        </a:rPr>
                        <a:t>0,3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kern="1200" dirty="0"/>
                        <a:t>9</a:t>
                      </a:r>
                      <a:endParaRPr lang="ru-RU" sz="1100" kern="1200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Социальная поддержка населения на 2016 - 2020 годы</a:t>
                      </a:r>
                      <a:endParaRPr lang="ru-RU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+mn-lt"/>
                        </a:rPr>
                        <a:t>1,5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+mn-lt"/>
                        </a:rPr>
                        <a:t>1,5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kern="1200" dirty="0"/>
                        <a:t>10</a:t>
                      </a:r>
                      <a:endParaRPr lang="ru-RU" sz="1100" kern="1200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Развитие физической культуры и спорта на 2014 - 2020 годы</a:t>
                      </a:r>
                      <a:endParaRPr lang="ru-RU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+mn-lt"/>
                        </a:rPr>
                        <a:t>149,5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+mn-lt"/>
                        </a:rPr>
                        <a:t>138,8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+mn-lt"/>
                        </a:rPr>
                        <a:t>10,7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+mn-lt"/>
                        </a:rPr>
                        <a:t>93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100" b="1" kern="1200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/>
                        <a:t>Всего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ahoma" pitchFamily="34" charset="0"/>
                        </a:rPr>
                        <a:t>3 502,0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ahoma" pitchFamily="34" charset="0"/>
                        </a:rPr>
                        <a:t>3 321,0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ahoma" pitchFamily="34" charset="0"/>
                        </a:rPr>
                        <a:t>181,0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kern="12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Tahoma" pitchFamily="34" charset="0"/>
                        </a:rPr>
                        <a:t>95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9" name="TextBox 13"/>
          <p:cNvSpPr txBox="1">
            <a:spLocks noChangeArrowheads="1"/>
          </p:cNvSpPr>
          <p:nvPr/>
        </p:nvSpPr>
        <p:spPr bwMode="auto">
          <a:xfrm>
            <a:off x="8163013" y="973543"/>
            <a:ext cx="84189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млн. руб.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A92B44-1ECA-42E4-88F6-4AFABA5F98F7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4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/>
              <a:t>Развитие системы муниципального управления на </a:t>
            </a:r>
            <a:r>
              <a:rPr lang="ru-RU" dirty="0">
                <a:ea typeface="+mn-ea"/>
              </a:rPr>
              <a:t>2014-2020</a:t>
            </a:r>
            <a:r>
              <a:rPr lang="ru-RU" dirty="0"/>
              <a:t> годы</a:t>
            </a:r>
          </a:p>
        </p:txBody>
      </p:sp>
      <p:sp>
        <p:nvSpPr>
          <p:cNvPr id="6144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19A723-C26E-4E0B-95E2-FC6335F7E3ED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ru-RU">
              <a:solidFill>
                <a:srgbClr val="000000"/>
              </a:solidFill>
            </a:endParaRPr>
          </a:p>
        </p:txBody>
      </p:sp>
      <p:graphicFrame>
        <p:nvGraphicFramePr>
          <p:cNvPr id="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5765050"/>
              </p:ext>
            </p:extLst>
          </p:nvPr>
        </p:nvGraphicFramePr>
        <p:xfrm>
          <a:off x="4792241" y="1462712"/>
          <a:ext cx="3960440" cy="1115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1471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6941177"/>
              </p:ext>
            </p:extLst>
          </p:nvPr>
        </p:nvGraphicFramePr>
        <p:xfrm>
          <a:off x="101599" y="2753567"/>
          <a:ext cx="8925896" cy="3222000"/>
        </p:xfrm>
        <a:graphic>
          <a:graphicData uri="http://schemas.openxmlformats.org/drawingml/2006/table">
            <a:tbl>
              <a:tblPr/>
              <a:tblGrid>
                <a:gridCol w="61355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9011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001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001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505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Наименование</a:t>
                      </a:r>
                    </a:p>
                  </a:txBody>
                  <a:tcPr marL="46800" marR="46800" marT="36000" marB="360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Утверждено</a:t>
                      </a:r>
                    </a:p>
                  </a:txBody>
                  <a:tcPr marL="46800" marR="46800" marT="36000" marB="36000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Исполнено</a:t>
                      </a:r>
                    </a:p>
                  </a:txBody>
                  <a:tcPr marL="46800" marR="46800" marT="36000" marB="36000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Процент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исполнения (%)</a:t>
                      </a:r>
                    </a:p>
                  </a:txBody>
                  <a:tcPr marL="46800" marR="46800" marT="36000" marB="36000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66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Подпрограмма «Электронный муниципалитет»</a:t>
                      </a:r>
                    </a:p>
                  </a:txBody>
                  <a:tcPr marL="46800" marR="46800" marT="36000" marB="36000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17,8</a:t>
                      </a:r>
                    </a:p>
                  </a:txBody>
                  <a:tcPr marL="46800" marR="46800" marT="36000" marB="3600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17,7</a:t>
                      </a:r>
                    </a:p>
                  </a:txBody>
                  <a:tcPr marL="46800" marR="46800" marT="36000" marB="36000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99</a:t>
                      </a:r>
                    </a:p>
                  </a:txBody>
                  <a:tcPr marL="46800" marR="46800" marT="36000" marB="36000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78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Развитие единой муниципальной мультисервисной корпоративной сети</a:t>
                      </a:r>
                    </a:p>
                  </a:txBody>
                  <a:tcPr marL="46800" marR="46800" marT="36000" marB="36000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1,6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46800" marR="46800" marT="36000" marB="36000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1,6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46800" marR="46800" marT="36000" marB="36000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100</a:t>
                      </a:r>
                    </a:p>
                  </a:txBody>
                  <a:tcPr marL="46800" marR="46800" marT="36000" marB="36000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Обеспечение функционирования информационных систем</a:t>
                      </a:r>
                    </a:p>
                  </a:txBody>
                  <a:tcPr marL="46800" marR="46800" marT="36000" marB="36000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1,3</a:t>
                      </a:r>
                    </a:p>
                  </a:txBody>
                  <a:tcPr marL="46800" marR="46800" marT="36000" marB="36000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1,3</a:t>
                      </a:r>
                    </a:p>
                  </a:txBody>
                  <a:tcPr marL="46800" marR="46800" marT="36000" marB="36000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100</a:t>
                      </a:r>
                    </a:p>
                  </a:txBody>
                  <a:tcPr marL="46800" marR="46800" marT="36000" marB="36000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52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Содержание МУ «Информационно-расчетный центр»</a:t>
                      </a:r>
                    </a:p>
                  </a:txBody>
                  <a:tcPr marL="46800" marR="46800" marT="36000" marB="36000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14,9</a:t>
                      </a:r>
                    </a:p>
                  </a:txBody>
                  <a:tcPr marL="46800" marR="46800" marT="36000" marB="36000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14,8</a:t>
                      </a:r>
                    </a:p>
                  </a:txBody>
                  <a:tcPr marL="46800" marR="46800" marT="36000" marB="36000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99</a:t>
                      </a:r>
                    </a:p>
                  </a:txBody>
                  <a:tcPr marL="46800" marR="46800" marT="36000" marB="36000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Подпрограмма «Управление муниципальными финансами и муниципальным долгом»</a:t>
                      </a:r>
                    </a:p>
                  </a:txBody>
                  <a:tcPr marL="46800" marR="46800" marT="36000" marB="36000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38,7</a:t>
                      </a:r>
                    </a:p>
                  </a:txBody>
                  <a:tcPr marL="46800" marR="46800" marT="36000" marB="36000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38,6</a:t>
                      </a:r>
                    </a:p>
                  </a:txBody>
                  <a:tcPr marL="46800" marR="46800" marT="36000" marB="36000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100</a:t>
                      </a:r>
                    </a:p>
                  </a:txBody>
                  <a:tcPr marL="46800" marR="46800" marT="36000" marB="36000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Обслуживание муниципального долга</a:t>
                      </a:r>
                    </a:p>
                  </a:txBody>
                  <a:tcPr marL="46800" marR="46800" marT="36000" marB="36000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13,7</a:t>
                      </a:r>
                    </a:p>
                  </a:txBody>
                  <a:tcPr marL="46800" marR="46800" marT="36000" marB="36000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13,7</a:t>
                      </a:r>
                    </a:p>
                  </a:txBody>
                  <a:tcPr marL="46800" marR="46800" marT="36000" marB="36000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100</a:t>
                      </a:r>
                    </a:p>
                  </a:txBody>
                  <a:tcPr marL="46800" marR="46800" marT="36000" marB="36000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Содержание Финансового управления</a:t>
                      </a:r>
                    </a:p>
                  </a:txBody>
                  <a:tcPr marL="46800" marR="46800" marT="36000" marB="36000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25,0</a:t>
                      </a:r>
                    </a:p>
                  </a:txBody>
                  <a:tcPr marL="46800" marR="46800" marT="36000" marB="36000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24,9</a:t>
                      </a:r>
                    </a:p>
                  </a:txBody>
                  <a:tcPr marL="46800" marR="46800" marT="36000" marB="36000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100</a:t>
                      </a:r>
                    </a:p>
                  </a:txBody>
                  <a:tcPr marL="46800" marR="46800" marT="36000" marB="36000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Подпрограмма «Управление муниципальным имуществом и земельными ресурсами»</a:t>
                      </a:r>
                    </a:p>
                  </a:txBody>
                  <a:tcPr marL="46800" marR="46800" marT="36000" marB="36000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52,8</a:t>
                      </a:r>
                    </a:p>
                  </a:txBody>
                  <a:tcPr marL="46800" marR="46800" marT="36000" marB="36000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49,1</a:t>
                      </a:r>
                    </a:p>
                  </a:txBody>
                  <a:tcPr marL="46800" marR="46800" marT="36000" marB="36000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93</a:t>
                      </a:r>
                    </a:p>
                  </a:txBody>
                  <a:tcPr marL="46800" marR="46800" marT="36000" marB="36000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Организация технической инвентаризации и паспортизации объектов недвижимого имущества</a:t>
                      </a:r>
                    </a:p>
                  </a:txBody>
                  <a:tcPr marL="46800" marR="46800" marT="36000" marB="36000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0,6</a:t>
                      </a:r>
                    </a:p>
                  </a:txBody>
                  <a:tcPr marL="46800" marR="46800" marT="36000" marB="36000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0,4</a:t>
                      </a:r>
                    </a:p>
                  </a:txBody>
                  <a:tcPr marL="46800" marR="46800" marT="36000" marB="36000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67</a:t>
                      </a:r>
                    </a:p>
                  </a:txBody>
                  <a:tcPr marL="46800" marR="46800" marT="36000" marB="36000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Содержание, капитальный ремонт объектов муниципальной собственности</a:t>
                      </a:r>
                    </a:p>
                  </a:txBody>
                  <a:tcPr marL="46800" marR="46800" marT="36000" marB="36000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13,9</a:t>
                      </a:r>
                    </a:p>
                  </a:txBody>
                  <a:tcPr marL="46800" marR="46800" marT="36000" marB="36000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11,2</a:t>
                      </a:r>
                    </a:p>
                  </a:txBody>
                  <a:tcPr marL="46800" marR="46800" marT="36000" marB="36000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81</a:t>
                      </a:r>
                    </a:p>
                  </a:txBody>
                  <a:tcPr marL="46800" marR="46800" marT="36000" marB="36000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Вовлечение в оборот муниципального имущества и земельных ресурсов</a:t>
                      </a:r>
                    </a:p>
                  </a:txBody>
                  <a:tcPr marL="46800" marR="46800" marT="36000" marB="36000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0,3</a:t>
                      </a:r>
                    </a:p>
                  </a:txBody>
                  <a:tcPr marL="46800" marR="46800" marT="36000" marB="36000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0,2</a:t>
                      </a:r>
                    </a:p>
                  </a:txBody>
                  <a:tcPr marL="46800" marR="46800" marT="36000" marB="36000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67</a:t>
                      </a:r>
                    </a:p>
                  </a:txBody>
                  <a:tcPr marL="46800" marR="46800" marT="36000" marB="36000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Содержание Комитета по управлению муниципальным имуществом</a:t>
                      </a:r>
                    </a:p>
                  </a:txBody>
                  <a:tcPr marL="46800" marR="46800" marT="36000" marB="36000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38,0</a:t>
                      </a:r>
                    </a:p>
                  </a:txBody>
                  <a:tcPr marL="46800" marR="46800" marT="36000" marB="36000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37,3</a:t>
                      </a:r>
                    </a:p>
                  </a:txBody>
                  <a:tcPr marL="46800" marR="46800" marT="36000" marB="36000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98</a:t>
                      </a:r>
                    </a:p>
                  </a:txBody>
                  <a:tcPr marL="46800" marR="46800" marT="36000" marB="36000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9087" y="1255156"/>
            <a:ext cx="3938899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b="1" dirty="0">
                <a:solidFill>
                  <a:schemeClr val="tx1"/>
                </a:solidFill>
              </a:rPr>
              <a:t>Цель программы:</a:t>
            </a:r>
          </a:p>
          <a:p>
            <a:pPr lvl="0"/>
            <a:r>
              <a:rPr lang="ru-RU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Повышение эффективности и результативности деятельности </a:t>
            </a:r>
          </a:p>
          <a:p>
            <a:pPr lvl="0"/>
            <a:r>
              <a:rPr lang="ru-RU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органов местного самоуправления.</a:t>
            </a:r>
            <a:endParaRPr lang="ru-RU" sz="1000" dirty="0">
              <a:solidFill>
                <a:schemeClr val="tx1"/>
              </a:solidFill>
            </a:endParaRPr>
          </a:p>
          <a:p>
            <a:r>
              <a:rPr lang="ru-RU" sz="1000" b="1" dirty="0">
                <a:latin typeface="Tahoma" pitchFamily="34" charset="0"/>
                <a:cs typeface="Tahoma" pitchFamily="34" charset="0"/>
              </a:rPr>
              <a:t>Ответственный исполнитель: </a:t>
            </a:r>
          </a:p>
          <a:p>
            <a:r>
              <a:rPr lang="ru-RU" sz="1000" dirty="0"/>
              <a:t>Администрация.</a:t>
            </a:r>
          </a:p>
          <a:p>
            <a:r>
              <a:rPr lang="ru-RU" sz="1000" b="1" dirty="0">
                <a:latin typeface="Tahoma" pitchFamily="34" charset="0"/>
                <a:cs typeface="Tahoma" pitchFamily="34" charset="0"/>
              </a:rPr>
              <a:t>Соисполнители:</a:t>
            </a:r>
          </a:p>
          <a:p>
            <a:r>
              <a:rPr lang="ru-RU" sz="1000" dirty="0">
                <a:latin typeface="Tahoma" pitchFamily="34" charset="0"/>
                <a:cs typeface="Tahoma" pitchFamily="34" charset="0"/>
              </a:rPr>
              <a:t>Финансовое управление;</a:t>
            </a:r>
          </a:p>
          <a:p>
            <a:r>
              <a:rPr lang="ru-RU" sz="1000" dirty="0">
                <a:latin typeface="Tahoma" pitchFamily="34" charset="0"/>
                <a:cs typeface="Tahoma" pitchFamily="34" charset="0"/>
              </a:rPr>
              <a:t>Комитет по управлению муниципальным имуществом.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09211" y="1154231"/>
            <a:ext cx="133241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b="1" dirty="0">
                <a:solidFill>
                  <a:schemeClr val="tx1"/>
                </a:solidFill>
              </a:rPr>
              <a:t>Финансирование</a:t>
            </a:r>
            <a:endParaRPr lang="ru-RU" sz="1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72400" y="1139276"/>
            <a:ext cx="73129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dirty="0">
                <a:solidFill>
                  <a:schemeClr val="tx1"/>
                </a:solidFill>
              </a:rPr>
              <a:t>млн. руб.</a:t>
            </a:r>
            <a:endParaRPr lang="ru-RU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7780" y="5988237"/>
            <a:ext cx="8913036" cy="861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endParaRPr lang="en-US" sz="1000" b="1" dirty="0" smtClean="0">
              <a:solidFill>
                <a:schemeClr val="tx1"/>
              </a:solidFill>
            </a:endParaRPr>
          </a:p>
          <a:p>
            <a:pPr lvl="0"/>
            <a:r>
              <a:rPr lang="ru-RU" sz="1000" b="1" dirty="0" smtClean="0">
                <a:solidFill>
                  <a:schemeClr val="tx1"/>
                </a:solidFill>
              </a:rPr>
              <a:t>Годовой </a:t>
            </a:r>
            <a:r>
              <a:rPr lang="ru-RU" sz="1000" b="1" dirty="0">
                <a:solidFill>
                  <a:schemeClr val="tx1"/>
                </a:solidFill>
              </a:rPr>
              <a:t>отчет о ходе реализации и оценке эффективности реализации муниципальной программы МОГО «Ухта» </a:t>
            </a:r>
          </a:p>
          <a:p>
            <a:pPr lvl="0"/>
            <a:r>
              <a:rPr lang="ru-RU" sz="1000" b="1" dirty="0" smtClean="0">
                <a:solidFill>
                  <a:schemeClr val="tx1"/>
                </a:solidFill>
              </a:rPr>
              <a:t>«</a:t>
            </a:r>
            <a:r>
              <a:rPr lang="ru-RU" sz="1000" b="1" dirty="0">
                <a:solidFill>
                  <a:schemeClr val="tx1"/>
                </a:solidFill>
              </a:rPr>
              <a:t>Развитие системы муниципального управления на 2014-2020 годы размещен по адресу </a:t>
            </a:r>
            <a:endParaRPr lang="ru-RU" sz="1000" b="1" dirty="0" smtClean="0">
              <a:solidFill>
                <a:schemeClr val="tx1"/>
              </a:solidFill>
            </a:endParaRPr>
          </a:p>
          <a:p>
            <a:pPr lvl="0"/>
            <a:r>
              <a:rPr lang="en-US" sz="1000" b="1" dirty="0" smtClean="0">
                <a:solidFill>
                  <a:schemeClr val="tx1"/>
                </a:solidFill>
                <a:hlinkClick r:id="rId3"/>
              </a:rPr>
              <a:t>https</a:t>
            </a:r>
            <a:r>
              <a:rPr lang="en-US" sz="1000" b="1" dirty="0">
                <a:solidFill>
                  <a:schemeClr val="tx1"/>
                </a:solidFill>
                <a:hlinkClick r:id="rId3"/>
              </a:rPr>
              <a:t>://mouhta.ru/directions/business</a:t>
            </a:r>
            <a:r>
              <a:rPr lang="en-US" sz="1000" b="1" dirty="0" smtClean="0">
                <a:solidFill>
                  <a:schemeClr val="tx1"/>
                </a:solidFill>
                <a:hlinkClick r:id="rId3"/>
              </a:rPr>
              <a:t>/</a:t>
            </a:r>
            <a:r>
              <a:rPr lang="ru-RU" sz="1000" b="1" dirty="0" smtClean="0">
                <a:solidFill>
                  <a:schemeClr val="tx1"/>
                </a:solidFill>
              </a:rPr>
              <a:t>.</a:t>
            </a:r>
          </a:p>
          <a:p>
            <a:pPr lvl="0"/>
            <a:endParaRPr lang="ru-RU" sz="1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/>
              <a:t>Развитие экономики на 2014-2020 годы</a:t>
            </a:r>
          </a:p>
        </p:txBody>
      </p:sp>
      <p:sp>
        <p:nvSpPr>
          <p:cNvPr id="6144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19A723-C26E-4E0B-95E2-FC6335F7E3ED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ru-RU">
              <a:solidFill>
                <a:srgbClr val="000000"/>
              </a:solidFill>
            </a:endParaRPr>
          </a:p>
        </p:txBody>
      </p:sp>
      <p:graphicFrame>
        <p:nvGraphicFramePr>
          <p:cNvPr id="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0441351"/>
              </p:ext>
            </p:extLst>
          </p:nvPr>
        </p:nvGraphicFramePr>
        <p:xfrm>
          <a:off x="4788024" y="1561484"/>
          <a:ext cx="3960440" cy="1059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1471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5991059"/>
              </p:ext>
            </p:extLst>
          </p:nvPr>
        </p:nvGraphicFramePr>
        <p:xfrm>
          <a:off x="101599" y="2934962"/>
          <a:ext cx="8925895" cy="1579200"/>
        </p:xfrm>
        <a:graphic>
          <a:graphicData uri="http://schemas.openxmlformats.org/drawingml/2006/table">
            <a:tbl>
              <a:tblPr/>
              <a:tblGrid>
                <a:gridCol w="600057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4510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4510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3511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505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Наименование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Утверждено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Исполнено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Процент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исполнения (%)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79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Подпрограмма «Малое и среднее предпринимательство в МОГО «Ухта»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1,7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1,7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100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47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Финансовая поддержка субъектов малого и среднего предпринимательства, в том числе: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1,3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1,3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100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52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Субсидирование части расходов на приобретение оборудования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1,3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1,3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100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52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Обеспечение деятельности информационно - маркетингового центра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0,4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0,4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100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9087" y="1297047"/>
            <a:ext cx="4358886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b="1" dirty="0">
                <a:solidFill>
                  <a:schemeClr val="tx1"/>
                </a:solidFill>
              </a:rPr>
              <a:t>Цель программы:</a:t>
            </a:r>
          </a:p>
          <a:p>
            <a:pPr lvl="0"/>
            <a:r>
              <a:rPr lang="ru-RU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Создание благоприятных условий для устойчивого экономического </a:t>
            </a:r>
          </a:p>
          <a:p>
            <a:pPr lvl="0"/>
            <a:r>
              <a:rPr lang="ru-RU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развития городского округа.</a:t>
            </a:r>
            <a:endParaRPr lang="ru-RU" sz="1000" dirty="0">
              <a:solidFill>
                <a:schemeClr val="tx1"/>
              </a:solidFill>
            </a:endParaRPr>
          </a:p>
          <a:p>
            <a:r>
              <a:rPr lang="ru-RU" sz="1000" b="1" dirty="0">
                <a:latin typeface="Tahoma" pitchFamily="34" charset="0"/>
                <a:cs typeface="Tahoma" pitchFamily="34" charset="0"/>
              </a:rPr>
              <a:t>Ответственный исполнитель: </a:t>
            </a:r>
          </a:p>
          <a:p>
            <a:r>
              <a:rPr lang="ru-RU" sz="1000" dirty="0"/>
              <a:t>Управление экономического развития.</a:t>
            </a:r>
          </a:p>
          <a:p>
            <a:r>
              <a:rPr lang="ru-RU" sz="1000" b="1" dirty="0">
                <a:latin typeface="Tahoma" pitchFamily="34" charset="0"/>
                <a:cs typeface="Tahoma" pitchFamily="34" charset="0"/>
              </a:rPr>
              <a:t>Соисполнители:</a:t>
            </a:r>
          </a:p>
          <a:p>
            <a:r>
              <a:rPr lang="ru-RU" sz="1000" dirty="0"/>
              <a:t>Управление культуры;</a:t>
            </a:r>
          </a:p>
          <a:p>
            <a:r>
              <a:rPr lang="ru-RU" sz="1000" dirty="0"/>
              <a:t>Комитет по управлению муниципальным имуществом. </a:t>
            </a:r>
            <a:endParaRPr lang="ru-RU" sz="1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14039" y="1302450"/>
            <a:ext cx="133241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b="1" dirty="0">
                <a:solidFill>
                  <a:schemeClr val="tx1"/>
                </a:solidFill>
              </a:rPr>
              <a:t>Финансирование</a:t>
            </a:r>
            <a:endParaRPr lang="ru-RU" sz="1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72400" y="1305683"/>
            <a:ext cx="73129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dirty="0">
                <a:solidFill>
                  <a:schemeClr val="tx1"/>
                </a:solidFill>
              </a:rPr>
              <a:t>млн. руб.</a:t>
            </a:r>
            <a:endParaRPr lang="ru-RU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617" y="4683745"/>
            <a:ext cx="8928993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endParaRPr lang="ru-RU" sz="1000" b="1" dirty="0" smtClean="0">
              <a:solidFill>
                <a:schemeClr val="tx1"/>
              </a:solidFill>
            </a:endParaRPr>
          </a:p>
          <a:p>
            <a:pPr lvl="0"/>
            <a:r>
              <a:rPr lang="ru-RU" sz="1000" b="1" dirty="0" smtClean="0">
                <a:solidFill>
                  <a:schemeClr val="tx1"/>
                </a:solidFill>
              </a:rPr>
              <a:t>Годовой </a:t>
            </a:r>
            <a:r>
              <a:rPr lang="ru-RU" sz="1000" b="1" dirty="0">
                <a:solidFill>
                  <a:schemeClr val="tx1"/>
                </a:solidFill>
              </a:rPr>
              <a:t>отчет о ходе реализации и оценке эффективности реализации муниципальной программы МОГО «Ухта» </a:t>
            </a:r>
          </a:p>
          <a:p>
            <a:pPr lvl="0"/>
            <a:r>
              <a:rPr lang="ru-RU" sz="1000" b="1" dirty="0">
                <a:solidFill>
                  <a:schemeClr val="tx1"/>
                </a:solidFill>
              </a:rPr>
              <a:t>«Развитие экономики на 2014-2020 </a:t>
            </a:r>
            <a:r>
              <a:rPr lang="ru-RU" sz="1000" b="1" dirty="0" smtClean="0">
                <a:solidFill>
                  <a:schemeClr val="tx1"/>
                </a:solidFill>
              </a:rPr>
              <a:t>годы» </a:t>
            </a:r>
            <a:r>
              <a:rPr lang="ru-RU" sz="1000" b="1" dirty="0">
                <a:solidFill>
                  <a:schemeClr val="tx1"/>
                </a:solidFill>
              </a:rPr>
              <a:t>размещен по </a:t>
            </a:r>
            <a:r>
              <a:rPr lang="ru-RU" sz="1000" b="1" dirty="0" smtClean="0">
                <a:solidFill>
                  <a:schemeClr val="tx1"/>
                </a:solidFill>
              </a:rPr>
              <a:t>адресу</a:t>
            </a:r>
            <a:endParaRPr lang="en-US" sz="1000" b="1" dirty="0" smtClean="0">
              <a:solidFill>
                <a:schemeClr val="tx1"/>
              </a:solidFill>
            </a:endParaRPr>
          </a:p>
          <a:p>
            <a:pPr lvl="0"/>
            <a:r>
              <a:rPr lang="en-US" sz="1000" b="1" dirty="0">
                <a:solidFill>
                  <a:srgbClr val="0000FF"/>
                </a:solidFill>
              </a:rPr>
              <a:t>https://mouhta.ru/directions/business/files/strateg_uprav/munprog/otchet_2017.PDF</a:t>
            </a:r>
            <a:r>
              <a:rPr lang="ru-RU" sz="1000" b="1" dirty="0" smtClean="0">
                <a:solidFill>
                  <a:srgbClr val="0000FF"/>
                </a:solidFill>
              </a:rPr>
              <a:t>.</a:t>
            </a:r>
            <a:endParaRPr lang="ru-RU" sz="1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20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/>
              <a:t>Безопасность жизнедеятельности населения на 2014-2020 годы</a:t>
            </a:r>
          </a:p>
        </p:txBody>
      </p:sp>
      <p:graphicFrame>
        <p:nvGraphicFramePr>
          <p:cNvPr id="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141477"/>
              </p:ext>
            </p:extLst>
          </p:nvPr>
        </p:nvGraphicFramePr>
        <p:xfrm>
          <a:off x="4793554" y="1162766"/>
          <a:ext cx="3960440" cy="1227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1471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4249942"/>
              </p:ext>
            </p:extLst>
          </p:nvPr>
        </p:nvGraphicFramePr>
        <p:xfrm>
          <a:off x="101599" y="2362852"/>
          <a:ext cx="8925896" cy="3966000"/>
        </p:xfrm>
        <a:graphic>
          <a:graphicData uri="http://schemas.openxmlformats.org/drawingml/2006/table">
            <a:tbl>
              <a:tblPr/>
              <a:tblGrid>
                <a:gridCol w="62255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4510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5509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001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077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Наименование</a:t>
                      </a:r>
                    </a:p>
                  </a:txBody>
                  <a:tcPr marL="36000" marR="36000" marT="36000" marB="180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Утверждено</a:t>
                      </a:r>
                    </a:p>
                  </a:txBody>
                  <a:tcPr marL="36000" marR="36000" marT="36000" marB="18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Исполнено</a:t>
                      </a:r>
                    </a:p>
                  </a:txBody>
                  <a:tcPr marL="36000" marR="36000" marT="36000" marB="18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Процент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исполнения (%)</a:t>
                      </a:r>
                    </a:p>
                  </a:txBody>
                  <a:tcPr marL="36000" marR="36000" marT="36000" marB="18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65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Подпрограмма «Защита населения и территории городского округа»</a:t>
                      </a:r>
                    </a:p>
                  </a:txBody>
                  <a:tcPr marL="36000" marR="36000" marT="36000" marB="18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32,2</a:t>
                      </a:r>
                    </a:p>
                  </a:txBody>
                  <a:tcPr marL="36000" marR="36000" marT="36000" marB="18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30,9</a:t>
                      </a:r>
                    </a:p>
                  </a:txBody>
                  <a:tcPr marL="36000" marR="36000" marT="36000" marB="18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96</a:t>
                      </a:r>
                    </a:p>
                  </a:txBody>
                  <a:tcPr marL="36000" marR="36000" marT="36000" marB="18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Содержание комплексной системы «Безопасный город»</a:t>
                      </a:r>
                    </a:p>
                  </a:txBody>
                  <a:tcPr marL="36000" marR="36000" marT="36000" marB="18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1,0</a:t>
                      </a:r>
                    </a:p>
                  </a:txBody>
                  <a:tcPr marL="36000" marR="36000" marT="36000" marB="18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1,0</a:t>
                      </a:r>
                    </a:p>
                  </a:txBody>
                  <a:tcPr marL="36000" marR="36000" marT="36000" marB="18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100</a:t>
                      </a:r>
                    </a:p>
                  </a:txBody>
                  <a:tcPr marL="36000" marR="36000" marT="36000" marB="18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339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Осуществление материального стимулирования членов народной дружины</a:t>
                      </a:r>
                    </a:p>
                  </a:txBody>
                  <a:tcPr marL="36000" marR="36000" marT="36000" marB="18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0,3</a:t>
                      </a:r>
                    </a:p>
                  </a:txBody>
                  <a:tcPr marL="36000" marR="36000" marT="36000" marB="18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0,3</a:t>
                      </a:r>
                    </a:p>
                  </a:txBody>
                  <a:tcPr marL="36000" marR="36000" marT="36000" marB="18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100</a:t>
                      </a:r>
                    </a:p>
                  </a:txBody>
                  <a:tcPr marL="36000" marR="36000" marT="36000" marB="18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Осуществление материального стимулирования добровольных пожарных</a:t>
                      </a:r>
                    </a:p>
                  </a:txBody>
                  <a:tcPr marL="36000" marR="36000" marT="36000" marB="18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0,1</a:t>
                      </a:r>
                    </a:p>
                  </a:txBody>
                  <a:tcPr marL="36000" marR="36000" marT="36000" marB="18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0,1</a:t>
                      </a:r>
                    </a:p>
                  </a:txBody>
                  <a:tcPr marL="36000" marR="36000" marT="36000" marB="18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100</a:t>
                      </a:r>
                    </a:p>
                  </a:txBody>
                  <a:tcPr marL="36000" marR="36000" marT="36000" marB="18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Ежегодный уход по обустройству минерализованных полос </a:t>
                      </a:r>
                    </a:p>
                  </a:txBody>
                  <a:tcPr marL="36000" marR="36000" marT="36000" marB="18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0,3</a:t>
                      </a:r>
                    </a:p>
                  </a:txBody>
                  <a:tcPr marL="36000" marR="36000" marT="36000" marB="18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0,2</a:t>
                      </a:r>
                    </a:p>
                  </a:txBody>
                  <a:tcPr marL="36000" marR="36000" marT="36000" marB="18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67</a:t>
                      </a:r>
                    </a:p>
                  </a:txBody>
                  <a:tcPr marL="36000" marR="36000" marT="36000" marB="18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225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Приобретение 4 мотопомп </a:t>
                      </a:r>
                    </a:p>
                  </a:txBody>
                  <a:tcPr marL="36000" marR="36000" marT="36000" marB="18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0,1</a:t>
                      </a:r>
                    </a:p>
                  </a:txBody>
                  <a:tcPr marL="36000" marR="36000" marT="36000" marB="18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0,1</a:t>
                      </a:r>
                    </a:p>
                  </a:txBody>
                  <a:tcPr marL="36000" marR="36000" marT="36000" marB="18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100</a:t>
                      </a:r>
                    </a:p>
                  </a:txBody>
                  <a:tcPr marL="36000" marR="36000" marT="36000" marB="18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Содержание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36 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пожарных водоемов</a:t>
                      </a:r>
                    </a:p>
                  </a:txBody>
                  <a:tcPr marL="36000" marR="36000" marT="36000" marB="18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1,0</a:t>
                      </a:r>
                    </a:p>
                  </a:txBody>
                  <a:tcPr marL="36000" marR="36000" marT="36000" marB="18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0,1</a:t>
                      </a:r>
                    </a:p>
                  </a:txBody>
                  <a:tcPr marL="36000" marR="36000" marT="36000" marB="18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10</a:t>
                      </a:r>
                    </a:p>
                  </a:txBody>
                  <a:tcPr marL="36000" marR="36000" marT="36000" marB="18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298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Содержание Управления по делам ГО и ЧС</a:t>
                      </a:r>
                    </a:p>
                  </a:txBody>
                  <a:tcPr marL="36000" marR="36000" marT="36000" marB="18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29,4</a:t>
                      </a:r>
                    </a:p>
                  </a:txBody>
                  <a:tcPr marL="36000" marR="36000" marT="36000" marB="18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29,1</a:t>
                      </a:r>
                    </a:p>
                  </a:txBody>
                  <a:tcPr marL="36000" marR="36000" marT="36000" marB="18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99</a:t>
                      </a:r>
                    </a:p>
                  </a:txBody>
                  <a:tcPr marL="36000" marR="36000" marT="36000" marB="18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298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Подпрограмма «Экологическая безопасность»</a:t>
                      </a:r>
                    </a:p>
                  </a:txBody>
                  <a:tcPr marL="36000" marR="36000" marT="36000" marB="18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0,2</a:t>
                      </a:r>
                    </a:p>
                  </a:txBody>
                  <a:tcPr marL="36000" marR="36000" marT="36000" marB="18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0,2</a:t>
                      </a:r>
                    </a:p>
                  </a:txBody>
                  <a:tcPr marL="36000" marR="36000" marT="36000" marB="18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100</a:t>
                      </a:r>
                    </a:p>
                  </a:txBody>
                  <a:tcPr marL="36000" marR="36000" marT="36000" marB="18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298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Разработка генеральной схемы очистки территории МОГО «Ухта»</a:t>
                      </a:r>
                    </a:p>
                  </a:txBody>
                  <a:tcPr marL="36000" marR="36000" marT="36000" marB="18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0,2</a:t>
                      </a:r>
                    </a:p>
                  </a:txBody>
                  <a:tcPr marL="36000" marR="36000" marT="36000" marB="18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0,2</a:t>
                      </a:r>
                    </a:p>
                  </a:txBody>
                  <a:tcPr marL="36000" marR="36000" marT="36000" marB="18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100</a:t>
                      </a:r>
                    </a:p>
                  </a:txBody>
                  <a:tcPr marL="36000" marR="36000" marT="36000" marB="18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56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Подпрограмма «Обеспечение безопасности участников дорожного движения на территории городского округа»</a:t>
                      </a:r>
                    </a:p>
                  </a:txBody>
                  <a:tcPr marL="36000" marR="36000" marT="36000" marB="18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9,5</a:t>
                      </a:r>
                    </a:p>
                  </a:txBody>
                  <a:tcPr marL="36000" marR="36000" marT="36000" marB="18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9,5</a:t>
                      </a:r>
                    </a:p>
                  </a:txBody>
                  <a:tcPr marL="36000" marR="36000" marT="36000" marB="18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100</a:t>
                      </a:r>
                    </a:p>
                  </a:txBody>
                  <a:tcPr marL="36000" marR="36000" marT="36000" marB="18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198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Содержание 78 дорожных знаков</a:t>
                      </a:r>
                    </a:p>
                  </a:txBody>
                  <a:tcPr marL="36000" marR="36000" marT="36000" marB="18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2,4</a:t>
                      </a:r>
                    </a:p>
                  </a:txBody>
                  <a:tcPr marL="36000" marR="36000" marT="36000" marB="18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2,4</a:t>
                      </a:r>
                    </a:p>
                  </a:txBody>
                  <a:tcPr marL="36000" marR="36000" marT="36000" marB="18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100</a:t>
                      </a:r>
                    </a:p>
                  </a:txBody>
                  <a:tcPr marL="36000" marR="36000" marT="36000" marB="18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Содержание 22 светофорных объектов</a:t>
                      </a:r>
                    </a:p>
                  </a:txBody>
                  <a:tcPr marL="36000" marR="36000" marT="36000" marB="18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2,0</a:t>
                      </a:r>
                    </a:p>
                  </a:txBody>
                  <a:tcPr marL="36000" marR="36000" marT="36000" marB="18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2,0</a:t>
                      </a:r>
                    </a:p>
                  </a:txBody>
                  <a:tcPr marL="36000" marR="36000" marT="36000" marB="18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100</a:t>
                      </a:r>
                    </a:p>
                  </a:txBody>
                  <a:tcPr marL="36000" marR="36000" marT="36000" marB="18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272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Устройство 165 497 метров дорожной разметки</a:t>
                      </a:r>
                    </a:p>
                  </a:txBody>
                  <a:tcPr marL="36000" marR="36000" marT="36000" marB="18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4,3</a:t>
                      </a:r>
                    </a:p>
                  </a:txBody>
                  <a:tcPr marL="36000" marR="36000" marT="36000" marB="18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4,3</a:t>
                      </a:r>
                    </a:p>
                  </a:txBody>
                  <a:tcPr marL="36000" marR="36000" marT="36000" marB="18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100</a:t>
                      </a:r>
                    </a:p>
                  </a:txBody>
                  <a:tcPr marL="36000" marR="36000" marT="36000" marB="18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Установка пешеходных ограждений (</a:t>
                      </a:r>
                      <a:r>
                        <a:rPr kumimoji="0" lang="ru-RU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пр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-д Дружбы, ул. </a:t>
                      </a:r>
                      <a:r>
                        <a:rPr kumimoji="0" lang="ru-RU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Чибьюская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)</a:t>
                      </a:r>
                    </a:p>
                  </a:txBody>
                  <a:tcPr marL="36000" marR="36000" marT="36000" marB="18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0,6</a:t>
                      </a:r>
                    </a:p>
                  </a:txBody>
                  <a:tcPr marL="36000" marR="36000" marT="36000" marB="18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0,6</a:t>
                      </a:r>
                    </a:p>
                  </a:txBody>
                  <a:tcPr marL="36000" marR="36000" marT="36000" marB="18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100</a:t>
                      </a:r>
                    </a:p>
                  </a:txBody>
                  <a:tcPr marL="36000" marR="36000" marT="36000" marB="18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346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Обустройство пешеходных переходов светофорами Т7</a:t>
                      </a:r>
                    </a:p>
                  </a:txBody>
                  <a:tcPr marL="36000" marR="36000" marT="36000" marB="18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0,2</a:t>
                      </a:r>
                    </a:p>
                  </a:txBody>
                  <a:tcPr marL="36000" marR="36000" marT="36000" marB="18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0,2</a:t>
                      </a:r>
                    </a:p>
                  </a:txBody>
                  <a:tcPr marL="36000" marR="36000" marT="36000" marB="18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100</a:t>
                      </a:r>
                    </a:p>
                  </a:txBody>
                  <a:tcPr marL="36000" marR="36000" marT="36000" marB="18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9087" y="935038"/>
            <a:ext cx="3129383" cy="1477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b="1" dirty="0">
                <a:solidFill>
                  <a:schemeClr val="tx1"/>
                </a:solidFill>
              </a:rPr>
              <a:t>Цель программы:</a:t>
            </a:r>
          </a:p>
          <a:p>
            <a:pPr lvl="0"/>
            <a:r>
              <a:rPr lang="ru-RU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Содействие повышению уровня безопасности </a:t>
            </a:r>
          </a:p>
          <a:p>
            <a:pPr lvl="0"/>
            <a:r>
              <a:rPr lang="ru-RU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жизнедеятельности населения.</a:t>
            </a:r>
            <a:endParaRPr lang="ru-RU" sz="1000" dirty="0">
              <a:solidFill>
                <a:schemeClr val="tx1"/>
              </a:solidFill>
            </a:endParaRPr>
          </a:p>
          <a:p>
            <a:r>
              <a:rPr lang="ru-RU" sz="1000" b="1" dirty="0">
                <a:latin typeface="Tahoma" pitchFamily="34" charset="0"/>
                <a:cs typeface="Tahoma" pitchFamily="34" charset="0"/>
              </a:rPr>
              <a:t>Ответственный исполнитель: </a:t>
            </a:r>
          </a:p>
          <a:p>
            <a:r>
              <a:rPr lang="ru-RU" sz="1000" dirty="0"/>
              <a:t>Управление по делам ГО и ЧС.</a:t>
            </a:r>
          </a:p>
          <a:p>
            <a:r>
              <a:rPr lang="ru-RU" sz="1000" b="1" dirty="0">
                <a:latin typeface="Tahoma" pitchFamily="34" charset="0"/>
                <a:cs typeface="Tahoma" pitchFamily="34" charset="0"/>
              </a:rPr>
              <a:t>Соисполнители:</a:t>
            </a:r>
          </a:p>
          <a:p>
            <a:r>
              <a:rPr lang="ru-RU" sz="1000" dirty="0"/>
              <a:t>Управление жилищно-коммунального хозяйства; </a:t>
            </a:r>
          </a:p>
          <a:p>
            <a:r>
              <a:rPr lang="ru-RU" sz="1000" dirty="0"/>
              <a:t>Управление капитального строительства;</a:t>
            </a:r>
          </a:p>
          <a:p>
            <a:r>
              <a:rPr lang="ru-RU" sz="1000" dirty="0"/>
              <a:t>Управление образования.</a:t>
            </a:r>
            <a:endParaRPr lang="ru-RU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72400" y="943674"/>
            <a:ext cx="73129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dirty="0">
                <a:solidFill>
                  <a:schemeClr val="tx1"/>
                </a:solidFill>
              </a:rPr>
              <a:t>млн. руб.</a:t>
            </a:r>
            <a:endParaRPr lang="ru-RU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14039" y="940441"/>
            <a:ext cx="133241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b="1" dirty="0">
                <a:solidFill>
                  <a:schemeClr val="tx1"/>
                </a:solidFill>
              </a:rPr>
              <a:t>Финансирование</a:t>
            </a:r>
            <a:endParaRPr lang="ru-RU" sz="1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011988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19A723-C26E-4E0B-95E2-FC6335F7E3ED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450" y="6333228"/>
            <a:ext cx="8928993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000" b="1" dirty="0" smtClean="0">
                <a:solidFill>
                  <a:srgbClr val="000000"/>
                </a:solidFill>
              </a:rPr>
              <a:t>Годовой </a:t>
            </a:r>
            <a:r>
              <a:rPr lang="ru-RU" sz="1000" b="1" dirty="0">
                <a:solidFill>
                  <a:srgbClr val="000000"/>
                </a:solidFill>
              </a:rPr>
              <a:t>отчет о ходе реализации и оценке эффективности реализации муниципальной программы МОГО «Ухта» </a:t>
            </a:r>
          </a:p>
          <a:p>
            <a:pPr lvl="0"/>
            <a:r>
              <a:rPr lang="ru-RU" sz="1000" b="1" dirty="0" smtClean="0">
                <a:solidFill>
                  <a:srgbClr val="000000"/>
                </a:solidFill>
              </a:rPr>
              <a:t>«</a:t>
            </a:r>
            <a:r>
              <a:rPr lang="ru-RU" sz="1000" b="1" dirty="0">
                <a:solidFill>
                  <a:srgbClr val="000000"/>
                </a:solidFill>
              </a:rPr>
              <a:t>Безопасность жизнедеятельности населения на  2014-2020 годы» размещен по адресу </a:t>
            </a:r>
            <a:endParaRPr lang="ru-RU" sz="1000" b="1" dirty="0" smtClean="0">
              <a:solidFill>
                <a:srgbClr val="000000"/>
              </a:solidFill>
            </a:endParaRPr>
          </a:p>
          <a:p>
            <a:pPr lvl="0"/>
            <a:r>
              <a:rPr lang="en-US" sz="1000" b="1" dirty="0" smtClean="0">
                <a:solidFill>
                  <a:srgbClr val="000000"/>
                </a:solidFill>
              </a:rPr>
              <a:t> </a:t>
            </a:r>
            <a:r>
              <a:rPr lang="en-US" sz="1000" b="1" dirty="0">
                <a:solidFill>
                  <a:srgbClr val="0000FF"/>
                </a:solidFill>
              </a:rPr>
              <a:t>http://emercom.mouhta.ru/about/2017</a:t>
            </a:r>
            <a:r>
              <a:rPr lang="en-US" sz="1000" b="1" dirty="0" smtClean="0">
                <a:solidFill>
                  <a:srgbClr val="0000FF"/>
                </a:solidFill>
              </a:rPr>
              <a:t>/</a:t>
            </a:r>
            <a:r>
              <a:rPr lang="ru-RU" sz="1000" b="1" dirty="0" smtClean="0">
                <a:solidFill>
                  <a:srgbClr val="0000FF"/>
                </a:solidFill>
              </a:rPr>
              <a:t>.</a:t>
            </a:r>
            <a:endParaRPr lang="ru-RU" sz="1000" b="1" dirty="0" smtClean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50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/>
              <a:t>Развитие транспортной системы на 2014-2020 годы</a:t>
            </a:r>
          </a:p>
        </p:txBody>
      </p:sp>
      <p:graphicFrame>
        <p:nvGraphicFramePr>
          <p:cNvPr id="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3500916"/>
              </p:ext>
            </p:extLst>
          </p:nvPr>
        </p:nvGraphicFramePr>
        <p:xfrm>
          <a:off x="4788024" y="1251853"/>
          <a:ext cx="3960440" cy="1121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1471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540717"/>
              </p:ext>
            </p:extLst>
          </p:nvPr>
        </p:nvGraphicFramePr>
        <p:xfrm>
          <a:off x="101599" y="2551926"/>
          <a:ext cx="8925896" cy="2715600"/>
        </p:xfrm>
        <a:graphic>
          <a:graphicData uri="http://schemas.openxmlformats.org/drawingml/2006/table">
            <a:tbl>
              <a:tblPr/>
              <a:tblGrid>
                <a:gridCol w="60905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9011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001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4510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505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Наименование</a:t>
                      </a:r>
                    </a:p>
                  </a:txBody>
                  <a:tcPr marL="46800" marR="46800" marT="36000" marB="360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Утверждено</a:t>
                      </a:r>
                    </a:p>
                  </a:txBody>
                  <a:tcPr marL="46800" marR="46800" marT="36000" marB="36000"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Исполнено</a:t>
                      </a:r>
                    </a:p>
                  </a:txBody>
                  <a:tcPr marL="46800" marR="46800" marT="36000" marB="36000"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Процент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исполнения (%)</a:t>
                      </a:r>
                    </a:p>
                  </a:txBody>
                  <a:tcPr marL="46800" marR="46800" marT="36000" marB="36000"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Капитальный ремонт автомобильных дорог за счет средств муниципального дорожного фонда</a:t>
                      </a: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0,8</a:t>
                      </a: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0</a:t>
                      </a: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47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Содержание автомобильных дорог (проезжая часть, тротуары, обочины, придорожные газоны, площадки, автостоянки)</a:t>
                      </a:r>
                    </a:p>
                  </a:txBody>
                  <a:tcPr marL="46800" marR="46800" marT="36000" marB="36000"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4,9</a:t>
                      </a:r>
                    </a:p>
                  </a:txBody>
                  <a:tcPr marL="46800" marR="46800" marT="36000" marB="36000"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3,4</a:t>
                      </a:r>
                    </a:p>
                  </a:txBody>
                  <a:tcPr marL="46800" marR="46800" marT="36000" marB="36000"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69</a:t>
                      </a:r>
                    </a:p>
                  </a:txBody>
                  <a:tcPr marL="46800" marR="46800" marT="36000" marB="36000"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52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Техническое обслуживание, санитарное содержание и текущий ремонт объектов внешнего благоустройства МОГО «Ухта»</a:t>
                      </a:r>
                    </a:p>
                  </a:txBody>
                  <a:tcPr marL="46800" marR="46800" marT="36000" marB="36000"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155,9</a:t>
                      </a:r>
                    </a:p>
                  </a:txBody>
                  <a:tcPr marL="46800" marR="46800" marT="36000" marB="36000"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155,8</a:t>
                      </a:r>
                    </a:p>
                  </a:txBody>
                  <a:tcPr marL="46800" marR="46800" marT="36000" marB="36000"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99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46800" marR="46800" marT="36000" marB="36000"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52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Оборудование и содержание ледовых переправ и зимних автомобильных дорог через р. Ижма в </a:t>
                      </a:r>
                      <a:r>
                        <a:rPr kumimoji="0" lang="ru-RU" sz="1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с.Кедвавом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46800" marR="46800" marT="36000" marB="36000"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0,3</a:t>
                      </a:r>
                    </a:p>
                  </a:txBody>
                  <a:tcPr marL="46800" marR="46800" marT="36000" marB="36000"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0,2</a:t>
                      </a:r>
                    </a:p>
                  </a:txBody>
                  <a:tcPr marL="46800" marR="46800" marT="36000" marB="36000"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67</a:t>
                      </a:r>
                    </a:p>
                  </a:txBody>
                  <a:tcPr marL="46800" marR="46800" marT="36000" marB="36000"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52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Ремонт деревянных мостов</a:t>
                      </a:r>
                    </a:p>
                  </a:txBody>
                  <a:tcPr marL="46800" marR="46800" marT="36000" marB="36000"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0,6</a:t>
                      </a:r>
                    </a:p>
                  </a:txBody>
                  <a:tcPr marL="46800" marR="46800" marT="36000" marB="36000"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0,6</a:t>
                      </a:r>
                    </a:p>
                  </a:txBody>
                  <a:tcPr marL="46800" marR="46800" marT="36000" marB="36000"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100</a:t>
                      </a:r>
                    </a:p>
                  </a:txBody>
                  <a:tcPr marL="46800" marR="46800" marT="36000" marB="36000"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Организация перевозок на дачных </a:t>
                      </a:r>
                      <a:r>
                        <a:rPr kumimoji="0" lang="ru-RU" sz="1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внутримуниципальных</a:t>
                      </a: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маршрутах (количество выданных в 2017 году талонов 37 680)</a:t>
                      </a:r>
                    </a:p>
                  </a:txBody>
                  <a:tcPr marL="46800" marR="46800" marT="36000" marB="36000"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0,4</a:t>
                      </a:r>
                    </a:p>
                  </a:txBody>
                  <a:tcPr marL="46800" marR="46800" marT="36000" marB="36000"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0,4</a:t>
                      </a:r>
                    </a:p>
                  </a:txBody>
                  <a:tcPr marL="46800" marR="46800" marT="36000" marB="36000"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100</a:t>
                      </a:r>
                    </a:p>
                  </a:txBody>
                  <a:tcPr marL="46800" marR="46800" marT="36000" marB="36000"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Организация пассажирских перевозок воздушным транспортом в </a:t>
                      </a:r>
                      <a:r>
                        <a:rPr kumimoji="0" lang="ru-RU" sz="1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с.Кедвавом</a:t>
                      </a: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(количество рейсов 27)</a:t>
                      </a:r>
                    </a:p>
                  </a:txBody>
                  <a:tcPr marL="46800" marR="46800" marT="36000" marB="36000"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5,4</a:t>
                      </a:r>
                    </a:p>
                  </a:txBody>
                  <a:tcPr marL="46800" marR="46800" marT="36000" marB="36000"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5,0</a:t>
                      </a:r>
                    </a:p>
                  </a:txBody>
                  <a:tcPr marL="46800" marR="46800" marT="36000" marB="36000"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93</a:t>
                      </a:r>
                    </a:p>
                  </a:txBody>
                  <a:tcPr marL="46800" marR="46800" marT="36000" marB="36000"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9087" y="1204295"/>
            <a:ext cx="4174541" cy="11695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b="1" dirty="0">
                <a:solidFill>
                  <a:schemeClr val="tx1"/>
                </a:solidFill>
              </a:rPr>
              <a:t>Цель программы:</a:t>
            </a:r>
          </a:p>
          <a:p>
            <a:r>
              <a:rPr lang="ru-RU" sz="1000" dirty="0"/>
              <a:t>Обеспечение потребности населения в качественных и доступных </a:t>
            </a:r>
          </a:p>
          <a:p>
            <a:r>
              <a:rPr lang="ru-RU" sz="1000" dirty="0"/>
              <a:t>транспортных услугах</a:t>
            </a:r>
            <a:r>
              <a:rPr lang="ru-RU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.</a:t>
            </a:r>
            <a:endParaRPr lang="ru-RU" sz="1000" dirty="0">
              <a:solidFill>
                <a:schemeClr val="tx1"/>
              </a:solidFill>
            </a:endParaRPr>
          </a:p>
          <a:p>
            <a:r>
              <a:rPr lang="ru-RU" sz="1000" b="1" dirty="0">
                <a:latin typeface="Tahoma" pitchFamily="34" charset="0"/>
                <a:cs typeface="Tahoma" pitchFamily="34" charset="0"/>
              </a:rPr>
              <a:t>Ответственный исполнитель: </a:t>
            </a:r>
          </a:p>
          <a:p>
            <a:r>
              <a:rPr lang="ru-RU" sz="1000" dirty="0"/>
              <a:t>Управление жилищно-коммунального хозяйства.</a:t>
            </a:r>
          </a:p>
          <a:p>
            <a:r>
              <a:rPr lang="ru-RU" sz="1000" b="1" dirty="0">
                <a:latin typeface="Tahoma" pitchFamily="34" charset="0"/>
                <a:cs typeface="Tahoma" pitchFamily="34" charset="0"/>
              </a:rPr>
              <a:t>Соисполнитель:</a:t>
            </a:r>
          </a:p>
          <a:p>
            <a:r>
              <a:rPr lang="ru-RU" sz="1000" dirty="0"/>
              <a:t>Управление капитального строительства.</a:t>
            </a:r>
            <a:endParaRPr lang="ru-RU" sz="1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81535" y="1158303"/>
            <a:ext cx="73129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dirty="0">
                <a:solidFill>
                  <a:schemeClr val="tx1"/>
                </a:solidFill>
              </a:rPr>
              <a:t>млн. руб.</a:t>
            </a:r>
            <a:endParaRPr lang="ru-RU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14039" y="1087642"/>
            <a:ext cx="133241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b="1" dirty="0">
                <a:solidFill>
                  <a:schemeClr val="tx1"/>
                </a:solidFill>
              </a:rPr>
              <a:t>Финансирование</a:t>
            </a:r>
            <a:endParaRPr lang="ru-RU" sz="1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011988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19A723-C26E-4E0B-95E2-FC6335F7E3ED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136" y="5274205"/>
            <a:ext cx="8856984" cy="861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endParaRPr lang="ru-RU" sz="1000" b="1" dirty="0" smtClean="0">
              <a:solidFill>
                <a:schemeClr val="tx1"/>
              </a:solidFill>
            </a:endParaRPr>
          </a:p>
          <a:p>
            <a:pPr lvl="0"/>
            <a:r>
              <a:rPr lang="ru-RU" sz="1000" b="1" dirty="0" smtClean="0">
                <a:solidFill>
                  <a:schemeClr val="tx1"/>
                </a:solidFill>
              </a:rPr>
              <a:t>Годовой отчет о ходе реализации и оценке эффективности реализации муниципальной программы МОГО «Ухта» </a:t>
            </a:r>
          </a:p>
          <a:p>
            <a:pPr lvl="0"/>
            <a:r>
              <a:rPr lang="ru-RU" sz="1000" b="1" dirty="0" smtClean="0">
                <a:solidFill>
                  <a:schemeClr val="tx1"/>
                </a:solidFill>
              </a:rPr>
              <a:t>«Развитие транспортной системы на  2014-2020 годы» размещен по адресу </a:t>
            </a:r>
            <a:endParaRPr lang="en-US" sz="1000" b="1" dirty="0" smtClean="0">
              <a:solidFill>
                <a:schemeClr val="tx1"/>
              </a:solidFill>
            </a:endParaRPr>
          </a:p>
          <a:p>
            <a:pPr lvl="0"/>
            <a:r>
              <a:rPr lang="en-US" sz="1000" b="1" dirty="0">
                <a:solidFill>
                  <a:srgbClr val="0000FF"/>
                </a:solidFill>
              </a:rPr>
              <a:t>http://</a:t>
            </a:r>
            <a:r>
              <a:rPr lang="en-US" sz="1000" b="1" dirty="0" smtClean="0">
                <a:solidFill>
                  <a:srgbClr val="0000FF"/>
                </a:solidFill>
              </a:rPr>
              <a:t>gkh.mouhta.ru/programs/transport/godovye-otchety-o-khode-realizatsii-i-otsenke-effektivnosti-realizatsii-munitsipalnoy-programmy2.php</a:t>
            </a:r>
            <a:r>
              <a:rPr lang="ru-RU" sz="1000" b="1" dirty="0" smtClean="0">
                <a:solidFill>
                  <a:srgbClr val="0000FF"/>
                </a:solidFill>
              </a:rPr>
              <a:t>.</a:t>
            </a:r>
            <a:endParaRPr lang="ru-RU" sz="1000" b="1" dirty="0" smtClean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03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/>
              <a:t>Жилье и жилищно-коммунальное хозяйство на 2014-2020 годы</a:t>
            </a:r>
          </a:p>
        </p:txBody>
      </p:sp>
      <p:sp>
        <p:nvSpPr>
          <p:cNvPr id="6144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19A723-C26E-4E0B-95E2-FC6335F7E3ED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ru-RU">
              <a:solidFill>
                <a:srgbClr val="000000"/>
              </a:solidFill>
            </a:endParaRPr>
          </a:p>
        </p:txBody>
      </p:sp>
      <p:graphicFrame>
        <p:nvGraphicFramePr>
          <p:cNvPr id="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9600068"/>
              </p:ext>
            </p:extLst>
          </p:nvPr>
        </p:nvGraphicFramePr>
        <p:xfrm>
          <a:off x="4788024" y="1241991"/>
          <a:ext cx="3960440" cy="1121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1471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3131851"/>
              </p:ext>
            </p:extLst>
          </p:nvPr>
        </p:nvGraphicFramePr>
        <p:xfrm>
          <a:off x="101599" y="2428180"/>
          <a:ext cx="8925896" cy="4294800"/>
        </p:xfrm>
        <a:graphic>
          <a:graphicData uri="http://schemas.openxmlformats.org/drawingml/2006/table">
            <a:tbl>
              <a:tblPr/>
              <a:tblGrid>
                <a:gridCol w="60455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9011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4510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4510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631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Наименование</a:t>
                      </a:r>
                    </a:p>
                  </a:txBody>
                  <a:tcPr marL="46800" marR="46800" marT="36000" marB="18000"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Утверждено</a:t>
                      </a:r>
                    </a:p>
                  </a:txBody>
                  <a:tcPr marL="46800" marR="46800" marT="36000" marB="18000"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Исполнено</a:t>
                      </a:r>
                    </a:p>
                  </a:txBody>
                  <a:tcPr marL="46800" marR="46800" marT="36000" marB="18000"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Процент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исполнения (%)</a:t>
                      </a:r>
                    </a:p>
                  </a:txBody>
                  <a:tcPr marL="46800" marR="46800" marT="36000" marB="18000"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Подпрограмма «Доступное и комфортное жилье»</a:t>
                      </a:r>
                    </a:p>
                  </a:txBody>
                  <a:tcPr marL="46800" marR="46800" marT="36000" marB="18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239,3</a:t>
                      </a:r>
                    </a:p>
                  </a:txBody>
                  <a:tcPr marL="46800" marR="46800" marT="36000" marB="18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167,9</a:t>
                      </a:r>
                    </a:p>
                  </a:txBody>
                  <a:tcPr marL="46800" marR="46800" marT="36000" marB="18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70</a:t>
                      </a:r>
                    </a:p>
                  </a:txBody>
                  <a:tcPr marL="46800" marR="46800" marT="36000" marB="18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47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Снос аварийных жилых домов</a:t>
                      </a:r>
                    </a:p>
                  </a:txBody>
                  <a:tcPr marL="46800" marR="46800" marT="36000" marB="18000"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3,4</a:t>
                      </a:r>
                    </a:p>
                  </a:txBody>
                  <a:tcPr marL="46800" marR="46800" marT="36000" marB="18000"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3,4</a:t>
                      </a:r>
                    </a:p>
                  </a:txBody>
                  <a:tcPr marL="46800" marR="46800" marT="36000" marB="18000"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100</a:t>
                      </a:r>
                    </a:p>
                  </a:txBody>
                  <a:tcPr marL="46800" marR="46800" marT="36000" marB="18000"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52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Переселение граждан из аварийного жилищного фонда </a:t>
                      </a:r>
                    </a:p>
                  </a:txBody>
                  <a:tcPr marL="46800" marR="46800" marT="36000" marB="18000"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120,6</a:t>
                      </a:r>
                    </a:p>
                  </a:txBody>
                  <a:tcPr marL="46800" marR="46800" marT="36000" marB="18000"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99,9</a:t>
                      </a:r>
                    </a:p>
                  </a:txBody>
                  <a:tcPr marL="46800" marR="46800" marT="36000" marB="18000"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83</a:t>
                      </a:r>
                    </a:p>
                  </a:txBody>
                  <a:tcPr marL="46800" marR="46800" marT="36000" marB="18000"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52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Строительство многоквартирных жилых домов и (или) долевое участие в их строительстве</a:t>
                      </a:r>
                    </a:p>
                  </a:txBody>
                  <a:tcPr marL="46800" marR="46800" marT="36000" marB="18000"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50,5</a:t>
                      </a:r>
                    </a:p>
                  </a:txBody>
                  <a:tcPr marL="46800" marR="46800" marT="36000" marB="18000"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0</a:t>
                      </a:r>
                    </a:p>
                  </a:txBody>
                  <a:tcPr marL="46800" marR="46800" marT="36000" marB="18000"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0</a:t>
                      </a:r>
                    </a:p>
                  </a:txBody>
                  <a:tcPr marL="46800" marR="46800" marT="36000" marB="18000"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11786640"/>
                  </a:ext>
                </a:extLst>
              </a:tr>
              <a:tr h="152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Предоставление социальных выплат на приобретение (строительство) жилья молодым семьям</a:t>
                      </a:r>
                    </a:p>
                  </a:txBody>
                  <a:tcPr marL="46800" marR="46800" marT="36000" marB="18000"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46,3</a:t>
                      </a:r>
                    </a:p>
                  </a:txBody>
                  <a:tcPr marL="46800" marR="46800" marT="36000" marB="18000"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46,3</a:t>
                      </a:r>
                    </a:p>
                  </a:txBody>
                  <a:tcPr marL="46800" marR="46800" marT="36000" marB="18000"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100</a:t>
                      </a:r>
                    </a:p>
                  </a:txBody>
                  <a:tcPr marL="46800" marR="46800" marT="36000" marB="18000"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52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Обеспечение жильем отдельных категорий граждан</a:t>
                      </a:r>
                    </a:p>
                  </a:txBody>
                  <a:tcPr marL="46800" marR="46800" marT="36000" marB="18000"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18,5</a:t>
                      </a:r>
                    </a:p>
                  </a:txBody>
                  <a:tcPr marL="46800" marR="46800" marT="36000" marB="18000"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18,3</a:t>
                      </a:r>
                    </a:p>
                  </a:txBody>
                  <a:tcPr marL="46800" marR="46800" marT="36000" marB="18000"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99</a:t>
                      </a:r>
                    </a:p>
                  </a:txBody>
                  <a:tcPr marL="46800" marR="46800" marT="36000" marB="18000"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Подпрограмма «Жилищное хозяйство»</a:t>
                      </a:r>
                    </a:p>
                  </a:txBody>
                  <a:tcPr marL="46800" marR="46800" marT="36000" marB="18000"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45,9</a:t>
                      </a:r>
                    </a:p>
                  </a:txBody>
                  <a:tcPr marL="46800" marR="46800" marT="36000" marB="18000"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42,7</a:t>
                      </a:r>
                    </a:p>
                  </a:txBody>
                  <a:tcPr marL="46800" marR="46800" marT="36000" marB="18000"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93</a:t>
                      </a:r>
                    </a:p>
                  </a:txBody>
                  <a:tcPr marL="46800" marR="46800" marT="36000" marB="18000"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Ремонт дворовых территорий многоквартирных домов, проездов к дворовым территориям многоквартирных домов</a:t>
                      </a:r>
                    </a:p>
                  </a:txBody>
                  <a:tcPr marL="46800" marR="46800" marT="36000" marB="18000"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40,1</a:t>
                      </a:r>
                    </a:p>
                  </a:txBody>
                  <a:tcPr marL="46800" marR="46800" marT="36000" marB="18000"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37,1</a:t>
                      </a:r>
                    </a:p>
                  </a:txBody>
                  <a:tcPr marL="46800" marR="46800" marT="36000" marB="18000"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93</a:t>
                      </a:r>
                    </a:p>
                  </a:txBody>
                  <a:tcPr marL="46800" marR="46800" marT="36000" marB="18000"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288300764"/>
                  </a:ext>
                </a:extLst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Оплата ежемесячных взносов на капитальный ремонт за жилые помещения</a:t>
                      </a:r>
                    </a:p>
                  </a:txBody>
                  <a:tcPr marL="46800" marR="46800" marT="36000" marB="18000"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3,2</a:t>
                      </a:r>
                    </a:p>
                  </a:txBody>
                  <a:tcPr marL="46800" marR="46800" marT="36000" marB="18000"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3,2</a:t>
                      </a:r>
                    </a:p>
                  </a:txBody>
                  <a:tcPr marL="46800" marR="46800" marT="36000" marB="18000"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100</a:t>
                      </a:r>
                    </a:p>
                  </a:txBody>
                  <a:tcPr marL="46800" marR="46800" marT="36000" marB="18000"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Ремонт муниципальных помещений</a:t>
                      </a:r>
                    </a:p>
                  </a:txBody>
                  <a:tcPr marL="46800" marR="46800" marT="36000" marB="18000"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1,4</a:t>
                      </a:r>
                    </a:p>
                  </a:txBody>
                  <a:tcPr marL="46800" marR="46800" marT="36000" marB="18000"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1,4</a:t>
                      </a:r>
                    </a:p>
                  </a:txBody>
                  <a:tcPr marL="46800" marR="46800" marT="36000" marB="18000"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100</a:t>
                      </a:r>
                    </a:p>
                  </a:txBody>
                  <a:tcPr marL="46800" marR="46800" marT="36000" marB="18000"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Проведение обследования МКД</a:t>
                      </a:r>
                    </a:p>
                  </a:txBody>
                  <a:tcPr marL="46800" marR="46800" marT="36000" marB="18000"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0,2</a:t>
                      </a:r>
                    </a:p>
                  </a:txBody>
                  <a:tcPr marL="46800" marR="46800" marT="36000" marB="18000"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0,2</a:t>
                      </a:r>
                    </a:p>
                  </a:txBody>
                  <a:tcPr marL="46800" marR="46800" marT="36000" marB="18000"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100</a:t>
                      </a:r>
                    </a:p>
                  </a:txBody>
                  <a:tcPr marL="46800" marR="46800" marT="36000" marB="18000"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Предоставление субсидий организациям для улучшения состояния и содержания муниципального жилищного фонда</a:t>
                      </a:r>
                    </a:p>
                  </a:txBody>
                  <a:tcPr marL="46800" marR="46800" marT="36000" marB="18000"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0,8</a:t>
                      </a:r>
                    </a:p>
                  </a:txBody>
                  <a:tcPr marL="46800" marR="46800" marT="36000" marB="18000"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0,7</a:t>
                      </a:r>
                    </a:p>
                  </a:txBody>
                  <a:tcPr marL="46800" marR="46800" marT="36000" marB="18000"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88</a:t>
                      </a:r>
                    </a:p>
                  </a:txBody>
                  <a:tcPr marL="46800" marR="46800" marT="36000" marB="18000"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Оплата содержания и коммунальных услуг муниципальных помещений</a:t>
                      </a:r>
                    </a:p>
                  </a:txBody>
                  <a:tcPr marL="46800" marR="46800" marT="36000" marB="18000"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0,2</a:t>
                      </a:r>
                    </a:p>
                  </a:txBody>
                  <a:tcPr marL="46800" marR="46800" marT="36000" marB="18000"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0,1</a:t>
                      </a:r>
                    </a:p>
                  </a:txBody>
                  <a:tcPr marL="46800" marR="46800" marT="36000" marB="18000"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50</a:t>
                      </a:r>
                    </a:p>
                  </a:txBody>
                  <a:tcPr marL="46800" marR="46800" marT="36000" marB="18000"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Подпрограмма «Коммунальное хозяйство»</a:t>
                      </a:r>
                    </a:p>
                  </a:txBody>
                  <a:tcPr marL="46800" marR="46800" marT="36000" marB="18000"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1,1</a:t>
                      </a:r>
                    </a:p>
                  </a:txBody>
                  <a:tcPr marL="46800" marR="46800" marT="36000" marB="18000"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1,1</a:t>
                      </a:r>
                    </a:p>
                  </a:txBody>
                  <a:tcPr marL="46800" marR="46800" marT="36000" marB="18000"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100</a:t>
                      </a:r>
                    </a:p>
                  </a:txBody>
                  <a:tcPr marL="46800" marR="46800" marT="36000" marB="18000"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Актуализация схемы теплоснабжения, в т.ч. электронной модели теплоснабжения МОГО «Ухта»</a:t>
                      </a:r>
                    </a:p>
                  </a:txBody>
                  <a:tcPr marL="46800" marR="46800" marT="36000" marB="18000"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0,6</a:t>
                      </a:r>
                    </a:p>
                  </a:txBody>
                  <a:tcPr marL="46800" marR="46800" marT="36000" marB="18000"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0,6</a:t>
                      </a:r>
                    </a:p>
                  </a:txBody>
                  <a:tcPr marL="46800" marR="46800" marT="36000" marB="18000"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100</a:t>
                      </a:r>
                    </a:p>
                  </a:txBody>
                  <a:tcPr marL="46800" marR="46800" marT="36000" marB="18000"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Организация транспортировки тел умерших, личность которых не установлена, а также одиноких и криминальных с места смерти в морг на территории МОГО «Ухта»</a:t>
                      </a:r>
                    </a:p>
                  </a:txBody>
                  <a:tcPr marL="46800" marR="46800" marT="36000" marB="18000"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0,5</a:t>
                      </a:r>
                    </a:p>
                  </a:txBody>
                  <a:tcPr marL="46800" marR="46800" marT="36000" marB="18000"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0,5</a:t>
                      </a:r>
                    </a:p>
                  </a:txBody>
                  <a:tcPr marL="46800" marR="46800" marT="36000" marB="18000"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100</a:t>
                      </a:r>
                    </a:p>
                  </a:txBody>
                  <a:tcPr marL="46800" marR="46800" marT="36000" marB="18000"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8719665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9087" y="977554"/>
            <a:ext cx="4044697" cy="1477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b="1" dirty="0">
                <a:solidFill>
                  <a:schemeClr val="tx1"/>
                </a:solidFill>
              </a:rPr>
              <a:t>Цель программы:</a:t>
            </a:r>
          </a:p>
          <a:p>
            <a:r>
              <a:rPr lang="ru-RU" sz="1000" dirty="0"/>
              <a:t>Создание условий для удовлетворения потребностей населения </a:t>
            </a:r>
          </a:p>
          <a:p>
            <a:r>
              <a:rPr lang="ru-RU" sz="1000" dirty="0"/>
              <a:t>в качественном жилье и жилищно-коммунальных услугах.</a:t>
            </a:r>
          </a:p>
          <a:p>
            <a:r>
              <a:rPr lang="ru-RU" sz="1000" b="1" dirty="0">
                <a:latin typeface="Tahoma" pitchFamily="34" charset="0"/>
                <a:cs typeface="Tahoma" pitchFamily="34" charset="0"/>
              </a:rPr>
              <a:t>Ответственный исполнитель: </a:t>
            </a:r>
          </a:p>
          <a:p>
            <a:r>
              <a:rPr lang="ru-RU" sz="1000" dirty="0"/>
              <a:t>Управление жилищно-коммунального хозяйства.</a:t>
            </a:r>
          </a:p>
          <a:p>
            <a:r>
              <a:rPr lang="ru-RU" sz="1000" b="1" dirty="0">
                <a:latin typeface="Tahoma" pitchFamily="34" charset="0"/>
                <a:cs typeface="Tahoma" pitchFamily="34" charset="0"/>
              </a:rPr>
              <a:t>Соисполнитель:</a:t>
            </a:r>
          </a:p>
          <a:p>
            <a:r>
              <a:rPr lang="ru-RU" sz="1000" dirty="0"/>
              <a:t>Управление капитального строительства;</a:t>
            </a:r>
          </a:p>
          <a:p>
            <a:r>
              <a:rPr lang="ru-RU" sz="1000" dirty="0"/>
              <a:t>Управление образования;</a:t>
            </a:r>
          </a:p>
          <a:p>
            <a:r>
              <a:rPr lang="ru-RU" sz="1000" dirty="0"/>
              <a:t>Комитет по управлению муниципальным имуществом.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72400" y="986190"/>
            <a:ext cx="73129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dirty="0">
                <a:solidFill>
                  <a:schemeClr val="tx1"/>
                </a:solidFill>
              </a:rPr>
              <a:t>млн. руб.</a:t>
            </a:r>
            <a:endParaRPr lang="ru-RU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14039" y="982957"/>
            <a:ext cx="133241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b="1" dirty="0">
                <a:solidFill>
                  <a:schemeClr val="tx1"/>
                </a:solidFill>
              </a:rPr>
              <a:t>Финансирование</a:t>
            </a:r>
            <a:endParaRPr lang="ru-RU" sz="1000" b="1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04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Жилье и жилищно-коммунальное хозяйство на 2014-2020 годы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49</a:t>
            </a:fld>
            <a:endParaRPr lang="ru-RU" dirty="0"/>
          </a:p>
        </p:txBody>
      </p:sp>
      <p:graphicFrame>
        <p:nvGraphicFramePr>
          <p:cNvPr id="6" name="Group 31">
            <a:extLst>
              <a:ext uri="{FF2B5EF4-FFF2-40B4-BE49-F238E27FC236}">
                <a16:creationId xmlns="" xmlns:a16="http://schemas.microsoft.com/office/drawing/2014/main" id="{C73E1D8D-7491-4E5F-AF8D-A589F8F389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047404"/>
              </p:ext>
            </p:extLst>
          </p:nvPr>
        </p:nvGraphicFramePr>
        <p:xfrm>
          <a:off x="101599" y="1005721"/>
          <a:ext cx="8925896" cy="5140800"/>
        </p:xfrm>
        <a:graphic>
          <a:graphicData uri="http://schemas.openxmlformats.org/drawingml/2006/table">
            <a:tbl>
              <a:tblPr/>
              <a:tblGrid>
                <a:gridCol w="60455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9011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4510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4510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631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Наименование</a:t>
                      </a:r>
                    </a:p>
                  </a:txBody>
                  <a:tcPr marL="46800" marR="46800" marT="36000" marB="18000"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Утверждено</a:t>
                      </a:r>
                    </a:p>
                  </a:txBody>
                  <a:tcPr marL="46800" marR="46800" marT="36000" marB="18000"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Исполнено</a:t>
                      </a:r>
                    </a:p>
                  </a:txBody>
                  <a:tcPr marL="46800" marR="46800" marT="36000" marB="18000"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Процент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исполнения (%)</a:t>
                      </a:r>
                    </a:p>
                  </a:txBody>
                  <a:tcPr marL="46800" marR="46800" marT="36000" marB="18000"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2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Подпрограмма «Благоустройство»</a:t>
                      </a:r>
                    </a:p>
                  </a:txBody>
                  <a:tcPr marL="46800" marR="46800" marT="36000" marB="18000"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185,8</a:t>
                      </a:r>
                    </a:p>
                  </a:txBody>
                  <a:tcPr marL="46800" marR="46800" marT="36000" marB="18000"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180,6</a:t>
                      </a:r>
                    </a:p>
                  </a:txBody>
                  <a:tcPr marL="46800" marR="46800" marT="36000" marB="18000"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97</a:t>
                      </a:r>
                    </a:p>
                  </a:txBody>
                  <a:tcPr marL="46800" marR="46800" marT="36000" marB="18000"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52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Предоставление субсидий организациям, осуществляющим капитальный ремонт (ремонт) и содержание объектов внешнего благоустройства</a:t>
                      </a:r>
                    </a:p>
                  </a:txBody>
                  <a:tcPr marL="46800" marR="46800" marT="36000" marB="18000"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20,3</a:t>
                      </a:r>
                    </a:p>
                  </a:txBody>
                  <a:tcPr marL="46800" marR="46800" marT="36000" marB="18000"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20,3</a:t>
                      </a:r>
                    </a:p>
                  </a:txBody>
                  <a:tcPr marL="46800" marR="46800" marT="36000" marB="18000"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100</a:t>
                      </a:r>
                    </a:p>
                  </a:txBody>
                  <a:tcPr marL="46800" marR="46800" marT="36000" marB="18000"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11786640"/>
                  </a:ext>
                </a:extLst>
              </a:tr>
              <a:tr h="152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Техническое обслуживание, санитарное содержание и текущий ремонт объектов зеленого хозяйства МОГО «Ухта»</a:t>
                      </a:r>
                    </a:p>
                  </a:txBody>
                  <a:tcPr marL="46800" marR="46800" marT="36000" marB="18000"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1,2</a:t>
                      </a:r>
                    </a:p>
                  </a:txBody>
                  <a:tcPr marL="46800" marR="46800" marT="36000" marB="18000"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1,2</a:t>
                      </a:r>
                    </a:p>
                  </a:txBody>
                  <a:tcPr marL="46800" marR="46800" marT="36000" marB="18000"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100</a:t>
                      </a:r>
                    </a:p>
                  </a:txBody>
                  <a:tcPr marL="46800" marR="46800" marT="36000" marB="18000"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52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Содержание систем наружного противопожарного водоснабжения (пожарных водоемов)</a:t>
                      </a:r>
                    </a:p>
                  </a:txBody>
                  <a:tcPr marL="46800" marR="46800" marT="36000" marB="18000"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0,1</a:t>
                      </a:r>
                    </a:p>
                  </a:txBody>
                  <a:tcPr marL="46800" marR="46800" marT="36000" marB="18000"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0,1</a:t>
                      </a:r>
                    </a:p>
                  </a:txBody>
                  <a:tcPr marL="46800" marR="46800" marT="36000" marB="18000"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100</a:t>
                      </a:r>
                    </a:p>
                  </a:txBody>
                  <a:tcPr marL="46800" marR="46800" marT="36000" marB="18000"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Оплата за потребленную электроэнергию, необходимую для работоспособности светофоров и наружного освещения</a:t>
                      </a:r>
                    </a:p>
                  </a:txBody>
                  <a:tcPr marL="46800" marR="46800" marT="36000" marB="18000"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19,6</a:t>
                      </a:r>
                    </a:p>
                  </a:txBody>
                  <a:tcPr marL="46800" marR="46800" marT="36000" marB="18000"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19,6</a:t>
                      </a:r>
                    </a:p>
                  </a:txBody>
                  <a:tcPr marL="46800" marR="46800" marT="36000" marB="18000"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100</a:t>
                      </a:r>
                    </a:p>
                  </a:txBody>
                  <a:tcPr marL="46800" marR="46800" marT="36000" marB="18000"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Ремонт и содержание систем наружного освещения</a:t>
                      </a:r>
                    </a:p>
                  </a:txBody>
                  <a:tcPr marL="46800" marR="46800" marT="36000" marB="18000"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1,9</a:t>
                      </a:r>
                    </a:p>
                  </a:txBody>
                  <a:tcPr marL="46800" marR="46800" marT="36000" marB="18000"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1,9</a:t>
                      </a:r>
                    </a:p>
                  </a:txBody>
                  <a:tcPr marL="46800" marR="46800" marT="36000" marB="18000"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100</a:t>
                      </a:r>
                    </a:p>
                  </a:txBody>
                  <a:tcPr marL="46800" marR="46800" marT="36000" marB="18000"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288300764"/>
                  </a:ext>
                </a:extLst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Содержание объектов внешнего благоустройства (малые архитектурные формы, гидротехнические сооружения, лестницы, мосты, ливневая канализация, места погребений, подготовка улиц к праздникам)</a:t>
                      </a:r>
                    </a:p>
                  </a:txBody>
                  <a:tcPr marL="46800" marR="46800" marT="36000" marB="18000"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13,0</a:t>
                      </a:r>
                    </a:p>
                  </a:txBody>
                  <a:tcPr marL="46800" marR="46800" marT="36000" marB="18000"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12,9</a:t>
                      </a:r>
                    </a:p>
                  </a:txBody>
                  <a:tcPr marL="46800" marR="46800" marT="36000" marB="18000"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99</a:t>
                      </a:r>
                    </a:p>
                  </a:txBody>
                  <a:tcPr marL="46800" marR="46800" marT="36000" marB="18000"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Обустройство мест погребений</a:t>
                      </a:r>
                    </a:p>
                  </a:txBody>
                  <a:tcPr marL="46800" marR="46800" marT="36000" marB="18000"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1,3</a:t>
                      </a:r>
                    </a:p>
                  </a:txBody>
                  <a:tcPr marL="46800" marR="46800" marT="36000" marB="18000"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1,1</a:t>
                      </a:r>
                    </a:p>
                  </a:txBody>
                  <a:tcPr marL="46800" marR="46800" marT="36000" marB="18000"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85</a:t>
                      </a:r>
                    </a:p>
                  </a:txBody>
                  <a:tcPr marL="46800" marR="46800" marT="36000" marB="18000"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Приобретение, установка, содержание детских игровых и спортивных площадок</a:t>
                      </a:r>
                    </a:p>
                  </a:txBody>
                  <a:tcPr marL="46800" marR="46800" marT="36000" marB="18000"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3,6</a:t>
                      </a:r>
                    </a:p>
                  </a:txBody>
                  <a:tcPr marL="46800" marR="46800" marT="36000" marB="18000"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3,5</a:t>
                      </a:r>
                    </a:p>
                  </a:txBody>
                  <a:tcPr marL="46800" marR="46800" marT="36000" marB="18000"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97</a:t>
                      </a:r>
                    </a:p>
                  </a:txBody>
                  <a:tcPr marL="46800" marR="46800" marT="36000" marB="18000"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Ликвидация несанкционированных свалок</a:t>
                      </a:r>
                    </a:p>
                  </a:txBody>
                  <a:tcPr marL="46800" marR="46800" marT="36000" marB="18000"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1,2</a:t>
                      </a:r>
                    </a:p>
                  </a:txBody>
                  <a:tcPr marL="46800" marR="46800" marT="36000" marB="18000"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1,1</a:t>
                      </a:r>
                    </a:p>
                  </a:txBody>
                  <a:tcPr marL="46800" marR="46800" marT="36000" marB="18000"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92</a:t>
                      </a:r>
                    </a:p>
                  </a:txBody>
                  <a:tcPr marL="46800" marR="46800" marT="36000" marB="18000"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Принудительная эвакуация длительно хранящегося брошенного и разукомплектованного автотранспорта, вывоз незаконно установленных балков и нестационарных торговых объектов</a:t>
                      </a:r>
                    </a:p>
                  </a:txBody>
                  <a:tcPr marL="46800" marR="46800" marT="36000" marB="18000"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0,1</a:t>
                      </a:r>
                    </a:p>
                  </a:txBody>
                  <a:tcPr marL="46800" marR="46800" marT="36000" marB="18000"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0,1</a:t>
                      </a:r>
                    </a:p>
                  </a:txBody>
                  <a:tcPr marL="46800" marR="46800" marT="36000" marB="18000"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100</a:t>
                      </a:r>
                    </a:p>
                  </a:txBody>
                  <a:tcPr marL="46800" marR="46800" marT="36000" marB="18000"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Ремонт улиц в </a:t>
                      </a:r>
                      <a:r>
                        <a:rPr kumimoji="0" lang="ru-RU" sz="1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пгт</a:t>
                      </a: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. Ярега</a:t>
                      </a:r>
                    </a:p>
                  </a:txBody>
                  <a:tcPr marL="46800" marR="46800" marT="36000" marB="18000"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9,3</a:t>
                      </a:r>
                    </a:p>
                  </a:txBody>
                  <a:tcPr marL="46800" marR="46800" marT="36000" marB="18000"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9,3</a:t>
                      </a:r>
                    </a:p>
                  </a:txBody>
                  <a:tcPr marL="46800" marR="46800" marT="36000" marB="18000"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100</a:t>
                      </a:r>
                    </a:p>
                  </a:txBody>
                  <a:tcPr marL="46800" marR="46800" marT="36000" marB="18000"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Ремонт улиц и проездов на территории МОГО «Ухта»</a:t>
                      </a:r>
                    </a:p>
                  </a:txBody>
                  <a:tcPr marL="46800" marR="46800" marT="36000" marB="18000"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102,0</a:t>
                      </a:r>
                    </a:p>
                  </a:txBody>
                  <a:tcPr marL="46800" marR="46800" marT="36000" marB="18000"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102,0</a:t>
                      </a:r>
                    </a:p>
                  </a:txBody>
                  <a:tcPr marL="46800" marR="46800" marT="36000" marB="18000"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100</a:t>
                      </a:r>
                    </a:p>
                  </a:txBody>
                  <a:tcPr marL="46800" marR="46800" marT="36000" marB="18000"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Капитальный ремонт регулирующей плотины, входящей в состав ГТС «Плотина на р. Лунь-</a:t>
                      </a:r>
                      <a:r>
                        <a:rPr kumimoji="0" lang="ru-RU" sz="1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Вож</a:t>
                      </a: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»</a:t>
                      </a:r>
                    </a:p>
                  </a:txBody>
                  <a:tcPr marL="46800" marR="46800" marT="36000" marB="18000"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11,0</a:t>
                      </a:r>
                    </a:p>
                  </a:txBody>
                  <a:tcPr marL="46800" marR="46800" marT="36000" marB="18000"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7,2</a:t>
                      </a:r>
                    </a:p>
                  </a:txBody>
                  <a:tcPr marL="46800" marR="46800" marT="36000" marB="18000"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65</a:t>
                      </a:r>
                    </a:p>
                  </a:txBody>
                  <a:tcPr marL="46800" marR="46800" marT="36000" marB="18000"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10276806"/>
                  </a:ext>
                </a:extLst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Аренда опор наружного освещения</a:t>
                      </a:r>
                    </a:p>
                  </a:txBody>
                  <a:tcPr marL="46800" marR="46800" marT="36000" marB="18000"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0,1</a:t>
                      </a:r>
                    </a:p>
                  </a:txBody>
                  <a:tcPr marL="46800" marR="46800" marT="36000" marB="18000"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0,1</a:t>
                      </a:r>
                    </a:p>
                  </a:txBody>
                  <a:tcPr marL="46800" marR="46800" marT="36000" marB="18000"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100</a:t>
                      </a:r>
                    </a:p>
                  </a:txBody>
                  <a:tcPr marL="46800" marR="46800" marT="36000" marB="18000"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92237599"/>
                  </a:ext>
                </a:extLst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Отлов безнадзорных животных</a:t>
                      </a:r>
                    </a:p>
                  </a:txBody>
                  <a:tcPr marL="46800" marR="46800" marT="36000" marB="18000"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1,1</a:t>
                      </a:r>
                    </a:p>
                  </a:txBody>
                  <a:tcPr marL="46800" marR="46800" marT="36000" marB="18000"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0,2</a:t>
                      </a:r>
                    </a:p>
                  </a:txBody>
                  <a:tcPr marL="46800" marR="46800" marT="36000" marB="18000"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18</a:t>
                      </a:r>
                    </a:p>
                  </a:txBody>
                  <a:tcPr marL="46800" marR="46800" marT="36000" marB="18000"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31913117"/>
                  </a:ext>
                </a:extLst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Подпрограмма «Обеспечение реализации Программы»</a:t>
                      </a:r>
                    </a:p>
                  </a:txBody>
                  <a:tcPr marL="46800" marR="46800" marT="36000" marB="18000"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53,6</a:t>
                      </a:r>
                    </a:p>
                  </a:txBody>
                  <a:tcPr marL="46800" marR="46800" marT="36000" marB="18000"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53,1</a:t>
                      </a:r>
                    </a:p>
                  </a:txBody>
                  <a:tcPr marL="46800" marR="46800" marT="36000" marB="18000"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99</a:t>
                      </a:r>
                    </a:p>
                  </a:txBody>
                  <a:tcPr marL="46800" marR="46800" marT="36000" marB="18000"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73126550"/>
                  </a:ext>
                </a:extLst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Содержание УЖКХ</a:t>
                      </a:r>
                    </a:p>
                  </a:txBody>
                  <a:tcPr marL="46800" marR="46800" marT="36000" marB="18000"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53,6</a:t>
                      </a:r>
                    </a:p>
                  </a:txBody>
                  <a:tcPr marL="46800" marR="46800" marT="36000" marB="18000"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53,1</a:t>
                      </a:r>
                    </a:p>
                  </a:txBody>
                  <a:tcPr marL="46800" marR="46800" marT="36000" marB="18000"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99</a:t>
                      </a:r>
                    </a:p>
                  </a:txBody>
                  <a:tcPr marL="46800" marR="46800" marT="36000" marB="18000"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3240752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2371" y="6007176"/>
            <a:ext cx="8928992" cy="861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endParaRPr lang="ru-RU" sz="1000" b="1" dirty="0" smtClean="0">
              <a:solidFill>
                <a:schemeClr val="tx1"/>
              </a:solidFill>
            </a:endParaRPr>
          </a:p>
          <a:p>
            <a:pPr lvl="0"/>
            <a:r>
              <a:rPr lang="ru-RU" sz="1000" b="1" dirty="0" smtClean="0">
                <a:solidFill>
                  <a:schemeClr val="tx1"/>
                </a:solidFill>
              </a:rPr>
              <a:t>Годовой отчет  о ходе реализации и оценке эффективности реализации муниципальной программы МОГО «Ухта»</a:t>
            </a:r>
          </a:p>
          <a:p>
            <a:pPr lvl="0"/>
            <a:r>
              <a:rPr lang="ru-RU" sz="1000" b="1" dirty="0" smtClean="0">
                <a:solidFill>
                  <a:schemeClr val="tx1"/>
                </a:solidFill>
              </a:rPr>
              <a:t>«Жилье и жилищно-коммунальное хозяйство на 2014 -2020 годы»</a:t>
            </a:r>
            <a:r>
              <a:rPr lang="ru-RU" sz="1000" b="1" dirty="0">
                <a:solidFill>
                  <a:schemeClr val="tx1"/>
                </a:solidFill>
              </a:rPr>
              <a:t> </a:t>
            </a:r>
            <a:r>
              <a:rPr lang="ru-RU" sz="1000" b="1" dirty="0" smtClean="0">
                <a:solidFill>
                  <a:schemeClr val="tx1"/>
                </a:solidFill>
              </a:rPr>
              <a:t>размещен по адресу </a:t>
            </a:r>
          </a:p>
          <a:p>
            <a:pPr lvl="0"/>
            <a:r>
              <a:rPr lang="en-US" sz="1000" b="1" dirty="0">
                <a:solidFill>
                  <a:srgbClr val="0000FF"/>
                </a:solidFill>
              </a:rPr>
              <a:t>http://</a:t>
            </a:r>
            <a:r>
              <a:rPr lang="en-US" sz="1000" b="1" dirty="0" smtClean="0">
                <a:solidFill>
                  <a:srgbClr val="0000FF"/>
                </a:solidFill>
              </a:rPr>
              <a:t>gkh.mouhta.ru/programs/gkh/godovye-otchety-o-khode-realizatsii-i-otsenke-effektivnosti-realizatsii-munitsipalnoy-programmy.php</a:t>
            </a:r>
            <a:r>
              <a:rPr lang="ru-RU" sz="1000" b="1" dirty="0" smtClean="0">
                <a:solidFill>
                  <a:srgbClr val="0000FF"/>
                </a:solidFill>
              </a:rPr>
              <a:t>.</a:t>
            </a:r>
            <a:endParaRPr lang="ru-RU" sz="1000" b="1" dirty="0" smtClean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33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/>
              <a:t>Социально-экономическая </a:t>
            </a:r>
            <a:r>
              <a:rPr lang="ru-RU" dirty="0" smtClean="0"/>
              <a:t>характеристика</a:t>
            </a:r>
            <a:endParaRPr lang="ru-RU" dirty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7F6A282-DDFC-41A6-8D02-D2E91026481C}" type="slidenum">
              <a:rPr lang="ru-RU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>
              <a:solidFill>
                <a:prstClr val="black"/>
              </a:solidFill>
            </a:endParaRPr>
          </a:p>
        </p:txBody>
      </p:sp>
      <p:pic>
        <p:nvPicPr>
          <p:cNvPr id="19461" name="Picture 3" descr="E:\18 Бюджет для граждан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293" y="1196622"/>
            <a:ext cx="1134994" cy="143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Прямоугольник 9"/>
          <p:cNvSpPr>
            <a:spLocks noChangeArrowheads="1"/>
          </p:cNvSpPr>
          <p:nvPr/>
        </p:nvSpPr>
        <p:spPr bwMode="auto">
          <a:xfrm>
            <a:off x="2339752" y="1329436"/>
            <a:ext cx="490922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Tahoma"/>
                <a:cs typeface="+mn-cs"/>
              </a:rPr>
              <a:t>Площадь </a:t>
            </a:r>
            <a:r>
              <a:rPr lang="ru-RU" sz="1400" b="1" dirty="0">
                <a:solidFill>
                  <a:prstClr val="black"/>
                </a:solidFill>
                <a:latin typeface="Tahoma"/>
                <a:cs typeface="+mn-cs"/>
              </a:rPr>
              <a:t>13 232 </a:t>
            </a:r>
            <a:r>
              <a:rPr lang="ru-RU" sz="1400" dirty="0">
                <a:solidFill>
                  <a:prstClr val="black"/>
                </a:solidFill>
                <a:latin typeface="Tahoma"/>
                <a:cs typeface="+mn-cs"/>
              </a:rPr>
              <a:t>км</a:t>
            </a:r>
            <a:r>
              <a:rPr lang="ru-RU" sz="1400" baseline="30000" dirty="0">
                <a:solidFill>
                  <a:prstClr val="black"/>
                </a:solidFill>
                <a:latin typeface="Tahoma"/>
                <a:cs typeface="+mn-cs"/>
              </a:rPr>
              <a:t>2</a:t>
            </a:r>
            <a:r>
              <a:rPr lang="ru-RU" sz="1400" dirty="0">
                <a:solidFill>
                  <a:prstClr val="black"/>
                </a:solidFill>
                <a:latin typeface="Tahoma"/>
                <a:cs typeface="+mn-cs"/>
              </a:rPr>
              <a:t> </a:t>
            </a:r>
            <a:endParaRPr lang="ru-RU" sz="1400" b="1" dirty="0">
              <a:solidFill>
                <a:prstClr val="black"/>
              </a:solidFill>
              <a:latin typeface="Tahoma"/>
              <a:cs typeface="+mn-cs"/>
            </a:endParaRPr>
          </a:p>
          <a:p>
            <a:r>
              <a:rPr lang="ru-RU" sz="1400" b="1" dirty="0">
                <a:solidFill>
                  <a:prstClr val="black"/>
                </a:solidFill>
                <a:latin typeface="Tahoma"/>
                <a:cs typeface="+mn-cs"/>
              </a:rPr>
              <a:t>18 </a:t>
            </a:r>
            <a:r>
              <a:rPr lang="ru-RU" sz="1400" dirty="0">
                <a:solidFill>
                  <a:prstClr val="black"/>
                </a:solidFill>
                <a:latin typeface="Tahoma"/>
                <a:cs typeface="+mn-cs"/>
              </a:rPr>
              <a:t>населенных пунктов</a:t>
            </a:r>
          </a:p>
          <a:p>
            <a:r>
              <a:rPr lang="ru-RU" sz="1400" dirty="0">
                <a:solidFill>
                  <a:prstClr val="black"/>
                </a:solidFill>
                <a:latin typeface="Tahoma"/>
                <a:cs typeface="+mn-cs"/>
              </a:rPr>
              <a:t>Протяженность автомобильных дорог </a:t>
            </a:r>
            <a:r>
              <a:rPr lang="ru-RU" sz="1400" b="1" dirty="0">
                <a:solidFill>
                  <a:prstClr val="black"/>
                </a:solidFill>
                <a:latin typeface="Tahoma"/>
                <a:cs typeface="+mn-cs"/>
              </a:rPr>
              <a:t>109,13 </a:t>
            </a:r>
            <a:r>
              <a:rPr lang="ru-RU" sz="1400" dirty="0">
                <a:solidFill>
                  <a:prstClr val="black"/>
                </a:solidFill>
                <a:latin typeface="Tahoma"/>
                <a:cs typeface="+mn-cs"/>
              </a:rPr>
              <a:t>км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400" dirty="0">
                <a:solidFill>
                  <a:prstClr val="black"/>
                </a:solidFill>
                <a:latin typeface="Tahoma"/>
                <a:cs typeface="+mn-cs"/>
              </a:rPr>
              <a:t>Городское население </a:t>
            </a:r>
            <a:r>
              <a:rPr lang="ru-RU" sz="1400" b="1" dirty="0">
                <a:solidFill>
                  <a:prstClr val="black"/>
                </a:solidFill>
                <a:latin typeface="Tahoma"/>
                <a:cs typeface="+mn-cs"/>
              </a:rPr>
              <a:t>98 </a:t>
            </a:r>
            <a:r>
              <a:rPr lang="ru-RU" sz="1400" dirty="0">
                <a:solidFill>
                  <a:prstClr val="black"/>
                </a:solidFill>
                <a:latin typeface="Tahoma"/>
                <a:cs typeface="+mn-cs"/>
              </a:rPr>
              <a:t>%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400" dirty="0">
                <a:solidFill>
                  <a:prstClr val="black"/>
                </a:solidFill>
                <a:latin typeface="Tahoma"/>
                <a:cs typeface="+mn-cs"/>
              </a:rPr>
              <a:t>Сельское население</a:t>
            </a:r>
            <a:r>
              <a:rPr lang="en-US" sz="1400" dirty="0">
                <a:solidFill>
                  <a:prstClr val="black"/>
                </a:solidFill>
                <a:latin typeface="Tahoma"/>
                <a:cs typeface="+mn-cs"/>
              </a:rPr>
              <a:t> </a:t>
            </a:r>
            <a:r>
              <a:rPr lang="ru-RU" sz="1400" b="1" dirty="0">
                <a:solidFill>
                  <a:prstClr val="black"/>
                </a:solidFill>
                <a:latin typeface="Tahoma"/>
                <a:cs typeface="+mn-cs"/>
              </a:rPr>
              <a:t>2 </a:t>
            </a:r>
            <a:r>
              <a:rPr lang="ru-RU" sz="1400" dirty="0">
                <a:solidFill>
                  <a:prstClr val="black"/>
                </a:solidFill>
                <a:latin typeface="Tahoma"/>
                <a:cs typeface="+mn-cs"/>
              </a:rPr>
              <a:t>%</a:t>
            </a:r>
          </a:p>
        </p:txBody>
      </p:sp>
      <p:pic>
        <p:nvPicPr>
          <p:cNvPr id="19466" name="Picture 2" descr="C:\Documents and Settings\ahmedova\Рабочий стол\Komi_N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62" y="940779"/>
            <a:ext cx="2385498" cy="1804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7889944"/>
              </p:ext>
            </p:extLst>
          </p:nvPr>
        </p:nvGraphicFramePr>
        <p:xfrm>
          <a:off x="107505" y="2813135"/>
          <a:ext cx="8928990" cy="349408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8245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5618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6420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Показатели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2016 год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2017 год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В сравнении с 2016 годом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3680">
                <a:tc gridSpan="4">
                  <a:txBody>
                    <a:bodyPr/>
                    <a:lstStyle/>
                    <a:p>
                      <a:r>
                        <a:rPr lang="ru-RU" sz="1200" dirty="0"/>
                        <a:t>Демография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/>
                        <a:t>Численность населения среднегодовая, тыс. чел.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119,4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118,4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- 1,0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/>
                        <a:t>Общий коэффициент</a:t>
                      </a:r>
                      <a:r>
                        <a:rPr lang="ru-RU" sz="1200" baseline="0" dirty="0"/>
                        <a:t> рождаемости (на 1 000 чел.)</a:t>
                      </a:r>
                      <a:endParaRPr lang="ru-RU" sz="12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11,6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10,2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- 1,4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26856">
                <a:tc>
                  <a:txBody>
                    <a:bodyPr/>
                    <a:lstStyle/>
                    <a:p>
                      <a:r>
                        <a:rPr lang="ru-RU" sz="1200" dirty="0"/>
                        <a:t>Общий коэффициент смертности (на 1 000</a:t>
                      </a:r>
                      <a:r>
                        <a:rPr lang="ru-RU" sz="1200" baseline="0" dirty="0"/>
                        <a:t> </a:t>
                      </a:r>
                      <a:r>
                        <a:rPr lang="ru-RU" sz="1200" dirty="0"/>
                        <a:t>чел.)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11,1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10,4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- 0,7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67992">
                <a:tc gridSpan="4">
                  <a:txBody>
                    <a:bodyPr/>
                    <a:lstStyle/>
                    <a:p>
                      <a:r>
                        <a:rPr lang="ru-RU" sz="1200" dirty="0"/>
                        <a:t>Торговля и услуги населению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/>
                        <a:t>Оборот розничной торговли </a:t>
                      </a:r>
                      <a:r>
                        <a:rPr lang="ru-RU" sz="1200" dirty="0" smtClean="0"/>
                        <a:t>(млн.</a:t>
                      </a:r>
                      <a:r>
                        <a:rPr lang="ru-RU" sz="1200" baseline="0" dirty="0" smtClean="0"/>
                        <a:t> руб.</a:t>
                      </a:r>
                      <a:r>
                        <a:rPr lang="ru-RU" sz="1200" dirty="0" smtClean="0"/>
                        <a:t>)</a:t>
                      </a:r>
                      <a:endParaRPr lang="ru-RU" sz="12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20 450,3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11 150,7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- 9 299,6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/>
                        <a:t>Индекс потребительских цен (% к предыдущему году)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104,8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102,4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- 2,4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37120">
                <a:tc gridSpan="4">
                  <a:txBody>
                    <a:bodyPr/>
                    <a:lstStyle/>
                    <a:p>
                      <a:r>
                        <a:rPr lang="ru-RU" sz="1200" dirty="0"/>
                        <a:t>Денежные доходы населения, труд и занятость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50832">
                <a:tc>
                  <a:txBody>
                    <a:bodyPr/>
                    <a:lstStyle/>
                    <a:p>
                      <a:r>
                        <a:rPr lang="ru-RU" sz="1200" dirty="0"/>
                        <a:t>Величина прожиточного минимума (руб. в месяц)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11,6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12,0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0,4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/>
                        <a:t>Среднемесячная номинальная</a:t>
                      </a:r>
                      <a:r>
                        <a:rPr lang="ru-RU" sz="1200" baseline="0" dirty="0"/>
                        <a:t> начисленная з/п (тыс. руб.)</a:t>
                      </a:r>
                      <a:endParaRPr lang="ru-RU" sz="12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63,2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58,6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- 4,6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19960">
                <a:tc>
                  <a:txBody>
                    <a:bodyPr/>
                    <a:lstStyle/>
                    <a:p>
                      <a:r>
                        <a:rPr lang="ru-RU" sz="1200" dirty="0"/>
                        <a:t>Уровень безработицы (%)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0,5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0,6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0,1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74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/>
              <a:t>Развитие образования на 2014-2020 годы</a:t>
            </a:r>
          </a:p>
        </p:txBody>
      </p:sp>
      <p:sp>
        <p:nvSpPr>
          <p:cNvPr id="6144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19A723-C26E-4E0B-95E2-FC6335F7E3ED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ru-RU">
              <a:solidFill>
                <a:srgbClr val="000000"/>
              </a:solidFill>
            </a:endParaRPr>
          </a:p>
        </p:txBody>
      </p:sp>
      <p:graphicFrame>
        <p:nvGraphicFramePr>
          <p:cNvPr id="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0898379"/>
              </p:ext>
            </p:extLst>
          </p:nvPr>
        </p:nvGraphicFramePr>
        <p:xfrm>
          <a:off x="4788024" y="1451124"/>
          <a:ext cx="3960440" cy="1224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9087" y="1197894"/>
            <a:ext cx="3879588" cy="1477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b="1" dirty="0">
                <a:solidFill>
                  <a:schemeClr val="tx1"/>
                </a:solidFill>
              </a:rPr>
              <a:t>Цель программы:</a:t>
            </a:r>
          </a:p>
          <a:p>
            <a:pPr lvl="0"/>
            <a:r>
              <a:rPr lang="ru-RU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Повышение доступности, качества и эффективности системы </a:t>
            </a:r>
          </a:p>
          <a:p>
            <a:pPr lvl="0"/>
            <a:r>
              <a:rPr lang="ru-RU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образования с учетом потребностей населения</a:t>
            </a:r>
            <a:r>
              <a:rPr lang="ru-RU" sz="1000" dirty="0">
                <a:solidFill>
                  <a:schemeClr val="tx1"/>
                </a:solidFill>
              </a:rPr>
              <a:t>.</a:t>
            </a:r>
          </a:p>
          <a:p>
            <a:r>
              <a:rPr lang="ru-RU" sz="1000" b="1" dirty="0">
                <a:latin typeface="Tahoma" pitchFamily="34" charset="0"/>
                <a:cs typeface="Tahoma" pitchFamily="34" charset="0"/>
              </a:rPr>
              <a:t>Ответственный исполнитель: </a:t>
            </a:r>
          </a:p>
          <a:p>
            <a:r>
              <a:rPr lang="ru-RU" sz="1000" dirty="0"/>
              <a:t>Управление образования.</a:t>
            </a:r>
          </a:p>
          <a:p>
            <a:r>
              <a:rPr lang="ru-RU" sz="1000" b="1" dirty="0">
                <a:latin typeface="Tahoma" pitchFamily="34" charset="0"/>
                <a:cs typeface="Tahoma" pitchFamily="34" charset="0"/>
              </a:rPr>
              <a:t>Соисполнители:</a:t>
            </a:r>
          </a:p>
          <a:p>
            <a:r>
              <a:rPr lang="ru-RU" sz="1000" dirty="0">
                <a:latin typeface="Tahoma" pitchFamily="34" charset="0"/>
                <a:cs typeface="Tahoma" pitchFamily="34" charset="0"/>
              </a:rPr>
              <a:t>Управление капитального строительства; </a:t>
            </a:r>
          </a:p>
          <a:p>
            <a:r>
              <a:rPr lang="ru-RU" sz="1000" dirty="0">
                <a:latin typeface="Tahoma" pitchFamily="34" charset="0"/>
                <a:cs typeface="Tahoma" pitchFamily="34" charset="0"/>
              </a:rPr>
              <a:t>Управление культуры; </a:t>
            </a:r>
          </a:p>
          <a:p>
            <a:r>
              <a:rPr lang="ru-RU" sz="1000" dirty="0">
                <a:latin typeface="Tahoma" pitchFamily="34" charset="0"/>
                <a:cs typeface="Tahoma" pitchFamily="34" charset="0"/>
              </a:rPr>
              <a:t>Управление физической культуры и спорта.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72400" y="997207"/>
            <a:ext cx="73129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dirty="0">
                <a:solidFill>
                  <a:schemeClr val="tx1"/>
                </a:solidFill>
              </a:rPr>
              <a:t>млн. руб.</a:t>
            </a:r>
            <a:endParaRPr lang="ru-RU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14039" y="1203297"/>
            <a:ext cx="133241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b="1" dirty="0">
                <a:solidFill>
                  <a:schemeClr val="tx1"/>
                </a:solidFill>
              </a:rPr>
              <a:t>Финансирование</a:t>
            </a:r>
            <a:endParaRPr lang="ru-RU" sz="1000" b="1" dirty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865350"/>
              </p:ext>
            </p:extLst>
          </p:nvPr>
        </p:nvGraphicFramePr>
        <p:xfrm>
          <a:off x="116505" y="2816276"/>
          <a:ext cx="8916331" cy="3679200"/>
        </p:xfrm>
        <a:graphic>
          <a:graphicData uri="http://schemas.openxmlformats.org/drawingml/2006/table">
            <a:tbl>
              <a:tblPr/>
              <a:tblGrid>
                <a:gridCol w="59046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9545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849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Наименование</a:t>
                      </a:r>
                    </a:p>
                  </a:txBody>
                  <a:tcPr marL="46800" marR="46800" marT="36000" marB="36000" anchor="ctr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Утверждено</a:t>
                      </a:r>
                    </a:p>
                  </a:txBody>
                  <a:tcPr marL="46800" marR="46800" marT="36000" marB="36000" anchor="ctr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Исполнено</a:t>
                      </a:r>
                    </a:p>
                  </a:txBody>
                  <a:tcPr marL="46800" marR="46800" marT="36000" marB="36000" anchor="ctr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Процент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исполнения (%)</a:t>
                      </a:r>
                    </a:p>
                  </a:txBody>
                  <a:tcPr marL="46800" marR="46800" marT="36000" marB="36000" anchor="ctr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55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Подпрограмма «Развитие дошкольного образования»</a:t>
                      </a: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921,1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908,8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55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Оказание муниципальных услуг дошкольными образовательными учреждениями</a:t>
                      </a: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850,7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850,7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021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Погашение кредиторской задолженности по реконструкции здания МОУ «Межшкольный учебный комбинат» МОГО «Ухта» под ДОУ</a:t>
                      </a: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8639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Погашение кредиторской задолженности  по капитальному ремонту  МДОУ «Д/С № 102»</a:t>
                      </a: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55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Капитальный ремонт МДОУ «Д/С № 95»</a:t>
                      </a: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155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Устройство эвакуационных выходов в дошкольных образовательных учреждениях</a:t>
                      </a: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1551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Замена электрических сетей и элементов АПС в дошкольных образовательных учреждениях</a:t>
                      </a: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1551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Подготовка образовательных учреждений к новому учебному году</a:t>
                      </a: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1551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Противопожарные мероприятия</a:t>
                      </a: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1551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Обучение на базе ПОУ «Ухтинский педагогический колледж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» 92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человек по специальности "Воспитатель", выпуск в 2017 году - 32 воспитателя</a:t>
                      </a: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1551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Повышение квалификации работников дошкольных образовательных учреждений</a:t>
                      </a: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1551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Выплата ежемесячной денежной компенсации на оплату коммунальных услуг 129 педагогическим работникам</a:t>
                      </a: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462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51</a:t>
            </a:fld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637954" y="0"/>
            <a:ext cx="550862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008000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Tahoma" pitchFamily="34" charset="0"/>
                <a:cs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Tahoma" pitchFamily="34" charset="0"/>
                <a:cs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Tahoma" pitchFamily="34" charset="0"/>
                <a:cs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Tahoma" pitchFamily="34" charset="0"/>
                <a:cs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Tahoma" pitchFamily="34" charset="0"/>
                <a:cs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Tahoma" pitchFamily="34" charset="0"/>
                <a:cs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Tahoma" pitchFamily="34" charset="0"/>
                <a:cs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ru-RU"/>
              <a:t>Развитие образования на 2014-2020 годы</a:t>
            </a:r>
            <a:endParaRPr lang="ru-RU" dirty="0"/>
          </a:p>
        </p:txBody>
      </p:sp>
      <p:graphicFrame>
        <p:nvGraphicFramePr>
          <p:cNvPr id="6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083613"/>
              </p:ext>
            </p:extLst>
          </p:nvPr>
        </p:nvGraphicFramePr>
        <p:xfrm>
          <a:off x="116505" y="1119658"/>
          <a:ext cx="8916331" cy="5474400"/>
        </p:xfrm>
        <a:graphic>
          <a:graphicData uri="http://schemas.openxmlformats.org/drawingml/2006/table">
            <a:tbl>
              <a:tblPr/>
              <a:tblGrid>
                <a:gridCol w="59046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9545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849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Наименование</a:t>
                      </a:r>
                    </a:p>
                  </a:txBody>
                  <a:tcPr marL="46800" marR="46800" marT="36000" marB="36000" anchor="ctr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Утверждено</a:t>
                      </a:r>
                    </a:p>
                  </a:txBody>
                  <a:tcPr marL="46800" marR="46800" marT="36000" marB="36000" anchor="ctr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Исполнено</a:t>
                      </a:r>
                    </a:p>
                  </a:txBody>
                  <a:tcPr marL="46800" marR="46800" marT="36000" marB="36000" anchor="ctr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Процент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исполнения (%)</a:t>
                      </a:r>
                    </a:p>
                  </a:txBody>
                  <a:tcPr marL="46800" marR="46800" marT="36000" marB="36000" anchor="ctr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551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Компенсация части родительской платы за 1 879 детей</a:t>
                      </a: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551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Укрепление материально-технической базы </a:t>
                      </a: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620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Подпрограмма «Развитие общего образования»</a:t>
                      </a: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918,5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918,4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8639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Оказание муниципальных услуг общеобразовательными учреждениями</a:t>
                      </a: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814,6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814,6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55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Погашение кредиторской задолженности по капитальному ремонту МОУ «СОШ № 2» </a:t>
                      </a: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155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Погашение кредиторской задолженности по капитальному ремонту МОУ «СОШ № 3» </a:t>
                      </a: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155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Капитальный ремонт МОУ «СОШ № 4»</a:t>
                      </a: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1551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Текущий ремонт помещений МОУ «СОШ №7» МОГО «Ухта»</a:t>
                      </a: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1551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Капитальный ремонт кровли и приобретение технических средств и оборудования МОУ «НОШ </a:t>
                      </a:r>
                    </a:p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№</a:t>
                      </a:r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23»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пгт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 Ярега» </a:t>
                      </a: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1551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Облицовка здания металлическим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сайдингом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и приобретение ученической мебели, спортивного инвентаря, мультимедийного оборудования МОУ «СОШ № 15»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пгт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 Ярега  </a:t>
                      </a: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1551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Ремонт внутренних помещений «ГПЛ»</a:t>
                      </a: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155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Проведение текущего ремонта в здании МОУ «СОШ № 16»</a:t>
                      </a: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155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Капитальный ремонт кровли общеобразовательных учреждений</a:t>
                      </a: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155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Летняя школа «Маленький принц» для детей с ограниченными возможностями здоровья</a:t>
                      </a: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155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Подготовка образовательных учреждений к новому учебному году</a:t>
                      </a: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155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Приобретение оборудования: ученическая мебель, оргтехника</a:t>
                      </a: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155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Установка видеонаблюдения и ограждения по периметру территории учреждений</a:t>
                      </a: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155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Организация и проведение ЕГЭ и ГИА</a:t>
                      </a: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155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Организация, проведение и участие обучающихся и педагогов в конкурсах, фестивалях, соревнованиях, различных мероприятиях федерального, республиканского и городского уровней</a:t>
                      </a: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155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Повышение квалификации работников общеобразовательных учреждений</a:t>
                      </a: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650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52</a:t>
            </a:fld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637954" y="0"/>
            <a:ext cx="550862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008000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Tahoma" pitchFamily="34" charset="0"/>
                <a:cs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Tahoma" pitchFamily="34" charset="0"/>
                <a:cs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Tahoma" pitchFamily="34" charset="0"/>
                <a:cs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Tahoma" pitchFamily="34" charset="0"/>
                <a:cs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Tahoma" pitchFamily="34" charset="0"/>
                <a:cs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Tahoma" pitchFamily="34" charset="0"/>
                <a:cs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Tahoma" pitchFamily="34" charset="0"/>
                <a:cs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ru-RU"/>
              <a:t>Развитие образования на 2014-2020 годы</a:t>
            </a:r>
            <a:endParaRPr lang="ru-RU" dirty="0"/>
          </a:p>
        </p:txBody>
      </p:sp>
      <p:graphicFrame>
        <p:nvGraphicFramePr>
          <p:cNvPr id="6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671862"/>
              </p:ext>
            </p:extLst>
          </p:nvPr>
        </p:nvGraphicFramePr>
        <p:xfrm>
          <a:off x="116505" y="1196777"/>
          <a:ext cx="8916331" cy="4352400"/>
        </p:xfrm>
        <a:graphic>
          <a:graphicData uri="http://schemas.openxmlformats.org/drawingml/2006/table">
            <a:tbl>
              <a:tblPr/>
              <a:tblGrid>
                <a:gridCol w="59046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9545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849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Наименование</a:t>
                      </a:r>
                    </a:p>
                  </a:txBody>
                  <a:tcPr marL="46800" marR="46800" marT="36000" marB="36000" anchor="ctr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Утверждено</a:t>
                      </a:r>
                    </a:p>
                  </a:txBody>
                  <a:tcPr marL="46800" marR="46800" marT="36000" marB="36000" anchor="ctr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Исполнено</a:t>
                      </a:r>
                    </a:p>
                  </a:txBody>
                  <a:tcPr marL="46800" marR="46800" marT="36000" marB="36000" anchor="ctr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Процент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исполнения (%)</a:t>
                      </a:r>
                    </a:p>
                  </a:txBody>
                  <a:tcPr marL="46800" marR="46800" marT="36000" marB="36000" anchor="ctr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55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Содержание информационно-методического центра</a:t>
                      </a: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55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Мероприятия по организации питания 5 337 обучающихся 1-4 классов в МОГО «Ухта»</a:t>
                      </a: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55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Выплата ежемесячной денежной компенсации на оплату коммунальных услуг 204 педагогическим работникам и специалистам</a:t>
                      </a: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Подпрограмма «Развитие дополнительного образования»</a:t>
                      </a: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8639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Оказание муниципальных услуг учреждениями дополнительного образования детей</a:t>
                      </a: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155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Организация, проведение и участие обучающихся, молодежи и педагогов в конкурсах, фестивалях, соревнованиях, различных мероприятиях федерального, республиканского и городского уровней</a:t>
                      </a: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155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Подготовка учреждений дополнительного образования детей к новому учебному году</a:t>
                      </a: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155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Повышение квалификации работников учреждений дополнительного образования детей</a:t>
                      </a: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155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Реализация новой модели системы ДОД на базе МУ ДО «ЦЮТ»</a:t>
                      </a: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155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Организация военно-полевого слета имени Героя России А.И. Алексеева</a:t>
                      </a: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155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Подпрограмма «Оздоровление, отдых детей и трудоустройство подростков»</a:t>
                      </a: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155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Организация временной занятости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000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подростков в летний период</a:t>
                      </a: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155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Организация оздоровления и отдыха 3 207 детей и подростков</a:t>
                      </a: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155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Подпрограмма «Обеспечение реализации Программы»</a:t>
                      </a: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67,2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155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Содержание Управления образования</a:t>
                      </a: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8370" y="5544235"/>
            <a:ext cx="8958125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endParaRPr lang="ru-RU" sz="1000" b="1" dirty="0" smtClean="0">
              <a:latin typeface="Tahoma" pitchFamily="34" charset="0"/>
              <a:cs typeface="Tahoma" pitchFamily="34" charset="0"/>
            </a:endParaRPr>
          </a:p>
          <a:p>
            <a:pPr lvl="0"/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Годовой отчет о ходе реализации и оценке эффективности реализации муниципальной программы МОГО «Ухта»</a:t>
            </a:r>
          </a:p>
          <a:p>
            <a:pPr lvl="0"/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«Развитие образования на 2014-2020 годы» размещен по адресу </a:t>
            </a:r>
          </a:p>
          <a:p>
            <a:pPr lvl="0"/>
            <a:r>
              <a:rPr lang="en-US" sz="1000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http://</a:t>
            </a:r>
            <a:r>
              <a:rPr lang="en-US" sz="10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edu.mouhta.ru/about/godotchet/index2.php</a:t>
            </a:r>
            <a:r>
              <a:rPr lang="ru-RU" sz="10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147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/>
              <a:t>Культура на 2014-2020 годы</a:t>
            </a:r>
          </a:p>
        </p:txBody>
      </p:sp>
      <p:sp>
        <p:nvSpPr>
          <p:cNvPr id="6144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19A723-C26E-4E0B-95E2-FC6335F7E3ED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53</a:t>
            </a:fld>
            <a:endParaRPr lang="ru-RU">
              <a:solidFill>
                <a:srgbClr val="000000"/>
              </a:solidFill>
            </a:endParaRPr>
          </a:p>
        </p:txBody>
      </p:sp>
      <p:graphicFrame>
        <p:nvGraphicFramePr>
          <p:cNvPr id="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3719517"/>
              </p:ext>
            </p:extLst>
          </p:nvPr>
        </p:nvGraphicFramePr>
        <p:xfrm>
          <a:off x="4788024" y="1330506"/>
          <a:ext cx="3960440" cy="1070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9087" y="1077626"/>
            <a:ext cx="4419800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b="1" dirty="0">
                <a:solidFill>
                  <a:schemeClr val="tx1"/>
                </a:solidFill>
              </a:rPr>
              <a:t>Цель программы:</a:t>
            </a:r>
          </a:p>
          <a:p>
            <a:r>
              <a:rPr lang="ru-RU" sz="1000" dirty="0">
                <a:solidFill>
                  <a:schemeClr val="tx1"/>
                </a:solidFill>
              </a:rPr>
              <a:t>Развитие культурного потенциала, сохранение культурного наследия </a:t>
            </a:r>
          </a:p>
          <a:p>
            <a:r>
              <a:rPr lang="ru-RU" sz="1000" dirty="0">
                <a:solidFill>
                  <a:schemeClr val="tx1"/>
                </a:solidFill>
              </a:rPr>
              <a:t>и гармонизация культурной жизни населения муниципального </a:t>
            </a:r>
          </a:p>
          <a:p>
            <a:r>
              <a:rPr lang="ru-RU" sz="1000" dirty="0">
                <a:solidFill>
                  <a:schemeClr val="tx1"/>
                </a:solidFill>
              </a:rPr>
              <a:t>образования.</a:t>
            </a:r>
          </a:p>
          <a:p>
            <a:r>
              <a:rPr lang="ru-RU" sz="1000" b="1" dirty="0">
                <a:latin typeface="Tahoma" pitchFamily="34" charset="0"/>
                <a:cs typeface="Tahoma" pitchFamily="34" charset="0"/>
              </a:rPr>
              <a:t>Ответственный исполнитель: </a:t>
            </a:r>
          </a:p>
          <a:p>
            <a:r>
              <a:rPr lang="ru-RU" sz="1000" dirty="0"/>
              <a:t>Управление культуры.</a:t>
            </a:r>
          </a:p>
          <a:p>
            <a:r>
              <a:rPr lang="ru-RU" sz="1000" b="1" dirty="0">
                <a:latin typeface="Tahoma" pitchFamily="34" charset="0"/>
                <a:cs typeface="Tahoma" pitchFamily="34" charset="0"/>
              </a:rPr>
              <a:t>Соисполнитель:</a:t>
            </a:r>
          </a:p>
          <a:p>
            <a:r>
              <a:rPr lang="ru-RU" sz="1000" dirty="0"/>
              <a:t>Управление капитального строительства.</a:t>
            </a:r>
            <a:endParaRPr lang="ru-RU" sz="1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72400" y="942122"/>
            <a:ext cx="73129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dirty="0">
                <a:solidFill>
                  <a:schemeClr val="tx1"/>
                </a:solidFill>
              </a:rPr>
              <a:t>млн. руб.</a:t>
            </a:r>
            <a:endParaRPr lang="ru-RU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14039" y="1072012"/>
            <a:ext cx="133241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b="1" dirty="0">
                <a:solidFill>
                  <a:schemeClr val="tx1"/>
                </a:solidFill>
              </a:rPr>
              <a:t>Финансирование</a:t>
            </a:r>
            <a:endParaRPr lang="ru-RU" sz="1000" b="1" dirty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279602"/>
              </p:ext>
            </p:extLst>
          </p:nvPr>
        </p:nvGraphicFramePr>
        <p:xfrm>
          <a:off x="116505" y="2483895"/>
          <a:ext cx="8916330" cy="4118316"/>
        </p:xfrm>
        <a:graphic>
          <a:graphicData uri="http://schemas.openxmlformats.org/drawingml/2006/table">
            <a:tbl>
              <a:tblPr/>
              <a:tblGrid>
                <a:gridCol w="53309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794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8548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2047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010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Наименование</a:t>
                      </a:r>
                    </a:p>
                  </a:txBody>
                  <a:tcPr marL="46800" marR="46800" marT="36000" marB="36000" anchor="ctr"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Утверждено</a:t>
                      </a:r>
                    </a:p>
                  </a:txBody>
                  <a:tcPr marL="46800" marR="46800" marT="36000" marB="36000" anchor="ctr"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Исполнено</a:t>
                      </a:r>
                    </a:p>
                  </a:txBody>
                  <a:tcPr marL="46800" marR="46800" marT="36000" marB="36000" anchor="ctr"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Процент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исполнения 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(%)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46800" marR="46800" marT="36000" marB="36000" anchor="ctr"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40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Капитальный ремонт кровли и текущий ремонт здания МАУ «Городской дворец культуры»</a:t>
                      </a: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27,8</a:t>
                      </a: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27,8</a:t>
                      </a: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67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Ремонт МУ ДО «Детская музыкальная школа № 1» МОГО «Ухта» </a:t>
                      </a: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1,4</a:t>
                      </a: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1,4</a:t>
                      </a: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67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Ремонт кинозала МУ «</a:t>
                      </a:r>
                      <a:r>
                        <a:rPr lang="ru-RU" sz="1000" b="0" i="0" u="none" strike="noStrike" dirty="0" err="1">
                          <a:effectLst/>
                          <a:latin typeface="+mn-lt"/>
                        </a:rPr>
                        <a:t>Водненский</a:t>
                      </a:r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 ДК» МОГО «Ухта»</a:t>
                      </a: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0,6</a:t>
                      </a: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0,6</a:t>
                      </a: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467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Ремонт учебного кабинета МУ ДО «Детская художественная школа» МОГО «Ухта» по адресу: г. Ухта, проезд Строителей, д.1</a:t>
                      </a: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0,2</a:t>
                      </a: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0,2</a:t>
                      </a: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467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Ремонт кровли МУ «Дом молодежи» МОГО «Ухта»</a:t>
                      </a: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1,6</a:t>
                      </a: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1,6</a:t>
                      </a: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467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Выполнение противопожарных мероприятий</a:t>
                      </a: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1,6</a:t>
                      </a: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1,6</a:t>
                      </a: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467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Укрепление и модернизация материально - технической базы в области культуры, дополнительного образования детей, объектов культурного наследия</a:t>
                      </a: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16,4</a:t>
                      </a: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16,4</a:t>
                      </a: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467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Обслуживание объектов культурного наследия</a:t>
                      </a: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0,6</a:t>
                      </a: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0,5</a:t>
                      </a: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83</a:t>
                      </a: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149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Оказание муниципальных услуг (выполнение работ) музеями</a:t>
                      </a: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13,3</a:t>
                      </a: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13,3</a:t>
                      </a: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467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Оказание муниципальных услуг (выполнение работ) библиотеками</a:t>
                      </a: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29,7</a:t>
                      </a: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29,7</a:t>
                      </a: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467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Оказание муниципальных услуг (выполнение работ) учреждениями культурно - досуговой сферы</a:t>
                      </a: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82,2</a:t>
                      </a: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82,2</a:t>
                      </a: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467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Оказание муниципальных услуг (выполнение работ) учреждениями дополнительного образования детей в области искусств</a:t>
                      </a: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48,9</a:t>
                      </a: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48,9</a:t>
                      </a: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649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Культура на 2014-2020 годы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54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8491" y="3496039"/>
            <a:ext cx="8928992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endParaRPr lang="ru-RU" sz="1000" b="1" dirty="0">
              <a:latin typeface="Tahoma" pitchFamily="34" charset="0"/>
              <a:cs typeface="Tahoma" pitchFamily="34" charset="0"/>
            </a:endParaRPr>
          </a:p>
          <a:p>
            <a:pPr lvl="0"/>
            <a:r>
              <a:rPr lang="ru-RU" sz="1000" b="1" dirty="0">
                <a:latin typeface="Tahoma" pitchFamily="34" charset="0"/>
                <a:cs typeface="Tahoma" pitchFamily="34" charset="0"/>
              </a:rPr>
              <a:t>Годовой отчет о ходе реализации и оценке эффективности реализации муниципальной программы МОГО «Ухта» </a:t>
            </a:r>
          </a:p>
          <a:p>
            <a:pPr lvl="0"/>
            <a:r>
              <a:rPr lang="ru-RU" sz="1000" b="1" dirty="0">
                <a:latin typeface="Tahoma" pitchFamily="34" charset="0"/>
                <a:cs typeface="Tahoma" pitchFamily="34" charset="0"/>
              </a:rPr>
              <a:t>«Культура на 2014 -2020 годы»  размещен по адресу</a:t>
            </a:r>
          </a:p>
          <a:p>
            <a:pPr lvl="0"/>
            <a:r>
              <a:rPr lang="en-US" sz="1000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http://kultura.mouhta.ru/docs/otchet_mun/ezhegodnye-otchety</a:t>
            </a:r>
            <a:r>
              <a:rPr lang="en-US" sz="10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ru-RU" sz="10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.</a:t>
            </a:r>
            <a:endParaRPr lang="ru-RU" sz="1000" b="1" dirty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7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691716"/>
              </p:ext>
            </p:extLst>
          </p:nvPr>
        </p:nvGraphicFramePr>
        <p:xfrm>
          <a:off x="116505" y="1216940"/>
          <a:ext cx="8916330" cy="2269944"/>
        </p:xfrm>
        <a:graphic>
          <a:graphicData uri="http://schemas.openxmlformats.org/drawingml/2006/table">
            <a:tbl>
              <a:tblPr/>
              <a:tblGrid>
                <a:gridCol w="53309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794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8548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2047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010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Наименование</a:t>
                      </a:r>
                    </a:p>
                  </a:txBody>
                  <a:tcPr marL="46800" marR="46800" marT="36000" marB="36000" anchor="ctr"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Утверждено</a:t>
                      </a:r>
                    </a:p>
                  </a:txBody>
                  <a:tcPr marL="46800" marR="46800" marT="36000" marB="36000" anchor="ctr"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Исполнено</a:t>
                      </a:r>
                    </a:p>
                  </a:txBody>
                  <a:tcPr marL="46800" marR="46800" marT="36000" marB="36000" anchor="ctr"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Процент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исполнения 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(%)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46800" marR="46800" marT="36000" marB="36000" anchor="ctr"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67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Оказание муниципальных услуг (выполнение работ) прочими учреждениями культуры</a:t>
                      </a: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24,8</a:t>
                      </a: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24,8</a:t>
                      </a: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67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Комплектование документных (книжных) фондов библиотек</a:t>
                      </a: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0,5</a:t>
                      </a: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0,5</a:t>
                      </a: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67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Выплата ежемесячной денежной компенсации на оплату жилого помещения и коммунальных услуг 34 специалистам</a:t>
                      </a: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0,6</a:t>
                      </a: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0,6</a:t>
                      </a: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467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Организация городских мероприятий, фестивалей, смотров, реализация творческих проектов в области культуры</a:t>
                      </a: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2,9</a:t>
                      </a: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2,9</a:t>
                      </a: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467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Реализация народных проектов</a:t>
                      </a: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0,4</a:t>
                      </a: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0,4</a:t>
                      </a: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467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Содержание и обеспечение деятельности Управление культуры </a:t>
                      </a: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22,9</a:t>
                      </a: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22,7</a:t>
                      </a: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99</a:t>
                      </a:r>
                    </a:p>
                  </a:txBody>
                  <a:tcPr marL="46800" marR="46800"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910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/>
              <a:t>Социальная поддержка населения на 2016-2020 годы</a:t>
            </a:r>
          </a:p>
        </p:txBody>
      </p:sp>
      <p:sp>
        <p:nvSpPr>
          <p:cNvPr id="6144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19A723-C26E-4E0B-95E2-FC6335F7E3ED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55</a:t>
            </a:fld>
            <a:endParaRPr lang="ru-RU">
              <a:solidFill>
                <a:srgbClr val="000000"/>
              </a:solidFill>
            </a:endParaRPr>
          </a:p>
        </p:txBody>
      </p:sp>
      <p:graphicFrame>
        <p:nvGraphicFramePr>
          <p:cNvPr id="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3534601"/>
              </p:ext>
            </p:extLst>
          </p:nvPr>
        </p:nvGraphicFramePr>
        <p:xfrm>
          <a:off x="4788024" y="1804491"/>
          <a:ext cx="3960440" cy="855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1471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296521"/>
              </p:ext>
            </p:extLst>
          </p:nvPr>
        </p:nvGraphicFramePr>
        <p:xfrm>
          <a:off x="101599" y="2975688"/>
          <a:ext cx="8925895" cy="1432560"/>
        </p:xfrm>
        <a:graphic>
          <a:graphicData uri="http://schemas.openxmlformats.org/drawingml/2006/table">
            <a:tbl>
              <a:tblPr/>
              <a:tblGrid>
                <a:gridCol w="600057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9011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001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3511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505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Наименование</a:t>
                      </a:r>
                    </a:p>
                  </a:txBody>
                  <a:tcPr marL="36000" marR="360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Утверждено</a:t>
                      </a:r>
                    </a:p>
                  </a:txBody>
                  <a:tcPr marL="36000" marR="360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Исполнено</a:t>
                      </a:r>
                    </a:p>
                  </a:txBody>
                  <a:tcPr marL="36000" marR="36000"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Процент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исполнения (%)</a:t>
                      </a:r>
                    </a:p>
                  </a:txBody>
                  <a:tcPr marL="36000" marR="36000"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79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Предоставление дополнительных мер социальной поддержки отдельным категориям граждан</a:t>
                      </a:r>
                    </a:p>
                  </a:txBody>
                  <a:tcPr marL="36000" marR="360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0,1</a:t>
                      </a:r>
                    </a:p>
                  </a:txBody>
                  <a:tcPr marL="36000" marR="36000"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0,1</a:t>
                      </a:r>
                    </a:p>
                  </a:txBody>
                  <a:tcPr marL="36000" marR="36000"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100</a:t>
                      </a:r>
                    </a:p>
                  </a:txBody>
                  <a:tcPr marL="36000" marR="36000"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97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Оказание единовременной материальной помощи гражданам, попавшим в трудную жизненную или экстремальную ситуацию</a:t>
                      </a:r>
                    </a:p>
                  </a:txBody>
                  <a:tcPr marL="36000" marR="360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0,2</a:t>
                      </a:r>
                    </a:p>
                  </a:txBody>
                  <a:tcPr marL="36000" marR="36000"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0,2</a:t>
                      </a:r>
                    </a:p>
                  </a:txBody>
                  <a:tcPr marL="36000" marR="36000"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100</a:t>
                      </a:r>
                    </a:p>
                  </a:txBody>
                  <a:tcPr marL="36000" marR="36000"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Предоставление субсидий социально ориентированным некоммерческим организациям</a:t>
                      </a:r>
                    </a:p>
                  </a:txBody>
                  <a:tcPr marL="36000" marR="360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1,2</a:t>
                      </a:r>
                    </a:p>
                  </a:txBody>
                  <a:tcPr marL="36000" marR="36000"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1,2</a:t>
                      </a:r>
                    </a:p>
                  </a:txBody>
                  <a:tcPr marL="36000" marR="36000"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100</a:t>
                      </a:r>
                    </a:p>
                  </a:txBody>
                  <a:tcPr marL="36000" marR="36000"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9087" y="1534287"/>
            <a:ext cx="2890535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b="1" dirty="0">
                <a:solidFill>
                  <a:schemeClr val="tx1"/>
                </a:solidFill>
              </a:rPr>
              <a:t>Цель программы:</a:t>
            </a:r>
          </a:p>
          <a:p>
            <a:pPr lvl="0"/>
            <a:r>
              <a:rPr lang="ru-RU" sz="1000" dirty="0">
                <a:solidFill>
                  <a:schemeClr val="tx1"/>
                </a:solidFill>
              </a:rPr>
              <a:t>Оказание социальной поддержки гражданам.</a:t>
            </a:r>
          </a:p>
          <a:p>
            <a:r>
              <a:rPr lang="ru-RU" sz="1000" b="1" dirty="0">
                <a:latin typeface="Tahoma" pitchFamily="34" charset="0"/>
                <a:cs typeface="Tahoma" pitchFamily="34" charset="0"/>
              </a:rPr>
              <a:t>Ответственный исполнитель: </a:t>
            </a:r>
          </a:p>
          <a:p>
            <a:r>
              <a:rPr lang="ru-RU" sz="1000" dirty="0"/>
              <a:t>Социальный отдел администрации.</a:t>
            </a:r>
            <a:endParaRPr lang="ru-RU" sz="1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72400" y="1322583"/>
            <a:ext cx="73129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dirty="0">
                <a:solidFill>
                  <a:schemeClr val="tx1"/>
                </a:solidFill>
              </a:rPr>
              <a:t>млн. руб.</a:t>
            </a:r>
            <a:endParaRPr lang="ru-RU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14039" y="1528673"/>
            <a:ext cx="133241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b="1" dirty="0">
                <a:solidFill>
                  <a:schemeClr val="tx1"/>
                </a:solidFill>
              </a:rPr>
              <a:t>Финансирование</a:t>
            </a:r>
            <a:endParaRPr lang="ru-RU" sz="1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984" y="4416668"/>
            <a:ext cx="8928992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endParaRPr lang="ru-RU" sz="1000" b="1" dirty="0" smtClean="0">
              <a:latin typeface="Tahoma" pitchFamily="34" charset="0"/>
              <a:cs typeface="Tahoma" pitchFamily="34" charset="0"/>
            </a:endParaRPr>
          </a:p>
          <a:p>
            <a:pPr lvl="0"/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Годовой отчет о ходе реализации и оценке эффективности реализации муниципальной программы МОГО «Ухта» </a:t>
            </a:r>
          </a:p>
          <a:p>
            <a:pPr lvl="0"/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«Социальная поддержка населения на 2016 -2020 годы» размещен по адресу</a:t>
            </a:r>
          </a:p>
          <a:p>
            <a:pPr lvl="0"/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000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https://mouhta.ru/directions/business</a:t>
            </a:r>
            <a:r>
              <a:rPr lang="en-US" sz="10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ru-RU" sz="10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2316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/>
              <a:t>Развитие физической культуры и спорта на 2014-2020 годы</a:t>
            </a:r>
          </a:p>
        </p:txBody>
      </p:sp>
      <p:sp>
        <p:nvSpPr>
          <p:cNvPr id="6144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19A723-C26E-4E0B-95E2-FC6335F7E3ED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56</a:t>
            </a:fld>
            <a:endParaRPr lang="ru-RU">
              <a:solidFill>
                <a:srgbClr val="000000"/>
              </a:solidFill>
            </a:endParaRPr>
          </a:p>
        </p:txBody>
      </p:sp>
      <p:graphicFrame>
        <p:nvGraphicFramePr>
          <p:cNvPr id="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5960613"/>
              </p:ext>
            </p:extLst>
          </p:nvPr>
        </p:nvGraphicFramePr>
        <p:xfrm>
          <a:off x="4788024" y="1341144"/>
          <a:ext cx="3960440" cy="1322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9087" y="1065690"/>
            <a:ext cx="4204997" cy="1785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b="1" dirty="0">
                <a:solidFill>
                  <a:schemeClr val="tx1"/>
                </a:solidFill>
              </a:rPr>
              <a:t>Цель программы:</a:t>
            </a:r>
          </a:p>
          <a:p>
            <a:pPr lvl="0"/>
            <a:r>
              <a:rPr lang="ru-RU" sz="1000" dirty="0">
                <a:solidFill>
                  <a:schemeClr val="tx1"/>
                </a:solidFill>
              </a:rPr>
              <a:t>Совершенствование системы физической культуры и спорта, </a:t>
            </a:r>
          </a:p>
          <a:p>
            <a:pPr lvl="0"/>
            <a:r>
              <a:rPr lang="ru-RU" sz="1000" dirty="0">
                <a:solidFill>
                  <a:schemeClr val="tx1"/>
                </a:solidFill>
              </a:rPr>
              <a:t>направленной на укрепление здоровья, улучшение качества жизни</a:t>
            </a:r>
          </a:p>
          <a:p>
            <a:pPr lvl="0"/>
            <a:r>
              <a:rPr lang="ru-RU" sz="1000" dirty="0">
                <a:solidFill>
                  <a:schemeClr val="tx1"/>
                </a:solidFill>
              </a:rPr>
              <a:t>населения и развитие массового спорта.</a:t>
            </a:r>
          </a:p>
          <a:p>
            <a:r>
              <a:rPr lang="ru-RU" sz="1000" b="1" dirty="0">
                <a:latin typeface="Tahoma" pitchFamily="34" charset="0"/>
                <a:cs typeface="Tahoma" pitchFamily="34" charset="0"/>
              </a:rPr>
              <a:t>Ответственный исполнитель: </a:t>
            </a:r>
          </a:p>
          <a:p>
            <a:r>
              <a:rPr lang="ru-RU" sz="1000" dirty="0"/>
              <a:t>Управление физической культуры и спорта.</a:t>
            </a:r>
          </a:p>
          <a:p>
            <a:r>
              <a:rPr lang="ru-RU" sz="1000" b="1" dirty="0">
                <a:latin typeface="Tahoma" pitchFamily="34" charset="0"/>
                <a:cs typeface="Tahoma" pitchFamily="34" charset="0"/>
              </a:rPr>
              <a:t>Соисполнители:</a:t>
            </a:r>
          </a:p>
          <a:p>
            <a:r>
              <a:rPr lang="ru-RU" sz="1000" dirty="0">
                <a:latin typeface="Tahoma" pitchFamily="34" charset="0"/>
                <a:cs typeface="Tahoma" pitchFamily="34" charset="0"/>
              </a:rPr>
              <a:t>Управление капитального строительства;</a:t>
            </a:r>
          </a:p>
          <a:p>
            <a:r>
              <a:rPr lang="ru-RU" sz="1000" dirty="0">
                <a:latin typeface="Tahoma" pitchFamily="34" charset="0"/>
                <a:cs typeface="Tahoma" pitchFamily="34" charset="0"/>
              </a:rPr>
              <a:t>Управление образования;</a:t>
            </a:r>
          </a:p>
          <a:p>
            <a:r>
              <a:rPr lang="ru-RU" sz="1000" dirty="0">
                <a:latin typeface="Tahoma" pitchFamily="34" charset="0"/>
                <a:cs typeface="Tahoma" pitchFamily="34" charset="0"/>
              </a:rPr>
              <a:t>Управление жилищно-коммунального хозяйства.</a:t>
            </a:r>
          </a:p>
          <a:p>
            <a:endParaRPr lang="ru-RU" sz="1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72400" y="1085343"/>
            <a:ext cx="73129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dirty="0">
                <a:solidFill>
                  <a:schemeClr val="tx1"/>
                </a:solidFill>
              </a:rPr>
              <a:t>млн. руб.</a:t>
            </a:r>
            <a:endParaRPr lang="ru-RU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14039" y="1082110"/>
            <a:ext cx="133241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b="1" dirty="0">
                <a:solidFill>
                  <a:schemeClr val="tx1"/>
                </a:solidFill>
              </a:rPr>
              <a:t>Финансирование</a:t>
            </a:r>
            <a:endParaRPr lang="ru-RU" sz="1000" b="1" dirty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9766509"/>
              </p:ext>
            </p:extLst>
          </p:nvPr>
        </p:nvGraphicFramePr>
        <p:xfrm>
          <a:off x="101599" y="2751390"/>
          <a:ext cx="8922236" cy="3474720"/>
        </p:xfrm>
        <a:graphic>
          <a:graphicData uri="http://schemas.openxmlformats.org/drawingml/2006/table">
            <a:tbl>
              <a:tblPr/>
              <a:tblGrid>
                <a:gridCol w="53344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1583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9178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505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Наименование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Утверждено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Исполнено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Процент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исполнения (%)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79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Реконструкция бассейна «Юность» в г. Ухте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79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Реконструкция спорткомплекса «Нефтяник» в г. Ухта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Текущий ремонт кровли МБУ «Ледовый дворец спорта им. С.Капустина»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379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Текущий ремонт малого бассейна по адресу: наб.Нефтяников, д.18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379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Текущий ремонт помещений лыжной базы МУ «СШ №1»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485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Адаптация муниципальных учреждений физкультуры и спорта к обслуживанию инвалидов;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проведение мероприятий с участием инвалидов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527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Оказание услуг физкультурно - спортивными учреждениями 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109,4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109,4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527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Укрепление материально-технической базы физкультурно-спортивных учреждений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527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Содержание Управления физической культуры и спорта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527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Реализация мероприятий «Готов к труду и обороне» (ГТО) 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527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Спартакиада народов Севера России «Заполярные игры» - г.Воркута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527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Реализация народных проектов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90138" y="6150114"/>
            <a:ext cx="8928992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endParaRPr lang="ru-RU" sz="1000" b="1" dirty="0" smtClean="0">
              <a:latin typeface="Tahoma" pitchFamily="34" charset="0"/>
              <a:cs typeface="Tahoma" pitchFamily="34" charset="0"/>
            </a:endParaRPr>
          </a:p>
          <a:p>
            <a:pPr lvl="0"/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Годовой отчет о ходе реализации и оценке эффективности реализации муниципальной программы МОГО «Ухта» </a:t>
            </a:r>
          </a:p>
          <a:p>
            <a:pPr lvl="0"/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«Развитие физической культуры и спорта на 2014 -2020 годы» размещен по адресу</a:t>
            </a:r>
          </a:p>
          <a:p>
            <a:pPr lvl="0"/>
            <a:r>
              <a:rPr lang="en-US" sz="1000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http://</a:t>
            </a:r>
            <a:r>
              <a:rPr lang="en-US" sz="10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sport.mouhta.ru/activity/reports/informatsiya-za-2017-god.php</a:t>
            </a:r>
            <a:r>
              <a:rPr lang="ru-RU" sz="10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276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Заголовок 1"/>
          <p:cNvSpPr txBox="1">
            <a:spLocks/>
          </p:cNvSpPr>
          <p:nvPr/>
        </p:nvSpPr>
        <p:spPr bwMode="auto">
          <a:xfrm>
            <a:off x="3619121" y="546894"/>
            <a:ext cx="5472608" cy="44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Сведения о достижении значений показателей муниципальной программы МОГО «Ухта» «Переселение граждан, проживающих на территории МОГО «Ухта», из аварийного жилищного </a:t>
            </a:r>
            <a:r>
              <a:rPr lang="ru-RU" sz="16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фонда на 2013-2017 годы»</a:t>
            </a:r>
            <a:endParaRPr lang="ru-RU" sz="1600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A92B44-1ECA-42E4-88F6-4AFABA5F98F7}" type="slidenum">
              <a:rPr lang="ru-RU" smtClean="0"/>
              <a:pPr>
                <a:defRPr/>
              </a:pPr>
              <a:t>57</a:t>
            </a:fld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619697"/>
              </p:ext>
            </p:extLst>
          </p:nvPr>
        </p:nvGraphicFramePr>
        <p:xfrm>
          <a:off x="99502" y="1749936"/>
          <a:ext cx="8928000" cy="2011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2927"/>
                <a:gridCol w="2950753"/>
                <a:gridCol w="1060378"/>
                <a:gridCol w="1880908"/>
                <a:gridCol w="1300224"/>
                <a:gridCol w="1372810"/>
              </a:tblGrid>
              <a:tr h="0"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 п/п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Наименование показателей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Всего млн. руб.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в том числе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85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средства Фонда содействия реформированию ЖКХ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средства республиканского бюджета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средства бюджета МОГО </a:t>
                      </a:r>
                      <a:r>
                        <a:rPr lang="ru-RU" sz="1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«Ухта» </a:t>
                      </a:r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бюджета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ru-RU" sz="10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этап 2013-2014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347,1</a:t>
                      </a:r>
                      <a:endParaRPr lang="ru-RU" sz="10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93,6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226,3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27,2</a:t>
                      </a:r>
                      <a:endParaRPr lang="ru-RU" sz="10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 </a:t>
                      </a:r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этап 2014-2015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47,8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III </a:t>
                      </a:r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этап 2015-2016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99,7</a:t>
                      </a:r>
                      <a:endParaRPr lang="ru-RU" sz="10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68,6</a:t>
                      </a:r>
                      <a:endParaRPr lang="ru-RU" sz="10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7,9</a:t>
                      </a:r>
                      <a:endParaRPr lang="ru-RU" sz="10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IV </a:t>
                      </a:r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этап 2016-2017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183,9</a:t>
                      </a:r>
                      <a:endParaRPr lang="ru-RU" sz="10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112,8</a:t>
                      </a:r>
                      <a:endParaRPr lang="ru-RU" sz="10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48,6</a:t>
                      </a:r>
                      <a:endParaRPr lang="ru-RU" sz="10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22,5</a:t>
                      </a:r>
                      <a:endParaRPr lang="ru-RU" sz="10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Итого: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711,1</a:t>
                      </a:r>
                      <a:endParaRPr lang="ru-RU" sz="10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322,8</a:t>
                      </a:r>
                      <a:endParaRPr lang="ru-RU" sz="10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320,5</a:t>
                      </a:r>
                      <a:endParaRPr lang="ru-RU" sz="10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67,8</a:t>
                      </a:r>
                      <a:endParaRPr lang="ru-RU" sz="10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7564" y="1481436"/>
            <a:ext cx="2727029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Объем финансирования программы</a:t>
            </a:r>
            <a:endParaRPr lang="ru-RU" sz="1200" dirty="0">
              <a:cs typeface="Tahoma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3291196"/>
              </p:ext>
            </p:extLst>
          </p:nvPr>
        </p:nvGraphicFramePr>
        <p:xfrm>
          <a:off x="107504" y="4123938"/>
          <a:ext cx="8928003" cy="2468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6382"/>
                <a:gridCol w="1375667"/>
                <a:gridCol w="846544"/>
                <a:gridCol w="633941"/>
                <a:gridCol w="633941"/>
                <a:gridCol w="633941"/>
                <a:gridCol w="633941"/>
                <a:gridCol w="633941"/>
                <a:gridCol w="633941"/>
                <a:gridCol w="633941"/>
                <a:gridCol w="633941"/>
                <a:gridCol w="633941"/>
                <a:gridCol w="633941"/>
              </a:tblGrid>
              <a:tr h="160988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№ п/п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Наименование показателей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Единица измерения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Значение показателя по годам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31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Всего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I </a:t>
                      </a:r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этап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II </a:t>
                      </a:r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этап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III </a:t>
                      </a:r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этап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IV </a:t>
                      </a:r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этап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+mn-lt"/>
                        </a:rPr>
                        <a:t>2013 -2014</a:t>
                      </a:r>
                      <a:endParaRPr lang="ru-RU" sz="1000" b="1" i="0" u="none" strike="noStrike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+mn-lt"/>
                        </a:rPr>
                        <a:t>2014-2015</a:t>
                      </a:r>
                      <a:endParaRPr lang="ru-RU" sz="1000" b="1" i="0" u="none" strike="noStrike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2015-2016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2016-2017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50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План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+mn-lt"/>
                        </a:rPr>
                        <a:t>Факт</a:t>
                      </a:r>
                      <a:endParaRPr lang="ru-RU" sz="1000" b="1" i="0" u="none" strike="noStrike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План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+mn-lt"/>
                        </a:rPr>
                        <a:t>Факт</a:t>
                      </a:r>
                      <a:endParaRPr lang="ru-RU" sz="1000" b="1" i="0" u="none" strike="noStrike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План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+mn-lt"/>
                        </a:rPr>
                        <a:t>Факт</a:t>
                      </a:r>
                      <a:endParaRPr lang="ru-RU" sz="1000" b="1" i="0" u="none" strike="noStrike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План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+mn-lt"/>
                        </a:rPr>
                        <a:t>Факт</a:t>
                      </a:r>
                      <a:endParaRPr lang="ru-RU" sz="1000" b="1" i="0" u="none" strike="noStrike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План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Факт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1217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1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Количество расселенных домов </a:t>
                      </a:r>
                      <a:endParaRPr lang="ru-RU" sz="10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шт.</a:t>
                      </a:r>
                      <a:endParaRPr lang="ru-RU" sz="10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70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43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37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35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10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8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7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16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1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2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Количество расселенных жилых помещений</a:t>
                      </a:r>
                      <a:endParaRPr lang="ru-RU" sz="10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шт.</a:t>
                      </a:r>
                      <a:endParaRPr lang="ru-RU" sz="10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496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383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240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216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53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47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52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23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151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97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3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Количество переселенных  жителей</a:t>
                      </a:r>
                      <a:endParaRPr lang="ru-RU" sz="10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граждан</a:t>
                      </a:r>
                      <a:endParaRPr lang="ru-RU" sz="10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1 209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905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574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515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106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90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152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49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377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251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08730" y="3850778"/>
            <a:ext cx="3538148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Сведения о достижении значений показателей</a:t>
            </a:r>
            <a:endParaRPr lang="ru-RU" sz="1200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01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Участие в федеральных и республиканских программах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58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570533"/>
              </p:ext>
            </p:extLst>
          </p:nvPr>
        </p:nvGraphicFramePr>
        <p:xfrm>
          <a:off x="85803" y="1122428"/>
          <a:ext cx="8851681" cy="5266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555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338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11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112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58272"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+mn-lt"/>
                        </a:rPr>
                        <a:t>Наименование программы / мероприятия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+mn-lt"/>
                        </a:rPr>
                        <a:t>2017 год, </a:t>
                      </a:r>
                    </a:p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+mn-lt"/>
                        </a:rPr>
                        <a:t>млн. руб.</a:t>
                      </a:r>
                    </a:p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+mn-lt"/>
                        </a:rPr>
                        <a:t>(план)</a:t>
                      </a:r>
                      <a:endParaRPr lang="ru-RU" sz="900" b="1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+mn-lt"/>
                        </a:rPr>
                        <a:t>2017</a:t>
                      </a:r>
                      <a:r>
                        <a:rPr lang="ru-RU" sz="900" b="1" i="0" u="none" strike="noStrike" baseline="0" dirty="0" smtClean="0">
                          <a:effectLst/>
                          <a:latin typeface="+mn-lt"/>
                        </a:rPr>
                        <a:t> год,</a:t>
                      </a:r>
                    </a:p>
                    <a:p>
                      <a:pPr algn="ctr" fontAlgn="ctr"/>
                      <a:r>
                        <a:rPr lang="ru-RU" sz="900" b="1" i="0" u="none" strike="noStrike" baseline="0" dirty="0" smtClean="0">
                          <a:effectLst/>
                          <a:latin typeface="+mn-lt"/>
                        </a:rPr>
                        <a:t>млн. руб.</a:t>
                      </a:r>
                    </a:p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+mn-lt"/>
                        </a:rPr>
                        <a:t>(факт)</a:t>
                      </a:r>
                      <a:endParaRPr lang="ru-RU" sz="900" b="1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7696">
                <a:tc gridSpan="2">
                  <a:txBody>
                    <a:bodyPr/>
                    <a:lstStyle/>
                    <a:p>
                      <a:r>
                        <a:rPr lang="ru-RU" sz="900" b="1" dirty="0">
                          <a:latin typeface="+mn-lt"/>
                        </a:rPr>
                        <a:t>МП МОГО </a:t>
                      </a:r>
                      <a:r>
                        <a:rPr lang="ru-RU" sz="900" b="1" dirty="0" smtClean="0">
                          <a:latin typeface="+mn-lt"/>
                        </a:rPr>
                        <a:t>«Ухта» «Развитие </a:t>
                      </a:r>
                      <a:r>
                        <a:rPr lang="ru-RU" sz="900" b="1" dirty="0">
                          <a:latin typeface="+mn-lt"/>
                        </a:rPr>
                        <a:t>экономики на 2014 – 2020 </a:t>
                      </a:r>
                      <a:r>
                        <a:rPr lang="ru-RU" sz="900" b="1" dirty="0" smtClean="0">
                          <a:latin typeface="+mn-lt"/>
                        </a:rPr>
                        <a:t>годы»</a:t>
                      </a:r>
                      <a:endParaRPr lang="ru-RU" sz="900" b="1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+mn-lt"/>
                        </a:rPr>
                        <a:t>1,2</a:t>
                      </a:r>
                      <a:endParaRPr lang="ru-RU" sz="900" b="1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+mn-lt"/>
                        </a:rPr>
                        <a:t>1,2</a:t>
                      </a:r>
                      <a:endParaRPr lang="ru-RU" sz="900" b="1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1307"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+mn-lt"/>
                        </a:rPr>
                        <a:t>ГП РК </a:t>
                      </a:r>
                      <a:r>
                        <a:rPr lang="ru-RU" sz="900" dirty="0" smtClean="0">
                          <a:latin typeface="+mn-lt"/>
                        </a:rPr>
                        <a:t>«Развитие экономики» </a:t>
                      </a:r>
                      <a:endParaRPr lang="ru-RU" sz="9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+mn-lt"/>
                        </a:rPr>
                        <a:t>финансовая поддержка субъектов малого и среднего предпринимательства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1,2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1,2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1307">
                <a:tc gridSpan="2">
                  <a:txBody>
                    <a:bodyPr/>
                    <a:lstStyle/>
                    <a:p>
                      <a:r>
                        <a:rPr lang="ru-RU" sz="900" b="1" dirty="0" smtClean="0">
                          <a:latin typeface="+mn-lt"/>
                        </a:rPr>
                        <a:t>МП МОГО «Ухта»</a:t>
                      </a:r>
                      <a:r>
                        <a:rPr lang="ru-RU" sz="900" b="1" baseline="0" dirty="0" smtClean="0">
                          <a:latin typeface="+mn-lt"/>
                        </a:rPr>
                        <a:t> «Безопасность жизнедеятельности населения на 2014-2020 годы»</a:t>
                      </a:r>
                      <a:endParaRPr lang="ru-RU" sz="900" b="1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+mn-lt"/>
                        </a:rPr>
                        <a:t>0,2</a:t>
                      </a:r>
                      <a:endParaRPr lang="ru-RU" sz="900" b="1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+mn-lt"/>
                        </a:rPr>
                        <a:t>0,2</a:t>
                      </a:r>
                      <a:endParaRPr lang="ru-RU" sz="900" b="1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21307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</a:rPr>
                        <a:t>ГП РК «Воспроизводство и использование природных ресурсов и охрана окружающей среды»</a:t>
                      </a:r>
                      <a:endParaRPr lang="ru-RU" sz="9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</a:rPr>
                        <a:t>создание системы по раздельному сбору отходов</a:t>
                      </a:r>
                      <a:endParaRPr lang="ru-RU" sz="9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0,2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0,2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r>
                        <a:rPr lang="ru-RU" sz="900" b="1" dirty="0">
                          <a:latin typeface="+mn-lt"/>
                        </a:rPr>
                        <a:t>МП МОГО </a:t>
                      </a:r>
                      <a:r>
                        <a:rPr lang="ru-RU" sz="900" b="1" dirty="0" smtClean="0">
                          <a:latin typeface="+mn-lt"/>
                        </a:rPr>
                        <a:t>«Ухта» «Развитие </a:t>
                      </a:r>
                      <a:r>
                        <a:rPr lang="ru-RU" sz="900" b="1" dirty="0">
                          <a:latin typeface="+mn-lt"/>
                        </a:rPr>
                        <a:t>транспортной системы на 2014 - 2020 </a:t>
                      </a:r>
                      <a:r>
                        <a:rPr lang="ru-RU" sz="900" b="1" dirty="0" smtClean="0">
                          <a:latin typeface="+mn-lt"/>
                        </a:rPr>
                        <a:t>годы»</a:t>
                      </a:r>
                      <a:endParaRPr lang="ru-RU" sz="900" b="1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+mn-lt"/>
                        </a:rPr>
                        <a:t>9,2</a:t>
                      </a:r>
                      <a:endParaRPr lang="ru-RU" sz="900" b="1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+mn-lt"/>
                        </a:rPr>
                        <a:t>7,2</a:t>
                      </a:r>
                      <a:endParaRPr lang="ru-RU" sz="900" b="1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r>
                        <a:rPr lang="ru-RU" sz="900" dirty="0">
                          <a:latin typeface="+mn-lt"/>
                        </a:rPr>
                        <a:t>ГП РК </a:t>
                      </a:r>
                      <a:r>
                        <a:rPr lang="ru-RU" sz="900" dirty="0" smtClean="0">
                          <a:latin typeface="+mn-lt"/>
                        </a:rPr>
                        <a:t>«Развитие </a:t>
                      </a:r>
                      <a:r>
                        <a:rPr lang="ru-RU" sz="900" dirty="0">
                          <a:latin typeface="+mn-lt"/>
                        </a:rPr>
                        <a:t>транспортной </a:t>
                      </a:r>
                      <a:r>
                        <a:rPr lang="ru-RU" sz="900" dirty="0" smtClean="0">
                          <a:latin typeface="+mn-lt"/>
                        </a:rPr>
                        <a:t>системы» </a:t>
                      </a:r>
                      <a:endParaRPr lang="ru-RU" sz="9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</a:rPr>
                        <a:t>реконструкция, модернизация, капитальный</a:t>
                      </a:r>
                      <a:r>
                        <a:rPr lang="ru-RU" sz="900" baseline="0" dirty="0" smtClean="0">
                          <a:latin typeface="+mn-lt"/>
                        </a:rPr>
                        <a:t> ремонт (</a:t>
                      </a:r>
                      <a:r>
                        <a:rPr lang="ru-RU" sz="900" baseline="0" dirty="0" err="1" smtClean="0">
                          <a:latin typeface="+mn-lt"/>
                        </a:rPr>
                        <a:t>ремонт</a:t>
                      </a:r>
                      <a:r>
                        <a:rPr lang="ru-RU" sz="900" baseline="0" dirty="0" smtClean="0">
                          <a:latin typeface="+mn-lt"/>
                        </a:rPr>
                        <a:t>) и содержание дорог общего пользования местного значения </a:t>
                      </a:r>
                      <a:r>
                        <a:rPr lang="ru-RU" sz="900" dirty="0" smtClean="0">
                          <a:latin typeface="+mn-lt"/>
                        </a:rPr>
                        <a:t> </a:t>
                      </a:r>
                      <a:endParaRPr lang="ru-RU" sz="9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3,7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2,2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 sz="1000" dirty="0"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+mn-lt"/>
                        </a:rPr>
                        <a:t>обеспечение транспортного обслуживания населения в границах городского округа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5,5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5,0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r>
                        <a:rPr lang="ru-RU" sz="900" b="1" dirty="0">
                          <a:latin typeface="+mn-lt"/>
                        </a:rPr>
                        <a:t>МП МОГО </a:t>
                      </a:r>
                      <a:r>
                        <a:rPr lang="ru-RU" sz="900" b="1" dirty="0" smtClean="0">
                          <a:latin typeface="+mn-lt"/>
                        </a:rPr>
                        <a:t>«Ухта» «Жилье </a:t>
                      </a:r>
                      <a:r>
                        <a:rPr lang="ru-RU" sz="900" b="1" dirty="0">
                          <a:latin typeface="+mn-lt"/>
                        </a:rPr>
                        <a:t>и жилищно - коммунальное хозяйство на 2014 – 2020 </a:t>
                      </a:r>
                      <a:r>
                        <a:rPr lang="ru-RU" sz="900" b="1" dirty="0" smtClean="0">
                          <a:latin typeface="+mn-lt"/>
                        </a:rPr>
                        <a:t>годы»</a:t>
                      </a:r>
                      <a:endParaRPr lang="ru-RU" sz="900" b="1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+mn-lt"/>
                        </a:rPr>
                        <a:t>259,7</a:t>
                      </a:r>
                      <a:endParaRPr lang="ru-RU" sz="900" b="1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+mn-lt"/>
                        </a:rPr>
                        <a:t>204,4</a:t>
                      </a:r>
                      <a:endParaRPr lang="ru-RU" sz="900" b="1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36282">
                <a:tc rowSpan="3">
                  <a:txBody>
                    <a:bodyPr/>
                    <a:lstStyle/>
                    <a:p>
                      <a:r>
                        <a:rPr lang="ru-RU" sz="900" dirty="0">
                          <a:latin typeface="+mn-lt"/>
                        </a:rPr>
                        <a:t>ГП РК </a:t>
                      </a:r>
                      <a:r>
                        <a:rPr lang="ru-RU" sz="900" dirty="0" smtClean="0">
                          <a:latin typeface="+mn-lt"/>
                        </a:rPr>
                        <a:t>«Социальная </a:t>
                      </a:r>
                      <a:r>
                        <a:rPr lang="ru-RU" sz="900" dirty="0">
                          <a:latin typeface="+mn-lt"/>
                        </a:rPr>
                        <a:t>защита </a:t>
                      </a:r>
                      <a:r>
                        <a:rPr lang="ru-RU" sz="900" dirty="0" smtClean="0">
                          <a:latin typeface="+mn-lt"/>
                        </a:rPr>
                        <a:t>населения» </a:t>
                      </a:r>
                      <a:endParaRPr lang="ru-RU" sz="9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+mn-lt"/>
                        </a:rPr>
                        <a:t>обеспечение жильем ветеранов и инвалидов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3,0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3,0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32707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+mn-lt"/>
                        </a:rPr>
                        <a:t>осуществление переданных государственных полномочий в области государственной поддержки граждан 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0,6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0,5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26987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+mn-lt"/>
                        </a:rPr>
                        <a:t>обеспечение жильем детей-сирот и детей, оставшихся без попечения родителей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14,9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14,9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1287">
                <a:tc rowSpan="2">
                  <a:txBody>
                    <a:bodyPr/>
                    <a:lstStyle/>
                    <a:p>
                      <a:r>
                        <a:rPr lang="ru-RU" sz="900" dirty="0">
                          <a:latin typeface="+mn-lt"/>
                        </a:rPr>
                        <a:t>ФЦП </a:t>
                      </a:r>
                      <a:r>
                        <a:rPr lang="ru-RU" sz="900" dirty="0" smtClean="0">
                          <a:latin typeface="+mn-lt"/>
                        </a:rPr>
                        <a:t>«Жилище </a:t>
                      </a:r>
                      <a:r>
                        <a:rPr lang="ru-RU" sz="900" dirty="0">
                          <a:latin typeface="+mn-lt"/>
                        </a:rPr>
                        <a:t>на 2015-2020 </a:t>
                      </a:r>
                      <a:r>
                        <a:rPr lang="ru-RU" sz="900" dirty="0" smtClean="0">
                          <a:latin typeface="+mn-lt"/>
                        </a:rPr>
                        <a:t>годы» </a:t>
                      </a:r>
                      <a:endParaRPr lang="ru-RU" sz="900" dirty="0">
                        <a:latin typeface="+mn-lt"/>
                      </a:endParaRPr>
                    </a:p>
                    <a:p>
                      <a:r>
                        <a:rPr lang="ru-RU" sz="900" dirty="0">
                          <a:latin typeface="+mn-lt"/>
                        </a:rPr>
                        <a:t>ГП РК </a:t>
                      </a:r>
                      <a:r>
                        <a:rPr lang="ru-RU" sz="900" dirty="0" smtClean="0">
                          <a:latin typeface="+mn-lt"/>
                        </a:rPr>
                        <a:t>«Развитие </a:t>
                      </a:r>
                      <a:r>
                        <a:rPr lang="ru-RU" sz="900" dirty="0">
                          <a:latin typeface="+mn-lt"/>
                        </a:rPr>
                        <a:t>строительства и жилищно-коммунального комплекса, энергосбережение и повышение </a:t>
                      </a:r>
                      <a:r>
                        <a:rPr lang="ru-RU" sz="900" dirty="0" err="1" smtClean="0">
                          <a:latin typeface="+mn-lt"/>
                        </a:rPr>
                        <a:t>энергоэффективности</a:t>
                      </a:r>
                      <a:r>
                        <a:rPr lang="ru-RU" sz="900" dirty="0" smtClean="0">
                          <a:latin typeface="+mn-lt"/>
                        </a:rPr>
                        <a:t>» </a:t>
                      </a:r>
                      <a:endParaRPr lang="ru-RU" sz="9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+mn-lt"/>
                        </a:rPr>
                        <a:t>предоставление социальных выплат молодым семьям на приобретение жилого помещения или создание объекта индивидуального жилищного строительства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46,3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46,3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68580">
                <a:tc vMerge="1">
                  <a:txBody>
                    <a:bodyPr/>
                    <a:lstStyle/>
                    <a:p>
                      <a:endParaRPr lang="ru-RU" sz="1000" dirty="0"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</a:rPr>
                        <a:t>строительство многоквартирных жилых</a:t>
                      </a:r>
                      <a:r>
                        <a:rPr lang="ru-RU" sz="900" baseline="0" dirty="0" smtClean="0">
                          <a:latin typeface="+mn-lt"/>
                        </a:rPr>
                        <a:t> домов и (или) долевое участие в их строительстве</a:t>
                      </a:r>
                      <a:endParaRPr lang="ru-RU" sz="9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50,5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0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707"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+mn-lt"/>
                        </a:rPr>
                        <a:t>ГП РК «Развитие транспортной системы»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+mn-lt"/>
                        </a:rPr>
                        <a:t>капитальный ремонт (ремонт) и содержание объектов внешнего благоустройства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111,3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111,3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91992"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+mn-lt"/>
                        </a:rPr>
                        <a:t>ГП РК «Развитие сельского хозяйства и регулирование рынков сельскохозяйственной продукции, сырья и продовольствия, развитие рыбохозяйственного комплекса в Республике Коми»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+mn-lt"/>
                        </a:rPr>
                        <a:t>осуществление государственного полномочия Республики Коми по отлову</a:t>
                      </a:r>
                      <a:r>
                        <a:rPr lang="ru-RU" sz="900" baseline="0" dirty="0">
                          <a:latin typeface="+mn-lt"/>
                        </a:rPr>
                        <a:t> и содержанию безнадзорных животных</a:t>
                      </a:r>
                      <a:endParaRPr lang="ru-RU" sz="9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1,2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0,3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077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Участие в федеральных и республиканских программах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59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684839"/>
              </p:ext>
            </p:extLst>
          </p:nvPr>
        </p:nvGraphicFramePr>
        <p:xfrm>
          <a:off x="85803" y="1122428"/>
          <a:ext cx="8851681" cy="5331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555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338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11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112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58272"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+mn-lt"/>
                        </a:rPr>
                        <a:t>Наименование программы / мероприятия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+mn-lt"/>
                        </a:rPr>
                        <a:t>2017 год, </a:t>
                      </a:r>
                    </a:p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+mn-lt"/>
                        </a:rPr>
                        <a:t>млн. руб.</a:t>
                      </a:r>
                    </a:p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+mn-lt"/>
                        </a:rPr>
                        <a:t>(план)</a:t>
                      </a:r>
                      <a:endParaRPr lang="ru-RU" sz="900" b="1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+mn-lt"/>
                        </a:rPr>
                        <a:t>2017</a:t>
                      </a:r>
                      <a:r>
                        <a:rPr lang="ru-RU" sz="900" b="1" i="0" u="none" strike="noStrike" baseline="0" dirty="0" smtClean="0">
                          <a:effectLst/>
                          <a:latin typeface="+mn-lt"/>
                        </a:rPr>
                        <a:t> год,</a:t>
                      </a:r>
                    </a:p>
                    <a:p>
                      <a:pPr algn="ctr" fontAlgn="ctr"/>
                      <a:r>
                        <a:rPr lang="ru-RU" sz="900" b="1" i="0" u="none" strike="noStrike" baseline="0" dirty="0" smtClean="0">
                          <a:effectLst/>
                          <a:latin typeface="+mn-lt"/>
                        </a:rPr>
                        <a:t>млн. руб.</a:t>
                      </a:r>
                    </a:p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+mn-lt"/>
                        </a:rPr>
                        <a:t>(факт)</a:t>
                      </a:r>
                      <a:endParaRPr lang="ru-RU" sz="900" b="1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1307"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+mn-lt"/>
                        </a:rPr>
                        <a:t>ГП РК "Развитие строительства и жилищно-коммунального комплекса, энергосбережение и повышение энергоэффективности" 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+mn-lt"/>
                        </a:rPr>
                        <a:t>реализация народных проектов (обустройство детской площадки)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1,0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0,9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307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</a:rPr>
                        <a:t>ГП РК «Развитие культуры и туризма в Республике Коми»</a:t>
                      </a:r>
                      <a:endParaRPr lang="ru-RU" sz="9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</a:rPr>
                        <a:t>реконструкция, капитальный ремонт (</a:t>
                      </a:r>
                      <a:r>
                        <a:rPr lang="ru-RU" sz="900" dirty="0" err="1" smtClean="0">
                          <a:latin typeface="+mn-lt"/>
                        </a:rPr>
                        <a:t>ремонт</a:t>
                      </a:r>
                      <a:r>
                        <a:rPr lang="ru-RU" sz="900" dirty="0" smtClean="0">
                          <a:latin typeface="+mn-lt"/>
                        </a:rPr>
                        <a:t>) муниципального жилого фонда</a:t>
                      </a:r>
                      <a:endParaRPr lang="ru-RU" sz="9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20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20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1307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</a:rPr>
                        <a:t>ГП РК «Воспроизводство и использование</a:t>
                      </a:r>
                      <a:r>
                        <a:rPr lang="ru-RU" sz="900" baseline="0" dirty="0" smtClean="0">
                          <a:latin typeface="+mn-lt"/>
                        </a:rPr>
                        <a:t> природных ресурсов и охрана окружающей среды»</a:t>
                      </a:r>
                      <a:endParaRPr lang="ru-RU" sz="9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</a:rPr>
                        <a:t>капитальный</a:t>
                      </a:r>
                      <a:r>
                        <a:rPr lang="ru-RU" sz="900" baseline="0" dirty="0" smtClean="0">
                          <a:latin typeface="+mn-lt"/>
                        </a:rPr>
                        <a:t> ремонт регулирующей плотины, входящей в состав ГТС «Плотина на </a:t>
                      </a:r>
                      <a:r>
                        <a:rPr lang="ru-RU" sz="900" baseline="0" dirty="0" err="1" smtClean="0">
                          <a:latin typeface="+mn-lt"/>
                        </a:rPr>
                        <a:t>р.Лунь-Вож</a:t>
                      </a:r>
                      <a:r>
                        <a:rPr lang="ru-RU" sz="900" baseline="0" dirty="0" smtClean="0">
                          <a:latin typeface="+mn-lt"/>
                        </a:rPr>
                        <a:t>»</a:t>
                      </a:r>
                      <a:endParaRPr lang="ru-RU" sz="9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10,9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7,2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307">
                <a:tc gridSpan="2">
                  <a:txBody>
                    <a:bodyPr/>
                    <a:lstStyle/>
                    <a:p>
                      <a:r>
                        <a:rPr lang="ru-RU" sz="900" b="1" dirty="0" smtClean="0">
                          <a:latin typeface="+mn-lt"/>
                        </a:rPr>
                        <a:t>МП «Переселение граждан, проживающих на территории МОГО «Ухта», из аварийного жилищного фонда на 213-2017 годы»</a:t>
                      </a:r>
                      <a:endParaRPr lang="ru-RU" sz="900" b="1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+mn-lt"/>
                        </a:rPr>
                        <a:t>253,6</a:t>
                      </a:r>
                      <a:endParaRPr lang="ru-RU" sz="900" b="1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+mn-lt"/>
                        </a:rPr>
                        <a:t>184,5</a:t>
                      </a:r>
                      <a:endParaRPr lang="ru-RU" sz="900" b="1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21307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</a:rPr>
                        <a:t>ГП РК</a:t>
                      </a:r>
                      <a:r>
                        <a:rPr lang="ru-RU" sz="900" baseline="0" dirty="0" smtClean="0">
                          <a:latin typeface="+mn-lt"/>
                        </a:rPr>
                        <a:t> «Развитие строительства и жилищно-коммунального комплекса, энергосбережение и повышение </a:t>
                      </a:r>
                      <a:r>
                        <a:rPr lang="ru-RU" sz="900" baseline="0" dirty="0" err="1" smtClean="0">
                          <a:latin typeface="+mn-lt"/>
                        </a:rPr>
                        <a:t>энергоэффективности</a:t>
                      </a:r>
                      <a:r>
                        <a:rPr lang="ru-RU" sz="900" baseline="0" dirty="0" smtClean="0">
                          <a:latin typeface="+mn-lt"/>
                        </a:rPr>
                        <a:t>»</a:t>
                      </a:r>
                      <a:endParaRPr lang="ru-RU" sz="9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</a:rPr>
                        <a:t>переселение граждан из аварийного жилого фонда</a:t>
                      </a:r>
                      <a:endParaRPr lang="ru-RU" sz="9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253,6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184,5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/>
                        <a:t>МП МОГО «Ухта» «Развитие образования на 2014 - 2020 годы»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+mn-lt"/>
                        </a:rPr>
                        <a:t>1 512,7</a:t>
                      </a:r>
                      <a:endParaRPr lang="ru-RU" sz="900" b="1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+mn-lt"/>
                        </a:rPr>
                        <a:t>1 500,3</a:t>
                      </a:r>
                      <a:endParaRPr lang="ru-RU" sz="900" b="1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 row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ГП РК «Развитие образования»</a:t>
                      </a:r>
                    </a:p>
                    <a:p>
                      <a:endParaRPr lang="ru-RU" sz="9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оказание муниципальных услуг (выполнение работ) образовательными учреждениями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1 408,0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1 408,0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мероприятия по организации питания обучающихся 1 - 4 классов 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47,7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47,7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</a:rPr>
                        <a:t>укрепление и модернизация материально-технической базы общеобразовательных учреждений</a:t>
                      </a:r>
                      <a:endParaRPr lang="ru-RU" sz="9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2,4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2,4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</a:rPr>
                        <a:t>реализация</a:t>
                      </a:r>
                      <a:r>
                        <a:rPr lang="ru-RU" sz="900" baseline="0" dirty="0" smtClean="0">
                          <a:latin typeface="+mn-lt"/>
                        </a:rPr>
                        <a:t> народных проектов (реализация новой модели системы ДОД на базе МУ ДО «ЦЮТ»)</a:t>
                      </a:r>
                      <a:endParaRPr lang="ru-RU" sz="9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0,4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0,4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</a:rPr>
                        <a:t>проведение оздоровительной</a:t>
                      </a:r>
                      <a:r>
                        <a:rPr lang="ru-RU" sz="900" baseline="0" dirty="0" smtClean="0">
                          <a:latin typeface="+mn-lt"/>
                        </a:rPr>
                        <a:t> кампании детей</a:t>
                      </a:r>
                      <a:endParaRPr lang="ru-RU" sz="9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10,3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10,3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987">
                <a:tc rowSpan="2"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</a:rPr>
                        <a:t>ГП РК «Социальная</a:t>
                      </a:r>
                      <a:r>
                        <a:rPr lang="ru-RU" sz="900" baseline="0" dirty="0" smtClean="0">
                          <a:latin typeface="+mn-lt"/>
                        </a:rPr>
                        <a:t> защита населения»</a:t>
                      </a:r>
                      <a:endParaRPr lang="ru-RU" sz="9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предоставление компенсации родителям платы за присмотр и уход за детьми, посещающими ДОУ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36,3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24,1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26987">
                <a:tc vMerge="1">
                  <a:txBody>
                    <a:bodyPr/>
                    <a:lstStyle/>
                    <a:p>
                      <a:endParaRPr lang="ru-RU" sz="9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выплата денежной компенсации расходов на оплату жилого помещения и коммунальных услуг педагогическим работникам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7,6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7,4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58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/>
                        <a:t>МП МОГО «Ухта» «Культура на 2014 - 2020 годы»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+mn-lt"/>
                        </a:rPr>
                        <a:t>59,1</a:t>
                      </a:r>
                      <a:endParaRPr lang="ru-RU" sz="900" b="1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+mn-lt"/>
                        </a:rPr>
                        <a:t>59,1</a:t>
                      </a:r>
                      <a:endParaRPr lang="ru-RU" sz="900" b="1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47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/>
              <a:t>Сеть муниципальных учреждений</a:t>
            </a:r>
          </a:p>
        </p:txBody>
      </p:sp>
      <p:sp>
        <p:nvSpPr>
          <p:cNvPr id="2048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497A6B-283C-47C2-86D9-1B17013206C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7636" y="1174750"/>
            <a:ext cx="2876550" cy="68421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07636" y="5412471"/>
            <a:ext cx="2876550" cy="68262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199063" y="1174750"/>
            <a:ext cx="2876550" cy="68262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72761" y="1254124"/>
            <a:ext cx="2146300" cy="523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cs typeface="Tahoma" pitchFamily="34" charset="0"/>
              </a:rPr>
              <a:t>3</a:t>
            </a:r>
            <a:r>
              <a:rPr lang="ru-RU" sz="1400" dirty="0">
                <a:cs typeface="Tahoma" pitchFamily="34" charset="0"/>
              </a:rPr>
              <a:t> органа местного самоуправления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2761" y="5379879"/>
            <a:ext cx="2146300" cy="739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cs typeface="Tahoma" pitchFamily="34" charset="0"/>
              </a:rPr>
              <a:t>6</a:t>
            </a:r>
            <a:r>
              <a:rPr lang="ru-RU" sz="1400" dirty="0">
                <a:cs typeface="Tahoma" pitchFamily="34" charset="0"/>
              </a:rPr>
              <a:t> отраслевых (функциональных) управлений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64188" y="1254123"/>
            <a:ext cx="2146300" cy="523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cs typeface="Tahoma" pitchFamily="34" charset="0"/>
              </a:rPr>
              <a:t>102</a:t>
            </a:r>
            <a:r>
              <a:rPr lang="ru-RU" sz="1400" dirty="0">
                <a:cs typeface="Tahoma" pitchFamily="34" charset="0"/>
              </a:rPr>
              <a:t> муниципальных учреждения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743450" y="2119313"/>
            <a:ext cx="1919288" cy="65881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836400" y="2120400"/>
            <a:ext cx="1919287" cy="67786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6807031" y="2128039"/>
            <a:ext cx="1978025" cy="6477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cs typeface="Tahoma" pitchFamily="34" charset="0"/>
              </a:rPr>
              <a:t>46</a:t>
            </a:r>
            <a:r>
              <a:rPr lang="ru-RU" sz="1200" dirty="0">
                <a:cs typeface="Tahoma" pitchFamily="34" charset="0"/>
              </a:rPr>
              <a:t> детских дошкольных учреждений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 </a:t>
            </a:r>
            <a:r>
              <a:rPr lang="ru-RU" sz="1200" b="1" dirty="0">
                <a:cs typeface="Tahoma" pitchFamily="34" charset="0"/>
              </a:rPr>
              <a:t>8 </a:t>
            </a:r>
            <a:r>
              <a:rPr lang="ru-RU" sz="1200" b="1" dirty="0" smtClean="0">
                <a:cs typeface="Tahoma" pitchFamily="34" charset="0"/>
              </a:rPr>
              <a:t>097 </a:t>
            </a:r>
            <a:r>
              <a:rPr lang="ru-RU" sz="1200" dirty="0">
                <a:cs typeface="Tahoma" pitchFamily="34" charset="0"/>
              </a:rPr>
              <a:t>воспитанника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93720" y="2228349"/>
            <a:ext cx="1817688" cy="461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cs typeface="Tahoma" pitchFamily="34" charset="0"/>
              </a:rPr>
              <a:t>27</a:t>
            </a:r>
            <a:r>
              <a:rPr lang="ru-RU" sz="1200" dirty="0">
                <a:cs typeface="Tahoma" pitchFamily="34" charset="0"/>
              </a:rPr>
              <a:t> школ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cs typeface="Tahoma" pitchFamily="34" charset="0"/>
              </a:rPr>
              <a:t>12 </a:t>
            </a:r>
            <a:r>
              <a:rPr lang="ru-RU" sz="1200" b="1" dirty="0" smtClean="0">
                <a:cs typeface="Tahoma" pitchFamily="34" charset="0"/>
              </a:rPr>
              <a:t>442 </a:t>
            </a:r>
            <a:r>
              <a:rPr lang="ru-RU" sz="1200" dirty="0">
                <a:cs typeface="Tahoma" pitchFamily="34" charset="0"/>
              </a:rPr>
              <a:t>обучающихся</a:t>
            </a:r>
            <a:endParaRPr lang="ru-RU" sz="1200" b="1" dirty="0">
              <a:cs typeface="Tahoma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744800" y="2840038"/>
            <a:ext cx="1919287" cy="79356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744800" y="3692604"/>
            <a:ext cx="1919287" cy="660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744800" y="4412604"/>
            <a:ext cx="1919287" cy="660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744800" y="5132604"/>
            <a:ext cx="1919287" cy="660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743450" y="5852604"/>
            <a:ext cx="1919288" cy="61470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836400" y="2840400"/>
            <a:ext cx="1919288" cy="79319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836400" y="3659553"/>
            <a:ext cx="1919288" cy="660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836400" y="4379553"/>
            <a:ext cx="1919288" cy="660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4793720" y="2839054"/>
            <a:ext cx="1783878" cy="800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" b="1" dirty="0">
                <a:cs typeface="Tahoma" pitchFamily="34" charset="0"/>
              </a:rPr>
              <a:t>3</a:t>
            </a:r>
            <a:r>
              <a:rPr lang="ru-RU" sz="1150" dirty="0">
                <a:cs typeface="Tahoma" pitchFamily="34" charset="0"/>
              </a:rPr>
              <a:t> учреждения дополнительного образования детей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" dirty="0">
                <a:cs typeface="Tahoma" pitchFamily="34" charset="0"/>
              </a:rPr>
              <a:t> </a:t>
            </a:r>
            <a:r>
              <a:rPr lang="ru-RU" sz="1150" b="1" dirty="0">
                <a:cs typeface="Tahoma" pitchFamily="34" charset="0"/>
              </a:rPr>
              <a:t>2 992</a:t>
            </a:r>
            <a:r>
              <a:rPr lang="ru-RU" sz="1150" dirty="0">
                <a:cs typeface="Tahoma" pitchFamily="34" charset="0"/>
              </a:rPr>
              <a:t> </a:t>
            </a:r>
            <a:r>
              <a:rPr lang="ru-RU" sz="1150" b="1" dirty="0">
                <a:cs typeface="Tahoma" pitchFamily="34" charset="0"/>
              </a:rPr>
              <a:t> </a:t>
            </a:r>
            <a:r>
              <a:rPr lang="ru-RU" sz="1150" dirty="0">
                <a:cs typeface="Tahoma" pitchFamily="34" charset="0"/>
              </a:rPr>
              <a:t>обучающихся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876270" y="3683266"/>
            <a:ext cx="1618778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Информационно-методический центр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777662" y="2906707"/>
            <a:ext cx="1978025" cy="64633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cs typeface="Tahoma" pitchFamily="34" charset="0"/>
              </a:rPr>
              <a:t>4</a:t>
            </a:r>
            <a:r>
              <a:rPr lang="ru-RU" sz="1200" dirty="0">
                <a:cs typeface="Tahoma" pitchFamily="34" charset="0"/>
              </a:rPr>
              <a:t> спортивные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 школы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 </a:t>
            </a:r>
            <a:r>
              <a:rPr lang="ru-RU" sz="1200" b="1" dirty="0">
                <a:cs typeface="Tahoma" pitchFamily="34" charset="0"/>
              </a:rPr>
              <a:t>2 </a:t>
            </a:r>
            <a:r>
              <a:rPr lang="ru-RU" sz="1200" b="1" dirty="0" smtClean="0">
                <a:cs typeface="Tahoma" pitchFamily="34" charset="0"/>
              </a:rPr>
              <a:t>077 </a:t>
            </a:r>
            <a:r>
              <a:rPr lang="ru-RU" sz="1200" dirty="0">
                <a:cs typeface="Tahoma" pitchFamily="34" charset="0"/>
              </a:rPr>
              <a:t>обучающихся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738158" y="4511971"/>
            <a:ext cx="1928812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cs typeface="Tahoma" pitchFamily="34" charset="0"/>
              </a:rPr>
              <a:t>3</a:t>
            </a:r>
            <a:r>
              <a:rPr lang="ru-RU" sz="1200" dirty="0">
                <a:cs typeface="Tahoma" pitchFamily="34" charset="0"/>
              </a:rPr>
              <a:t> музыкальные школы </a:t>
            </a:r>
            <a:r>
              <a:rPr lang="ru-RU" sz="1200" b="1" dirty="0" smtClean="0">
                <a:cs typeface="Tahoma" pitchFamily="34" charset="0"/>
              </a:rPr>
              <a:t>475</a:t>
            </a:r>
            <a:r>
              <a:rPr lang="ru-RU" sz="1200" dirty="0" smtClean="0">
                <a:cs typeface="Tahoma" pitchFamily="34" charset="0"/>
              </a:rPr>
              <a:t> </a:t>
            </a:r>
            <a:r>
              <a:rPr lang="ru-RU" sz="1200" dirty="0">
                <a:cs typeface="Tahoma" pitchFamily="34" charset="0"/>
              </a:rPr>
              <a:t>обучающихся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837988" y="3732751"/>
            <a:ext cx="1976437" cy="461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Художественная школа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cs typeface="Tahoma" pitchFamily="34" charset="0"/>
              </a:rPr>
              <a:t>265</a:t>
            </a:r>
            <a:r>
              <a:rPr lang="ru-RU" sz="1200" dirty="0" smtClean="0">
                <a:cs typeface="Tahoma" pitchFamily="34" charset="0"/>
              </a:rPr>
              <a:t> </a:t>
            </a:r>
            <a:r>
              <a:rPr lang="ru-RU" sz="1200" dirty="0">
                <a:cs typeface="Tahoma" pitchFamily="34" charset="0"/>
              </a:rPr>
              <a:t>обучающихся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919688" y="5232841"/>
            <a:ext cx="1565752" cy="460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cs typeface="Tahoma" pitchFamily="34" charset="0"/>
              </a:rPr>
              <a:t>9</a:t>
            </a:r>
            <a:r>
              <a:rPr lang="ru-RU" sz="1200" dirty="0">
                <a:cs typeface="Tahoma" pitchFamily="34" charset="0"/>
              </a:rPr>
              <a:t> учреждений культуры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837988" y="4404826"/>
            <a:ext cx="1976438" cy="646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cs typeface="Tahoma" pitchFamily="34" charset="0"/>
              </a:rPr>
              <a:t>5</a:t>
            </a:r>
            <a:r>
              <a:rPr lang="ru-RU" sz="1200" dirty="0">
                <a:cs typeface="Tahoma" pitchFamily="34" charset="0"/>
              </a:rPr>
              <a:t> учреждений физической культуры и спорта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716224" y="5910548"/>
            <a:ext cx="1976438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Информационно-расчетный центр</a:t>
            </a:r>
          </a:p>
        </p:txBody>
      </p:sp>
      <p:sp>
        <p:nvSpPr>
          <p:cNvPr id="41" name="Прямоугольный треугольник 40"/>
          <p:cNvSpPr/>
          <p:nvPr/>
        </p:nvSpPr>
        <p:spPr>
          <a:xfrm rot="13376540">
            <a:off x="925229" y="2410777"/>
            <a:ext cx="1263650" cy="207963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2" name="Прямоугольный треугольник 41"/>
          <p:cNvSpPr/>
          <p:nvPr/>
        </p:nvSpPr>
        <p:spPr>
          <a:xfrm rot="8685520">
            <a:off x="727956" y="4941717"/>
            <a:ext cx="1263650" cy="207963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3" name="Прямоугольный треугольник 42"/>
          <p:cNvSpPr/>
          <p:nvPr/>
        </p:nvSpPr>
        <p:spPr>
          <a:xfrm rot="18316618">
            <a:off x="3563938" y="2155190"/>
            <a:ext cx="1263650" cy="207963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5" name="Овал 44"/>
          <p:cNvSpPr/>
          <p:nvPr/>
        </p:nvSpPr>
        <p:spPr>
          <a:xfrm>
            <a:off x="1878013" y="2747963"/>
            <a:ext cx="2273300" cy="22733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6" name="TextBox 45"/>
          <p:cNvSpPr txBox="1"/>
          <p:nvPr/>
        </p:nvSpPr>
        <p:spPr>
          <a:xfrm>
            <a:off x="1845945" y="3526949"/>
            <a:ext cx="2351088" cy="738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cs typeface="Tahoma" pitchFamily="34" charset="0"/>
              </a:rPr>
              <a:t>Из бюджета МОГО «Ухта»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cs typeface="Tahoma" pitchFamily="34" charset="0"/>
              </a:rPr>
              <a:t>финансируется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cs typeface="Tahoma" pitchFamily="34" charset="0"/>
              </a:rPr>
              <a:t>111 учреждений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836400" y="5819553"/>
            <a:ext cx="1919287" cy="660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6836400" y="5099778"/>
            <a:ext cx="1919287" cy="660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9" name="TextBox 48"/>
          <p:cNvSpPr txBox="1"/>
          <p:nvPr/>
        </p:nvSpPr>
        <p:spPr>
          <a:xfrm>
            <a:off x="6836399" y="5199790"/>
            <a:ext cx="1978025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Управление по делам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 ГО и ЧС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837988" y="5826587"/>
            <a:ext cx="1978025" cy="64633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Управление капитального строительства</a:t>
            </a:r>
          </a:p>
        </p:txBody>
      </p:sp>
    </p:spTree>
    <p:extLst>
      <p:ext uri="{BB962C8B-B14F-4D97-AF65-F5344CB8AC3E}">
        <p14:creationId xmlns:p14="http://schemas.microsoft.com/office/powerpoint/2010/main" val="388106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Участие в федеральных и республиканских программах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60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8760862"/>
              </p:ext>
            </p:extLst>
          </p:nvPr>
        </p:nvGraphicFramePr>
        <p:xfrm>
          <a:off x="85803" y="1211328"/>
          <a:ext cx="8851681" cy="4783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555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338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11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112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58272"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+mn-lt"/>
                        </a:rPr>
                        <a:t>Наименование программы / мероприятия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+mn-lt"/>
                        </a:rPr>
                        <a:t>2017 год, </a:t>
                      </a:r>
                    </a:p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+mn-lt"/>
                        </a:rPr>
                        <a:t>млн. руб.</a:t>
                      </a:r>
                    </a:p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+mn-lt"/>
                        </a:rPr>
                        <a:t>(план)</a:t>
                      </a:r>
                      <a:endParaRPr lang="ru-RU" sz="900" b="1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+mn-lt"/>
                        </a:rPr>
                        <a:t>2017</a:t>
                      </a:r>
                      <a:r>
                        <a:rPr lang="ru-RU" sz="900" b="1" i="0" u="none" strike="noStrike" baseline="0" dirty="0" smtClean="0">
                          <a:effectLst/>
                          <a:latin typeface="+mn-lt"/>
                        </a:rPr>
                        <a:t> год,</a:t>
                      </a:r>
                    </a:p>
                    <a:p>
                      <a:pPr algn="ctr" fontAlgn="ctr"/>
                      <a:r>
                        <a:rPr lang="ru-RU" sz="900" b="1" i="0" u="none" strike="noStrike" baseline="0" dirty="0" smtClean="0">
                          <a:effectLst/>
                          <a:latin typeface="+mn-lt"/>
                        </a:rPr>
                        <a:t>млн. руб.</a:t>
                      </a:r>
                    </a:p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+mn-lt"/>
                        </a:rPr>
                        <a:t>(факт)</a:t>
                      </a:r>
                      <a:endParaRPr lang="ru-RU" sz="900" b="1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1307">
                <a:tc rowSpan="5"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</a:rPr>
                        <a:t>ГП РК «Культура Республики Коми»</a:t>
                      </a:r>
                      <a:endParaRPr lang="ru-RU" sz="9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</a:rPr>
                        <a:t>укрепление</a:t>
                      </a:r>
                      <a:r>
                        <a:rPr lang="ru-RU" sz="900" baseline="0" dirty="0" smtClean="0">
                          <a:latin typeface="+mn-lt"/>
                        </a:rPr>
                        <a:t> и модернизация материально-технической базы в области культуры, дополнительного образования детей, объектов культурного наследия</a:t>
                      </a:r>
                      <a:endParaRPr lang="ru-RU" sz="9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14,6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14,6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1307">
                <a:tc vMerge="1">
                  <a:txBody>
                    <a:bodyPr/>
                    <a:lstStyle/>
                    <a:p>
                      <a:endParaRPr lang="ru-RU" sz="9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</a:rPr>
                        <a:t>капитальный и текущий ремонт объектов культуры, дополнительного образования детей, объектов культурного наследия</a:t>
                      </a:r>
                      <a:endParaRPr lang="ru-RU" sz="9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15,4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15,4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307">
                <a:tc vMerge="1">
                  <a:txBody>
                    <a:bodyPr/>
                    <a:lstStyle/>
                    <a:p>
                      <a:endParaRPr lang="ru-RU" sz="9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</a:rPr>
                        <a:t>оказание муниципальных услуг (выполнение работ) учреждениями культуры</a:t>
                      </a:r>
                      <a:endParaRPr lang="ru-RU" sz="9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28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28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307">
                <a:tc vMerge="1">
                  <a:txBody>
                    <a:bodyPr/>
                    <a:lstStyle/>
                    <a:p>
                      <a:endParaRPr lang="ru-RU" sz="9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</a:rPr>
                        <a:t>реализация народных проектов</a:t>
                      </a:r>
                      <a:endParaRPr lang="ru-RU" sz="9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0,4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0,4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307">
                <a:tc vMerge="1">
                  <a:txBody>
                    <a:bodyPr/>
                    <a:lstStyle/>
                    <a:p>
                      <a:endParaRPr lang="ru-RU" sz="9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</a:rPr>
                        <a:t>комплектование документных (книжных) фондов библиотек</a:t>
                      </a:r>
                      <a:endParaRPr lang="ru-RU" sz="9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0,5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0,5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307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</a:rPr>
                        <a:t>ФЦП «Доступная среда на 2011-2020 годы» ГП РК «Доступная среда на 2016-2020 годы»</a:t>
                      </a:r>
                      <a:endParaRPr lang="ru-RU" sz="9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</a:rPr>
                        <a:t>проведение мероприятий с участием инвалидов</a:t>
                      </a:r>
                      <a:endParaRPr lang="ru-RU" sz="9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0,1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0,1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307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</a:rPr>
                        <a:t>ГП РК «Социальная защита населения»</a:t>
                      </a:r>
                      <a:endParaRPr lang="ru-RU" sz="9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</a:rPr>
                        <a:t>выплата</a:t>
                      </a:r>
                      <a:r>
                        <a:rPr lang="ru-RU" sz="900" baseline="0" dirty="0" smtClean="0">
                          <a:latin typeface="+mn-lt"/>
                        </a:rPr>
                        <a:t> денежной компенсации расходов на оплату жилого помещения и коммунальных услуг педагогическим работникам</a:t>
                      </a:r>
                      <a:endParaRPr lang="ru-RU" sz="9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0,1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0,1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307">
                <a:tc gridSpan="2">
                  <a:txBody>
                    <a:bodyPr/>
                    <a:lstStyle/>
                    <a:p>
                      <a:r>
                        <a:rPr lang="ru-RU" sz="900" b="1" dirty="0" smtClean="0">
                          <a:latin typeface="+mn-lt"/>
                        </a:rPr>
                        <a:t>МП МОГО «Ухта» «Развитие физической</a:t>
                      </a:r>
                      <a:r>
                        <a:rPr lang="ru-RU" sz="900" b="1" baseline="0" dirty="0" smtClean="0">
                          <a:latin typeface="+mn-lt"/>
                        </a:rPr>
                        <a:t> культуры и спорта на 2014-2020 годы»</a:t>
                      </a:r>
                      <a:endParaRPr lang="ru-RU" sz="900" b="1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+mn-lt"/>
                        </a:rPr>
                        <a:t>5,7</a:t>
                      </a:r>
                      <a:endParaRPr lang="ru-RU" sz="900" b="1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+mn-lt"/>
                        </a:rPr>
                        <a:t>5,7</a:t>
                      </a:r>
                      <a:endParaRPr lang="ru-RU" sz="900" b="1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21307">
                <a:tc rowSpan="3"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</a:rPr>
                        <a:t>ГП РК «Развитие физической культуры и спорта»</a:t>
                      </a:r>
                    </a:p>
                    <a:p>
                      <a:endParaRPr lang="ru-RU" sz="900" dirty="0" smtClean="0">
                        <a:latin typeface="+mn-lt"/>
                      </a:endParaRPr>
                    </a:p>
                    <a:p>
                      <a:r>
                        <a:rPr lang="ru-RU" sz="900" dirty="0" smtClean="0">
                          <a:latin typeface="+mn-lt"/>
                        </a:rPr>
                        <a:t>ФЦП «Доступная среда на 2011 - 2020 годы» </a:t>
                      </a:r>
                    </a:p>
                    <a:p>
                      <a:r>
                        <a:rPr lang="ru-RU" sz="900" dirty="0" smtClean="0">
                          <a:latin typeface="+mn-lt"/>
                        </a:rPr>
                        <a:t>ГП РК «Доступная среда на 2016 - 2020 годы»</a:t>
                      </a:r>
                      <a:endParaRPr lang="ru-RU" sz="9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</a:rPr>
                        <a:t>оказание муниципальных услуг (выполнение работ) физкультурно-спортивными учреждениями</a:t>
                      </a:r>
                      <a:endParaRPr lang="ru-RU" sz="9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4,8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4,8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307">
                <a:tc vMerge="1">
                  <a:txBody>
                    <a:bodyPr/>
                    <a:lstStyle/>
                    <a:p>
                      <a:endParaRPr lang="ru-RU" sz="9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</a:rPr>
                        <a:t>реализация народных проектов</a:t>
                      </a:r>
                      <a:endParaRPr lang="ru-RU" sz="9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0,4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0,4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307">
                <a:tc vMerge="1">
                  <a:txBody>
                    <a:bodyPr/>
                    <a:lstStyle/>
                    <a:p>
                      <a:endParaRPr lang="ru-RU" sz="9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</a:rPr>
                        <a:t>проведение мероприятий</a:t>
                      </a:r>
                      <a:r>
                        <a:rPr lang="ru-RU" sz="900" baseline="0" dirty="0" smtClean="0">
                          <a:latin typeface="+mn-lt"/>
                        </a:rPr>
                        <a:t> с участием инвалидов</a:t>
                      </a:r>
                      <a:endParaRPr lang="ru-RU" sz="9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0,5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0,5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/>
                        <a:t>МП МОГО «Ухта» «Социальная поддержка населения на 2016-2020 годы»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+mn-lt"/>
                        </a:rPr>
                        <a:t>1,0</a:t>
                      </a:r>
                      <a:endParaRPr lang="ru-RU" sz="900" b="1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+mn-lt"/>
                        </a:rPr>
                        <a:t>1,0</a:t>
                      </a:r>
                      <a:endParaRPr lang="ru-RU" sz="900" b="1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</a:rPr>
                        <a:t>Предоставление муниципальной финансовой поддержки  социально ориентированным некоммерческим организациям</a:t>
                      </a:r>
                      <a:endParaRPr lang="ru-RU" sz="9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</a:rPr>
                        <a:t>предоставление субсидий социально ориентированным некоммерческим организациям (</a:t>
                      </a:r>
                      <a:r>
                        <a:rPr lang="ru-RU" sz="900" dirty="0" err="1" smtClean="0">
                          <a:latin typeface="+mn-lt"/>
                        </a:rPr>
                        <a:t>софинансирование</a:t>
                      </a:r>
                      <a:r>
                        <a:rPr lang="ru-RU" sz="900" dirty="0" smtClean="0">
                          <a:latin typeface="+mn-lt"/>
                        </a:rPr>
                        <a:t>)</a:t>
                      </a:r>
                      <a:endParaRPr lang="ru-RU" sz="9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1,0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1,0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58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/>
                        <a:t>Всего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+mn-lt"/>
                        </a:rPr>
                        <a:t>2 102,4</a:t>
                      </a:r>
                      <a:endParaRPr lang="ru-RU" sz="900" b="1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+mn-lt"/>
                        </a:rPr>
                        <a:t>1 963,6</a:t>
                      </a:r>
                      <a:endParaRPr lang="ru-RU" sz="900" b="1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618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Заголовок 1"/>
          <p:cNvSpPr txBox="1">
            <a:spLocks/>
          </p:cNvSpPr>
          <p:nvPr/>
        </p:nvSpPr>
        <p:spPr bwMode="auto">
          <a:xfrm>
            <a:off x="3619121" y="6351"/>
            <a:ext cx="5472608" cy="98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Поддержка </a:t>
            </a:r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организаций</a:t>
            </a:r>
            <a:endParaRPr lang="ru-RU" sz="2000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171534"/>
              </p:ext>
            </p:extLst>
          </p:nvPr>
        </p:nvGraphicFramePr>
        <p:xfrm>
          <a:off x="128314" y="1153577"/>
          <a:ext cx="8955735" cy="5405242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3600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90907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8662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722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№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ahoma" pitchFamily="34" charset="0"/>
                      </a:endParaRPr>
                    </a:p>
                  </a:txBody>
                  <a:tcPr marL="46800" marR="46800" marT="25200" marB="18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Наименование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ahoma" pitchFamily="34" charset="0"/>
                      </a:endParaRPr>
                    </a:p>
                  </a:txBody>
                  <a:tcPr marL="46800" marR="46800" marT="25200" marB="18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Сумма  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marL="46800" marR="46800" marT="25200" marB="18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93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+mn-lt"/>
                        </a:rPr>
                        <a:t>1.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25200" marB="18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 dirty="0">
                          <a:effectLst/>
                          <a:latin typeface="+mn-lt"/>
                        </a:rPr>
                        <a:t>Предоставление субсидий социально ориентированным некоммерческим организациям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25200" marB="18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+mn-lt"/>
                        </a:rPr>
                        <a:t>1,16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25200" marB="18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55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 dirty="0">
                          <a:effectLst/>
                          <a:latin typeface="+mn-lt"/>
                        </a:rPr>
                        <a:t>1.1.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25200" marB="18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err="1">
                          <a:effectLst/>
                          <a:latin typeface="+mn-lt"/>
                        </a:rPr>
                        <a:t>Ухтинская</a:t>
                      </a:r>
                      <a:r>
                        <a:rPr lang="ru-RU" sz="800" u="none" strike="noStrike" dirty="0">
                          <a:effectLst/>
                          <a:latin typeface="+mn-lt"/>
                        </a:rPr>
                        <a:t> городская</a:t>
                      </a:r>
                      <a:r>
                        <a:rPr lang="ru-RU" sz="800" u="none" strike="noStrike" baseline="0" dirty="0">
                          <a:effectLst/>
                          <a:latin typeface="+mn-lt"/>
                        </a:rPr>
                        <a:t> организация Коми республиканской организации общероссийской общественной организации инвалидов «Всероссийское общество инвалидов» (ВОИ)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25200" marB="18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+mn-lt"/>
                        </a:rPr>
                        <a:t>0,39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25200" marB="18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473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 dirty="0">
                          <a:effectLst/>
                          <a:latin typeface="+mn-lt"/>
                        </a:rPr>
                        <a:t>1.2.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25200" marB="18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  <a:latin typeface="+mn-lt"/>
                        </a:rPr>
                        <a:t>Общественная организация Союз «Чернобыль – Ухта»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25200" marB="18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+mn-lt"/>
                        </a:rPr>
                        <a:t>0,29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25200" marB="18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94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 dirty="0">
                          <a:effectLst/>
                          <a:latin typeface="+mn-lt"/>
                        </a:rPr>
                        <a:t>1.3.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25200" marB="18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err="1">
                          <a:effectLst/>
                          <a:latin typeface="+mn-lt"/>
                        </a:rPr>
                        <a:t>Ухтинская</a:t>
                      </a:r>
                      <a:r>
                        <a:rPr lang="ru-RU" sz="800" u="none" strike="noStrike" dirty="0">
                          <a:effectLst/>
                          <a:latin typeface="+mn-lt"/>
                        </a:rPr>
                        <a:t> городская общественная организация «Союз</a:t>
                      </a:r>
                      <a:r>
                        <a:rPr lang="ru-RU" sz="800" u="none" strike="noStrike" baseline="0" dirty="0">
                          <a:effectLst/>
                          <a:latin typeface="+mn-lt"/>
                        </a:rPr>
                        <a:t> ветеранов Афганской войны и событий в Чечне»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25200" marB="18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+mn-lt"/>
                        </a:rPr>
                        <a:t>0,09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25200" marB="18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194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1.4.</a:t>
                      </a:r>
                    </a:p>
                  </a:txBody>
                  <a:tcPr marL="46800" marR="46800" marT="25200" marB="18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Профессиональное образовательное учреждение «Ухтинский педагогический колледж»</a:t>
                      </a:r>
                    </a:p>
                  </a:txBody>
                  <a:tcPr marL="46800" marR="46800" marT="25200" marB="18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0,14</a:t>
                      </a:r>
                    </a:p>
                  </a:txBody>
                  <a:tcPr marL="46800" marR="46800" marT="25200" marB="18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194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1.5.</a:t>
                      </a:r>
                    </a:p>
                  </a:txBody>
                  <a:tcPr marL="46800" marR="46800" marT="25200" marB="18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Местная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ухтинская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общественная организация «КЛУБ ПУТЕШЕСТВЕННИКОВ «УХТА»</a:t>
                      </a:r>
                    </a:p>
                  </a:txBody>
                  <a:tcPr marL="46800" marR="46800" marT="25200" marB="18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0,25</a:t>
                      </a:r>
                    </a:p>
                  </a:txBody>
                  <a:tcPr marL="46800" marR="46800" marT="25200" marB="18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+mn-lt"/>
                        </a:rPr>
                        <a:t>2.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25200" marB="18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effectLst/>
                          <a:latin typeface="+mn-lt"/>
                        </a:rPr>
                        <a:t>Предоставление субсидий редакциям печатных средств массовой информации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25200" marB="18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+mn-lt"/>
                        </a:rPr>
                        <a:t>4,77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25200" marB="18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274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 dirty="0">
                          <a:effectLst/>
                          <a:latin typeface="+mn-lt"/>
                        </a:rPr>
                        <a:t>2.1.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25200" marB="18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  <a:latin typeface="+mn-lt"/>
                        </a:rPr>
                        <a:t>МУП «Редакция газеты «Ухта»</a:t>
                      </a:r>
                      <a:r>
                        <a:rPr lang="ru-RU" sz="800" u="none" strike="noStrike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800" u="none" strike="noStrike" dirty="0">
                          <a:effectLst/>
                          <a:latin typeface="+mn-lt"/>
                        </a:rPr>
                        <a:t>МОГО «Ухта»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25200" marB="18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+mn-lt"/>
                        </a:rPr>
                        <a:t>4,77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25200" marB="18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+mn-lt"/>
                        </a:rPr>
                        <a:t>3.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25200" marB="18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effectLst/>
                          <a:latin typeface="+mn-lt"/>
                        </a:rPr>
                        <a:t>Предоставление субсидий организациям, осуществляющим пассажирские перевозки автомобильным транспортом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25200" marB="18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+mn-lt"/>
                        </a:rPr>
                        <a:t>0,37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25200" marB="18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438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 dirty="0">
                          <a:effectLst/>
                          <a:latin typeface="+mn-lt"/>
                        </a:rPr>
                        <a:t>3.1.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25200" marB="18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  <a:latin typeface="+mn-lt"/>
                        </a:rPr>
                        <a:t>ООО «Транспортная группа «Доверие»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25200" marB="18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+mn-lt"/>
                        </a:rPr>
                        <a:t>0,18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25200" marB="18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438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3.2.</a:t>
                      </a:r>
                    </a:p>
                  </a:txBody>
                  <a:tcPr marL="46800" marR="46800" marT="25200" marB="18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ООО «Сыктывкарское автотранспортное предприятие</a:t>
                      </a:r>
                      <a:r>
                        <a:rPr lang="ru-RU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№1»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25200" marB="18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0,19</a:t>
                      </a:r>
                    </a:p>
                  </a:txBody>
                  <a:tcPr marL="46800" marR="46800" marT="25200" marB="18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46800" marR="46800" marT="25200" marB="18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Предоставление субсидий организациям, осуществляющим перевозки воздушным транспортом</a:t>
                      </a:r>
                    </a:p>
                  </a:txBody>
                  <a:tcPr marL="46800" marR="46800" marT="25200" marB="18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5,02</a:t>
                      </a:r>
                    </a:p>
                  </a:txBody>
                  <a:tcPr marL="46800" marR="46800" marT="25200" marB="18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 dirty="0">
                          <a:effectLst/>
                          <a:latin typeface="+mn-lt"/>
                        </a:rPr>
                        <a:t>4.1.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25200" marB="18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smtClean="0">
                          <a:effectLst/>
                          <a:latin typeface="+mn-lt"/>
                        </a:rPr>
                        <a:t>АО </a:t>
                      </a:r>
                      <a:r>
                        <a:rPr lang="ru-RU" sz="800" u="none" strike="noStrike" dirty="0">
                          <a:effectLst/>
                          <a:latin typeface="+mn-lt"/>
                        </a:rPr>
                        <a:t>«</a:t>
                      </a:r>
                      <a:r>
                        <a:rPr lang="ru-RU" sz="800" u="none" strike="noStrike" dirty="0" err="1">
                          <a:effectLst/>
                          <a:latin typeface="+mn-lt"/>
                        </a:rPr>
                        <a:t>Комиавиатранс</a:t>
                      </a:r>
                      <a:r>
                        <a:rPr lang="ru-RU" sz="800" u="none" strike="noStrike" dirty="0">
                          <a:effectLst/>
                          <a:latin typeface="+mn-lt"/>
                        </a:rPr>
                        <a:t>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25200" marB="18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+mn-lt"/>
                        </a:rPr>
                        <a:t>5,02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25200" marB="18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2183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</a:t>
                      </a:r>
                    </a:p>
                  </a:txBody>
                  <a:tcPr marL="46800" marR="46800" marT="25200" marB="18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Предоставление субсидий субъектам малого и среднего предпринимательства</a:t>
                      </a:r>
                    </a:p>
                  </a:txBody>
                  <a:tcPr marL="46800" marR="46800" marT="25200" marB="18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1,25</a:t>
                      </a:r>
                    </a:p>
                  </a:txBody>
                  <a:tcPr marL="46800" marR="46800" marT="25200" marB="18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 dirty="0">
                          <a:effectLst/>
                          <a:latin typeface="+mn-lt"/>
                        </a:rPr>
                        <a:t>5.1.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25200" marB="18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  <a:latin typeface="+mn-lt"/>
                        </a:rPr>
                        <a:t>ООО Племхоз «Ухта - 97»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25200" marB="18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+mn-lt"/>
                        </a:rPr>
                        <a:t>0,30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25200" marB="18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 dirty="0">
                          <a:effectLst/>
                          <a:latin typeface="+mn-lt"/>
                        </a:rPr>
                        <a:t>5.2.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25200" marB="18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  <a:latin typeface="+mn-lt"/>
                        </a:rPr>
                        <a:t>ОАО «Молоко»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25200" marB="18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+mn-lt"/>
                        </a:rPr>
                        <a:t>0,44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25200" marB="18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 dirty="0">
                          <a:effectLst/>
                          <a:latin typeface="+mn-lt"/>
                        </a:rPr>
                        <a:t>5.3.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25200" marB="18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  <a:latin typeface="+mn-lt"/>
                        </a:rPr>
                        <a:t>ООО Племхоз «Изваильский-97»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25200" marB="18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+mn-lt"/>
                        </a:rPr>
                        <a:t>0,51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25200" marB="18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46800" marR="46800" marT="25200" marB="18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Предоставление субсидий организациям для улучшения состояния и содержания муниципального жилищного фонда</a:t>
                      </a:r>
                    </a:p>
                  </a:txBody>
                  <a:tcPr marL="46800" marR="46800" marT="25200" marB="18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0,67</a:t>
                      </a:r>
                    </a:p>
                  </a:txBody>
                  <a:tcPr marL="46800" marR="46800" marT="25200" marB="18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 dirty="0">
                          <a:effectLst/>
                          <a:latin typeface="+mn-lt"/>
                        </a:rPr>
                        <a:t>6.1.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25200" marB="18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  <a:latin typeface="+mn-lt"/>
                        </a:rPr>
                        <a:t>ООО «Ремонт и услуги»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25200" marB="18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+mn-lt"/>
                        </a:rPr>
                        <a:t>0,61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25200" marB="18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 dirty="0">
                          <a:effectLst/>
                          <a:latin typeface="+mn-lt"/>
                        </a:rPr>
                        <a:t>6.2.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25200" marB="18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  <a:latin typeface="+mn-lt"/>
                        </a:rPr>
                        <a:t>ООО «</a:t>
                      </a:r>
                      <a:r>
                        <a:rPr lang="ru-RU" sz="800" u="none" strike="noStrike" dirty="0" err="1">
                          <a:effectLst/>
                          <a:latin typeface="+mn-lt"/>
                        </a:rPr>
                        <a:t>Энума</a:t>
                      </a:r>
                      <a:r>
                        <a:rPr lang="ru-RU" sz="8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800" u="none" strike="noStrike" dirty="0" err="1">
                          <a:effectLst/>
                          <a:latin typeface="+mn-lt"/>
                        </a:rPr>
                        <a:t>Элиш</a:t>
                      </a:r>
                      <a:r>
                        <a:rPr lang="ru-RU" sz="800" u="none" strike="noStrike" dirty="0">
                          <a:effectLst/>
                          <a:latin typeface="+mn-lt"/>
                        </a:rPr>
                        <a:t>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25200" marB="18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+mn-lt"/>
                        </a:rPr>
                        <a:t>0,04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25200" marB="18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 dirty="0">
                          <a:effectLst/>
                          <a:latin typeface="+mn-lt"/>
                        </a:rPr>
                        <a:t>6.3.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25200" marB="18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  <a:latin typeface="+mn-lt"/>
                        </a:rPr>
                        <a:t>ООО «Управляющая компания </a:t>
                      </a:r>
                      <a:r>
                        <a:rPr lang="ru-RU" sz="800" u="none" strike="noStrike" dirty="0" err="1">
                          <a:effectLst/>
                          <a:latin typeface="+mn-lt"/>
                        </a:rPr>
                        <a:t>Домсервис</a:t>
                      </a:r>
                      <a:r>
                        <a:rPr lang="ru-RU" sz="800" u="none" strike="noStrike" dirty="0">
                          <a:effectLst/>
                          <a:latin typeface="+mn-lt"/>
                        </a:rPr>
                        <a:t>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25200" marB="18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+mn-lt"/>
                        </a:rPr>
                        <a:t>0,02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25200" marB="18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</a:t>
                      </a:r>
                    </a:p>
                  </a:txBody>
                  <a:tcPr marL="46800" marR="46800" marT="25200" marB="18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Предоставление субсидий организациям на возмещение затрат, возникающих в результате капитального ремонта (ремонта) и содержания объектов благоустройства,</a:t>
                      </a:r>
                      <a:r>
                        <a:rPr lang="ru-RU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объектов культурного наследия, расположенных в границах МОГО «Ухта» и переданных из казны МОГО «Ухта» в оперативное управление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25200" marB="18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20,56</a:t>
                      </a:r>
                    </a:p>
                  </a:txBody>
                  <a:tcPr marL="46800" marR="46800" marT="25200" marB="18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7.1.</a:t>
                      </a:r>
                    </a:p>
                  </a:txBody>
                  <a:tcPr marL="46800" marR="46800" marT="25200" marB="18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МКП «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Горзеленхоз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» МОГО «Ухта»</a:t>
                      </a:r>
                    </a:p>
                  </a:txBody>
                  <a:tcPr marL="46800" marR="46800" marT="25200" marB="18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20,56</a:t>
                      </a:r>
                    </a:p>
                  </a:txBody>
                  <a:tcPr marL="46800" marR="46800" marT="25200" marB="18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</a:t>
                      </a:r>
                    </a:p>
                  </a:txBody>
                  <a:tcPr marL="46800" marR="46800" marT="25200" marB="18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Предоставление субсидий организациям на возмещение затрат, возникающих</a:t>
                      </a:r>
                      <a:r>
                        <a:rPr lang="ru-RU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в результате содержания, капитального ремонта (ремонта) объектов внешнего благоустройства, расположенных в границах МОГО «Ухта», и переданных из казны МОГО «Ухта» в оперативное управление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25200" marB="18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147,32</a:t>
                      </a:r>
                    </a:p>
                  </a:txBody>
                  <a:tcPr marL="46800" marR="46800" marT="25200" marB="18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8.1.</a:t>
                      </a:r>
                    </a:p>
                  </a:txBody>
                  <a:tcPr marL="46800" marR="46800" marT="25200" marB="18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МКП «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Ухтаспецавтодор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» МОГО «Ухта»</a:t>
                      </a:r>
                    </a:p>
                  </a:txBody>
                  <a:tcPr marL="46800" marR="46800" marT="25200" marB="18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147,32</a:t>
                      </a:r>
                    </a:p>
                  </a:txBody>
                  <a:tcPr marL="46800" marR="46800" marT="25200" marB="18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</a:t>
                      </a:r>
                    </a:p>
                  </a:txBody>
                  <a:tcPr marL="46800" marR="46800" marT="25200" marB="18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Предоставление субсидий организациям на возмещение затрат,</a:t>
                      </a:r>
                      <a:r>
                        <a:rPr lang="ru-RU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связанных с выполнением мероприятий по ремонту улиц и проездов МОГО «Ухта»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25200" marB="18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111,26</a:t>
                      </a:r>
                    </a:p>
                  </a:txBody>
                  <a:tcPr marL="46800" marR="46800" marT="25200" marB="18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9.1.</a:t>
                      </a:r>
                    </a:p>
                  </a:txBody>
                  <a:tcPr marL="46800" marR="46800" marT="25200" marB="18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МКП «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Ухтаспецавтодор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» МОГО «Ухта»</a:t>
                      </a:r>
                    </a:p>
                  </a:txBody>
                  <a:tcPr marL="46800" marR="46800" marT="25200" marB="18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111,26</a:t>
                      </a:r>
                    </a:p>
                  </a:txBody>
                  <a:tcPr marL="46800" marR="46800" marT="25200" marB="18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 dirty="0">
                          <a:effectLst/>
                          <a:latin typeface="+mn-lt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46800" marT="25200" marB="18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Итого</a:t>
                      </a:r>
                    </a:p>
                  </a:txBody>
                  <a:tcPr marL="46800" marR="46800" marT="25200" marB="18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292,38</a:t>
                      </a:r>
                    </a:p>
                  </a:txBody>
                  <a:tcPr marL="46800" marR="46800" marT="25200" marB="18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8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A92B44-1ECA-42E4-88F6-4AFABA5F98F7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61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44029" y="857032"/>
            <a:ext cx="73129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cs typeface="Tahoma" pitchFamily="34" charset="0"/>
              </a:rPr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209727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/>
              <a:t>Непрограммные мероприятия</a:t>
            </a:r>
          </a:p>
        </p:txBody>
      </p:sp>
      <p:sp>
        <p:nvSpPr>
          <p:cNvPr id="6451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AF0CFD2-54D2-4E49-8F67-E963210EC96A}" type="slidenum">
              <a:rPr lang="ru-RU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62</a:t>
            </a:fld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2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2332984"/>
              </p:ext>
            </p:extLst>
          </p:nvPr>
        </p:nvGraphicFramePr>
        <p:xfrm>
          <a:off x="231837" y="1112937"/>
          <a:ext cx="8734301" cy="5683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172400" y="836712"/>
            <a:ext cx="841375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млн. руб.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05420" y="4915460"/>
            <a:ext cx="623889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prstClr val="black"/>
                </a:solidFill>
                <a:cs typeface="Tahoma" pitchFamily="34" charset="0"/>
              </a:rPr>
              <a:t>60,6%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10743" y="2379022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prstClr val="black"/>
                </a:solidFill>
                <a:cs typeface="Tahoma" pitchFamily="34" charset="0"/>
              </a:rPr>
              <a:t>3,5%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52081" y="2427610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prstClr val="black"/>
                </a:solidFill>
                <a:cs typeface="Tahoma" pitchFamily="34" charset="0"/>
              </a:rPr>
              <a:t>3,4%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45296" y="2712239"/>
            <a:ext cx="623889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prstClr val="black"/>
                </a:solidFill>
                <a:cs typeface="Tahoma" pitchFamily="34" charset="0"/>
              </a:rPr>
              <a:t>12,0%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17295" y="2378705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prstClr val="black"/>
                </a:solidFill>
                <a:cs typeface="Tahoma" pitchFamily="34" charset="0"/>
              </a:rPr>
              <a:t>0,1%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25933" y="3429098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prstClr val="black"/>
                </a:solidFill>
                <a:cs typeface="Tahoma" pitchFamily="34" charset="0"/>
              </a:rPr>
              <a:t>9,3%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61562" y="3985112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prstClr val="black"/>
                </a:solidFill>
                <a:cs typeface="Tahoma" pitchFamily="34" charset="0"/>
              </a:rPr>
              <a:t>0,6%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27280" y="2599725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prstClr val="black"/>
                </a:solidFill>
                <a:cs typeface="Tahoma" pitchFamily="34" charset="0"/>
              </a:rPr>
              <a:t>2,3%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39846" y="2378863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prstClr val="black"/>
                </a:solidFill>
                <a:cs typeface="Tahoma" pitchFamily="34" charset="0"/>
              </a:rPr>
              <a:t>5,6%</a:t>
            </a:r>
          </a:p>
        </p:txBody>
      </p:sp>
      <p:sp>
        <p:nvSpPr>
          <p:cNvPr id="18" name="Прямоугольник 28"/>
          <p:cNvSpPr>
            <a:spLocks noChangeArrowheads="1"/>
          </p:cNvSpPr>
          <p:nvPr/>
        </p:nvSpPr>
        <p:spPr bwMode="auto">
          <a:xfrm>
            <a:off x="3906964" y="853834"/>
            <a:ext cx="25922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2017 год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88491" y="6381328"/>
            <a:ext cx="2190023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cs typeface="Tahoma" pitchFamily="34" charset="0"/>
              </a:rPr>
              <a:t>Всего 192,3 млн. руб.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81126" y="2258330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prstClr val="black"/>
                </a:solidFill>
                <a:cs typeface="Tahoma" pitchFamily="34" charset="0"/>
              </a:rPr>
              <a:t>0,1%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19296" y="2360884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prstClr val="black"/>
                </a:solidFill>
                <a:cs typeface="Tahoma" pitchFamily="34" charset="0"/>
              </a:rPr>
              <a:t>0,3%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023326" y="2154835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prstClr val="black"/>
                </a:solidFill>
                <a:cs typeface="Tahoma" pitchFamily="34" charset="0"/>
              </a:rPr>
              <a:t>0,5%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612026" y="2203422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prstClr val="black"/>
                </a:solidFill>
                <a:cs typeface="Tahoma" pitchFamily="34" charset="0"/>
              </a:rPr>
              <a:t>1,7%</a:t>
            </a:r>
          </a:p>
        </p:txBody>
      </p:sp>
    </p:spTree>
    <p:extLst>
      <p:ext uri="{BB962C8B-B14F-4D97-AF65-F5344CB8AC3E}">
        <p14:creationId xmlns:p14="http://schemas.microsoft.com/office/powerpoint/2010/main" val="123627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Расходы на поддержку отдельных категорий граждан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63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478294"/>
              </p:ext>
            </p:extLst>
          </p:nvPr>
        </p:nvGraphicFramePr>
        <p:xfrm>
          <a:off x="116505" y="1197973"/>
          <a:ext cx="8865988" cy="53110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75575"/>
                <a:gridCol w="945105"/>
                <a:gridCol w="945105"/>
                <a:gridCol w="1800203"/>
              </a:tblGrid>
              <a:tr h="161206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+mn-lt"/>
                        </a:rPr>
                        <a:t>Наименование</a:t>
                      </a:r>
                      <a:endParaRPr lang="ru-RU" sz="1000" b="1" dirty="0"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+mn-lt"/>
                        </a:rPr>
                        <a:t>План, </a:t>
                      </a:r>
                    </a:p>
                    <a:p>
                      <a:pPr algn="ctr"/>
                      <a:r>
                        <a:rPr lang="ru-RU" sz="1000" b="1" dirty="0" smtClean="0">
                          <a:latin typeface="+mn-lt"/>
                        </a:rPr>
                        <a:t>тыс. руб.</a:t>
                      </a:r>
                      <a:endParaRPr lang="ru-RU" sz="1000" b="1" dirty="0"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+mn-lt"/>
                        </a:rPr>
                        <a:t>Факт, </a:t>
                      </a:r>
                    </a:p>
                    <a:p>
                      <a:pPr algn="ctr"/>
                      <a:r>
                        <a:rPr lang="ru-RU" sz="1000" b="1" dirty="0" smtClean="0">
                          <a:latin typeface="+mn-lt"/>
                        </a:rPr>
                        <a:t>тыс. руб.</a:t>
                      </a:r>
                      <a:endParaRPr lang="ru-RU" sz="1000" b="1" dirty="0"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+mn-lt"/>
                        </a:rPr>
                        <a:t>Показатели</a:t>
                      </a:r>
                      <a:endParaRPr lang="ru-RU" sz="1000" b="1" dirty="0"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accent3"/>
                    </a:solidFill>
                  </a:tcPr>
                </a:tc>
              </a:tr>
              <a:tr h="161206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+mn-lt"/>
                        </a:rPr>
                        <a:t>ПЕНСИОНЕРЫ</a:t>
                      </a: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739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+mn-lt"/>
                        </a:rPr>
                        <a:t>Доплаты к пенсиям муниципальных служащих</a:t>
                      </a:r>
                      <a:endParaRPr lang="ru-RU" sz="1000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n-lt"/>
                        </a:rPr>
                        <a:t>18 044,5</a:t>
                      </a:r>
                      <a:endParaRPr lang="ru-RU" sz="1000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n-lt"/>
                        </a:rPr>
                        <a:t>18 044,5</a:t>
                      </a:r>
                      <a:endParaRPr lang="ru-RU" sz="1000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+mn-lt"/>
                        </a:rPr>
                        <a:t>130 получателей</a:t>
                      </a:r>
                      <a:endParaRPr lang="ru-RU" sz="1000" dirty="0">
                        <a:latin typeface="+mn-lt"/>
                      </a:endParaRPr>
                    </a:p>
                  </a:txBody>
                  <a:tcPr marL="45720" marR="45720" anchor="ctr"/>
                </a:tc>
              </a:tr>
              <a:tr h="403747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+mn-lt"/>
                        </a:rPr>
                        <a:t>Пассажирские перевозки автомобильным транспортом по дачным маршрутам</a:t>
                      </a:r>
                      <a:endParaRPr lang="ru-RU" sz="1000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n-lt"/>
                        </a:rPr>
                        <a:t>364,5</a:t>
                      </a:r>
                      <a:endParaRPr lang="ru-RU" sz="1000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n-lt"/>
                        </a:rPr>
                        <a:t>364,5</a:t>
                      </a:r>
                      <a:endParaRPr lang="ru-RU" sz="1000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ru-RU" sz="1000" baseline="0" dirty="0" smtClean="0">
                          <a:latin typeface="+mn-lt"/>
                        </a:rPr>
                        <a:t>Выдано 37 680 талонов</a:t>
                      </a:r>
                      <a:endParaRPr lang="ru-RU" sz="1000" dirty="0">
                        <a:latin typeface="+mn-lt"/>
                      </a:endParaRPr>
                    </a:p>
                  </a:txBody>
                  <a:tcPr marL="45720" marR="45720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+mn-lt"/>
                        </a:rPr>
                        <a:t>Льготное и бесплатное обслуживание в общественных банях</a:t>
                      </a:r>
                      <a:endParaRPr lang="ru-RU" sz="1000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n-lt"/>
                        </a:rPr>
                        <a:t>40,0</a:t>
                      </a:r>
                      <a:endParaRPr lang="ru-RU" sz="1000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n-lt"/>
                        </a:rPr>
                        <a:t>35,8</a:t>
                      </a:r>
                      <a:endParaRPr lang="ru-RU" sz="1000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+mn-lt"/>
                        </a:rPr>
                        <a:t>Предоставлено 216 льготных </a:t>
                      </a:r>
                      <a:r>
                        <a:rPr lang="ru-RU" sz="1000" dirty="0" err="1" smtClean="0">
                          <a:latin typeface="+mn-lt"/>
                        </a:rPr>
                        <a:t>помывок</a:t>
                      </a:r>
                      <a:endParaRPr lang="ru-RU" sz="1000" dirty="0">
                        <a:latin typeface="+mn-lt"/>
                      </a:endParaRPr>
                    </a:p>
                  </a:txBody>
                  <a:tcPr marL="45720" marR="45720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+mn-lt"/>
                        </a:rPr>
                        <a:t>Итого</a:t>
                      </a:r>
                      <a:endParaRPr lang="ru-RU" sz="1000" b="1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+mn-lt"/>
                        </a:rPr>
                        <a:t>18 449,0</a:t>
                      </a:r>
                      <a:endParaRPr lang="ru-RU" sz="1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+mn-lt"/>
                        </a:rPr>
                        <a:t>18 444,8</a:t>
                      </a:r>
                      <a:endParaRPr lang="ru-RU" sz="1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+mn-lt"/>
                      </a:endParaRPr>
                    </a:p>
                  </a:txBody>
                  <a:tcPr marL="45720" marR="45720" anchor="ctr"/>
                </a:tc>
              </a:tr>
              <a:tr h="133679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+mn-lt"/>
                        </a:rPr>
                        <a:t>ДЕТИ-СИРОТЫ</a:t>
                      </a: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3679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+mn-lt"/>
                        </a:rPr>
                        <a:t>Приобретение жилых помещений</a:t>
                      </a:r>
                      <a:endParaRPr lang="ru-RU" sz="1000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n-lt"/>
                        </a:rPr>
                        <a:t>14 903,1</a:t>
                      </a:r>
                      <a:endParaRPr lang="ru-RU" sz="1000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n-lt"/>
                        </a:rPr>
                        <a:t>14</a:t>
                      </a:r>
                      <a:r>
                        <a:rPr lang="ru-RU" sz="1000" baseline="0" dirty="0" smtClean="0">
                          <a:latin typeface="+mn-lt"/>
                        </a:rPr>
                        <a:t> 880,0</a:t>
                      </a:r>
                      <a:endParaRPr lang="ru-RU" sz="1000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+mn-lt"/>
                        </a:rPr>
                        <a:t>Приобретено 10 квартир</a:t>
                      </a:r>
                      <a:endParaRPr lang="ru-RU" sz="1000" dirty="0">
                        <a:latin typeface="+mn-lt"/>
                      </a:endParaRPr>
                    </a:p>
                  </a:txBody>
                  <a:tcPr marL="45720" marR="45720" anchor="ctr"/>
                </a:tc>
              </a:tr>
              <a:tr h="133679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+mn-lt"/>
                        </a:rPr>
                        <a:t>ИНВАЛИДЫ</a:t>
                      </a: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3679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+mn-lt"/>
                        </a:rPr>
                        <a:t>Обеспечение жильем ветеранов, инвалидов</a:t>
                      </a:r>
                      <a:endParaRPr lang="ru-RU" sz="1000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n-lt"/>
                        </a:rPr>
                        <a:t>2 979,2</a:t>
                      </a:r>
                      <a:endParaRPr lang="ru-RU" sz="1000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n-lt"/>
                        </a:rPr>
                        <a:t>2 979,2</a:t>
                      </a:r>
                      <a:endParaRPr lang="ru-RU" sz="1000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+mn-lt"/>
                        </a:rPr>
                        <a:t>Выдано 4 сертификата</a:t>
                      </a:r>
                      <a:endParaRPr lang="ru-RU" sz="1000" dirty="0">
                        <a:latin typeface="+mn-lt"/>
                      </a:endParaRPr>
                    </a:p>
                  </a:txBody>
                  <a:tcPr marL="45720" marR="45720" anchor="ctr"/>
                </a:tc>
              </a:tr>
              <a:tr h="133679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+mn-lt"/>
                        </a:rPr>
                        <a:t>Проведение мероприятий с участием инвалидов</a:t>
                      </a:r>
                      <a:endParaRPr lang="ru-RU" sz="1000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n-lt"/>
                        </a:rPr>
                        <a:t>585,0</a:t>
                      </a:r>
                      <a:endParaRPr lang="ru-RU" sz="1000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n-lt"/>
                        </a:rPr>
                        <a:t>585,0</a:t>
                      </a:r>
                      <a:endParaRPr lang="ru-RU" sz="1000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+mn-lt"/>
                        </a:rPr>
                        <a:t>Проведено 10 мероприятий с охватом 210 участников</a:t>
                      </a:r>
                      <a:endParaRPr lang="ru-RU" sz="1000" dirty="0">
                        <a:latin typeface="+mn-lt"/>
                      </a:endParaRPr>
                    </a:p>
                  </a:txBody>
                  <a:tcPr marL="45720" marR="45720" anchor="ctr"/>
                </a:tc>
              </a:tr>
              <a:tr h="133679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+mn-lt"/>
                        </a:rPr>
                        <a:t>Итого</a:t>
                      </a:r>
                      <a:endParaRPr lang="ru-RU" sz="1000" b="1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+mn-lt"/>
                        </a:rPr>
                        <a:t>3 564,2</a:t>
                      </a:r>
                      <a:endParaRPr lang="ru-RU" sz="1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+mn-lt"/>
                        </a:rPr>
                        <a:t>3 564,2</a:t>
                      </a:r>
                      <a:endParaRPr lang="ru-RU" sz="1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+mn-lt"/>
                      </a:endParaRPr>
                    </a:p>
                  </a:txBody>
                  <a:tcPr marL="45720" marR="45720" anchor="ctr"/>
                </a:tc>
              </a:tr>
              <a:tr h="133679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+mn-lt"/>
                        </a:rPr>
                        <a:t>МОЛОДЫЕ СЕМЬИ</a:t>
                      </a: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3679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+mn-lt"/>
                        </a:rPr>
                        <a:t>Социальные выплаты на приобретение жилого помещения</a:t>
                      </a:r>
                      <a:endParaRPr lang="ru-RU" sz="1000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n-lt"/>
                        </a:rPr>
                        <a:t>46 314,4</a:t>
                      </a:r>
                      <a:endParaRPr lang="ru-RU" sz="1000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n-lt"/>
                        </a:rPr>
                        <a:t>46 314,4</a:t>
                      </a:r>
                      <a:endParaRPr lang="ru-RU" sz="1000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+mn-lt"/>
                        </a:rPr>
                        <a:t>Выдано 53 свидетельства</a:t>
                      </a:r>
                      <a:endParaRPr lang="ru-RU" sz="1000" dirty="0">
                        <a:latin typeface="+mn-lt"/>
                      </a:endParaRPr>
                    </a:p>
                  </a:txBody>
                  <a:tcPr marL="45720" marR="45720" anchor="ctr"/>
                </a:tc>
              </a:tr>
              <a:tr h="133679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+mn-lt"/>
                        </a:rPr>
                        <a:t>СЕМЬИ, ИМЕЮЩИЕ ДЕТЕЙ</a:t>
                      </a: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3679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+mn-lt"/>
                        </a:rPr>
                        <a:t>Компенсация родителям платы за присмотр и уход за детьми, посещающими МДОУ</a:t>
                      </a:r>
                      <a:endParaRPr lang="ru-RU" sz="1000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n-lt"/>
                        </a:rPr>
                        <a:t>36 314,4</a:t>
                      </a:r>
                      <a:endParaRPr lang="ru-RU" sz="1000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n-lt"/>
                        </a:rPr>
                        <a:t>24 060,8</a:t>
                      </a:r>
                      <a:endParaRPr lang="ru-RU" sz="1000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+mn-lt"/>
                        </a:rPr>
                        <a:t>Выплачена</a:t>
                      </a:r>
                      <a:r>
                        <a:rPr lang="ru-RU" sz="1000" baseline="0" dirty="0" smtClean="0">
                          <a:latin typeface="+mn-lt"/>
                        </a:rPr>
                        <a:t> компенсация за содержание  1 879 детей</a:t>
                      </a:r>
                      <a:endParaRPr lang="ru-RU" sz="1000" dirty="0">
                        <a:latin typeface="+mn-lt"/>
                      </a:endParaRPr>
                    </a:p>
                  </a:txBody>
                  <a:tcPr marL="45720" marR="45720" anchor="ctr"/>
                </a:tc>
              </a:tr>
              <a:tr h="133679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+mn-lt"/>
                        </a:rPr>
                        <a:t>Организация питания учащихся 1-4 классов</a:t>
                      </a:r>
                      <a:endParaRPr lang="ru-RU" sz="1000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n-lt"/>
                        </a:rPr>
                        <a:t>48 170,1</a:t>
                      </a:r>
                      <a:endParaRPr lang="ru-RU" sz="1000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n-lt"/>
                        </a:rPr>
                        <a:t>48 170,1</a:t>
                      </a:r>
                      <a:endParaRPr lang="ru-RU" sz="1000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+mn-lt"/>
                        </a:rPr>
                        <a:t>Охвачено питанием 5 337 учащихся</a:t>
                      </a:r>
                      <a:endParaRPr lang="ru-RU" sz="1000" dirty="0">
                        <a:latin typeface="+mn-lt"/>
                      </a:endParaRPr>
                    </a:p>
                  </a:txBody>
                  <a:tcPr marL="45720" marR="45720" anchor="ctr"/>
                </a:tc>
              </a:tr>
              <a:tr h="133679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+mn-lt"/>
                        </a:rPr>
                        <a:t>Итого</a:t>
                      </a:r>
                      <a:endParaRPr lang="ru-RU" sz="1000" b="1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+mn-lt"/>
                        </a:rPr>
                        <a:t>84 484,5</a:t>
                      </a:r>
                      <a:endParaRPr lang="ru-RU" sz="1000" b="1" dirty="0">
                        <a:latin typeface="+mn-lt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+mn-lt"/>
                        </a:rPr>
                        <a:t>72 230,9</a:t>
                      </a:r>
                      <a:endParaRPr lang="ru-RU" sz="1000" b="1" dirty="0">
                        <a:latin typeface="+mn-lt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+mn-lt"/>
                      </a:endParaRPr>
                    </a:p>
                  </a:txBody>
                  <a:tcPr marL="45720" marR="4572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938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Расходы на поддержку отдельных категорий граждан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64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519565"/>
              </p:ext>
            </p:extLst>
          </p:nvPr>
        </p:nvGraphicFramePr>
        <p:xfrm>
          <a:off x="116505" y="1341194"/>
          <a:ext cx="8865988" cy="381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75575"/>
                <a:gridCol w="945105"/>
                <a:gridCol w="945105"/>
                <a:gridCol w="1800203"/>
              </a:tblGrid>
              <a:tr h="161206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+mn-lt"/>
                        </a:rPr>
                        <a:t>Наименование</a:t>
                      </a:r>
                      <a:endParaRPr lang="ru-RU" sz="1000" b="1" dirty="0"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+mn-lt"/>
                        </a:rPr>
                        <a:t>План, </a:t>
                      </a:r>
                    </a:p>
                    <a:p>
                      <a:pPr algn="ctr"/>
                      <a:r>
                        <a:rPr lang="ru-RU" sz="1000" b="1" dirty="0" smtClean="0">
                          <a:latin typeface="+mn-lt"/>
                        </a:rPr>
                        <a:t>тыс. руб.</a:t>
                      </a:r>
                      <a:endParaRPr lang="ru-RU" sz="1000" b="1" dirty="0"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+mn-lt"/>
                        </a:rPr>
                        <a:t>Факт, </a:t>
                      </a:r>
                    </a:p>
                    <a:p>
                      <a:pPr algn="ctr"/>
                      <a:r>
                        <a:rPr lang="ru-RU" sz="1000" b="1" dirty="0" smtClean="0">
                          <a:latin typeface="+mn-lt"/>
                        </a:rPr>
                        <a:t>тыс. руб.</a:t>
                      </a:r>
                      <a:endParaRPr lang="ru-RU" sz="1000" b="1" dirty="0"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+mn-lt"/>
                        </a:rPr>
                        <a:t>Показатели</a:t>
                      </a:r>
                      <a:endParaRPr lang="ru-RU" sz="1000" b="1" dirty="0"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accent3"/>
                    </a:solidFill>
                  </a:tcPr>
                </a:tc>
              </a:tr>
              <a:tr h="133679">
                <a:tc gridSpan="4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+mn-lt"/>
                        </a:rPr>
                        <a:t>ПРОЧИЕ КАТЕГОРИИ</a:t>
                      </a:r>
                      <a:r>
                        <a:rPr lang="ru-RU" sz="1000" b="1" baseline="0" dirty="0" smtClean="0">
                          <a:latin typeface="+mn-lt"/>
                        </a:rPr>
                        <a:t> ГРАЖДАН</a:t>
                      </a:r>
                      <a:endParaRPr lang="ru-RU" sz="1000" dirty="0"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36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+mn-lt"/>
                        </a:rPr>
                        <a:t>Оказание материальной помощи: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+mn-lt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+mn-lt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+mn-lt"/>
                      </a:endParaRPr>
                    </a:p>
                  </a:txBody>
                  <a:tcPr marL="45720" marR="45720"/>
                </a:tc>
              </a:tr>
              <a:tr h="133679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+mn-lt"/>
                        </a:rPr>
                        <a:t>Гражданам и семьям, попавшим в трудную жизненную ситуацию</a:t>
                      </a:r>
                      <a:endParaRPr lang="ru-RU" sz="1000" dirty="0">
                        <a:latin typeface="+mn-lt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n-lt"/>
                        </a:rPr>
                        <a:t>210,0</a:t>
                      </a:r>
                      <a:endParaRPr lang="ru-RU" sz="1000" dirty="0">
                        <a:latin typeface="+mn-lt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n-lt"/>
                        </a:rPr>
                        <a:t>204,0</a:t>
                      </a:r>
                      <a:endParaRPr lang="ru-RU" sz="1000" dirty="0">
                        <a:latin typeface="+mn-lt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+mn-lt"/>
                        </a:rPr>
                        <a:t>78 человек</a:t>
                      </a:r>
                      <a:endParaRPr lang="ru-RU" sz="1000" dirty="0">
                        <a:latin typeface="+mn-lt"/>
                      </a:endParaRPr>
                    </a:p>
                  </a:txBody>
                  <a:tcPr marL="45720" marR="45720"/>
                </a:tc>
              </a:tr>
              <a:tr h="133679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+mn-lt"/>
                        </a:rPr>
                        <a:t>Родителям военнослужащих,</a:t>
                      </a:r>
                      <a:r>
                        <a:rPr lang="ru-RU" sz="1000" baseline="0" dirty="0" smtClean="0">
                          <a:latin typeface="+mn-lt"/>
                        </a:rPr>
                        <a:t> погибших при исполнении служебного долга в локальных войнах и конфликтах, в связи с мероприятиями, приуроченными ко Дню памяти о россиянах, исполнявших служебный долг за пределами Отечества</a:t>
                      </a:r>
                      <a:endParaRPr lang="ru-RU" sz="1000" dirty="0">
                        <a:latin typeface="+mn-lt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n-lt"/>
                        </a:rPr>
                        <a:t>27,0</a:t>
                      </a:r>
                      <a:endParaRPr lang="ru-RU" sz="1000" dirty="0">
                        <a:latin typeface="+mn-lt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n-lt"/>
                        </a:rPr>
                        <a:t>27,0</a:t>
                      </a:r>
                      <a:endParaRPr lang="ru-RU" sz="1000" dirty="0">
                        <a:latin typeface="+mn-lt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+mn-lt"/>
                        </a:rPr>
                        <a:t>9 человек</a:t>
                      </a:r>
                      <a:endParaRPr lang="ru-RU" sz="1000" dirty="0">
                        <a:latin typeface="+mn-lt"/>
                      </a:endParaRPr>
                    </a:p>
                  </a:txBody>
                  <a:tcPr marL="45720" marR="45720"/>
                </a:tc>
              </a:tr>
              <a:tr h="133679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+mn-lt"/>
                        </a:rPr>
                        <a:t>Инвалидам вследствие</a:t>
                      </a:r>
                      <a:r>
                        <a:rPr lang="ru-RU" sz="1000" baseline="0" dirty="0" smtClean="0">
                          <a:latin typeface="+mn-lt"/>
                        </a:rPr>
                        <a:t> Чернобыльской катастрофы в связи с мероприятиями, приуроченными ко Дню участников ликвидации последствий радиационных аварий и катастроф и памяти жертв этих аварий и катастроф</a:t>
                      </a:r>
                      <a:endParaRPr lang="ru-RU" sz="1000" dirty="0">
                        <a:latin typeface="+mn-lt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n-lt"/>
                        </a:rPr>
                        <a:t>30,0</a:t>
                      </a:r>
                      <a:endParaRPr lang="ru-RU" sz="1000" dirty="0">
                        <a:latin typeface="+mn-lt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n-lt"/>
                        </a:rPr>
                        <a:t>30,0</a:t>
                      </a:r>
                      <a:endParaRPr lang="ru-RU" sz="1000" dirty="0">
                        <a:latin typeface="+mn-lt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+mn-lt"/>
                        </a:rPr>
                        <a:t>16 человек</a:t>
                      </a:r>
                      <a:endParaRPr lang="ru-RU" sz="1000" dirty="0">
                        <a:latin typeface="+mn-lt"/>
                      </a:endParaRPr>
                    </a:p>
                  </a:txBody>
                  <a:tcPr marL="45720" marR="45720"/>
                </a:tc>
              </a:tr>
              <a:tr h="133679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+mn-lt"/>
                        </a:rPr>
                        <a:t>Многодетным семьям, награжденным орденом «Родительская слава» и (или) медалью ордена «Родительская слава», премией Правительства Республики Коми лучшим многодетным семьям в Республике Коми</a:t>
                      </a:r>
                      <a:endParaRPr lang="ru-RU" sz="1000" dirty="0">
                        <a:latin typeface="+mn-lt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n-lt"/>
                        </a:rPr>
                        <a:t>50,0</a:t>
                      </a:r>
                      <a:endParaRPr lang="ru-RU" sz="1000" dirty="0">
                        <a:latin typeface="+mn-lt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n-lt"/>
                        </a:rPr>
                        <a:t>50,0</a:t>
                      </a:r>
                      <a:endParaRPr lang="ru-RU" sz="1000" dirty="0">
                        <a:latin typeface="+mn-lt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+mn-lt"/>
                        </a:rPr>
                        <a:t>1 семья</a:t>
                      </a:r>
                      <a:endParaRPr lang="ru-RU" sz="1000" dirty="0">
                        <a:latin typeface="+mn-lt"/>
                      </a:endParaRPr>
                    </a:p>
                  </a:txBody>
                  <a:tcPr marL="45720" marR="45720"/>
                </a:tc>
              </a:tr>
              <a:tr h="133679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+mn-lt"/>
                        </a:rPr>
                        <a:t>Гражданам, удостоенным звания «Почетный гражданин г. Ухты» в связи с индивидуальными юбилейными датами</a:t>
                      </a:r>
                      <a:endParaRPr lang="ru-RU" sz="1000" dirty="0">
                        <a:latin typeface="+mn-lt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n-lt"/>
                        </a:rPr>
                        <a:t>10,0</a:t>
                      </a:r>
                      <a:endParaRPr lang="ru-RU" sz="1000" dirty="0">
                        <a:latin typeface="+mn-lt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n-lt"/>
                        </a:rPr>
                        <a:t>10,0</a:t>
                      </a:r>
                      <a:endParaRPr lang="ru-RU" sz="1000" dirty="0">
                        <a:latin typeface="+mn-lt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+mn-lt"/>
                        </a:rPr>
                        <a:t>1 человек</a:t>
                      </a:r>
                      <a:endParaRPr lang="ru-RU" sz="1000" dirty="0">
                        <a:latin typeface="+mn-lt"/>
                      </a:endParaRPr>
                    </a:p>
                  </a:txBody>
                  <a:tcPr marL="45720" marR="45720"/>
                </a:tc>
              </a:tr>
              <a:tr h="133679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+mn-lt"/>
                        </a:rPr>
                        <a:t>Гражданам, награжденным знаком отличия «За заслуги перед Ухтой», в связи с индивидуальными юбилейными</a:t>
                      </a:r>
                      <a:r>
                        <a:rPr lang="ru-RU" sz="1000" baseline="0" dirty="0" smtClean="0">
                          <a:latin typeface="+mn-lt"/>
                        </a:rPr>
                        <a:t> датами, начиная с 60-летнего возраста</a:t>
                      </a:r>
                      <a:endParaRPr lang="ru-RU" sz="1000" dirty="0">
                        <a:latin typeface="+mn-lt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n-lt"/>
                        </a:rPr>
                        <a:t>20,0</a:t>
                      </a:r>
                      <a:endParaRPr lang="ru-RU" sz="1000" dirty="0">
                        <a:latin typeface="+mn-lt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n-lt"/>
                        </a:rPr>
                        <a:t>20,0</a:t>
                      </a:r>
                      <a:endParaRPr lang="ru-RU" sz="1000" dirty="0">
                        <a:latin typeface="+mn-lt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+mn-lt"/>
                        </a:rPr>
                        <a:t>2</a:t>
                      </a:r>
                      <a:r>
                        <a:rPr lang="ru-RU" sz="1000" baseline="0" dirty="0" smtClean="0">
                          <a:latin typeface="+mn-lt"/>
                        </a:rPr>
                        <a:t> человека</a:t>
                      </a:r>
                      <a:endParaRPr lang="ru-RU" sz="1000" dirty="0">
                        <a:latin typeface="+mn-lt"/>
                      </a:endParaRPr>
                    </a:p>
                  </a:txBody>
                  <a:tcPr marL="45720" marR="45720"/>
                </a:tc>
              </a:tr>
              <a:tr h="133679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+mn-lt"/>
                        </a:rPr>
                        <a:t>Итого</a:t>
                      </a:r>
                      <a:endParaRPr lang="ru-RU" sz="1000" b="1" dirty="0">
                        <a:latin typeface="+mn-lt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+mn-lt"/>
                        </a:rPr>
                        <a:t>347,0</a:t>
                      </a:r>
                      <a:endParaRPr lang="ru-RU" sz="1000" b="1" dirty="0">
                        <a:latin typeface="+mn-lt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+mn-lt"/>
                        </a:rPr>
                        <a:t>341,0</a:t>
                      </a:r>
                      <a:endParaRPr lang="ru-RU" sz="1000" b="1" dirty="0">
                        <a:latin typeface="+mn-lt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+mn-lt"/>
                      </a:endParaRPr>
                    </a:p>
                  </a:txBody>
                  <a:tcPr marL="45720" marR="4572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536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Заголовок 1"/>
          <p:cNvSpPr txBox="1">
            <a:spLocks/>
          </p:cNvSpPr>
          <p:nvPr/>
        </p:nvSpPr>
        <p:spPr bwMode="auto">
          <a:xfrm>
            <a:off x="3654425" y="3175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Дефицит и источники финансирования дефицита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569543"/>
              </p:ext>
            </p:extLst>
          </p:nvPr>
        </p:nvGraphicFramePr>
        <p:xfrm>
          <a:off x="107504" y="2708920"/>
          <a:ext cx="8928992" cy="3654635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50173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954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1622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534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Источники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План</a:t>
                      </a:r>
                    </a:p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 2017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Факт </a:t>
                      </a:r>
                    </a:p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2017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67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Кредиты кредитных организаций (привлечение кредита)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287,7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234,5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437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Кредиты кредитных организаций </a:t>
                      </a:r>
                      <a:r>
                        <a:rPr lang="ru-RU" sz="1400" u="none" strike="noStrike" dirty="0">
                          <a:effectLst/>
                        </a:rPr>
                        <a:t>(погашение кредита)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-339,0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-339,0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55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Бюджетные кредиты от других бюджетов бюджетной системы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-29,0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-29,0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21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Изменение остатков средств на счетах по учету средств бюджета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127,8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-8,9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53485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ahoma" pitchFamily="34" charset="0"/>
                          <a:cs typeface="Tahoma" pitchFamily="34" charset="0"/>
                        </a:rPr>
                        <a:t>Средства от продажи акций и иных форм участия в капитале, находящихся в собственности  городских округов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21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Всего источников финансирования дефицита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47,5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-142,5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7627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1F1434C-7C76-4E5C-941E-BB203F85CA28}" type="slidenum">
              <a:rPr lang="ru-RU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95437" y="1104379"/>
            <a:ext cx="954088" cy="307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cs typeface="Tahoma" pitchFamily="34" charset="0"/>
              </a:rPr>
              <a:t>млн. руб.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0137917"/>
              </p:ext>
            </p:extLst>
          </p:nvPr>
        </p:nvGraphicFramePr>
        <p:xfrm>
          <a:off x="107504" y="1556792"/>
          <a:ext cx="8928992" cy="88900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5965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440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1622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2017 года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2017 года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Отклонение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/>
                        <a:t>Дефицит(-)/Профицит(+)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-47,5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142,4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189,9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526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/>
              <a:t>Динамика муниципального долга</a:t>
            </a:r>
          </a:p>
        </p:txBody>
      </p:sp>
      <p:sp>
        <p:nvSpPr>
          <p:cNvPr id="6656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036D9C-1FD0-4557-AC38-1B73C034200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66</a:t>
            </a:fld>
            <a:endParaRPr lang="ru-RU"/>
          </a:p>
        </p:txBody>
      </p:sp>
      <p:graphicFrame>
        <p:nvGraphicFramePr>
          <p:cNvPr id="2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0523428"/>
              </p:ext>
            </p:extLst>
          </p:nvPr>
        </p:nvGraphicFramePr>
        <p:xfrm>
          <a:off x="179512" y="1042455"/>
          <a:ext cx="8856984" cy="3374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27088" y="903956"/>
            <a:ext cx="841897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млн. руб.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4348581"/>
            <a:ext cx="800732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b="1" dirty="0"/>
              <a:t>Мероприятия по оптимизации муниципального долга и сокращения расходов на обслуживание:</a:t>
            </a:r>
            <a:endParaRPr lang="ru-RU" sz="12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0000" y="4680000"/>
            <a:ext cx="8424935" cy="620452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0000" y="5399228"/>
            <a:ext cx="8424935" cy="620452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60000" y="6120000"/>
            <a:ext cx="8424935" cy="620452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360000" y="4680000"/>
            <a:ext cx="1080523" cy="504056"/>
            <a:chOff x="1835696" y="5805264"/>
            <a:chExt cx="1080523" cy="50405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1" name="Прямоугольник 20"/>
            <p:cNvSpPr/>
            <p:nvPr/>
          </p:nvSpPr>
          <p:spPr>
            <a:xfrm>
              <a:off x="1835696" y="5805264"/>
              <a:ext cx="1080120" cy="1440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2" name="Прямоугольный треугольник 21"/>
            <p:cNvSpPr/>
            <p:nvPr/>
          </p:nvSpPr>
          <p:spPr>
            <a:xfrm rot="5400000">
              <a:off x="1979712" y="5805264"/>
              <a:ext cx="360040" cy="648072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3" name="Прямоугольный треугольник 22"/>
            <p:cNvSpPr/>
            <p:nvPr/>
          </p:nvSpPr>
          <p:spPr>
            <a:xfrm rot="10800000">
              <a:off x="2268147" y="5949280"/>
              <a:ext cx="648072" cy="36004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359597" y="5399228"/>
            <a:ext cx="1080523" cy="504056"/>
            <a:chOff x="1835696" y="5805264"/>
            <a:chExt cx="1080523" cy="504056"/>
          </a:xfrm>
          <a:solidFill>
            <a:schemeClr val="accent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5" name="Прямоугольник 24"/>
            <p:cNvSpPr/>
            <p:nvPr/>
          </p:nvSpPr>
          <p:spPr>
            <a:xfrm>
              <a:off x="1835696" y="5805264"/>
              <a:ext cx="1080120" cy="14401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6" name="Прямоугольный треугольник 25"/>
            <p:cNvSpPr/>
            <p:nvPr/>
          </p:nvSpPr>
          <p:spPr>
            <a:xfrm rot="5400000">
              <a:off x="1979712" y="5805264"/>
              <a:ext cx="360040" cy="648072"/>
            </a:xfrm>
            <a:prstGeom prst="rt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7" name="Прямоугольный треугольник 26"/>
            <p:cNvSpPr/>
            <p:nvPr/>
          </p:nvSpPr>
          <p:spPr>
            <a:xfrm rot="10800000">
              <a:off x="2268147" y="5949280"/>
              <a:ext cx="648072" cy="360040"/>
            </a:xfrm>
            <a:prstGeom prst="rt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361087" y="6120000"/>
            <a:ext cx="1080120" cy="504056"/>
            <a:chOff x="1835696" y="5805264"/>
            <a:chExt cx="1080120" cy="504056"/>
          </a:xfrm>
          <a:solidFill>
            <a:schemeClr val="accent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9" name="Прямоугольник 28"/>
            <p:cNvSpPr/>
            <p:nvPr/>
          </p:nvSpPr>
          <p:spPr>
            <a:xfrm>
              <a:off x="1835696" y="5805264"/>
              <a:ext cx="1080120" cy="14401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0" name="Прямоугольный треугольник 29"/>
            <p:cNvSpPr/>
            <p:nvPr/>
          </p:nvSpPr>
          <p:spPr>
            <a:xfrm rot="5400000">
              <a:off x="1979712" y="5805264"/>
              <a:ext cx="360040" cy="648072"/>
            </a:xfrm>
            <a:prstGeom prst="rt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1" name="Прямоугольный треугольник 30"/>
            <p:cNvSpPr/>
            <p:nvPr/>
          </p:nvSpPr>
          <p:spPr>
            <a:xfrm rot="10800000">
              <a:off x="2265607" y="5949280"/>
              <a:ext cx="648072" cy="360040"/>
            </a:xfrm>
            <a:prstGeom prst="rt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758275" y="4728616"/>
            <a:ext cx="5051383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just">
              <a:buClr>
                <a:srgbClr val="984807"/>
              </a:buClr>
            </a:pPr>
            <a:r>
              <a:rPr lang="ru-RU" sz="1200" dirty="0"/>
              <a:t>Проведение работы по снижению процентных ставок в рамках уже </a:t>
            </a:r>
          </a:p>
          <a:p>
            <a:pPr algn="just">
              <a:buClr>
                <a:srgbClr val="984807"/>
              </a:buClr>
            </a:pPr>
            <a:r>
              <a:rPr lang="ru-RU" sz="1200" dirty="0"/>
              <a:t>заключённых муниципальных контрактов с банками;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780196" y="5478621"/>
            <a:ext cx="4552849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indent="0" algn="just">
              <a:buClr>
                <a:srgbClr val="984807"/>
              </a:buClr>
              <a:buNone/>
            </a:pPr>
            <a:r>
              <a:rPr lang="ru-RU" sz="1200" dirty="0"/>
              <a:t>Мероприятия по </a:t>
            </a:r>
            <a:r>
              <a:rPr lang="ru-RU" sz="1200" dirty="0" err="1"/>
              <a:t>перекредитованию</a:t>
            </a:r>
            <a:r>
              <a:rPr lang="ru-RU" sz="1200" dirty="0"/>
              <a:t> коммерческих кредитов </a:t>
            </a:r>
          </a:p>
          <a:p>
            <a:pPr marL="0" indent="0" algn="just">
              <a:buClr>
                <a:srgbClr val="984807"/>
              </a:buClr>
              <a:buNone/>
            </a:pPr>
            <a:r>
              <a:rPr lang="ru-RU" sz="1200" dirty="0"/>
              <a:t>(замещение «дорогих» кредитов на «дешёвые»);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773822" y="6199393"/>
            <a:ext cx="6266459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indent="0" algn="just">
              <a:buClr>
                <a:srgbClr val="984807"/>
              </a:buClr>
              <a:buNone/>
            </a:pPr>
            <a:r>
              <a:rPr lang="ru-RU" sz="1200" dirty="0"/>
              <a:t>Использование временно свободных средств бюджетных и автономных учреждений </a:t>
            </a:r>
          </a:p>
          <a:p>
            <a:pPr marL="0" indent="0" algn="just">
              <a:buClr>
                <a:srgbClr val="984807"/>
              </a:buClr>
              <a:buNone/>
            </a:pPr>
            <a:r>
              <a:rPr lang="ru-RU" sz="1200" dirty="0"/>
              <a:t>с последующим восстановлением их до конца очередного финансового года.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4076" y="4690489"/>
            <a:ext cx="298480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86643" y="5394000"/>
            <a:ext cx="298480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61087" y="6120000"/>
            <a:ext cx="298480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4794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/>
              <a:t>Ограничения, установленные Бюджетным кодексом Российской Федерации</a:t>
            </a:r>
          </a:p>
        </p:txBody>
      </p:sp>
      <p:sp>
        <p:nvSpPr>
          <p:cNvPr id="7065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C3C6D70-6635-4663-80B0-059728D169DC}" type="slidenum">
              <a:rPr lang="ru-RU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67</a:t>
            </a:fld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5560609"/>
              </p:ext>
            </p:extLst>
          </p:nvPr>
        </p:nvGraphicFramePr>
        <p:xfrm>
          <a:off x="107504" y="1457730"/>
          <a:ext cx="8927999" cy="5076615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1600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90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312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352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8959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154384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</a:rPr>
                        <a:t>Наименование показателя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</a:rPr>
                        <a:t>Статья Бюджетного кодекса Российской Федерации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</a:rPr>
                        <a:t>Ограничения, 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</a:rPr>
                        <a:t>установленные Бюджетным кодексом Российской Федерации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  <a:tabLst>
                          <a:tab pos="314325" algn="l"/>
                        </a:tabLs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</a:rPr>
                        <a:t>Предельная расчетная величина по Бюджетному кодексу Российской Федерации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</a:rPr>
                        <a:t>Факт 2017 год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84208"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effectLst/>
                        </a:rPr>
                        <a:t>Предельный объем муниципального долга МОГО «Ухта» 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п.3 </a:t>
                      </a:r>
                      <a:endParaRPr lang="ru-RU" sz="1200" dirty="0">
                        <a:effectLst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статьи 107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Предельный объем муниципального долга не должен превышать утвержденный общий годовой объем доходов местного бюджета без учета утвержденного объема безвозмездных поступлений и поступлений налоговых доходов по дополнительным нормативам отчислений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1 422,6</a:t>
                      </a: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305,5</a:t>
                      </a: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00412"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effectLst/>
                        </a:rPr>
                        <a:t>Верхний предел муниципального долга МОГО «Ухта»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п.6 </a:t>
                      </a:r>
                      <a:endParaRPr lang="ru-RU" sz="1200" dirty="0">
                        <a:effectLst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статьи 107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Верхний предел муниципального долга не должен превышать ограничения, установленные для предельного объема муниципального долга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358,7</a:t>
                      </a: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305,5</a:t>
                      </a: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11835"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1200" b="0" kern="1200" dirty="0">
                          <a:effectLst/>
                        </a:rPr>
                        <a:t>Объем расходов на обслуживание муниципального долга МОГО «Ухта» 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 algn="ctr" eaLnBrk="0" fontAlgn="base" hangingPunct="0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статья 111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Объем расходов на обслуживание муниципального долга не должен превышать 15 % объема расходов местного бюджета, за исключением объема расходов, которые осуществляются за счет субвенций, предоставляемых из бюджетов бюджетной системы Российской Федерации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328,1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(15%)</a:t>
                      </a: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13,7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(0,7%)</a:t>
                      </a: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156861" y="1045880"/>
            <a:ext cx="841897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379107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Заголовок 1"/>
          <p:cNvSpPr txBox="1">
            <a:spLocks/>
          </p:cNvSpPr>
          <p:nvPr/>
        </p:nvSpPr>
        <p:spPr bwMode="auto">
          <a:xfrm>
            <a:off x="3654425" y="3175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Исполнительные  листы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55588" y="1197883"/>
            <a:ext cx="8639175" cy="54784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/>
            <a:r>
              <a:rPr lang="ru-RU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   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В </a:t>
            </a:r>
            <a:r>
              <a:rPr lang="ru-RU" sz="1400" b="1" dirty="0">
                <a:latin typeface="Tahoma" pitchFamily="34" charset="0"/>
                <a:cs typeface="Tahoma" pitchFamily="34" charset="0"/>
              </a:rPr>
              <a:t>2017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 году принято к исполнению </a:t>
            </a:r>
            <a:r>
              <a:rPr lang="ru-RU" sz="1400" b="1" dirty="0">
                <a:latin typeface="Tahoma" pitchFamily="34" charset="0"/>
                <a:cs typeface="Tahoma" pitchFamily="34" charset="0"/>
              </a:rPr>
              <a:t>705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 судебных актов на сумму </a:t>
            </a:r>
            <a:r>
              <a:rPr lang="ru-RU" sz="1400" b="1" dirty="0">
                <a:latin typeface="Tahoma" pitchFamily="34" charset="0"/>
                <a:cs typeface="Tahoma" pitchFamily="34" charset="0"/>
              </a:rPr>
              <a:t>47,7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 млн. рублей, исполнено </a:t>
            </a:r>
            <a:r>
              <a:rPr lang="ru-RU" sz="1400" b="1" dirty="0">
                <a:latin typeface="Tahoma" pitchFamily="34" charset="0"/>
                <a:cs typeface="Tahoma" pitchFamily="34" charset="0"/>
              </a:rPr>
              <a:t>708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 судебных актов на сумму </a:t>
            </a:r>
            <a:r>
              <a:rPr lang="ru-RU" sz="1400" b="1" dirty="0">
                <a:latin typeface="Tahoma" pitchFamily="34" charset="0"/>
                <a:cs typeface="Tahoma" pitchFamily="34" charset="0"/>
              </a:rPr>
              <a:t>57,4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 млн. рублей, в том числе:</a:t>
            </a:r>
          </a:p>
          <a:p>
            <a:pPr algn="just"/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rgbClr val="F79646">
                  <a:lumMod val="50000"/>
                </a:srgbClr>
              </a:buClr>
              <a:buFont typeface="Arial" pitchFamily="34" charset="0"/>
              <a:buChar char="•"/>
              <a:defRPr/>
            </a:pPr>
            <a:r>
              <a:rPr lang="ru-RU" sz="1400" dirty="0">
                <a:latin typeface="Tahoma" pitchFamily="34" charset="0"/>
                <a:cs typeface="Tahoma" pitchFamily="34" charset="0"/>
              </a:rPr>
              <a:t>Администрацией МОГО «Ухта» и её подразделениями принято 139 судебных актов на сумму 9,8 млн. рублей, исполнено 141 судебный акт на сумму 14,4 млн. рублей;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rgbClr val="F79646">
                  <a:lumMod val="50000"/>
                </a:srgbClr>
              </a:buClr>
              <a:buFont typeface="Arial" pitchFamily="34" charset="0"/>
              <a:buChar char="•"/>
              <a:defRPr/>
            </a:pPr>
            <a:r>
              <a:rPr lang="ru-RU" sz="1400" dirty="0">
                <a:latin typeface="Tahoma" pitchFamily="34" charset="0"/>
                <a:cs typeface="Tahoma" pitchFamily="34" charset="0"/>
              </a:rPr>
              <a:t>МУ «Управление жилищно-коммунального хозяйства» администрации МОГО «Ухта» принято 17 судебных актов на сумму 5,9 млн. рублей, исполнено 17 судебных актов на сумму 5,9 млн. рублей;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rgbClr val="F79646">
                  <a:lumMod val="50000"/>
                </a:srgbClr>
              </a:buClr>
              <a:buFont typeface="Arial" pitchFamily="34" charset="0"/>
              <a:buChar char="•"/>
              <a:defRPr/>
            </a:pPr>
            <a:r>
              <a:rPr lang="ru-RU" sz="1400" dirty="0">
                <a:latin typeface="Tahoma" pitchFamily="34" charset="0"/>
                <a:cs typeface="Tahoma" pitchFamily="34" charset="0"/>
              </a:rPr>
              <a:t>МУ «Управление культуры» администрации МОГО «Ухта» принят и исполнен один судебный акт на сумму 42 рубля 91 копейка;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rgbClr val="F79646">
                  <a:lumMod val="50000"/>
                </a:srgbClr>
              </a:buClr>
              <a:buFont typeface="Arial" pitchFamily="34" charset="0"/>
              <a:buChar char="•"/>
              <a:defRPr/>
            </a:pPr>
            <a:r>
              <a:rPr lang="ru-RU" sz="1400" dirty="0">
                <a:latin typeface="Tahoma" pitchFamily="34" charset="0"/>
                <a:cs typeface="Tahoma" pitchFamily="34" charset="0"/>
              </a:rPr>
              <a:t>МУ «УО» администрации МОГО «Ухта» принят и исполнен один судебный акт на сумму 7,5 тысяч рублей;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rgbClr val="F79646">
                  <a:lumMod val="50000"/>
                </a:srgbClr>
              </a:buClr>
              <a:buFont typeface="Arial" pitchFamily="34" charset="0"/>
              <a:buChar char="•"/>
              <a:defRPr/>
            </a:pPr>
            <a:r>
              <a:rPr lang="ru-RU" sz="1400" dirty="0">
                <a:latin typeface="Tahoma" pitchFamily="34" charset="0"/>
                <a:cs typeface="Tahoma" pitchFamily="34" charset="0"/>
              </a:rPr>
              <a:t>Контрольно-счетной палатой МОГО «Ухта» принят и исполнен один судебный акт на сумму 60 рублей 83 копейки;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rgbClr val="F79646">
                  <a:lumMod val="50000"/>
                </a:srgbClr>
              </a:buClr>
              <a:buFont typeface="Arial" pitchFamily="34" charset="0"/>
              <a:buChar char="•"/>
              <a:defRPr/>
            </a:pPr>
            <a:r>
              <a:rPr lang="ru-RU" sz="1400" dirty="0">
                <a:latin typeface="Tahoma" pitchFamily="34" charset="0"/>
                <a:cs typeface="Tahoma" pitchFamily="34" charset="0"/>
              </a:rPr>
              <a:t>Советом МОГО «Ухта» принято и исполнено 2 судебных акта на сумму 58 рублей 68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копеек; за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счет средств казны МОГО «Ухта» принят и исполнен один судебный акт на сумму 15,0 тысяч рублей; 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rgbClr val="F79646">
                  <a:lumMod val="50000"/>
                </a:srgbClr>
              </a:buClr>
              <a:buFont typeface="Arial" pitchFamily="34" charset="0"/>
              <a:buChar char="•"/>
              <a:defRPr/>
            </a:pPr>
            <a:r>
              <a:rPr lang="ru-RU" sz="1400" dirty="0">
                <a:latin typeface="Tahoma" pitchFamily="34" charset="0"/>
                <a:cs typeface="Tahoma" pitchFamily="34" charset="0"/>
              </a:rPr>
              <a:t>бюджетными и автономными учреждениями МОГО «Ухта» принято 543 судебных акта на сумму 32,0 млн. рублей, исполнено 544 судебных акта на сумму 37,0 млн. рублей, </a:t>
            </a:r>
            <a:r>
              <a:rPr lang="ru-RU" sz="1400" dirty="0"/>
              <a:t>1 судебный акт 2016 года на сумму 1,8 млн. руб. возвращен взыскателю согласно заявлению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.</a:t>
            </a:r>
          </a:p>
          <a:p>
            <a:pPr algn="just"/>
            <a:r>
              <a:rPr lang="ru-RU" sz="1400" dirty="0">
                <a:latin typeface="Tahoma" pitchFamily="34" charset="0"/>
                <a:cs typeface="Tahoma" pitchFamily="34" charset="0"/>
              </a:rPr>
              <a:t>     Не исполнено по состоянию на 1 января 2018 года 24 судебных акта на сумму 4,6 млн. рублей. </a:t>
            </a:r>
          </a:p>
          <a:p>
            <a:r>
              <a:rPr lang="ru-RU" sz="1400" dirty="0">
                <a:latin typeface="Tahoma" pitchFamily="34" charset="0"/>
                <a:cs typeface="Tahoma" pitchFamily="34" charset="0"/>
              </a:rPr>
              <a:t> </a:t>
            </a:r>
          </a:p>
          <a:p>
            <a:pPr indent="265113" algn="just"/>
            <a:r>
              <a:rPr lang="ru-RU" sz="1400" dirty="0">
                <a:latin typeface="Tahoma" pitchFamily="34" charset="0"/>
                <a:cs typeface="Tahoma" pitchFamily="34" charset="0"/>
              </a:rPr>
              <a:t>Для сравнения, в </a:t>
            </a:r>
            <a:r>
              <a:rPr lang="ru-RU" sz="1400" b="1" dirty="0">
                <a:latin typeface="Tahoma" pitchFamily="34" charset="0"/>
                <a:cs typeface="Tahoma" pitchFamily="34" charset="0"/>
              </a:rPr>
              <a:t>2016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 году было принято к исполнению </a:t>
            </a:r>
            <a:r>
              <a:rPr lang="ru-RU" sz="1400" b="1" dirty="0">
                <a:latin typeface="Tahoma" pitchFamily="34" charset="0"/>
                <a:cs typeface="Tahoma" pitchFamily="34" charset="0"/>
              </a:rPr>
              <a:t>568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 актов на сумму </a:t>
            </a:r>
            <a:r>
              <a:rPr lang="ru-RU" sz="1400" b="1" dirty="0">
                <a:latin typeface="Tahoma" pitchFamily="34" charset="0"/>
                <a:cs typeface="Tahoma" pitchFamily="34" charset="0"/>
              </a:rPr>
              <a:t>101,5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 млн. рублей, исполнено </a:t>
            </a:r>
            <a:r>
              <a:rPr lang="ru-RU" sz="1400" b="1" dirty="0">
                <a:latin typeface="Tahoma" pitchFamily="34" charset="0"/>
                <a:cs typeface="Tahoma" pitchFamily="34" charset="0"/>
              </a:rPr>
              <a:t>578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 акта на сумму </a:t>
            </a:r>
            <a:r>
              <a:rPr lang="ru-RU" sz="1400" b="1" dirty="0">
                <a:latin typeface="Tahoma" pitchFamily="34" charset="0"/>
                <a:cs typeface="Tahoma" pitchFamily="34" charset="0"/>
              </a:rPr>
              <a:t>127,4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 млн. рублей </a:t>
            </a:r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(количество судебных актов увеличилось </a:t>
            </a:r>
            <a:r>
              <a:rPr lang="ru-RU" sz="1400" b="1" dirty="0">
                <a:latin typeface="Tahoma" pitchFamily="34" charset="0"/>
                <a:cs typeface="Tahoma" pitchFamily="34" charset="0"/>
              </a:rPr>
              <a:t>в 1,2 раза)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A92B44-1ECA-42E4-88F6-4AFABA5F98F7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68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08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Заголовок 1"/>
          <p:cNvSpPr txBox="1">
            <a:spLocks/>
          </p:cNvSpPr>
          <p:nvPr/>
        </p:nvSpPr>
        <p:spPr bwMode="auto">
          <a:xfrm>
            <a:off x="3654425" y="3175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Контрольные мероприятия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55588" y="1125538"/>
            <a:ext cx="8639175" cy="54237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44000" indent="270510" algn="just">
              <a:lnSpc>
                <a:spcPct val="115000"/>
              </a:lnSpc>
              <a:spcAft>
                <a:spcPts val="0"/>
              </a:spcAft>
            </a:pPr>
            <a:r>
              <a:rPr lang="ru-RU" sz="1300" dirty="0">
                <a:latin typeface="Tahoma"/>
                <a:ea typeface="Calibri"/>
                <a:cs typeface="Times New Roman"/>
              </a:rPr>
              <a:t>За </a:t>
            </a:r>
            <a:r>
              <a:rPr lang="ru-RU" sz="1300" b="1" dirty="0">
                <a:latin typeface="Tahoma"/>
                <a:ea typeface="Calibri"/>
                <a:cs typeface="Times New Roman"/>
              </a:rPr>
              <a:t>2017 год </a:t>
            </a:r>
            <a:r>
              <a:rPr lang="ru-RU" sz="1300" dirty="0">
                <a:latin typeface="Tahoma"/>
                <a:ea typeface="Calibri"/>
                <a:cs typeface="Times New Roman"/>
              </a:rPr>
              <a:t>Финансовым управлением администрации МОГО «Ухта» проведено </a:t>
            </a:r>
            <a:r>
              <a:rPr lang="ru-RU" sz="1300" b="1" dirty="0">
                <a:latin typeface="Tahoma"/>
                <a:ea typeface="Calibri"/>
                <a:cs typeface="Times New Roman"/>
              </a:rPr>
              <a:t>36</a:t>
            </a:r>
            <a:r>
              <a:rPr lang="ru-RU" sz="1300" dirty="0">
                <a:latin typeface="Tahoma"/>
                <a:ea typeface="Calibri"/>
                <a:cs typeface="Times New Roman"/>
              </a:rPr>
              <a:t> контрольных мероприятий, из них:</a:t>
            </a:r>
            <a:endParaRPr lang="ru-RU" sz="1300" dirty="0">
              <a:latin typeface="Calibri"/>
              <a:ea typeface="Calibri"/>
              <a:cs typeface="Times New Roman"/>
            </a:endParaRPr>
          </a:p>
          <a:p>
            <a:pPr marL="144000" indent="270510" algn="just">
              <a:lnSpc>
                <a:spcPct val="115000"/>
              </a:lnSpc>
              <a:spcAft>
                <a:spcPts val="0"/>
              </a:spcAft>
            </a:pPr>
            <a:r>
              <a:rPr lang="ru-RU" sz="1300" dirty="0">
                <a:latin typeface="Tahoma"/>
                <a:ea typeface="Calibri"/>
                <a:cs typeface="Times New Roman"/>
              </a:rPr>
              <a:t>5 ревизий финансово – хозяйственной деятельности муниципальных учреждений;</a:t>
            </a:r>
            <a:endParaRPr lang="ru-RU" sz="1300" dirty="0">
              <a:latin typeface="Calibri"/>
              <a:ea typeface="Calibri"/>
              <a:cs typeface="Times New Roman"/>
            </a:endParaRPr>
          </a:p>
          <a:p>
            <a:pPr marL="144000" indent="270510" algn="just">
              <a:lnSpc>
                <a:spcPct val="115000"/>
              </a:lnSpc>
              <a:spcAft>
                <a:spcPts val="0"/>
              </a:spcAft>
            </a:pPr>
            <a:r>
              <a:rPr lang="ru-RU" sz="1300" dirty="0">
                <a:latin typeface="Tahoma"/>
                <a:ea typeface="Calibri"/>
                <a:cs typeface="Times New Roman"/>
              </a:rPr>
              <a:t>22 проверки отдельных вопросов;</a:t>
            </a:r>
            <a:endParaRPr lang="ru-RU" sz="1300" dirty="0">
              <a:latin typeface="Calibri"/>
              <a:ea typeface="Calibri"/>
              <a:cs typeface="Times New Roman"/>
            </a:endParaRPr>
          </a:p>
          <a:p>
            <a:pPr marL="144000" indent="270510" algn="just">
              <a:lnSpc>
                <a:spcPct val="115000"/>
              </a:lnSpc>
              <a:spcAft>
                <a:spcPts val="0"/>
              </a:spcAft>
            </a:pPr>
            <a:r>
              <a:rPr lang="ru-RU" sz="1300" dirty="0">
                <a:latin typeface="Tahoma"/>
                <a:ea typeface="Calibri"/>
                <a:cs typeface="Times New Roman"/>
              </a:rPr>
              <a:t>9 внеплановых проверок на основании поступивших обращений. </a:t>
            </a:r>
            <a:endParaRPr lang="ru-RU" sz="1300" dirty="0">
              <a:latin typeface="Calibri"/>
              <a:ea typeface="Calibri"/>
              <a:cs typeface="Times New Roman"/>
            </a:endParaRPr>
          </a:p>
          <a:p>
            <a:pPr marL="144000" indent="270510" algn="just">
              <a:lnSpc>
                <a:spcPct val="115000"/>
              </a:lnSpc>
              <a:spcAft>
                <a:spcPts val="0"/>
              </a:spcAft>
            </a:pPr>
            <a:r>
              <a:rPr lang="ru-RU" sz="1300" dirty="0">
                <a:solidFill>
                  <a:srgbClr val="000000"/>
                </a:solidFill>
                <a:latin typeface="Tahoma"/>
                <a:ea typeface="Calibri"/>
                <a:cs typeface="Times New Roman"/>
              </a:rPr>
              <a:t> </a:t>
            </a:r>
          </a:p>
          <a:p>
            <a:pPr marL="144000" indent="270510" algn="just">
              <a:lnSpc>
                <a:spcPct val="115000"/>
              </a:lnSpc>
              <a:spcAft>
                <a:spcPts val="0"/>
              </a:spcAft>
            </a:pPr>
            <a:r>
              <a:rPr lang="ru-RU" sz="1300" dirty="0">
                <a:solidFill>
                  <a:srgbClr val="000000"/>
                </a:solidFill>
                <a:latin typeface="Tahoma"/>
                <a:ea typeface="Calibri"/>
                <a:cs typeface="Times New Roman"/>
              </a:rPr>
              <a:t>Выявлено нарушений на общую сумму 8,0 млн. руб., в том </a:t>
            </a:r>
            <a:r>
              <a:rPr lang="ru-RU" sz="1300" dirty="0" smtClean="0">
                <a:solidFill>
                  <a:srgbClr val="000000"/>
                </a:solidFill>
                <a:latin typeface="Tahoma"/>
                <a:ea typeface="Calibri"/>
                <a:cs typeface="Times New Roman"/>
              </a:rPr>
              <a:t>числе:</a:t>
            </a:r>
            <a:endParaRPr lang="ru-RU" sz="1300" dirty="0" smtClean="0">
              <a:latin typeface="Calibri"/>
              <a:ea typeface="Calibri"/>
              <a:cs typeface="Times New Roman"/>
            </a:endParaRPr>
          </a:p>
          <a:p>
            <a:pPr marL="637200" lvl="1" indent="-342900" algn="just"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tabLst>
                <a:tab pos="180000" algn="l"/>
              </a:tabLst>
            </a:pPr>
            <a:r>
              <a:rPr lang="ru-RU" sz="1300" dirty="0" smtClean="0">
                <a:solidFill>
                  <a:srgbClr val="000000"/>
                </a:solidFill>
                <a:latin typeface="Tahoma"/>
                <a:ea typeface="Calibri"/>
                <a:cs typeface="Times New Roman"/>
              </a:rPr>
              <a:t>необоснованные расходы 			1,2 млн. руб. </a:t>
            </a:r>
            <a:endParaRPr lang="ru-RU" sz="1300" dirty="0" smtClean="0">
              <a:latin typeface="Calibri"/>
              <a:ea typeface="Calibri"/>
              <a:cs typeface="Times New Roman"/>
            </a:endParaRPr>
          </a:p>
          <a:p>
            <a:pPr marL="637200" lvl="1" indent="-342900" algn="just"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tabLst>
                <a:tab pos="180000" algn="l"/>
              </a:tabLst>
            </a:pPr>
            <a:r>
              <a:rPr lang="ru-RU" sz="1300" dirty="0" smtClean="0">
                <a:solidFill>
                  <a:srgbClr val="000000"/>
                </a:solidFill>
                <a:latin typeface="Tahoma"/>
                <a:ea typeface="Calibri"/>
                <a:cs typeface="Times New Roman"/>
              </a:rPr>
              <a:t>нецелевое использование денежных средств 	0,6 млн. руб.</a:t>
            </a:r>
            <a:endParaRPr lang="ru-RU" sz="1300" dirty="0" smtClean="0">
              <a:latin typeface="Calibri"/>
              <a:ea typeface="Calibri"/>
              <a:cs typeface="Times New Roman"/>
            </a:endParaRPr>
          </a:p>
          <a:p>
            <a:pPr marL="637200" lvl="1" indent="-342900" algn="just"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tabLst>
                <a:tab pos="180000" algn="l"/>
              </a:tabLst>
            </a:pPr>
            <a:r>
              <a:rPr lang="ru-RU" sz="1300" dirty="0" smtClean="0">
                <a:solidFill>
                  <a:srgbClr val="000000"/>
                </a:solidFill>
                <a:latin typeface="Tahoma"/>
                <a:ea typeface="Calibri"/>
                <a:cs typeface="Times New Roman"/>
              </a:rPr>
              <a:t>необоснованно </a:t>
            </a:r>
            <a:r>
              <a:rPr lang="ru-RU" sz="1300" dirty="0">
                <a:solidFill>
                  <a:srgbClr val="000000"/>
                </a:solidFill>
                <a:latin typeface="Tahoma"/>
                <a:ea typeface="Calibri"/>
                <a:cs typeface="Times New Roman"/>
              </a:rPr>
              <a:t>полученные средства 		0,2 млн. руб</a:t>
            </a:r>
            <a:r>
              <a:rPr lang="ru-RU" sz="1300" dirty="0" smtClean="0">
                <a:solidFill>
                  <a:srgbClr val="000000"/>
                </a:solidFill>
                <a:latin typeface="Tahoma"/>
                <a:ea typeface="Calibri"/>
                <a:cs typeface="Times New Roman"/>
              </a:rPr>
              <a:t>.</a:t>
            </a:r>
            <a:endParaRPr lang="ru-RU" sz="1300" dirty="0">
              <a:latin typeface="Calibri"/>
              <a:ea typeface="Calibri"/>
              <a:cs typeface="Times New Roman"/>
            </a:endParaRPr>
          </a:p>
          <a:p>
            <a:pPr marL="637200" lvl="1" indent="-342900" algn="just"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tabLst>
                <a:tab pos="180000" algn="l"/>
              </a:tabLst>
            </a:pPr>
            <a:r>
              <a:rPr lang="ru-RU" sz="1300" dirty="0">
                <a:solidFill>
                  <a:srgbClr val="000000"/>
                </a:solidFill>
                <a:latin typeface="Tahoma"/>
                <a:ea typeface="Calibri"/>
                <a:cs typeface="Times New Roman"/>
              </a:rPr>
              <a:t>недостача 				0,2 млн. руб.</a:t>
            </a:r>
            <a:endParaRPr lang="ru-RU" sz="1300" dirty="0">
              <a:latin typeface="Calibri"/>
              <a:ea typeface="Calibri"/>
              <a:cs typeface="Times New Roman"/>
            </a:endParaRPr>
          </a:p>
          <a:p>
            <a:pPr marL="637200" lvl="1" indent="-342900" algn="just"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tabLst>
                <a:tab pos="180000" algn="l"/>
              </a:tabLst>
            </a:pPr>
            <a:r>
              <a:rPr lang="ru-RU" sz="1300" dirty="0">
                <a:solidFill>
                  <a:srgbClr val="000000"/>
                </a:solidFill>
                <a:latin typeface="Tahoma"/>
                <a:ea typeface="Calibri"/>
                <a:cs typeface="Times New Roman"/>
              </a:rPr>
              <a:t>излишки				0,8 млн. руб. </a:t>
            </a:r>
            <a:endParaRPr lang="ru-RU" sz="1300" dirty="0">
              <a:latin typeface="Calibri"/>
              <a:ea typeface="Calibri"/>
              <a:cs typeface="Times New Roman"/>
            </a:endParaRPr>
          </a:p>
          <a:p>
            <a:pPr marL="637200" lvl="1" indent="-342900" algn="just"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tabLst>
                <a:tab pos="180000" algn="l"/>
              </a:tabLst>
            </a:pPr>
            <a:r>
              <a:rPr lang="ru-RU" sz="1300" dirty="0">
                <a:solidFill>
                  <a:srgbClr val="000000"/>
                </a:solidFill>
                <a:latin typeface="Tahoma"/>
                <a:ea typeface="Calibri"/>
                <a:cs typeface="Times New Roman"/>
              </a:rPr>
              <a:t>недоплата по заработной плате работникам 	0,2 млн. руб. </a:t>
            </a:r>
            <a:endParaRPr lang="ru-RU" sz="1300" dirty="0">
              <a:latin typeface="Calibri"/>
              <a:ea typeface="Calibri"/>
              <a:cs typeface="Times New Roman"/>
            </a:endParaRPr>
          </a:p>
          <a:p>
            <a:pPr marL="637200" lvl="1" indent="-342900" algn="just"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tabLst>
                <a:tab pos="180000" algn="l"/>
              </a:tabLst>
            </a:pPr>
            <a:r>
              <a:rPr lang="ru-RU" sz="1300" dirty="0">
                <a:solidFill>
                  <a:srgbClr val="000000"/>
                </a:solidFill>
                <a:latin typeface="Tahoma"/>
                <a:ea typeface="Calibri"/>
                <a:cs typeface="Times New Roman"/>
              </a:rPr>
              <a:t>принятие бюджетных обязательств сверх утвержденных </a:t>
            </a:r>
            <a:endParaRPr lang="ru-RU" sz="1300" dirty="0" smtClean="0">
              <a:solidFill>
                <a:srgbClr val="000000"/>
              </a:solidFill>
              <a:latin typeface="Tahoma"/>
              <a:ea typeface="Calibri"/>
              <a:cs typeface="Times New Roman"/>
            </a:endParaRPr>
          </a:p>
          <a:p>
            <a:pPr lvl="0" algn="just">
              <a:spcAft>
                <a:spcPts val="0"/>
              </a:spcAft>
              <a:buClr>
                <a:schemeClr val="accent6">
                  <a:lumMod val="50000"/>
                </a:schemeClr>
              </a:buClr>
              <a:tabLst>
                <a:tab pos="180000" algn="l"/>
              </a:tabLst>
            </a:pPr>
            <a:r>
              <a:rPr lang="ru-RU" sz="1300" dirty="0" smtClean="0">
                <a:solidFill>
                  <a:srgbClr val="000000"/>
                </a:solidFill>
                <a:latin typeface="Tahoma"/>
                <a:ea typeface="Calibri"/>
                <a:cs typeface="Times New Roman"/>
              </a:rPr>
              <a:t>	         бюджетных </a:t>
            </a:r>
            <a:r>
              <a:rPr lang="ru-RU" sz="1300" dirty="0">
                <a:solidFill>
                  <a:srgbClr val="000000"/>
                </a:solidFill>
                <a:latin typeface="Tahoma"/>
                <a:ea typeface="Calibri"/>
                <a:cs typeface="Times New Roman"/>
              </a:rPr>
              <a:t>назначений  			0,7 млн. руб. </a:t>
            </a:r>
            <a:endParaRPr lang="ru-RU" sz="1300" dirty="0">
              <a:latin typeface="Calibri"/>
              <a:ea typeface="Calibri"/>
              <a:cs typeface="Times New Roman"/>
            </a:endParaRPr>
          </a:p>
          <a:p>
            <a:pPr marL="637200" lvl="1" indent="-342900" algn="just"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tabLst>
                <a:tab pos="180000" algn="l"/>
              </a:tabLst>
            </a:pPr>
            <a:r>
              <a:rPr lang="ru-RU" sz="1300" dirty="0">
                <a:solidFill>
                  <a:srgbClr val="000000"/>
                </a:solidFill>
                <a:latin typeface="Tahoma"/>
                <a:ea typeface="Calibri"/>
                <a:cs typeface="Times New Roman"/>
              </a:rPr>
              <a:t>переплата по доходам в бюджет МОГО «Ухта» 	0,6 млн. руб. </a:t>
            </a:r>
            <a:endParaRPr lang="ru-RU" sz="1300" dirty="0">
              <a:latin typeface="Calibri"/>
              <a:ea typeface="Calibri"/>
              <a:cs typeface="Times New Roman"/>
            </a:endParaRPr>
          </a:p>
          <a:p>
            <a:pPr marL="637200" lvl="1" indent="-342900" algn="just"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tabLst>
                <a:tab pos="180000" algn="l"/>
              </a:tabLst>
            </a:pPr>
            <a:r>
              <a:rPr lang="ru-RU" sz="1300" dirty="0">
                <a:solidFill>
                  <a:srgbClr val="000000"/>
                </a:solidFill>
                <a:latin typeface="Tahoma"/>
                <a:ea typeface="Calibri"/>
                <a:cs typeface="Times New Roman"/>
              </a:rPr>
              <a:t>неполученные доходы в бюджет МОГО «Ухта»	4,3 млн. руб. </a:t>
            </a:r>
            <a:endParaRPr lang="ru-RU" sz="1300" dirty="0">
              <a:latin typeface="Calibri"/>
              <a:ea typeface="Calibri"/>
              <a:cs typeface="Times New Roman"/>
            </a:endParaRPr>
          </a:p>
          <a:p>
            <a:pPr marL="180000" lvl="0" indent="-342900" algn="just">
              <a:spcAft>
                <a:spcPts val="0"/>
              </a:spcAft>
              <a:buFontTx/>
              <a:buChar char="•"/>
              <a:tabLst>
                <a:tab pos="180000" algn="l"/>
              </a:tabLst>
            </a:pPr>
            <a:endParaRPr lang="ru-RU" sz="13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marL="144000" lvl="0" indent="270510" algn="just">
              <a:lnSpc>
                <a:spcPct val="115000"/>
              </a:lnSpc>
              <a:spcAft>
                <a:spcPts val="0"/>
              </a:spcAft>
              <a:tabLst>
                <a:tab pos="180000" algn="l"/>
              </a:tabLst>
            </a:pPr>
            <a:r>
              <a:rPr lang="ru-RU" sz="1300" dirty="0" smtClean="0">
                <a:latin typeface="Tahoma"/>
                <a:ea typeface="Calibri"/>
                <a:cs typeface="Times New Roman"/>
              </a:rPr>
              <a:t>По </a:t>
            </a:r>
            <a:r>
              <a:rPr lang="ru-RU" sz="1300" dirty="0">
                <a:latin typeface="Tahoma"/>
                <a:ea typeface="Calibri"/>
                <a:cs typeface="Times New Roman"/>
              </a:rPr>
              <a:t>результатам контрольных мероприятий направлено:</a:t>
            </a:r>
          </a:p>
          <a:p>
            <a:pPr marL="637200" lvl="1" indent="-342900" algn="just"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tabLst>
                <a:tab pos="180000" algn="l"/>
              </a:tabLst>
            </a:pPr>
            <a:r>
              <a:rPr lang="ru-RU" sz="1300" dirty="0" smtClean="0">
                <a:solidFill>
                  <a:srgbClr val="000000"/>
                </a:solidFill>
                <a:latin typeface="Tahoma"/>
                <a:ea typeface="Calibri"/>
                <a:cs typeface="Times New Roman"/>
              </a:rPr>
              <a:t>в </a:t>
            </a:r>
            <a:r>
              <a:rPr lang="ru-RU" sz="1300" dirty="0">
                <a:solidFill>
                  <a:srgbClr val="000000"/>
                </a:solidFill>
                <a:latin typeface="Tahoma"/>
                <a:ea typeface="Calibri"/>
                <a:cs typeface="Times New Roman"/>
              </a:rPr>
              <a:t>адрес объектов </a:t>
            </a:r>
            <a:r>
              <a:rPr lang="ru-RU" sz="1300" dirty="0" smtClean="0">
                <a:solidFill>
                  <a:srgbClr val="000000"/>
                </a:solidFill>
                <a:latin typeface="Tahoma"/>
                <a:ea typeface="Calibri"/>
                <a:cs typeface="Times New Roman"/>
              </a:rPr>
              <a:t>контроля – </a:t>
            </a:r>
            <a:r>
              <a:rPr lang="ru-RU" sz="1300" dirty="0">
                <a:solidFill>
                  <a:srgbClr val="000000"/>
                </a:solidFill>
                <a:latin typeface="Tahoma"/>
                <a:ea typeface="Calibri"/>
                <a:cs typeface="Times New Roman"/>
              </a:rPr>
              <a:t>36 актов контрольных мероприятий, 24 представления, 5 предписаний, 6 предложений по устранению выявленных </a:t>
            </a:r>
            <a:r>
              <a:rPr lang="ru-RU" sz="1300" dirty="0" smtClean="0">
                <a:solidFill>
                  <a:srgbClr val="000000"/>
                </a:solidFill>
                <a:latin typeface="Tahoma"/>
                <a:ea typeface="Calibri"/>
                <a:cs typeface="Times New Roman"/>
              </a:rPr>
              <a:t>нарушений;</a:t>
            </a:r>
            <a:endParaRPr lang="ru-RU" sz="1300" dirty="0">
              <a:solidFill>
                <a:srgbClr val="000000"/>
              </a:solidFill>
              <a:latin typeface="Tahoma"/>
              <a:ea typeface="Calibri"/>
              <a:cs typeface="Times New Roman"/>
            </a:endParaRPr>
          </a:p>
          <a:p>
            <a:pPr marL="637200" lvl="1" indent="-342900" algn="just">
              <a:lnSpc>
                <a:spcPct val="115000"/>
              </a:lnSpc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tabLst>
                <a:tab pos="180000" algn="l"/>
              </a:tabLst>
            </a:pPr>
            <a:r>
              <a:rPr lang="ru-RU" sz="1300" dirty="0" smtClean="0">
                <a:solidFill>
                  <a:srgbClr val="000000"/>
                </a:solidFill>
                <a:latin typeface="Tahoma"/>
                <a:ea typeface="Calibri"/>
                <a:cs typeface="Times New Roman"/>
              </a:rPr>
              <a:t>главным распорядителям </a:t>
            </a:r>
            <a:r>
              <a:rPr lang="ru-RU" sz="1300" dirty="0">
                <a:solidFill>
                  <a:srgbClr val="000000"/>
                </a:solidFill>
                <a:latin typeface="Tahoma"/>
                <a:ea typeface="Calibri"/>
                <a:cs typeface="Times New Roman"/>
              </a:rPr>
              <a:t>бюджетных </a:t>
            </a:r>
            <a:r>
              <a:rPr lang="ru-RU" sz="1300" dirty="0" smtClean="0">
                <a:solidFill>
                  <a:srgbClr val="000000"/>
                </a:solidFill>
                <a:latin typeface="Tahoma"/>
                <a:ea typeface="Calibri"/>
                <a:cs typeface="Times New Roman"/>
              </a:rPr>
              <a:t>средств – </a:t>
            </a:r>
            <a:r>
              <a:rPr lang="ru-RU" sz="1300" dirty="0">
                <a:solidFill>
                  <a:srgbClr val="000000"/>
                </a:solidFill>
                <a:latin typeface="Tahoma"/>
                <a:ea typeface="Calibri"/>
                <a:cs typeface="Times New Roman"/>
              </a:rPr>
              <a:t>22 акта контрольных мероприятий;</a:t>
            </a:r>
          </a:p>
          <a:p>
            <a:pPr marL="637200" lvl="1" indent="-342900" algn="just">
              <a:lnSpc>
                <a:spcPct val="115000"/>
              </a:lnSpc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tabLst>
                <a:tab pos="180000" algn="l"/>
              </a:tabLst>
            </a:pPr>
            <a:r>
              <a:rPr lang="ru-RU" sz="1300" dirty="0">
                <a:solidFill>
                  <a:srgbClr val="000000"/>
                </a:solidFill>
                <a:latin typeface="Tahoma"/>
                <a:ea typeface="Calibri"/>
                <a:cs typeface="Times New Roman"/>
              </a:rPr>
              <a:t>п</a:t>
            </a:r>
            <a:r>
              <a:rPr lang="ru-RU" sz="1300" dirty="0" smtClean="0">
                <a:solidFill>
                  <a:srgbClr val="000000"/>
                </a:solidFill>
                <a:latin typeface="Tahoma"/>
                <a:ea typeface="Calibri"/>
                <a:cs typeface="Times New Roman"/>
              </a:rPr>
              <a:t>рокуратуре </a:t>
            </a:r>
            <a:r>
              <a:rPr lang="ru-RU" sz="1300" dirty="0">
                <a:solidFill>
                  <a:srgbClr val="000000"/>
                </a:solidFill>
                <a:latin typeface="Tahoma"/>
                <a:ea typeface="Calibri"/>
                <a:cs typeface="Times New Roman"/>
              </a:rPr>
              <a:t>Республики Коми – 1 акт контрольного мероприятия;</a:t>
            </a:r>
          </a:p>
          <a:p>
            <a:pPr marL="637200" lvl="1" indent="-342900" algn="just">
              <a:lnSpc>
                <a:spcPct val="115000"/>
              </a:lnSpc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tabLst>
                <a:tab pos="180000" algn="l"/>
              </a:tabLst>
            </a:pPr>
            <a:r>
              <a:rPr lang="ru-RU" sz="1300" dirty="0">
                <a:solidFill>
                  <a:srgbClr val="000000"/>
                </a:solidFill>
                <a:latin typeface="Tahoma"/>
                <a:ea typeface="Calibri"/>
                <a:cs typeface="Times New Roman"/>
              </a:rPr>
              <a:t>п</a:t>
            </a:r>
            <a:r>
              <a:rPr lang="ru-RU" sz="1300" dirty="0" smtClean="0">
                <a:solidFill>
                  <a:srgbClr val="000000"/>
                </a:solidFill>
                <a:latin typeface="Tahoma"/>
                <a:ea typeface="Calibri"/>
                <a:cs typeface="Times New Roman"/>
              </a:rPr>
              <a:t>рокуратуре </a:t>
            </a:r>
            <a:r>
              <a:rPr lang="ru-RU" sz="1300" dirty="0">
                <a:solidFill>
                  <a:srgbClr val="000000"/>
                </a:solidFill>
                <a:latin typeface="Tahoma"/>
                <a:ea typeface="Calibri"/>
                <a:cs typeface="Times New Roman"/>
              </a:rPr>
              <a:t>г. Ухты – 4 акта контрольных мероприятий;</a:t>
            </a:r>
          </a:p>
          <a:p>
            <a:pPr marL="637200" lvl="1" indent="-342900" algn="just">
              <a:lnSpc>
                <a:spcPct val="115000"/>
              </a:lnSpc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tabLst>
                <a:tab pos="180000" algn="l"/>
              </a:tabLst>
            </a:pPr>
            <a:r>
              <a:rPr lang="ru-RU" sz="1300" dirty="0">
                <a:solidFill>
                  <a:srgbClr val="000000"/>
                </a:solidFill>
                <a:latin typeface="Tahoma"/>
                <a:ea typeface="Calibri"/>
                <a:cs typeface="Times New Roman"/>
              </a:rPr>
              <a:t>о</a:t>
            </a:r>
            <a:r>
              <a:rPr lang="ru-RU" sz="1300" dirty="0" smtClean="0">
                <a:solidFill>
                  <a:srgbClr val="000000"/>
                </a:solidFill>
                <a:latin typeface="Tahoma"/>
                <a:ea typeface="Calibri"/>
                <a:cs typeface="Times New Roman"/>
              </a:rPr>
              <a:t>тделу </a:t>
            </a:r>
            <a:r>
              <a:rPr lang="ru-RU" sz="1300" dirty="0">
                <a:solidFill>
                  <a:srgbClr val="000000"/>
                </a:solidFill>
                <a:latin typeface="Tahoma"/>
                <a:ea typeface="Calibri"/>
                <a:cs typeface="Times New Roman"/>
              </a:rPr>
              <a:t>МВД России по г. </a:t>
            </a:r>
            <a:r>
              <a:rPr lang="ru-RU" sz="1300" dirty="0" smtClean="0">
                <a:solidFill>
                  <a:srgbClr val="000000"/>
                </a:solidFill>
                <a:latin typeface="Tahoma"/>
                <a:ea typeface="Calibri"/>
                <a:cs typeface="Times New Roman"/>
              </a:rPr>
              <a:t>Ухте – 6 </a:t>
            </a:r>
            <a:r>
              <a:rPr lang="ru-RU" sz="1300" dirty="0">
                <a:solidFill>
                  <a:srgbClr val="000000"/>
                </a:solidFill>
                <a:latin typeface="Tahoma"/>
                <a:ea typeface="Calibri"/>
                <a:cs typeface="Times New Roman"/>
              </a:rPr>
              <a:t>актов контрольных мероприятий.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A92B44-1ECA-42E4-88F6-4AFABA5F98F7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69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398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понятия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135792"/>
            <a:ext cx="8784976" cy="68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338"/>
              </a:lnSpc>
            </a:pPr>
            <a:r>
              <a:rPr lang="ru-RU" sz="16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Бюджет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3212976"/>
            <a:ext cx="2117897" cy="954107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ahoma" pitchFamily="34" charset="0"/>
                <a:cs typeface="Tahoma" pitchFamily="34" charset="0"/>
              </a:rPr>
              <a:t>Доходы бюджета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- поступающие в бюджет денежные средства.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660232" y="3212976"/>
            <a:ext cx="2117897" cy="954107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ahoma" pitchFamily="34" charset="0"/>
                <a:cs typeface="Tahoma" pitchFamily="34" charset="0"/>
              </a:rPr>
              <a:t>Расходы бюджета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- выплачиваемые из бюджета денежные средства.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71600" y="1988840"/>
            <a:ext cx="1273105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ДОХОДЫ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092280" y="1988840"/>
            <a:ext cx="138371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РАСХОДЫ</a:t>
            </a:r>
          </a:p>
        </p:txBody>
      </p:sp>
      <p:pic>
        <p:nvPicPr>
          <p:cNvPr id="80898" name="Picture 2" descr="C:\Users\Masha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0425" y="2633663"/>
            <a:ext cx="2382838" cy="2200275"/>
          </a:xfrm>
          <a:prstGeom prst="rect">
            <a:avLst/>
          </a:prstGeom>
          <a:noFill/>
        </p:spPr>
      </p:pic>
      <p:pic>
        <p:nvPicPr>
          <p:cNvPr id="80899" name="Picture 3" descr="C:\Users\Masha\Desktop\Рисунок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222040">
            <a:off x="4548313" y="2214406"/>
            <a:ext cx="2726223" cy="2277886"/>
          </a:xfrm>
          <a:prstGeom prst="rect">
            <a:avLst/>
          </a:prstGeom>
          <a:noFill/>
        </p:spPr>
      </p:pic>
      <p:pic>
        <p:nvPicPr>
          <p:cNvPr id="80900" name="Picture 4" descr="C:\Users\Masha\Desktop\Рисунок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396796">
            <a:off x="1642498" y="2247009"/>
            <a:ext cx="2752436" cy="2299789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3744405" y="3882008"/>
            <a:ext cx="1715534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БЮДЖЕТ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9552" y="5301208"/>
            <a:ext cx="1273105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ДОХОДЫ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123728" y="5301208"/>
            <a:ext cx="138371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РАСХОДЫ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39552" y="6021288"/>
            <a:ext cx="1273105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ДОХОДЫ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119536" y="6021288"/>
            <a:ext cx="138371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РАСХОДЫ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635896" y="5233392"/>
            <a:ext cx="5165526" cy="523220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ahoma" pitchFamily="34" charset="0"/>
                <a:cs typeface="Tahoma" pitchFamily="34" charset="0"/>
              </a:rPr>
              <a:t>Профицит бюджета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- превышение доходов бюджета над его расходами.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3635896" y="5949280"/>
            <a:ext cx="5184576" cy="523220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ahoma" pitchFamily="34" charset="0"/>
                <a:cs typeface="Tahoma" pitchFamily="34" charset="0"/>
              </a:rPr>
              <a:t>Дефицит бюджета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- превышение расходов бюджета над его доходами.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691680" y="5119092"/>
            <a:ext cx="56297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b="1" dirty="0">
                <a:latin typeface="Tahoma" pitchFamily="34" charset="0"/>
                <a:cs typeface="Tahoma" pitchFamily="34" charset="0"/>
              </a:rPr>
              <a:t>&gt;</a:t>
            </a:r>
          </a:p>
        </p:txBody>
      </p:sp>
      <p:sp>
        <p:nvSpPr>
          <p:cNvPr id="36" name="TextBox 35"/>
          <p:cNvSpPr txBox="1"/>
          <p:nvPr/>
        </p:nvSpPr>
        <p:spPr>
          <a:xfrm rot="10800000">
            <a:off x="1634530" y="5934422"/>
            <a:ext cx="56297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b="1" dirty="0">
                <a:latin typeface="Tahoma" pitchFamily="34" charset="0"/>
                <a:cs typeface="Tahoma" pitchFamily="34" charset="0"/>
              </a:rPr>
              <a:t>&gt;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718446" y="4293096"/>
            <a:ext cx="1795684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Со </a:t>
            </a:r>
            <a:r>
              <a:rPr lang="ru-RU" sz="1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старонормандского</a:t>
            </a:r>
            <a:endParaRPr lang="ru-RU" sz="10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buogette</a:t>
            </a:r>
            <a:r>
              <a:rPr lang="en-US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– </a:t>
            </a:r>
            <a:r>
              <a:rPr lang="ru-RU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сумка, кошелек</a:t>
            </a:r>
          </a:p>
        </p:txBody>
      </p:sp>
    </p:spTree>
    <p:extLst>
      <p:ext uri="{BB962C8B-B14F-4D97-AF65-F5344CB8AC3E}">
        <p14:creationId xmlns:p14="http://schemas.microsoft.com/office/powerpoint/2010/main" val="213224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Общественно значимые проекты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70</a:t>
            </a:fld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063641139"/>
              </p:ext>
            </p:extLst>
          </p:nvPr>
        </p:nvGraphicFramePr>
        <p:xfrm>
          <a:off x="476545" y="1405649"/>
          <a:ext cx="3195355" cy="2130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61810" y="1046546"/>
            <a:ext cx="2472152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Ремонт улиц и проездов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01322" y="3635738"/>
            <a:ext cx="2993127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Ремонт дворовых территорий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75848" y="1394819"/>
            <a:ext cx="4860540" cy="2246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b="1" dirty="0" smtClean="0">
                <a:cs typeface="Tahoma" pitchFamily="34" charset="0"/>
              </a:rPr>
              <a:t>г. Ухта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00" dirty="0" smtClean="0">
                <a:cs typeface="Tahoma" pitchFamily="34" charset="0"/>
              </a:rPr>
              <a:t> пр. Космонавтов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00" dirty="0" smtClean="0">
                <a:cs typeface="Tahoma" pitchFamily="34" charset="0"/>
              </a:rPr>
              <a:t> пр. Ленина (участок от ул.Октябрьская – пр.Космонавтов до ул.Интернациональная)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00" dirty="0" smtClean="0">
                <a:cs typeface="Tahoma" pitchFamily="34" charset="0"/>
              </a:rPr>
              <a:t> ул. 30 лет Октября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00" dirty="0" smtClean="0">
                <a:cs typeface="Tahoma" pitchFamily="34" charset="0"/>
              </a:rPr>
              <a:t> ул. Набережная Газовиков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00" dirty="0" smtClean="0">
                <a:cs typeface="Tahoma" pitchFamily="34" charset="0"/>
              </a:rPr>
              <a:t> ул. Октябрьская (участок от ул.Пушкина до  д.2А по ул.Октябрьская)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00" dirty="0" smtClean="0">
                <a:cs typeface="Tahoma" pitchFamily="34" charset="0"/>
              </a:rPr>
              <a:t> ул. </a:t>
            </a:r>
            <a:r>
              <a:rPr lang="ru-RU" sz="1000" dirty="0" err="1" smtClean="0">
                <a:cs typeface="Tahoma" pitchFamily="34" charset="0"/>
              </a:rPr>
              <a:t>Чибьюская</a:t>
            </a:r>
            <a:r>
              <a:rPr lang="ru-RU" sz="1000" dirty="0" smtClean="0">
                <a:cs typeface="Tahoma" pitchFamily="34" charset="0"/>
              </a:rPr>
              <a:t> (участок до ул. Юбилейная) 1 полоса проезжей части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00" dirty="0" smtClean="0">
                <a:cs typeface="Tahoma" pitchFamily="34" charset="0"/>
              </a:rPr>
              <a:t> ул. Мира (участок от кольца до д.6)</a:t>
            </a:r>
          </a:p>
          <a:p>
            <a:pPr>
              <a:buFont typeface="Wingdings" pitchFamily="2" charset="2"/>
              <a:buChar char="§"/>
            </a:pPr>
            <a:endParaRPr lang="ru-RU" sz="1000" dirty="0" smtClean="0">
              <a:cs typeface="Tahoma" pitchFamily="34" charset="0"/>
            </a:endParaRPr>
          </a:p>
          <a:p>
            <a:r>
              <a:rPr lang="ru-RU" sz="1000" b="1" dirty="0" err="1" smtClean="0">
                <a:cs typeface="Tahoma" pitchFamily="34" charset="0"/>
              </a:rPr>
              <a:t>пгт</a:t>
            </a:r>
            <a:r>
              <a:rPr lang="ru-RU" sz="1000" b="1" dirty="0" smtClean="0">
                <a:cs typeface="Tahoma" pitchFamily="34" charset="0"/>
              </a:rPr>
              <a:t>. Ярега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00" dirty="0" smtClean="0">
                <a:cs typeface="Tahoma" pitchFamily="34" charset="0"/>
              </a:rPr>
              <a:t> ул. Советская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00" dirty="0" smtClean="0">
                <a:cs typeface="Tahoma" pitchFamily="34" charset="0"/>
              </a:rPr>
              <a:t> ул. Нефтяников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00" dirty="0" smtClean="0">
                <a:cs typeface="Tahoma" pitchFamily="34" charset="0"/>
              </a:rPr>
              <a:t> ул. Белгородская</a:t>
            </a:r>
            <a:endParaRPr lang="ru-RU" sz="14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64820" y="3236484"/>
            <a:ext cx="984565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000" i="1" dirty="0" smtClean="0">
                <a:latin typeface="Tahoma" pitchFamily="34" charset="0"/>
                <a:cs typeface="Tahoma" pitchFamily="34" charset="0"/>
              </a:rPr>
              <a:t>из бюджета </a:t>
            </a:r>
          </a:p>
          <a:p>
            <a:pPr algn="ctr"/>
            <a:r>
              <a:rPr lang="ru-RU" sz="1000" i="1" dirty="0" smtClean="0">
                <a:latin typeface="Tahoma" pitchFamily="34" charset="0"/>
                <a:cs typeface="Tahoma" pitchFamily="34" charset="0"/>
              </a:rPr>
              <a:t>МОГО «Ухта»</a:t>
            </a:r>
          </a:p>
        </p:txBody>
      </p:sp>
      <p:sp>
        <p:nvSpPr>
          <p:cNvPr id="9" name="Овал 8"/>
          <p:cNvSpPr/>
          <p:nvPr/>
        </p:nvSpPr>
        <p:spPr>
          <a:xfrm>
            <a:off x="2936534" y="2529220"/>
            <a:ext cx="720000" cy="720000"/>
          </a:xfrm>
          <a:prstGeom prst="ellipse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2,1</a:t>
            </a:r>
          </a:p>
          <a:p>
            <a:pPr algn="ctr"/>
            <a:r>
              <a:rPr lang="ru-RU" sz="1000" b="1" dirty="0"/>
              <a:t>м</a:t>
            </a:r>
            <a:r>
              <a:rPr lang="ru-RU" sz="1000" b="1" dirty="0" smtClean="0"/>
              <a:t>лн.</a:t>
            </a:r>
            <a:endParaRPr lang="ru-RU" sz="1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39355" y="1314081"/>
            <a:ext cx="1207382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000" i="1" dirty="0" smtClean="0">
                <a:latin typeface="Tahoma" pitchFamily="34" charset="0"/>
                <a:cs typeface="Tahoma" pitchFamily="34" charset="0"/>
              </a:rPr>
              <a:t>из бюджета </a:t>
            </a:r>
          </a:p>
          <a:p>
            <a:pPr algn="ctr"/>
            <a:r>
              <a:rPr lang="ru-RU" sz="1000" i="1" dirty="0" smtClean="0">
                <a:latin typeface="Tahoma" pitchFamily="34" charset="0"/>
                <a:cs typeface="Tahoma" pitchFamily="34" charset="0"/>
              </a:rPr>
              <a:t>Республики Коми</a:t>
            </a:r>
          </a:p>
        </p:txBody>
      </p:sp>
      <p:sp>
        <p:nvSpPr>
          <p:cNvPr id="11" name="Овал 10"/>
          <p:cNvSpPr/>
          <p:nvPr/>
        </p:nvSpPr>
        <p:spPr>
          <a:xfrm>
            <a:off x="1466655" y="1154136"/>
            <a:ext cx="900000" cy="900000"/>
          </a:xfrm>
          <a:prstGeom prst="ellipse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109,2</a:t>
            </a:r>
          </a:p>
          <a:p>
            <a:pPr algn="ctr"/>
            <a:r>
              <a:rPr lang="ru-RU" sz="1200" b="1" dirty="0"/>
              <a:t>м</a:t>
            </a:r>
            <a:r>
              <a:rPr lang="ru-RU" sz="1200" b="1" dirty="0" smtClean="0"/>
              <a:t>лн.</a:t>
            </a:r>
            <a:endParaRPr lang="ru-RU" sz="1200" b="1" dirty="0"/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777164314"/>
              </p:ext>
            </p:extLst>
          </p:nvPr>
        </p:nvGraphicFramePr>
        <p:xfrm>
          <a:off x="589089" y="4080881"/>
          <a:ext cx="3195355" cy="2130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954309" y="5911716"/>
            <a:ext cx="830677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000" i="1" dirty="0">
                <a:latin typeface="Tahoma" pitchFamily="34" charset="0"/>
                <a:cs typeface="Tahoma" pitchFamily="34" charset="0"/>
              </a:rPr>
              <a:t>д</a:t>
            </a:r>
            <a:r>
              <a:rPr lang="ru-RU" sz="1000" i="1" dirty="0" smtClean="0">
                <a:latin typeface="Tahoma" pitchFamily="34" charset="0"/>
                <a:cs typeface="Tahoma" pitchFamily="34" charset="0"/>
              </a:rPr>
              <a:t>орожный </a:t>
            </a:r>
          </a:p>
          <a:p>
            <a:pPr algn="ctr"/>
            <a:r>
              <a:rPr lang="ru-RU" sz="1000" i="1" dirty="0" smtClean="0">
                <a:latin typeface="Tahoma" pitchFamily="34" charset="0"/>
                <a:cs typeface="Tahoma" pitchFamily="34" charset="0"/>
              </a:rPr>
              <a:t>фонд</a:t>
            </a:r>
          </a:p>
        </p:txBody>
      </p:sp>
      <p:sp>
        <p:nvSpPr>
          <p:cNvPr id="14" name="Овал 13"/>
          <p:cNvSpPr/>
          <p:nvPr/>
        </p:nvSpPr>
        <p:spPr>
          <a:xfrm>
            <a:off x="3049078" y="5204452"/>
            <a:ext cx="756000" cy="756000"/>
          </a:xfrm>
          <a:prstGeom prst="ellipse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11,5</a:t>
            </a:r>
          </a:p>
          <a:p>
            <a:pPr algn="ctr"/>
            <a:r>
              <a:rPr lang="ru-RU" sz="1000" b="1" dirty="0"/>
              <a:t>м</a:t>
            </a:r>
            <a:r>
              <a:rPr lang="ru-RU" sz="1000" b="1" dirty="0" smtClean="0"/>
              <a:t>лн.</a:t>
            </a:r>
            <a:endParaRPr lang="ru-RU" sz="1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51899" y="3989313"/>
            <a:ext cx="1207382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000" i="1" dirty="0" smtClean="0">
                <a:latin typeface="Tahoma" pitchFamily="34" charset="0"/>
                <a:cs typeface="Tahoma" pitchFamily="34" charset="0"/>
              </a:rPr>
              <a:t>из бюджета </a:t>
            </a:r>
          </a:p>
          <a:p>
            <a:pPr algn="ctr"/>
            <a:r>
              <a:rPr lang="ru-RU" sz="1000" i="1" dirty="0" smtClean="0">
                <a:latin typeface="Tahoma" pitchFamily="34" charset="0"/>
                <a:cs typeface="Tahoma" pitchFamily="34" charset="0"/>
              </a:rPr>
              <a:t>Республики Коми</a:t>
            </a:r>
          </a:p>
        </p:txBody>
      </p:sp>
      <p:sp>
        <p:nvSpPr>
          <p:cNvPr id="16" name="Овал 15"/>
          <p:cNvSpPr/>
          <p:nvPr/>
        </p:nvSpPr>
        <p:spPr>
          <a:xfrm>
            <a:off x="1579199" y="3829368"/>
            <a:ext cx="900000" cy="900000"/>
          </a:xfrm>
          <a:prstGeom prst="ellipse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20,0</a:t>
            </a:r>
          </a:p>
          <a:p>
            <a:pPr algn="ctr"/>
            <a:r>
              <a:rPr lang="ru-RU" sz="1200" b="1" dirty="0"/>
              <a:t>м</a:t>
            </a:r>
            <a:r>
              <a:rPr lang="ru-RU" sz="1200" b="1" dirty="0" smtClean="0"/>
              <a:t>лн.</a:t>
            </a:r>
            <a:endParaRPr lang="ru-RU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114290" y="3959074"/>
            <a:ext cx="4860540" cy="2400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dirty="0" smtClean="0">
                <a:latin typeface="Tahoma" pitchFamily="34" charset="0"/>
                <a:cs typeface="Tahoma" pitchFamily="34" charset="0"/>
              </a:rPr>
              <a:t>ул. 30 лет Октября, </a:t>
            </a:r>
            <a:r>
              <a:rPr lang="ru-RU" sz="1000" dirty="0">
                <a:latin typeface="Tahoma" pitchFamily="34" charset="0"/>
                <a:cs typeface="Tahoma" pitchFamily="34" charset="0"/>
              </a:rPr>
              <a:t>д.5; ул. 30 лет Октября, д. 9, д. 11; ул. 30 лет Октября, д. 11, д. 13; ул. 30 лет Октября д. 15, д. 17, д. </a:t>
            </a:r>
            <a:r>
              <a:rPr lang="ru-RU" sz="1000" dirty="0" smtClean="0">
                <a:latin typeface="Tahoma" pitchFamily="34" charset="0"/>
                <a:cs typeface="Tahoma" pitchFamily="34" charset="0"/>
              </a:rPr>
              <a:t>19</a:t>
            </a:r>
            <a:r>
              <a:rPr lang="ru-RU" sz="1000" dirty="0">
                <a:latin typeface="Tahoma" pitchFamily="34" charset="0"/>
                <a:cs typeface="Tahoma" pitchFamily="34" charset="0"/>
              </a:rPr>
              <a:t>; ул. 40 лет Коми, д. 14/11; </a:t>
            </a:r>
            <a:r>
              <a:rPr lang="ru-RU" sz="1000" dirty="0" err="1">
                <a:latin typeface="Tahoma" pitchFamily="34" charset="0"/>
                <a:cs typeface="Tahoma" pitchFamily="34" charset="0"/>
              </a:rPr>
              <a:t>пр</a:t>
            </a:r>
            <a:r>
              <a:rPr lang="ru-RU" sz="1000" dirty="0">
                <a:latin typeface="Tahoma" pitchFamily="34" charset="0"/>
                <a:cs typeface="Tahoma" pitchFamily="34" charset="0"/>
              </a:rPr>
              <a:t>-д Дружбы, д. 17; ул. Интернациональная, д. 74/42; пр. Космонавтов, д. </a:t>
            </a:r>
            <a:r>
              <a:rPr lang="ru-RU" sz="1000" dirty="0" smtClean="0">
                <a:latin typeface="Tahoma" pitchFamily="34" charset="0"/>
                <a:cs typeface="Tahoma" pitchFamily="34" charset="0"/>
              </a:rPr>
              <a:t>8/32</a:t>
            </a:r>
            <a:r>
              <a:rPr lang="ru-RU" sz="1000" dirty="0">
                <a:latin typeface="Tahoma" pitchFamily="34" charset="0"/>
                <a:cs typeface="Tahoma" pitchFamily="34" charset="0"/>
              </a:rPr>
              <a:t>, д. </a:t>
            </a:r>
            <a:r>
              <a:rPr lang="ru-RU" sz="1000" dirty="0" smtClean="0">
                <a:latin typeface="Tahoma" pitchFamily="34" charset="0"/>
                <a:cs typeface="Tahoma" pitchFamily="34" charset="0"/>
              </a:rPr>
              <a:t>16/29</a:t>
            </a:r>
            <a:r>
              <a:rPr lang="ru-RU" sz="1000" dirty="0">
                <a:latin typeface="Tahoma" pitchFamily="34" charset="0"/>
                <a:cs typeface="Tahoma" pitchFamily="34" charset="0"/>
              </a:rPr>
              <a:t>, д. 10, д. 12, д. 14, пр. Ленина, д. 27, ул. Оплеснина, д. 30; пр. Космонавтов, д. 22; пр. Космонавтов, д. 32, 34; пр. Космонавтов, д. 42; пр. Космонавтов, д. 44; пр. Космонавтов, д. 46/27; пр. Космонавтов, д. 46/27; ул. Куратова, д. 4; пр. Ленина, 9; пр. Ленина, д. 28а; пр. Ленина, д. 28б; пр. Ленина, д. 28в; пр. Ленина, д. 46; пр. Ленина, д. 57, д. 61; пр. Ленина, д. 61, д. 65; ул. Машиностроителей, д. 5; наб. Нефтяников, </a:t>
            </a:r>
            <a:r>
              <a:rPr lang="ru-RU" sz="1000" dirty="0" err="1">
                <a:latin typeface="Tahoma" pitchFamily="34" charset="0"/>
                <a:cs typeface="Tahoma" pitchFamily="34" charset="0"/>
              </a:rPr>
              <a:t>д.д</a:t>
            </a:r>
            <a:r>
              <a:rPr lang="ru-RU" sz="1000" dirty="0">
                <a:latin typeface="Tahoma" pitchFamily="34" charset="0"/>
                <a:cs typeface="Tahoma" pitchFamily="34" charset="0"/>
              </a:rPr>
              <a:t>. 20 - 22, пр. Ленина, д. 77; ул. Оплеснина, д. 4, д. 6, д. 8, пр. Ленина, д. 3; ул. Оплеснина, д. </a:t>
            </a:r>
            <a:r>
              <a:rPr lang="ru-RU" sz="1000" dirty="0" smtClean="0">
                <a:latin typeface="Tahoma" pitchFamily="34" charset="0"/>
                <a:cs typeface="Tahoma" pitchFamily="34" charset="0"/>
              </a:rPr>
              <a:t>8/14</a:t>
            </a:r>
            <a:r>
              <a:rPr lang="ru-RU" sz="1000" dirty="0">
                <a:latin typeface="Tahoma" pitchFamily="34" charset="0"/>
                <a:cs typeface="Tahoma" pitchFamily="34" charset="0"/>
              </a:rPr>
              <a:t>, ул. 40 лет Коми, д. 10; ул. Оплеснина, д. 10, д. 12; ул. Севастопольская, д. 11 а, д. 13, д. 13 а, ул. </a:t>
            </a:r>
            <a:r>
              <a:rPr lang="ru-RU" sz="1000" dirty="0" err="1">
                <a:latin typeface="Tahoma" pitchFamily="34" charset="0"/>
                <a:cs typeface="Tahoma" pitchFamily="34" charset="0"/>
              </a:rPr>
              <a:t>Сенюкова</a:t>
            </a:r>
            <a:r>
              <a:rPr lang="ru-RU" sz="1000" dirty="0">
                <a:latin typeface="Tahoma" pitchFamily="34" charset="0"/>
                <a:cs typeface="Tahoma" pitchFamily="34" charset="0"/>
              </a:rPr>
              <a:t>, д. 1, д. 3; ул. </a:t>
            </a:r>
            <a:r>
              <a:rPr lang="ru-RU" sz="1000" dirty="0" err="1">
                <a:latin typeface="Tahoma" pitchFamily="34" charset="0"/>
                <a:cs typeface="Tahoma" pitchFamily="34" charset="0"/>
              </a:rPr>
              <a:t>Сенюкова</a:t>
            </a:r>
            <a:r>
              <a:rPr lang="ru-RU" sz="1000" dirty="0">
                <a:latin typeface="Tahoma" pitchFamily="34" charset="0"/>
                <a:cs typeface="Tahoma" pitchFamily="34" charset="0"/>
              </a:rPr>
              <a:t>, д. 39; ул. Советская, д. 9; ул. Советская, д. 16; </a:t>
            </a:r>
            <a:r>
              <a:rPr lang="ru-RU" sz="1000" dirty="0" err="1">
                <a:latin typeface="Tahoma" pitchFamily="34" charset="0"/>
                <a:cs typeface="Tahoma" pitchFamily="34" charset="0"/>
              </a:rPr>
              <a:t>пр</a:t>
            </a:r>
            <a:r>
              <a:rPr lang="ru-RU" sz="1000" dirty="0">
                <a:latin typeface="Tahoma" pitchFamily="34" charset="0"/>
                <a:cs typeface="Tahoma" pitchFamily="34" charset="0"/>
              </a:rPr>
              <a:t>-д Строителей, д. 24; </a:t>
            </a:r>
            <a:r>
              <a:rPr lang="ru-RU" sz="1000" dirty="0" err="1">
                <a:latin typeface="Tahoma" pitchFamily="34" charset="0"/>
                <a:cs typeface="Tahoma" pitchFamily="34" charset="0"/>
              </a:rPr>
              <a:t>пр</a:t>
            </a:r>
            <a:r>
              <a:rPr lang="ru-RU" sz="1000" dirty="0">
                <a:latin typeface="Tahoma" pitchFamily="34" charset="0"/>
                <a:cs typeface="Tahoma" pitchFamily="34" charset="0"/>
              </a:rPr>
              <a:t>-д Строителей, д. 29; ул. </a:t>
            </a:r>
            <a:r>
              <a:rPr lang="ru-RU" sz="1000" dirty="0" err="1">
                <a:latin typeface="Tahoma" pitchFamily="34" charset="0"/>
                <a:cs typeface="Tahoma" pitchFamily="34" charset="0"/>
              </a:rPr>
              <a:t>Тиманская</a:t>
            </a:r>
            <a:r>
              <a:rPr lang="ru-RU" sz="1000" dirty="0">
                <a:latin typeface="Tahoma" pitchFamily="34" charset="0"/>
                <a:cs typeface="Tahoma" pitchFamily="34" charset="0"/>
              </a:rPr>
              <a:t>, д. 11; ул. Юбилейная, д. 11а; ул. Геологов, д. 7/13; ул. Геологов, д. 14а; ул. </a:t>
            </a:r>
            <a:r>
              <a:rPr lang="ru-RU" sz="1000" dirty="0" err="1">
                <a:latin typeface="Tahoma" pitchFamily="34" charset="0"/>
                <a:cs typeface="Tahoma" pitchFamily="34" charset="0"/>
              </a:rPr>
              <a:t>Шахтинская</a:t>
            </a:r>
            <a:r>
              <a:rPr lang="ru-RU" sz="1000" dirty="0">
                <a:latin typeface="Tahoma" pitchFamily="34" charset="0"/>
                <a:cs typeface="Tahoma" pitchFamily="34" charset="0"/>
              </a:rPr>
              <a:t>, д. 1; Ярега ул. Советская, д. </a:t>
            </a:r>
            <a:r>
              <a:rPr lang="ru-RU" sz="1000" dirty="0" smtClean="0">
                <a:latin typeface="Tahoma" pitchFamily="34" charset="0"/>
                <a:cs typeface="Tahoma" pitchFamily="34" charset="0"/>
              </a:rPr>
              <a:t>14</a:t>
            </a:r>
            <a:r>
              <a:rPr lang="ru-RU" sz="1000" dirty="0">
                <a:latin typeface="Tahoma" pitchFamily="34" charset="0"/>
                <a:cs typeface="Tahoma" pitchFamily="34" charset="0"/>
              </a:rPr>
              <a:t>.</a:t>
            </a:r>
            <a:endParaRPr lang="ru-RU" sz="1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39636" y="3307813"/>
            <a:ext cx="2749471" cy="246221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Отремонтировано 77 376 кв. м дороги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96406" y="5974535"/>
            <a:ext cx="984565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000" i="1" dirty="0" smtClean="0">
                <a:latin typeface="Tahoma" pitchFamily="34" charset="0"/>
                <a:cs typeface="Tahoma" pitchFamily="34" charset="0"/>
              </a:rPr>
              <a:t>из бюджета </a:t>
            </a:r>
          </a:p>
          <a:p>
            <a:pPr algn="ctr"/>
            <a:r>
              <a:rPr lang="ru-RU" sz="1000" i="1" dirty="0" smtClean="0">
                <a:latin typeface="Tahoma" pitchFamily="34" charset="0"/>
                <a:cs typeface="Tahoma" pitchFamily="34" charset="0"/>
              </a:rPr>
              <a:t>МОГО «Ухта»</a:t>
            </a:r>
          </a:p>
        </p:txBody>
      </p:sp>
      <p:sp>
        <p:nvSpPr>
          <p:cNvPr id="20" name="Овал 19"/>
          <p:cNvSpPr/>
          <p:nvPr/>
        </p:nvSpPr>
        <p:spPr>
          <a:xfrm>
            <a:off x="1941567" y="5586778"/>
            <a:ext cx="720000" cy="720000"/>
          </a:xfrm>
          <a:prstGeom prst="ellipse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4,8</a:t>
            </a:r>
          </a:p>
          <a:p>
            <a:pPr algn="ctr"/>
            <a:r>
              <a:rPr lang="ru-RU" sz="1000" b="1" dirty="0"/>
              <a:t>м</a:t>
            </a:r>
            <a:r>
              <a:rPr lang="ru-RU" sz="1000" b="1" dirty="0" smtClean="0"/>
              <a:t>лн.</a:t>
            </a:r>
            <a:endParaRPr lang="ru-RU" sz="1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191442" y="6351684"/>
            <a:ext cx="3980958" cy="40011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Отремонтировано 49 дворовых проездов и </a:t>
            </a:r>
          </a:p>
          <a:p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11 подъездов к дворовым территориям</a:t>
            </a:r>
          </a:p>
        </p:txBody>
      </p:sp>
    </p:spTree>
    <p:extLst>
      <p:ext uri="{BB962C8B-B14F-4D97-AF65-F5344CB8AC3E}">
        <p14:creationId xmlns:p14="http://schemas.microsoft.com/office/powerpoint/2010/main" val="394655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Народный </a:t>
            </a:r>
            <a:r>
              <a:rPr lang="ru-RU" dirty="0" smtClean="0"/>
              <a:t>бюджет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71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61510" y="1168780"/>
            <a:ext cx="8865985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200" b="1" dirty="0"/>
              <a:t>Цель </a:t>
            </a:r>
            <a:r>
              <a:rPr lang="ru-RU" sz="1200" dirty="0" smtClean="0"/>
              <a:t>- </a:t>
            </a:r>
            <a:r>
              <a:rPr lang="ru-RU" sz="1200" dirty="0"/>
              <a:t>повышение эффективности решения проблем местного уровня за счет </a:t>
            </a:r>
            <a:r>
              <a:rPr lang="ru-RU" sz="1200" dirty="0" smtClean="0"/>
              <a:t>эффективного </a:t>
            </a:r>
            <a:r>
              <a:rPr lang="ru-RU" sz="1200" dirty="0"/>
              <a:t>вовлечения населения, бизнеса, </a:t>
            </a:r>
            <a:r>
              <a:rPr lang="ru-RU" sz="1200" dirty="0" smtClean="0"/>
              <a:t>органов власти </a:t>
            </a:r>
            <a:r>
              <a:rPr lang="ru-RU" sz="1200" dirty="0"/>
              <a:t>в решение проблем, мобилизации и повышения эффективности </a:t>
            </a:r>
            <a:r>
              <a:rPr lang="ru-RU" sz="1200" dirty="0" smtClean="0"/>
              <a:t>использования </a:t>
            </a:r>
            <a:r>
              <a:rPr lang="ru-RU" sz="1200" dirty="0"/>
              <a:t>финансовых средств.</a:t>
            </a:r>
            <a:endParaRPr lang="ru-RU" sz="12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9033" y="2244269"/>
            <a:ext cx="1725707" cy="1631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Поиск единомышленников</a:t>
            </a:r>
          </a:p>
          <a:p>
            <a:endParaRPr lang="ru-RU" sz="1000" dirty="0">
              <a:latin typeface="Tahoma" pitchFamily="34" charset="0"/>
              <a:cs typeface="Tahoma" pitchFamily="34" charset="0"/>
            </a:endParaRPr>
          </a:p>
          <a:p>
            <a:r>
              <a:rPr lang="ru-RU" sz="1000" dirty="0" smtClean="0"/>
              <a:t>Необходимо </a:t>
            </a:r>
            <a:r>
              <a:rPr lang="ru-RU" sz="1000" dirty="0"/>
              <a:t>найти единомышленников – людей, готовых поддержать Вашу </a:t>
            </a:r>
            <a:r>
              <a:rPr lang="ru-RU" sz="1000" dirty="0" smtClean="0"/>
              <a:t>идею, чтобы сделать окружающую жизнь лучше.</a:t>
            </a:r>
            <a:endParaRPr lang="ru-RU" sz="1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784740" y="2253007"/>
            <a:ext cx="1725707" cy="11695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Подготовка проекта</a:t>
            </a:r>
          </a:p>
          <a:p>
            <a:endParaRPr lang="ru-RU" sz="1000" dirty="0">
              <a:latin typeface="Tahoma" pitchFamily="34" charset="0"/>
              <a:cs typeface="Tahoma" pitchFamily="34" charset="0"/>
            </a:endParaRPr>
          </a:p>
          <a:p>
            <a:r>
              <a:rPr lang="ru-RU" sz="1000" dirty="0" smtClean="0">
                <a:latin typeface="Tahoma" pitchFamily="34" charset="0"/>
                <a:cs typeface="Tahoma" pitchFamily="34" charset="0"/>
              </a:rPr>
              <a:t>Вы и Ваша команда подготавливает проект и направляет его в администрацию МОГО «Ухта».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520760" y="2244269"/>
            <a:ext cx="1725707" cy="1938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Конкурсный отбор</a:t>
            </a:r>
          </a:p>
          <a:p>
            <a:endParaRPr lang="ru-RU" sz="1000" dirty="0">
              <a:latin typeface="Tahoma" pitchFamily="34" charset="0"/>
              <a:cs typeface="Tahoma" pitchFamily="34" charset="0"/>
            </a:endParaRPr>
          </a:p>
          <a:p>
            <a:r>
              <a:rPr lang="ru-RU" sz="1000" dirty="0" smtClean="0">
                <a:latin typeface="Tahoma" pitchFamily="34" charset="0"/>
                <a:cs typeface="Tahoma" pitchFamily="34" charset="0"/>
              </a:rPr>
              <a:t>Муниципальная комиссия, после голосования граждан, направляет проекты на республиканский этап. Администрация Главы Республики Коми проводит отбор победителей и распределяет субсидии.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572506" y="2912816"/>
            <a:ext cx="1725707" cy="20928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Сбор средств. Отбор подрядчиков</a:t>
            </a:r>
          </a:p>
          <a:p>
            <a:endParaRPr lang="ru-RU" sz="1000" dirty="0">
              <a:latin typeface="Tahoma" pitchFamily="34" charset="0"/>
              <a:cs typeface="Tahoma" pitchFamily="34" charset="0"/>
            </a:endParaRPr>
          </a:p>
          <a:p>
            <a:r>
              <a:rPr lang="ru-RU" sz="1000" dirty="0" smtClean="0">
                <a:latin typeface="Tahoma" pitchFamily="34" charset="0"/>
                <a:cs typeface="Tahoma" pitchFamily="34" charset="0"/>
              </a:rPr>
              <a:t>Органы местного самоуправления проводят конкурсный отбор подрядчиков на выполнение работ в соответствии с законодательством о контрактной системе в сфере закупок для муниципальных нужд.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301788" y="2929422"/>
            <a:ext cx="1725707" cy="11695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Реализация. Приемка работ.</a:t>
            </a:r>
          </a:p>
          <a:p>
            <a:endParaRPr lang="ru-RU" sz="1000" dirty="0">
              <a:latin typeface="Tahoma" pitchFamily="34" charset="0"/>
              <a:cs typeface="Tahoma" pitchFamily="34" charset="0"/>
            </a:endParaRPr>
          </a:p>
          <a:p>
            <a:r>
              <a:rPr lang="ru-RU" sz="1000" dirty="0" smtClean="0">
                <a:latin typeface="Tahoma" pitchFamily="34" charset="0"/>
                <a:cs typeface="Tahoma" pitchFamily="34" charset="0"/>
              </a:rPr>
              <a:t>Вы и Ваша команда можете следить за ходом работ, принимать участие в приемке работ.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033" y="4688559"/>
            <a:ext cx="534370" cy="1618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913404" y="4698024"/>
            <a:ext cx="1472995" cy="15239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2685036" y="4698591"/>
            <a:ext cx="1472995" cy="15239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4526995" y="4688559"/>
            <a:ext cx="810090" cy="1618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 rot="16200000">
            <a:off x="4220597" y="3595193"/>
            <a:ext cx="2359192" cy="1523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5323994" y="2401168"/>
            <a:ext cx="888895" cy="1713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6507215" y="2406132"/>
            <a:ext cx="1395155" cy="17132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8324349" y="2410865"/>
            <a:ext cx="534370" cy="16186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431540" y="4526696"/>
            <a:ext cx="495055" cy="49505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593403" y="4688559"/>
            <a:ext cx="171327" cy="1713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2224536" y="4526696"/>
            <a:ext cx="495055" cy="49505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2386399" y="4688559"/>
            <a:ext cx="171327" cy="1713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4099447" y="4517231"/>
            <a:ext cx="495055" cy="49505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69"/>
          <p:cNvSpPr/>
          <p:nvPr/>
        </p:nvSpPr>
        <p:spPr>
          <a:xfrm>
            <a:off x="4261310" y="4679094"/>
            <a:ext cx="171327" cy="1713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6102170" y="2244269"/>
            <a:ext cx="495055" cy="49505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6264033" y="2406132"/>
            <a:ext cx="171327" cy="1713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7857365" y="2239305"/>
            <a:ext cx="495055" cy="49505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8019228" y="2401168"/>
            <a:ext cx="171327" cy="1713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53425" y="5089986"/>
            <a:ext cx="60305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ШАГ 1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170537" y="5089986"/>
            <a:ext cx="60305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ШАГ 2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045449" y="5089986"/>
            <a:ext cx="60305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ШАГ 3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027226" y="1916406"/>
            <a:ext cx="60305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ШАГ 4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7803367" y="1907600"/>
            <a:ext cx="60305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ШАГ 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07315" y="4207412"/>
            <a:ext cx="1669047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b="1" dirty="0" smtClean="0">
                <a:latin typeface="Tahoma" pitchFamily="34" charset="0"/>
                <a:cs typeface="Tahoma" pitchFamily="34" charset="0"/>
              </a:rPr>
              <a:t>max </a:t>
            </a:r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срок реализации </a:t>
            </a:r>
            <a:endParaRPr lang="en-US" sz="1000" b="1" dirty="0" smtClean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12 мес.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631118" y="5206565"/>
            <a:ext cx="1909497" cy="2462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Финансирование проекта</a:t>
            </a:r>
          </a:p>
        </p:txBody>
      </p:sp>
      <p:sp>
        <p:nvSpPr>
          <p:cNvPr id="81" name="Пирог 80"/>
          <p:cNvSpPr/>
          <p:nvPr/>
        </p:nvSpPr>
        <p:spPr>
          <a:xfrm>
            <a:off x="5400193" y="4517231"/>
            <a:ext cx="2259409" cy="2259409"/>
          </a:xfrm>
          <a:prstGeom prst="pie">
            <a:avLst>
              <a:gd name="adj1" fmla="val 0"/>
              <a:gd name="adj2" fmla="val 10789372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2" name="Пирог 81"/>
          <p:cNvSpPr/>
          <p:nvPr/>
        </p:nvSpPr>
        <p:spPr>
          <a:xfrm>
            <a:off x="5400370" y="4517230"/>
            <a:ext cx="2259409" cy="2259409"/>
          </a:xfrm>
          <a:prstGeom prst="pie">
            <a:avLst>
              <a:gd name="adj1" fmla="val 0"/>
              <a:gd name="adj2" fmla="val 7330768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3" name="Пирог 82"/>
          <p:cNvSpPr/>
          <p:nvPr/>
        </p:nvSpPr>
        <p:spPr>
          <a:xfrm>
            <a:off x="5407990" y="4511456"/>
            <a:ext cx="2259409" cy="2259409"/>
          </a:xfrm>
          <a:prstGeom prst="pie">
            <a:avLst>
              <a:gd name="adj1" fmla="val 0"/>
              <a:gd name="adj2" fmla="val 3045276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76392" y="5685228"/>
            <a:ext cx="907621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000" i="1" dirty="0" smtClean="0">
                <a:latin typeface="Tahoma" pitchFamily="34" charset="0"/>
                <a:cs typeface="Tahoma" pitchFamily="34" charset="0"/>
              </a:rPr>
              <a:t>бюджет </a:t>
            </a:r>
          </a:p>
          <a:p>
            <a:pPr algn="ctr"/>
            <a:r>
              <a:rPr lang="ru-RU" sz="1000" i="1" dirty="0" smtClean="0">
                <a:latin typeface="Tahoma" pitchFamily="34" charset="0"/>
                <a:cs typeface="Tahoma" pitchFamily="34" charset="0"/>
              </a:rPr>
              <a:t>республики </a:t>
            </a:r>
          </a:p>
          <a:p>
            <a:pPr algn="ctr"/>
            <a:r>
              <a:rPr lang="ru-RU" sz="1000" i="1" dirty="0" smtClean="0">
                <a:latin typeface="Tahoma" pitchFamily="34" charset="0"/>
                <a:cs typeface="Tahoma" pitchFamily="34" charset="0"/>
              </a:rPr>
              <a:t>Коми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075812" y="6195158"/>
            <a:ext cx="984565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000" i="1" dirty="0" smtClean="0">
                <a:latin typeface="Tahoma" pitchFamily="34" charset="0"/>
                <a:cs typeface="Tahoma" pitchFamily="34" charset="0"/>
              </a:rPr>
              <a:t>бюджет </a:t>
            </a:r>
          </a:p>
          <a:p>
            <a:pPr algn="ctr"/>
            <a:r>
              <a:rPr lang="ru-RU" sz="1000" i="1" dirty="0" smtClean="0">
                <a:latin typeface="Tahoma" pitchFamily="34" charset="0"/>
                <a:cs typeface="Tahoma" pitchFamily="34" charset="0"/>
              </a:rPr>
              <a:t>МОГО «Ухта»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6785449" y="5751155"/>
            <a:ext cx="838691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000" i="1" dirty="0">
                <a:latin typeface="Tahoma" pitchFamily="34" charset="0"/>
                <a:cs typeface="Tahoma" pitchFamily="34" charset="0"/>
              </a:rPr>
              <a:t>н</a:t>
            </a:r>
            <a:r>
              <a:rPr lang="ru-RU" sz="1000" i="1" dirty="0" smtClean="0">
                <a:latin typeface="Tahoma" pitchFamily="34" charset="0"/>
                <a:cs typeface="Tahoma" pitchFamily="34" charset="0"/>
              </a:rPr>
              <a:t>аселение,</a:t>
            </a:r>
          </a:p>
          <a:p>
            <a:pPr algn="ctr"/>
            <a:r>
              <a:rPr lang="ru-RU" sz="1000" i="1" dirty="0">
                <a:latin typeface="Tahoma" pitchFamily="34" charset="0"/>
                <a:cs typeface="Tahoma" pitchFamily="34" charset="0"/>
              </a:rPr>
              <a:t>б</a:t>
            </a:r>
            <a:r>
              <a:rPr lang="ru-RU" sz="1000" i="1" dirty="0" smtClean="0">
                <a:latin typeface="Tahoma" pitchFamily="34" charset="0"/>
                <a:cs typeface="Tahoma" pitchFamily="34" charset="0"/>
              </a:rPr>
              <a:t>изнес 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377797" y="5640597"/>
            <a:ext cx="3427541" cy="8617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Проект должен быть социально направленным: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latin typeface="Tahoma" pitchFamily="34" charset="0"/>
                <a:cs typeface="Tahoma" pitchFamily="34" charset="0"/>
              </a:rPr>
              <a:t>о</a:t>
            </a:r>
            <a:r>
              <a:rPr lang="ru-RU" sz="1000" dirty="0" smtClean="0">
                <a:latin typeface="Tahoma" pitchFamily="34" charset="0"/>
                <a:cs typeface="Tahoma" pitchFamily="34" charset="0"/>
              </a:rPr>
              <a:t>бустройство детских площадок;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latin typeface="Tahoma" pitchFamily="34" charset="0"/>
                <a:cs typeface="Tahoma" pitchFamily="34" charset="0"/>
              </a:rPr>
              <a:t>б</a:t>
            </a:r>
            <a:r>
              <a:rPr lang="ru-RU" sz="1000" dirty="0" smtClean="0">
                <a:latin typeface="Tahoma" pitchFamily="34" charset="0"/>
                <a:cs typeface="Tahoma" pitchFamily="34" charset="0"/>
              </a:rPr>
              <a:t>лагоустройство территории;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latin typeface="Tahoma" pitchFamily="34" charset="0"/>
                <a:cs typeface="Tahoma" pitchFamily="34" charset="0"/>
              </a:rPr>
              <a:t>у</a:t>
            </a:r>
            <a:r>
              <a:rPr lang="ru-RU" sz="1000" dirty="0" smtClean="0">
                <a:latin typeface="Tahoma" pitchFamily="34" charset="0"/>
                <a:cs typeface="Tahoma" pitchFamily="34" charset="0"/>
              </a:rPr>
              <a:t>стройство спортивных площадок;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latin typeface="Tahoma" pitchFamily="34" charset="0"/>
                <a:cs typeface="Tahoma" pitchFamily="34" charset="0"/>
              </a:rPr>
              <a:t>у</a:t>
            </a:r>
            <a:r>
              <a:rPr lang="ru-RU" sz="1000" dirty="0" smtClean="0">
                <a:latin typeface="Tahoma" pitchFamily="34" charset="0"/>
                <a:cs typeface="Tahoma" pitchFamily="34" charset="0"/>
              </a:rPr>
              <a:t>становка освещения и др.</a:t>
            </a:r>
          </a:p>
        </p:txBody>
      </p:sp>
    </p:spTree>
    <p:extLst>
      <p:ext uri="{BB962C8B-B14F-4D97-AF65-F5344CB8AC3E}">
        <p14:creationId xmlns:p14="http://schemas.microsoft.com/office/powerpoint/2010/main" val="276036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Народный бюджет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72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0" r="6209"/>
          <a:stretch/>
        </p:blipFill>
        <p:spPr bwMode="auto">
          <a:xfrm>
            <a:off x="2899704" y="4413489"/>
            <a:ext cx="2837974" cy="1981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4" t="6625" r="10750" b="4743"/>
          <a:stretch/>
        </p:blipFill>
        <p:spPr bwMode="auto">
          <a:xfrm>
            <a:off x="2899704" y="1737997"/>
            <a:ext cx="2844399" cy="2140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Блок-схема: документ 4"/>
          <p:cNvSpPr/>
          <p:nvPr/>
        </p:nvSpPr>
        <p:spPr>
          <a:xfrm rot="10800000">
            <a:off x="2899702" y="3772401"/>
            <a:ext cx="2844399" cy="419250"/>
          </a:xfrm>
          <a:prstGeom prst="flowChartDocumen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167756" y="3893238"/>
            <a:ext cx="2354463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Детская площадка </a:t>
            </a:r>
            <a:r>
              <a:rPr lang="ru-RU" sz="1000" b="1" dirty="0" err="1" smtClean="0">
                <a:latin typeface="Tahoma" pitchFamily="34" charset="0"/>
                <a:cs typeface="Tahoma" pitchFamily="34" charset="0"/>
              </a:rPr>
              <a:t>мкр</a:t>
            </a:r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. Югер</a:t>
            </a:r>
          </a:p>
        </p:txBody>
      </p:sp>
      <p:sp>
        <p:nvSpPr>
          <p:cNvPr id="9" name="Блок-схема: документ 8"/>
          <p:cNvSpPr/>
          <p:nvPr/>
        </p:nvSpPr>
        <p:spPr>
          <a:xfrm rot="10800000">
            <a:off x="2892672" y="6274395"/>
            <a:ext cx="2844399" cy="419250"/>
          </a:xfrm>
          <a:prstGeom prst="flowChartDocumen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010845" y="6395178"/>
            <a:ext cx="2628409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«Робототехника» МУ </a:t>
            </a:r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 «ЦЮТ» </a:t>
            </a:r>
            <a:endParaRPr lang="ru-RU" sz="1000" b="1" dirty="0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" name="Picture 2" descr="E:\Загрузки\DSC0198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1" b="11198"/>
          <a:stretch/>
        </p:blipFill>
        <p:spPr bwMode="auto">
          <a:xfrm>
            <a:off x="6012847" y="1749014"/>
            <a:ext cx="2844400" cy="208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Блок-схема: документ 10"/>
          <p:cNvSpPr/>
          <p:nvPr/>
        </p:nvSpPr>
        <p:spPr>
          <a:xfrm rot="10800000">
            <a:off x="6012848" y="3772401"/>
            <a:ext cx="2844399" cy="419250"/>
          </a:xfrm>
          <a:prstGeom prst="flowChartDocumen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439381" y="3787699"/>
            <a:ext cx="2363253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Детская площадка </a:t>
            </a:r>
          </a:p>
          <a:p>
            <a:pPr algn="ctr"/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ул. Интернациональная, д. 37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9083" y="1016050"/>
            <a:ext cx="8273069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Поддержка инициатив граждан – приоритетное направление деятельности МОГО «Ухта».</a:t>
            </a:r>
            <a:endParaRPr lang="ru-RU" sz="12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just"/>
            <a:r>
              <a:rPr lang="ru-RU" sz="1200" dirty="0">
                <a:latin typeface="Tahoma" pitchFamily="34" charset="0"/>
                <a:cs typeface="Tahoma" pitchFamily="34" charset="0"/>
              </a:rPr>
              <a:t>Администрацией Главы Республики Коми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отобраны 5 народных проектов, которые реализованы на территории МОГО «Ухта» в полном объеме: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Блок-схема: документ 13"/>
          <p:cNvSpPr/>
          <p:nvPr/>
        </p:nvSpPr>
        <p:spPr>
          <a:xfrm rot="10800000">
            <a:off x="321340" y="5423081"/>
            <a:ext cx="2296052" cy="1284083"/>
          </a:xfrm>
          <a:prstGeom prst="flowChartDocumen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19083" y="5740224"/>
            <a:ext cx="1900566" cy="861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Укомплектование инвентарем объектов культуры в отдаленных поселках и деревнях МОГО «Ухта»</a:t>
            </a:r>
          </a:p>
        </p:txBody>
      </p:sp>
      <p:pic>
        <p:nvPicPr>
          <p:cNvPr id="8" name="Picture 3" descr="E:\Загрузки\DSC0195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847" y="4413489"/>
            <a:ext cx="2844400" cy="221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Блок-схема: документ 16"/>
          <p:cNvSpPr/>
          <p:nvPr/>
        </p:nvSpPr>
        <p:spPr>
          <a:xfrm rot="10800000">
            <a:off x="6012848" y="6284229"/>
            <a:ext cx="2844399" cy="419250"/>
          </a:xfrm>
          <a:prstGeom prst="flowChartDocumen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6439381" y="6299527"/>
            <a:ext cx="2363253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Спортивная площадка </a:t>
            </a:r>
          </a:p>
          <a:p>
            <a:pPr algn="ctr"/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в </a:t>
            </a:r>
            <a:r>
              <a:rPr lang="ru-RU" sz="1000" b="1" dirty="0" err="1" smtClean="0">
                <a:latin typeface="Tahoma" pitchFamily="34" charset="0"/>
                <a:cs typeface="Tahoma" pitchFamily="34" charset="0"/>
              </a:rPr>
              <a:t>мкр</a:t>
            </a:r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. УРМЗ</a:t>
            </a:r>
          </a:p>
        </p:txBody>
      </p:sp>
      <p:sp>
        <p:nvSpPr>
          <p:cNvPr id="21" name="Овальная выноска 20"/>
          <p:cNvSpPr/>
          <p:nvPr/>
        </p:nvSpPr>
        <p:spPr>
          <a:xfrm>
            <a:off x="2731467" y="1682912"/>
            <a:ext cx="864500" cy="640299"/>
          </a:xfrm>
          <a:prstGeom prst="wedgeEllipseCallout">
            <a:avLst>
              <a:gd name="adj1" fmla="val 33876"/>
              <a:gd name="adj2" fmla="val 48650"/>
            </a:avLst>
          </a:prstGeom>
          <a:solidFill>
            <a:srgbClr val="FFFF6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2792492" y="1897227"/>
            <a:ext cx="75052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455 тыс.</a:t>
            </a:r>
          </a:p>
        </p:txBody>
      </p:sp>
      <p:sp>
        <p:nvSpPr>
          <p:cNvPr id="34" name="Овальная выноска 33"/>
          <p:cNvSpPr/>
          <p:nvPr/>
        </p:nvSpPr>
        <p:spPr>
          <a:xfrm>
            <a:off x="5848051" y="1652693"/>
            <a:ext cx="864500" cy="640299"/>
          </a:xfrm>
          <a:prstGeom prst="wedgeEllipseCallout">
            <a:avLst>
              <a:gd name="adj1" fmla="val 33876"/>
              <a:gd name="adj2" fmla="val 48650"/>
            </a:avLst>
          </a:prstGeom>
          <a:solidFill>
            <a:srgbClr val="FFFF6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5909076" y="1867008"/>
            <a:ext cx="75052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455 тыс.</a:t>
            </a:r>
          </a:p>
        </p:txBody>
      </p:sp>
      <p:sp>
        <p:nvSpPr>
          <p:cNvPr id="36" name="Овальная выноска 35"/>
          <p:cNvSpPr/>
          <p:nvPr/>
        </p:nvSpPr>
        <p:spPr>
          <a:xfrm>
            <a:off x="2678518" y="4325916"/>
            <a:ext cx="864500" cy="640299"/>
          </a:xfrm>
          <a:prstGeom prst="wedgeEllipseCallout">
            <a:avLst>
              <a:gd name="adj1" fmla="val 33876"/>
              <a:gd name="adj2" fmla="val 48650"/>
            </a:avLst>
          </a:prstGeom>
          <a:solidFill>
            <a:srgbClr val="FFFF6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2739543" y="4540231"/>
            <a:ext cx="75052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400 тыс.</a:t>
            </a:r>
          </a:p>
        </p:txBody>
      </p:sp>
      <p:sp>
        <p:nvSpPr>
          <p:cNvPr id="38" name="Овальная выноска 37"/>
          <p:cNvSpPr/>
          <p:nvPr/>
        </p:nvSpPr>
        <p:spPr>
          <a:xfrm>
            <a:off x="5852089" y="4325915"/>
            <a:ext cx="864500" cy="640299"/>
          </a:xfrm>
          <a:prstGeom prst="wedgeEllipseCallout">
            <a:avLst>
              <a:gd name="adj1" fmla="val 33876"/>
              <a:gd name="adj2" fmla="val 48650"/>
            </a:avLst>
          </a:prstGeom>
          <a:solidFill>
            <a:srgbClr val="FFFF6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5913114" y="4540230"/>
            <a:ext cx="75052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425 тыс.</a:t>
            </a:r>
          </a:p>
        </p:txBody>
      </p:sp>
      <p:sp>
        <p:nvSpPr>
          <p:cNvPr id="40" name="Овальная выноска 39"/>
          <p:cNvSpPr/>
          <p:nvPr/>
        </p:nvSpPr>
        <p:spPr>
          <a:xfrm>
            <a:off x="206515" y="4325916"/>
            <a:ext cx="864500" cy="640299"/>
          </a:xfrm>
          <a:prstGeom prst="wedgeEllipseCallout">
            <a:avLst>
              <a:gd name="adj1" fmla="val 33876"/>
              <a:gd name="adj2" fmla="val 48650"/>
            </a:avLst>
          </a:prstGeom>
          <a:solidFill>
            <a:srgbClr val="FFFF6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267540" y="4540231"/>
            <a:ext cx="75052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400 тыс.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1185" y="1647262"/>
            <a:ext cx="956881" cy="507831"/>
          </a:xfrm>
          <a:prstGeom prst="wedgeRectCallout">
            <a:avLst>
              <a:gd name="adj1" fmla="val 38344"/>
              <a:gd name="adj2" fmla="val 8269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900" i="1" dirty="0" smtClean="0">
                <a:latin typeface="Tahoma" pitchFamily="34" charset="0"/>
                <a:cs typeface="Tahoma" pitchFamily="34" charset="0"/>
              </a:rPr>
              <a:t>из бюджета </a:t>
            </a:r>
          </a:p>
          <a:p>
            <a:pPr algn="ctr"/>
            <a:r>
              <a:rPr lang="ru-RU" sz="900" i="1" dirty="0" smtClean="0">
                <a:latin typeface="Tahoma" pitchFamily="34" charset="0"/>
                <a:cs typeface="Tahoma" pitchFamily="34" charset="0"/>
              </a:rPr>
              <a:t>МОГО «Ухта»</a:t>
            </a:r>
          </a:p>
          <a:p>
            <a:pPr algn="ctr"/>
            <a:r>
              <a:rPr lang="ru-RU" sz="900" i="1" dirty="0" smtClean="0">
                <a:latin typeface="Tahoma" pitchFamily="34" charset="0"/>
                <a:cs typeface="Tahoma" pitchFamily="34" charset="0"/>
              </a:rPr>
              <a:t>764 тыс.</a:t>
            </a:r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470836823"/>
              </p:ext>
            </p:extLst>
          </p:nvPr>
        </p:nvGraphicFramePr>
        <p:xfrm>
          <a:off x="-300348" y="1938231"/>
          <a:ext cx="3415154" cy="2276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1140826" y="2650273"/>
            <a:ext cx="832279" cy="3924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950" b="1" dirty="0" smtClean="0">
                <a:latin typeface="Tahoma" pitchFamily="34" charset="0"/>
                <a:cs typeface="Tahoma" pitchFamily="34" charset="0"/>
              </a:rPr>
              <a:t>Всего</a:t>
            </a:r>
          </a:p>
          <a:p>
            <a:pPr algn="ctr"/>
            <a:r>
              <a:rPr lang="ru-RU" sz="950" b="1" dirty="0" smtClean="0">
                <a:latin typeface="Tahoma" pitchFamily="34" charset="0"/>
                <a:cs typeface="Tahoma" pitchFamily="34" charset="0"/>
              </a:rPr>
              <a:t>2 135 тыс</a:t>
            </a:r>
            <a:r>
              <a:rPr lang="ru-RU" sz="1000" dirty="0" smtClean="0">
                <a:latin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67035" y="2404052"/>
            <a:ext cx="50206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36%</a:t>
            </a:r>
            <a:endParaRPr lang="ru-RU" sz="1000" dirty="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02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Риски и проблемы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dirty="0"/>
              <a:t>в</a:t>
            </a:r>
            <a:r>
              <a:rPr lang="ru-RU" dirty="0" smtClean="0"/>
              <a:t>ыпадающие доходы при предоставлении льгот, установленных федеральным законодательством по налогам – 331,6 млн. рублей;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/>
              <a:t>дополнительные источники доходов на принятие новых расходных обязательств отсутствовали</a:t>
            </a:r>
            <a:r>
              <a:rPr lang="ru-RU" dirty="0" smtClean="0"/>
              <a:t>;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судебные </a:t>
            </a:r>
            <a:r>
              <a:rPr lang="ru-RU" dirty="0"/>
              <a:t>иски к МОГО «Ухта», в том числе по переселению граждан из аварийного жилищного </a:t>
            </a:r>
            <a:r>
              <a:rPr lang="ru-RU" dirty="0" smtClean="0"/>
              <a:t>фонда;</a:t>
            </a:r>
            <a:endParaRPr lang="ru-RU" dirty="0"/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перерасчет по арендной плате за земельные участки (требование ООО «ЛУКОЙЛ-КОМИ» о возврате неосновательного обогащения в сумме 193 млн. рублей).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73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48075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Открытость бюджетных данных, опросы и конкурсы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74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38423" y="1223755"/>
            <a:ext cx="8654057" cy="4778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396000" algn="just"/>
            <a:r>
              <a:rPr lang="ru-RU" sz="1400" dirty="0" smtClean="0">
                <a:latin typeface="Tahoma" pitchFamily="34" charset="0"/>
                <a:cs typeface="Tahoma" pitchFamily="34" charset="0"/>
              </a:rPr>
              <a:t>Финансовое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управление является организатором и участником </a:t>
            </a:r>
            <a:r>
              <a:rPr lang="ru-RU" sz="1400" dirty="0" smtClean="0"/>
              <a:t>Всероссийской </a:t>
            </a:r>
            <a:r>
              <a:rPr lang="ru-RU" sz="1400" dirty="0"/>
              <a:t>акции </a:t>
            </a:r>
            <a:r>
              <a:rPr lang="ru-RU" sz="1400" dirty="0" smtClean="0"/>
              <a:t>«Дни финансовой грамотности в </a:t>
            </a:r>
            <a:r>
              <a:rPr lang="ru-RU" sz="1400" dirty="0"/>
              <a:t>учебных заведениях». </a:t>
            </a:r>
            <a:endParaRPr lang="ru-RU" sz="1400" dirty="0" smtClean="0"/>
          </a:p>
          <a:p>
            <a:pPr indent="396000" algn="just"/>
            <a:r>
              <a:rPr lang="ru-RU" sz="1400" dirty="0" smtClean="0"/>
              <a:t>В </a:t>
            </a:r>
            <a:r>
              <a:rPr lang="ru-RU" sz="1400" dirty="0"/>
              <a:t>2017 году лекторами-экспертами стали работники: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ru-RU" sz="1400" dirty="0" smtClean="0"/>
              <a:t>Межрайонной </a:t>
            </a:r>
            <a:r>
              <a:rPr lang="ru-RU" sz="1400" dirty="0"/>
              <a:t>ИФНС России № 3 по Республике Коми, 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ru-RU" sz="1400" dirty="0" smtClean="0"/>
              <a:t>Государственного </a:t>
            </a:r>
            <a:r>
              <a:rPr lang="ru-RU" sz="1400" dirty="0"/>
              <a:t>учреждения -Управление Пенсионного фонда РФ в г. Ухте,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ru-RU" sz="1400" dirty="0" smtClean="0"/>
              <a:t>Филиала </a:t>
            </a:r>
            <a:r>
              <a:rPr lang="ru-RU" sz="1400" dirty="0"/>
              <a:t>№ 5 Государственного учреждения-регионального отделения ФСС РФ по Республике Коми, 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ru-RU" sz="1400" dirty="0" smtClean="0"/>
              <a:t>Расчетно-кассового </a:t>
            </a:r>
            <a:r>
              <a:rPr lang="ru-RU" sz="1400" dirty="0"/>
              <a:t>центра г. Ухта, 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ru-RU" sz="1400" dirty="0" smtClean="0"/>
              <a:t>ПАО </a:t>
            </a:r>
            <a:r>
              <a:rPr lang="ru-RU" sz="1400" dirty="0"/>
              <a:t>БАНК СГБ, 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ru-RU" sz="1400" dirty="0" smtClean="0"/>
              <a:t>Коми </a:t>
            </a:r>
            <a:r>
              <a:rPr lang="ru-RU" sz="1400" dirty="0"/>
              <a:t>отделения № 8617 ПАО Сбербанк,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ru-RU" sz="1400" dirty="0" smtClean="0"/>
              <a:t>Филиала </a:t>
            </a:r>
            <a:r>
              <a:rPr lang="ru-RU" sz="1400" dirty="0"/>
              <a:t>Банка ГПБ (АО) в г. Санкт-Петербурге.</a:t>
            </a:r>
          </a:p>
          <a:p>
            <a:pPr algn="just">
              <a:lnSpc>
                <a:spcPct val="150000"/>
              </a:lnSpc>
            </a:pPr>
            <a:endParaRPr lang="ru-RU" sz="700" dirty="0">
              <a:latin typeface="Tahoma" pitchFamily="34" charset="0"/>
              <a:cs typeface="Tahoma" pitchFamily="34" charset="0"/>
            </a:endParaRPr>
          </a:p>
          <a:p>
            <a:pPr indent="396000" algn="just"/>
            <a:r>
              <a:rPr lang="ru-RU" sz="1400" dirty="0">
                <a:latin typeface="Tahoma" pitchFamily="34" charset="0"/>
                <a:cs typeface="Tahoma" pitchFamily="34" charset="0"/>
              </a:rPr>
              <a:t>На сайте Финансового управления проводятся опросы по бюджетной тематике, принять участие в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опросе или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ознакомится с его результатами можно по адресу</a:t>
            </a:r>
            <a:r>
              <a:rPr lang="ru-RU" sz="1400" dirty="0"/>
              <a:t> </a:t>
            </a:r>
            <a:r>
              <a:rPr lang="en-US" sz="1400" dirty="0">
                <a:hlinkClick r:id="rId2"/>
              </a:rPr>
              <a:t>http://fin.mouhta.ru/opros/index.php</a:t>
            </a:r>
            <a:r>
              <a:rPr lang="ru-RU" sz="1400" dirty="0"/>
              <a:t>.</a:t>
            </a:r>
          </a:p>
          <a:p>
            <a:pPr indent="396000" algn="just"/>
            <a:r>
              <a:rPr lang="ru-RU" sz="1400" dirty="0">
                <a:latin typeface="Tahoma" pitchFamily="34" charset="0"/>
                <a:cs typeface="Tahoma" pitchFamily="34" charset="0"/>
              </a:rPr>
              <a:t>Рейтинг муниципальных районов и городских округов Республики Коми по уровню открытости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бюджетных данных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размещается по адресу </a:t>
            </a:r>
            <a:r>
              <a:rPr lang="en-US" sz="1400" dirty="0">
                <a:latin typeface="Tahoma" pitchFamily="34" charset="0"/>
                <a:cs typeface="Tahoma" pitchFamily="34" charset="0"/>
                <a:hlinkClick r:id="rId3"/>
              </a:rPr>
              <a:t>https://minfin.rkomi.ru/page/14972/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.</a:t>
            </a:r>
          </a:p>
          <a:p>
            <a:pPr indent="396000" algn="just"/>
            <a:r>
              <a:rPr lang="ru-RU" sz="1400" dirty="0">
                <a:latin typeface="Tahoma" pitchFamily="34" charset="0"/>
                <a:cs typeface="Tahoma" pitchFamily="34" charset="0"/>
              </a:rPr>
              <a:t>Результаты мониторинга соблюдения муниципальными образованиями городских округов и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муниципальных районов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Республики Коми требований бюджетного законодательства Российской Федерации и оценки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качества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управления бюджетным процессом можно посмотреть по адресу </a:t>
            </a:r>
            <a:r>
              <a:rPr lang="en-US" sz="1400" dirty="0">
                <a:latin typeface="Tahoma" pitchFamily="34" charset="0"/>
                <a:cs typeface="Tahoma" pitchFamily="34" charset="0"/>
                <a:hlinkClick r:id="rId4"/>
              </a:rPr>
              <a:t>http://minfin.rkomi.ru/page/4731/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.</a:t>
            </a:r>
          </a:p>
          <a:p>
            <a:endParaRPr lang="ru-RU" sz="1400" dirty="0">
              <a:latin typeface="Tahoma" pitchFamily="34" charset="0"/>
              <a:cs typeface="Tahoma" pitchFamily="34" charset="0"/>
            </a:endParaRPr>
          </a:p>
          <a:p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73014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Заголовок 1"/>
          <p:cNvSpPr txBox="1">
            <a:spLocks/>
          </p:cNvSpPr>
          <p:nvPr/>
        </p:nvSpPr>
        <p:spPr bwMode="auto">
          <a:xfrm>
            <a:off x="3654425" y="3175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Остаток средств на едином счёте бюджета</a:t>
            </a:r>
            <a:endParaRPr lang="ru-RU" sz="2000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5588" y="1125538"/>
            <a:ext cx="8639175" cy="355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2788" y="1772816"/>
            <a:ext cx="7603628" cy="3631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32000"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Clr>
                <a:srgbClr val="F79646">
                  <a:lumMod val="50000"/>
                </a:srgbClr>
              </a:buClr>
              <a:defRPr/>
            </a:pPr>
            <a:r>
              <a:rPr lang="ru-RU" dirty="0">
                <a:solidFill>
                  <a:prstClr val="black"/>
                </a:solidFill>
                <a:cs typeface="Tahoma" pitchFamily="34" charset="0"/>
              </a:rPr>
              <a:t>Остаток средств на едином счёте бюджета МОГО «Ухта» по состоянию на 1 января </a:t>
            </a:r>
            <a:r>
              <a:rPr lang="ru-RU" dirty="0" smtClean="0">
                <a:solidFill>
                  <a:prstClr val="black"/>
                </a:solidFill>
                <a:cs typeface="Tahoma" pitchFamily="34" charset="0"/>
              </a:rPr>
              <a:t>2018 </a:t>
            </a:r>
            <a:r>
              <a:rPr lang="ru-RU" dirty="0">
                <a:solidFill>
                  <a:prstClr val="black"/>
                </a:solidFill>
                <a:cs typeface="Tahoma" pitchFamily="34" charset="0"/>
              </a:rPr>
              <a:t>года составил </a:t>
            </a:r>
            <a:r>
              <a:rPr lang="ru-RU" b="1" dirty="0" smtClean="0">
                <a:solidFill>
                  <a:prstClr val="black"/>
                </a:solidFill>
                <a:cs typeface="Tahoma" pitchFamily="34" charset="0"/>
              </a:rPr>
              <a:t>136,8 млн. рублей</a:t>
            </a:r>
            <a:r>
              <a:rPr lang="ru-RU" dirty="0" smtClean="0">
                <a:solidFill>
                  <a:prstClr val="black"/>
                </a:solidFill>
                <a:cs typeface="Tahoma" pitchFamily="34" charset="0"/>
              </a:rPr>
              <a:t>, </a:t>
            </a:r>
            <a:r>
              <a:rPr lang="ru-RU" dirty="0">
                <a:solidFill>
                  <a:prstClr val="black"/>
                </a:solidFill>
                <a:cs typeface="Tahoma" pitchFamily="34" charset="0"/>
              </a:rPr>
              <a:t>в том числе</a:t>
            </a:r>
            <a:r>
              <a:rPr lang="ru-RU" dirty="0" smtClean="0">
                <a:solidFill>
                  <a:prstClr val="black"/>
                </a:solidFill>
                <a:cs typeface="Tahoma" pitchFamily="34" charset="0"/>
              </a:rPr>
              <a:t>:</a:t>
            </a:r>
          </a:p>
          <a:p>
            <a:pPr marL="285750" indent="-285750"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Clr>
                <a:srgbClr val="F79646">
                  <a:lumMod val="50000"/>
                </a:srgbClr>
              </a:buClr>
              <a:buFont typeface="Arial" pitchFamily="34" charset="0"/>
              <a:buChar char="•"/>
              <a:defRPr/>
            </a:pPr>
            <a:endParaRPr lang="ru-RU" dirty="0">
              <a:solidFill>
                <a:prstClr val="black"/>
              </a:solidFill>
              <a:cs typeface="Tahoma" pitchFamily="34" charset="0"/>
            </a:endParaRPr>
          </a:p>
          <a:p>
            <a:pPr marL="285750" indent="-285750"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Clr>
                <a:srgbClr val="F79646">
                  <a:lumMod val="50000"/>
                </a:srgbClr>
              </a:buClr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prstClr val="black"/>
                </a:solidFill>
                <a:cs typeface="Tahoma" pitchFamily="34" charset="0"/>
              </a:rPr>
              <a:t>средства </a:t>
            </a:r>
            <a:r>
              <a:rPr lang="ru-RU" dirty="0">
                <a:solidFill>
                  <a:prstClr val="black"/>
                </a:solidFill>
                <a:cs typeface="Tahoma" pitchFamily="34" charset="0"/>
              </a:rPr>
              <a:t>федерального бюджета 	</a:t>
            </a:r>
            <a:r>
              <a:rPr lang="ru-RU" dirty="0" smtClean="0">
                <a:solidFill>
                  <a:prstClr val="black"/>
                </a:solidFill>
                <a:cs typeface="Tahoma" pitchFamily="34" charset="0"/>
              </a:rPr>
              <a:t>  42,2 тысяч </a:t>
            </a:r>
            <a:r>
              <a:rPr lang="ru-RU" dirty="0">
                <a:solidFill>
                  <a:prstClr val="black"/>
                </a:solidFill>
                <a:cs typeface="Tahoma" pitchFamily="34" charset="0"/>
              </a:rPr>
              <a:t>рублей;</a:t>
            </a:r>
          </a:p>
          <a:p>
            <a:pPr marL="285750" indent="-285750"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Clr>
                <a:srgbClr val="F79646">
                  <a:lumMod val="50000"/>
                </a:srgbClr>
              </a:buClr>
              <a:buFont typeface="Arial" pitchFamily="34" charset="0"/>
              <a:buChar char="•"/>
              <a:defRPr/>
            </a:pPr>
            <a:endParaRPr lang="ru-RU" dirty="0">
              <a:solidFill>
                <a:prstClr val="black"/>
              </a:solidFill>
              <a:cs typeface="Tahoma" pitchFamily="34" charset="0"/>
            </a:endParaRPr>
          </a:p>
          <a:p>
            <a:pPr marL="285750" indent="-285750"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Clr>
                <a:srgbClr val="F79646">
                  <a:lumMod val="50000"/>
                </a:srgbClr>
              </a:buClr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prstClr val="black"/>
                </a:solidFill>
                <a:cs typeface="Tahoma" pitchFamily="34" charset="0"/>
              </a:rPr>
              <a:t>средства </a:t>
            </a:r>
            <a:r>
              <a:rPr lang="ru-RU" dirty="0">
                <a:solidFill>
                  <a:prstClr val="black"/>
                </a:solidFill>
                <a:cs typeface="Tahoma" pitchFamily="34" charset="0"/>
              </a:rPr>
              <a:t>республиканского бюджета 	</a:t>
            </a:r>
            <a:r>
              <a:rPr lang="ru-RU" dirty="0" smtClean="0">
                <a:solidFill>
                  <a:prstClr val="black"/>
                </a:solidFill>
                <a:cs typeface="Tahoma" pitchFamily="34" charset="0"/>
              </a:rPr>
              <a:t>  109,5 </a:t>
            </a:r>
            <a:r>
              <a:rPr lang="ru-RU" dirty="0">
                <a:solidFill>
                  <a:prstClr val="black"/>
                </a:solidFill>
                <a:cs typeface="Tahoma" pitchFamily="34" charset="0"/>
              </a:rPr>
              <a:t>млн. рублей;</a:t>
            </a:r>
          </a:p>
          <a:p>
            <a:pPr marL="285750" indent="-285750"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Clr>
                <a:srgbClr val="F79646">
                  <a:lumMod val="50000"/>
                </a:srgbClr>
              </a:buClr>
              <a:buFont typeface="Arial" pitchFamily="34" charset="0"/>
              <a:buChar char="•"/>
              <a:defRPr/>
            </a:pPr>
            <a:endParaRPr lang="ru-RU" dirty="0">
              <a:solidFill>
                <a:prstClr val="black"/>
              </a:solidFill>
              <a:cs typeface="Tahoma" pitchFamily="34" charset="0"/>
            </a:endParaRPr>
          </a:p>
          <a:p>
            <a:pPr marL="285750" indent="-285750"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Clr>
                <a:srgbClr val="F79646">
                  <a:lumMod val="50000"/>
                </a:srgbClr>
              </a:buClr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prstClr val="black"/>
                </a:solidFill>
                <a:cs typeface="Tahoma" pitchFamily="34" charset="0"/>
              </a:rPr>
              <a:t>собственные </a:t>
            </a:r>
            <a:r>
              <a:rPr lang="ru-RU" dirty="0">
                <a:solidFill>
                  <a:prstClr val="black"/>
                </a:solidFill>
                <a:cs typeface="Tahoma" pitchFamily="34" charset="0"/>
              </a:rPr>
              <a:t>средства </a:t>
            </a:r>
            <a:r>
              <a:rPr lang="ru-RU" dirty="0" smtClean="0">
                <a:solidFill>
                  <a:prstClr val="black"/>
                </a:solidFill>
                <a:cs typeface="Tahoma" pitchFamily="34" charset="0"/>
              </a:rPr>
              <a:t>	</a:t>
            </a:r>
            <a:r>
              <a:rPr lang="ru-RU" dirty="0">
                <a:solidFill>
                  <a:prstClr val="black"/>
                </a:solidFill>
                <a:cs typeface="Tahoma" pitchFamily="34" charset="0"/>
              </a:rPr>
              <a:t>                            27,3 млн. </a:t>
            </a:r>
            <a:r>
              <a:rPr lang="ru-RU" dirty="0" smtClean="0">
                <a:solidFill>
                  <a:prstClr val="black"/>
                </a:solidFill>
                <a:cs typeface="Tahoma" pitchFamily="34" charset="0"/>
              </a:rPr>
              <a:t>рублей;</a:t>
            </a:r>
          </a:p>
          <a:p>
            <a:pPr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Clr>
                <a:srgbClr val="F79646">
                  <a:lumMod val="50000"/>
                </a:srgbClr>
              </a:buClr>
              <a:defRPr/>
            </a:pPr>
            <a:endParaRPr lang="ru-RU" dirty="0">
              <a:solidFill>
                <a:prstClr val="black"/>
              </a:solidFill>
              <a:cs typeface="Tahoma" pitchFamily="34" charset="0"/>
            </a:endParaRPr>
          </a:p>
          <a:p>
            <a:pPr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Clr>
                <a:srgbClr val="F79646">
                  <a:lumMod val="50000"/>
                </a:srgbClr>
              </a:buClr>
              <a:defRPr/>
            </a:pPr>
            <a:r>
              <a:rPr lang="ru-RU" dirty="0" smtClean="0">
                <a:solidFill>
                  <a:prstClr val="black"/>
                </a:solidFill>
                <a:cs typeface="Tahoma" pitchFamily="34" charset="0"/>
              </a:rPr>
              <a:t>(в </a:t>
            </a:r>
            <a:r>
              <a:rPr lang="ru-RU" dirty="0" err="1" smtClean="0">
                <a:solidFill>
                  <a:prstClr val="black"/>
                </a:solidFill>
                <a:cs typeface="Tahoma" pitchFamily="34" charset="0"/>
              </a:rPr>
              <a:t>т.ч</a:t>
            </a:r>
            <a:r>
              <a:rPr lang="ru-RU" dirty="0" smtClean="0">
                <a:solidFill>
                  <a:prstClr val="black"/>
                </a:solidFill>
                <a:cs typeface="Tahoma" pitchFamily="34" charset="0"/>
              </a:rPr>
              <a:t>. средства Лукойл, </a:t>
            </a:r>
            <a:r>
              <a:rPr lang="ru-RU" dirty="0" err="1" smtClean="0">
                <a:solidFill>
                  <a:prstClr val="black"/>
                </a:solidFill>
                <a:cs typeface="Tahoma" pitchFamily="34" charset="0"/>
              </a:rPr>
              <a:t>Транснефть</a:t>
            </a:r>
            <a:r>
              <a:rPr lang="ru-RU" dirty="0" smtClean="0">
                <a:solidFill>
                  <a:prstClr val="black"/>
                </a:solidFill>
                <a:cs typeface="Tahoma" pitchFamily="34" charset="0"/>
              </a:rPr>
              <a:t>)           25,5 </a:t>
            </a:r>
            <a:r>
              <a:rPr lang="ru-RU" dirty="0">
                <a:solidFill>
                  <a:prstClr val="black"/>
                </a:solidFill>
                <a:cs typeface="Tahoma" pitchFamily="34" charset="0"/>
              </a:rPr>
              <a:t>млн. рублей</a:t>
            </a:r>
            <a:r>
              <a:rPr lang="ru-RU" dirty="0" smtClean="0">
                <a:solidFill>
                  <a:prstClr val="black"/>
                </a:solidFill>
                <a:cs typeface="Tahoma" pitchFamily="34" charset="0"/>
              </a:rPr>
              <a:t>.	</a:t>
            </a:r>
            <a:r>
              <a:rPr lang="ru-RU" dirty="0">
                <a:solidFill>
                  <a:prstClr val="black"/>
                </a:solidFill>
                <a:cs typeface="Tahoma" pitchFamily="34" charset="0"/>
              </a:rPr>
              <a:t>	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A92B44-1ECA-42E4-88F6-4AFABA5F98F7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75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42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Заголовок 1"/>
          <p:cNvSpPr txBox="1">
            <a:spLocks/>
          </p:cNvSpPr>
          <p:nvPr/>
        </p:nvSpPr>
        <p:spPr bwMode="auto">
          <a:xfrm>
            <a:off x="3654425" y="3175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Выводы</a:t>
            </a:r>
            <a:endParaRPr lang="ru-RU" sz="2000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5588" y="1125538"/>
            <a:ext cx="8639175" cy="355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587" y="1102440"/>
            <a:ext cx="8726903" cy="3046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indent="450000" algn="just"/>
            <a:r>
              <a:rPr lang="ru-RU" sz="1200" dirty="0" smtClean="0">
                <a:solidFill>
                  <a:schemeClr val="tx1"/>
                </a:solidFill>
              </a:rPr>
              <a:t>План </a:t>
            </a:r>
            <a:r>
              <a:rPr lang="ru-RU" sz="1200" dirty="0">
                <a:solidFill>
                  <a:schemeClr val="tx1"/>
                </a:solidFill>
              </a:rPr>
              <a:t>по доходам 3 </a:t>
            </a:r>
            <a:r>
              <a:rPr lang="ru-RU" sz="1200" dirty="0" smtClean="0">
                <a:solidFill>
                  <a:schemeClr val="tx1"/>
                </a:solidFill>
              </a:rPr>
              <a:t>652,7 млн. рублей </a:t>
            </a:r>
            <a:r>
              <a:rPr lang="ru-RU" sz="1200" dirty="0">
                <a:solidFill>
                  <a:schemeClr val="tx1"/>
                </a:solidFill>
              </a:rPr>
              <a:t>исполнен в сумме 3 </a:t>
            </a:r>
            <a:r>
              <a:rPr lang="ru-RU" sz="1200" dirty="0" smtClean="0">
                <a:solidFill>
                  <a:schemeClr val="tx1"/>
                </a:solidFill>
              </a:rPr>
              <a:t>655,6 млн. рублей или на 100,1%, </a:t>
            </a:r>
            <a:r>
              <a:rPr lang="ru-RU" sz="1200" dirty="0">
                <a:solidFill>
                  <a:schemeClr val="tx1"/>
                </a:solidFill>
              </a:rPr>
              <a:t>перевыполнение составило </a:t>
            </a:r>
            <a:r>
              <a:rPr lang="ru-RU" sz="1200" dirty="0" smtClean="0">
                <a:solidFill>
                  <a:schemeClr val="tx1"/>
                </a:solidFill>
              </a:rPr>
              <a:t>2,9 млн. рублей.</a:t>
            </a:r>
            <a:endParaRPr lang="ru-RU" sz="1200" dirty="0">
              <a:solidFill>
                <a:schemeClr val="tx1"/>
              </a:solidFill>
            </a:endParaRPr>
          </a:p>
          <a:p>
            <a:pPr indent="450000" algn="just"/>
            <a:r>
              <a:rPr lang="ru-RU" sz="1200" dirty="0" smtClean="0">
                <a:solidFill>
                  <a:schemeClr val="tx1"/>
                </a:solidFill>
              </a:rPr>
              <a:t>Профицит </a:t>
            </a:r>
            <a:r>
              <a:rPr lang="ru-RU" sz="1200" dirty="0">
                <a:solidFill>
                  <a:schemeClr val="tx1"/>
                </a:solidFill>
              </a:rPr>
              <a:t>бюджета МОГО «Ухта» составил </a:t>
            </a:r>
            <a:r>
              <a:rPr lang="ru-RU" sz="1200" dirty="0" smtClean="0">
                <a:solidFill>
                  <a:schemeClr val="tx1"/>
                </a:solidFill>
              </a:rPr>
              <a:t>142,4 млн. рублей </a:t>
            </a:r>
            <a:r>
              <a:rPr lang="ru-RU" sz="1200" dirty="0">
                <a:solidFill>
                  <a:schemeClr val="tx1"/>
                </a:solidFill>
              </a:rPr>
              <a:t>при утвержденном дефиците в сумме </a:t>
            </a:r>
            <a:r>
              <a:rPr lang="ru-RU" sz="1200" dirty="0" smtClean="0">
                <a:solidFill>
                  <a:schemeClr val="tx1"/>
                </a:solidFill>
              </a:rPr>
              <a:t>47,5 млн. рублей.</a:t>
            </a:r>
            <a:endParaRPr lang="ru-RU" sz="1200" dirty="0">
              <a:solidFill>
                <a:schemeClr val="tx1"/>
              </a:solidFill>
            </a:endParaRPr>
          </a:p>
          <a:p>
            <a:pPr indent="450000" algn="just"/>
            <a:r>
              <a:rPr lang="ru-RU" sz="1200" dirty="0" smtClean="0">
                <a:solidFill>
                  <a:schemeClr val="tx1"/>
                </a:solidFill>
              </a:rPr>
              <a:t>План </a:t>
            </a:r>
            <a:r>
              <a:rPr lang="ru-RU" sz="1200" dirty="0">
                <a:solidFill>
                  <a:schemeClr val="tx1"/>
                </a:solidFill>
              </a:rPr>
              <a:t>по расходам бюджета МОГО «Ухта» не выполнен на </a:t>
            </a:r>
            <a:r>
              <a:rPr lang="ru-RU" sz="1200" dirty="0" smtClean="0">
                <a:solidFill>
                  <a:schemeClr val="tx1"/>
                </a:solidFill>
              </a:rPr>
              <a:t>187 млн. рублей  </a:t>
            </a:r>
            <a:r>
              <a:rPr lang="ru-RU" sz="1200" dirty="0">
                <a:solidFill>
                  <a:schemeClr val="tx1"/>
                </a:solidFill>
              </a:rPr>
              <a:t>или на 5,1% (план 3 </a:t>
            </a:r>
            <a:r>
              <a:rPr lang="ru-RU" sz="1200" dirty="0" smtClean="0">
                <a:solidFill>
                  <a:schemeClr val="tx1"/>
                </a:solidFill>
              </a:rPr>
              <a:t>700,2 млн. рублей</a:t>
            </a:r>
            <a:r>
              <a:rPr lang="ru-RU" sz="1200" dirty="0">
                <a:solidFill>
                  <a:schemeClr val="tx1"/>
                </a:solidFill>
              </a:rPr>
              <a:t> </a:t>
            </a:r>
            <a:r>
              <a:rPr lang="ru-RU" sz="1200" dirty="0" smtClean="0">
                <a:solidFill>
                  <a:schemeClr val="tx1"/>
                </a:solidFill>
              </a:rPr>
              <a:t>, </a:t>
            </a:r>
            <a:r>
              <a:rPr lang="ru-RU" sz="1200" dirty="0">
                <a:solidFill>
                  <a:schemeClr val="tx1"/>
                </a:solidFill>
              </a:rPr>
              <a:t>исполнение 3 </a:t>
            </a:r>
            <a:r>
              <a:rPr lang="ru-RU" sz="1200" dirty="0" smtClean="0">
                <a:solidFill>
                  <a:schemeClr val="tx1"/>
                </a:solidFill>
              </a:rPr>
              <a:t>513,2 млн. рублей или на 94,9%).</a:t>
            </a:r>
          </a:p>
          <a:p>
            <a:pPr indent="450000" algn="just"/>
            <a:r>
              <a:rPr lang="ru-RU" sz="1200" dirty="0" smtClean="0">
                <a:solidFill>
                  <a:schemeClr val="tx1"/>
                </a:solidFill>
              </a:rPr>
              <a:t>Объём </a:t>
            </a:r>
            <a:r>
              <a:rPr lang="ru-RU" sz="1200" dirty="0">
                <a:solidFill>
                  <a:schemeClr val="tx1"/>
                </a:solidFill>
              </a:rPr>
              <a:t>кредиторской задолженности на 1 января 2018 года составил </a:t>
            </a:r>
            <a:r>
              <a:rPr lang="ru-RU" sz="1200" dirty="0" smtClean="0">
                <a:solidFill>
                  <a:schemeClr val="tx1"/>
                </a:solidFill>
              </a:rPr>
              <a:t>45 млн. рублей. </a:t>
            </a:r>
            <a:r>
              <a:rPr lang="ru-RU" sz="1200" dirty="0">
                <a:solidFill>
                  <a:schemeClr val="tx1"/>
                </a:solidFill>
              </a:rPr>
              <a:t>Просроченная задолженность возникла в связи с реализацией мероприятий по переселению граждан из аварийного жилого </a:t>
            </a:r>
            <a:r>
              <a:rPr lang="ru-RU" sz="1200" dirty="0" smtClean="0">
                <a:solidFill>
                  <a:schemeClr val="tx1"/>
                </a:solidFill>
              </a:rPr>
              <a:t>фонда, находится </a:t>
            </a:r>
            <a:r>
              <a:rPr lang="ru-RU" sz="1200" dirty="0">
                <a:solidFill>
                  <a:schemeClr val="tx1"/>
                </a:solidFill>
              </a:rPr>
              <a:t>на стадии урегулирования в судебных инстанциях. </a:t>
            </a:r>
            <a:r>
              <a:rPr lang="ru-RU" sz="1200" dirty="0" smtClean="0">
                <a:solidFill>
                  <a:schemeClr val="tx1"/>
                </a:solidFill>
              </a:rPr>
              <a:t>Задолженность </a:t>
            </a:r>
            <a:r>
              <a:rPr lang="ru-RU" sz="1200" dirty="0">
                <a:solidFill>
                  <a:schemeClr val="tx1"/>
                </a:solidFill>
              </a:rPr>
              <a:t>уменьшилась на </a:t>
            </a:r>
            <a:r>
              <a:rPr lang="ru-RU" sz="1200" dirty="0" smtClean="0">
                <a:solidFill>
                  <a:schemeClr val="tx1"/>
                </a:solidFill>
              </a:rPr>
              <a:t>21 млн. рублей (на 01.01.2017 г. – 66 млн. рублей). </a:t>
            </a:r>
            <a:endParaRPr lang="ru-RU" sz="1200" dirty="0">
              <a:solidFill>
                <a:schemeClr val="tx1"/>
              </a:solidFill>
            </a:endParaRPr>
          </a:p>
          <a:p>
            <a:pPr indent="450000" algn="just"/>
            <a:r>
              <a:rPr lang="ru-RU" sz="1200" dirty="0" smtClean="0">
                <a:solidFill>
                  <a:schemeClr val="tx1"/>
                </a:solidFill>
              </a:rPr>
              <a:t>Проведена работа </a:t>
            </a:r>
            <a:r>
              <a:rPr lang="ru-RU" sz="1200" dirty="0">
                <a:solidFill>
                  <a:schemeClr val="tx1"/>
                </a:solidFill>
              </a:rPr>
              <a:t>по снижению и изменению структуры муниципального долга, расходов на обслуживание муниципального долга. </a:t>
            </a:r>
            <a:endParaRPr lang="ru-RU" sz="1200" dirty="0" smtClean="0">
              <a:solidFill>
                <a:schemeClr val="tx1"/>
              </a:solidFill>
            </a:endParaRPr>
          </a:p>
          <a:p>
            <a:pPr indent="450000" algn="just"/>
            <a:r>
              <a:rPr lang="ru-RU" sz="1200" dirty="0" smtClean="0">
                <a:solidFill>
                  <a:schemeClr val="tx1"/>
                </a:solidFill>
              </a:rPr>
              <a:t>За 2017 </a:t>
            </a:r>
            <a:r>
              <a:rPr lang="ru-RU" sz="1200" dirty="0">
                <a:solidFill>
                  <a:schemeClr val="tx1"/>
                </a:solidFill>
              </a:rPr>
              <a:t>год муниципальный долг снизился на </a:t>
            </a:r>
            <a:r>
              <a:rPr lang="ru-RU" sz="1200" dirty="0" smtClean="0">
                <a:solidFill>
                  <a:schemeClr val="tx1"/>
                </a:solidFill>
              </a:rPr>
              <a:t>134</a:t>
            </a:r>
            <a:r>
              <a:rPr lang="ru-RU" sz="1200" dirty="0">
                <a:solidFill>
                  <a:schemeClr val="tx1"/>
                </a:solidFill>
              </a:rPr>
              <a:t> млн. рублей и составил </a:t>
            </a:r>
            <a:r>
              <a:rPr lang="ru-RU" sz="1200" dirty="0" smtClean="0">
                <a:solidFill>
                  <a:schemeClr val="tx1"/>
                </a:solidFill>
              </a:rPr>
              <a:t>306</a:t>
            </a:r>
            <a:r>
              <a:rPr lang="ru-RU" sz="1200" dirty="0">
                <a:solidFill>
                  <a:schemeClr val="tx1"/>
                </a:solidFill>
              </a:rPr>
              <a:t> млн. рублей </a:t>
            </a:r>
            <a:r>
              <a:rPr lang="ru-RU" sz="1200" dirty="0" smtClean="0">
                <a:solidFill>
                  <a:schemeClr val="tx1"/>
                </a:solidFill>
              </a:rPr>
              <a:t>(71 </a:t>
            </a:r>
            <a:r>
              <a:rPr lang="ru-RU" sz="1200" dirty="0">
                <a:solidFill>
                  <a:schemeClr val="tx1"/>
                </a:solidFill>
              </a:rPr>
              <a:t>млн. рублей бюджетный кредит, </a:t>
            </a:r>
            <a:r>
              <a:rPr lang="ru-RU" sz="1200" dirty="0" smtClean="0">
                <a:solidFill>
                  <a:schemeClr val="tx1"/>
                </a:solidFill>
              </a:rPr>
              <a:t>235 </a:t>
            </a:r>
            <a:r>
              <a:rPr lang="ru-RU" sz="1200" dirty="0">
                <a:solidFill>
                  <a:schemeClr val="tx1"/>
                </a:solidFill>
              </a:rPr>
              <a:t>млн. рублей коммерческие кредиты). </a:t>
            </a:r>
          </a:p>
          <a:p>
            <a:pPr indent="450000" algn="just"/>
            <a:r>
              <a:rPr lang="ru-RU" sz="1200" dirty="0" smtClean="0">
                <a:solidFill>
                  <a:schemeClr val="tx1"/>
                </a:solidFill>
              </a:rPr>
              <a:t>Расходы </a:t>
            </a:r>
            <a:r>
              <a:rPr lang="ru-RU" sz="1200" dirty="0">
                <a:solidFill>
                  <a:schemeClr val="tx1"/>
                </a:solidFill>
              </a:rPr>
              <a:t>на обслуживание </a:t>
            </a:r>
            <a:r>
              <a:rPr lang="ru-RU" sz="1200" dirty="0" smtClean="0">
                <a:solidFill>
                  <a:schemeClr val="tx1"/>
                </a:solidFill>
              </a:rPr>
              <a:t>муниципального долга снизились </a:t>
            </a:r>
            <a:r>
              <a:rPr lang="ru-RU" sz="1200" dirty="0">
                <a:solidFill>
                  <a:schemeClr val="tx1"/>
                </a:solidFill>
              </a:rPr>
              <a:t>с </a:t>
            </a:r>
            <a:r>
              <a:rPr lang="ru-RU" sz="1200" dirty="0" smtClean="0">
                <a:solidFill>
                  <a:schemeClr val="tx1"/>
                </a:solidFill>
              </a:rPr>
              <a:t>59</a:t>
            </a:r>
            <a:r>
              <a:rPr lang="ru-RU" sz="1200" dirty="0">
                <a:solidFill>
                  <a:schemeClr val="tx1"/>
                </a:solidFill>
              </a:rPr>
              <a:t> млн. рублей до </a:t>
            </a:r>
            <a:r>
              <a:rPr lang="ru-RU" sz="1200" dirty="0" smtClean="0">
                <a:solidFill>
                  <a:schemeClr val="tx1"/>
                </a:solidFill>
              </a:rPr>
              <a:t>14</a:t>
            </a:r>
            <a:r>
              <a:rPr lang="ru-RU" sz="1200" dirty="0">
                <a:solidFill>
                  <a:schemeClr val="tx1"/>
                </a:solidFill>
              </a:rPr>
              <a:t> млн. рублей или на </a:t>
            </a:r>
            <a:r>
              <a:rPr lang="ru-RU" sz="1200" dirty="0" smtClean="0">
                <a:solidFill>
                  <a:schemeClr val="tx1"/>
                </a:solidFill>
              </a:rPr>
              <a:t>77%. </a:t>
            </a:r>
            <a:r>
              <a:rPr lang="ru-RU" sz="1200" dirty="0">
                <a:solidFill>
                  <a:schemeClr val="tx1"/>
                </a:solidFill>
              </a:rPr>
              <a:t>Экономия составила </a:t>
            </a:r>
            <a:r>
              <a:rPr lang="ru-RU" sz="1200" dirty="0" smtClean="0">
                <a:solidFill>
                  <a:schemeClr val="tx1"/>
                </a:solidFill>
              </a:rPr>
              <a:t>45 </a:t>
            </a:r>
            <a:r>
              <a:rPr lang="ru-RU" sz="1200" dirty="0">
                <a:solidFill>
                  <a:schemeClr val="tx1"/>
                </a:solidFill>
              </a:rPr>
              <a:t>млн. рублей</a:t>
            </a:r>
            <a:r>
              <a:rPr lang="ru-RU" sz="12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A92B44-1ECA-42E4-88F6-4AFABA5F98F7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76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0883" y="4542187"/>
            <a:ext cx="8325925" cy="988220"/>
          </a:xfrm>
          <a:prstGeom prst="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12212" y="5679250"/>
            <a:ext cx="8325925" cy="963439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319858" y="4605410"/>
            <a:ext cx="5421325" cy="861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dirty="0" smtClean="0">
                <a:latin typeface="Tahoma" pitchFamily="34" charset="0"/>
                <a:cs typeface="Tahoma" pitchFamily="34" charset="0"/>
              </a:rPr>
              <a:t>Информация о результатах выполнения плана мероприятий по оздоровлению муниципальных финансов (оптимизации расходов) МОГО «Ухта» на период 2017-2019  </a:t>
            </a:r>
            <a:r>
              <a:rPr lang="ru-RU" sz="1000" dirty="0" err="1" smtClean="0">
                <a:latin typeface="Tahoma" pitchFamily="34" charset="0"/>
                <a:cs typeface="Tahoma" pitchFamily="34" charset="0"/>
              </a:rPr>
              <a:t>г.г</a:t>
            </a:r>
            <a:r>
              <a:rPr lang="ru-RU" sz="1000" dirty="0" smtClean="0">
                <a:latin typeface="Tahoma" pitchFamily="34" charset="0"/>
                <a:cs typeface="Tahoma" pitchFamily="34" charset="0"/>
              </a:rPr>
              <a:t>. по итогам за 2017 год размещена по адресу </a:t>
            </a:r>
            <a:r>
              <a:rPr lang="en-US" sz="1000" dirty="0" smtClean="0">
                <a:latin typeface="Tahoma" pitchFamily="34" charset="0"/>
                <a:cs typeface="Tahoma" pitchFamily="34" charset="0"/>
                <a:hlinkClick r:id="rId2"/>
              </a:rPr>
              <a:t>http</a:t>
            </a:r>
            <a:r>
              <a:rPr lang="en-US" sz="1000" dirty="0">
                <a:latin typeface="Tahoma" pitchFamily="34" charset="0"/>
                <a:cs typeface="Tahoma" pitchFamily="34" charset="0"/>
                <a:hlinkClick r:id="rId2"/>
              </a:rPr>
              <a:t>://</a:t>
            </a:r>
            <a:r>
              <a:rPr lang="en-US" sz="1000" dirty="0" smtClean="0">
                <a:latin typeface="Tahoma" pitchFamily="34" charset="0"/>
                <a:cs typeface="Tahoma" pitchFamily="34" charset="0"/>
                <a:hlinkClick r:id="rId2"/>
              </a:rPr>
              <a:t>fin.mouhta.ru/about/celprog/</a:t>
            </a:r>
            <a:r>
              <a:rPr lang="ru-RU" sz="1000" dirty="0" smtClean="0">
                <a:latin typeface="Tahoma" pitchFamily="34" charset="0"/>
                <a:cs typeface="Tahoma" pitchFamily="34" charset="0"/>
              </a:rPr>
              <a:t>. По </a:t>
            </a:r>
            <a:r>
              <a:rPr lang="ru-RU" sz="1000" dirty="0">
                <a:latin typeface="Tahoma" pitchFamily="34" charset="0"/>
                <a:cs typeface="Tahoma" pitchFamily="34" charset="0"/>
              </a:rPr>
              <a:t>итогам за 2017 год бюджетный эффект составил </a:t>
            </a:r>
            <a:r>
              <a:rPr lang="ru-RU" sz="1000" dirty="0" smtClean="0">
                <a:latin typeface="Tahoma" pitchFamily="34" charset="0"/>
                <a:cs typeface="Tahoma" pitchFamily="34" charset="0"/>
              </a:rPr>
              <a:t>70,2 млн. </a:t>
            </a:r>
            <a:r>
              <a:rPr lang="ru-RU" sz="1000" dirty="0">
                <a:latin typeface="Tahoma" pitchFamily="34" charset="0"/>
                <a:cs typeface="Tahoma" pitchFamily="34" charset="0"/>
              </a:rPr>
              <a:t>руб. (при плане </a:t>
            </a:r>
            <a:r>
              <a:rPr lang="ru-RU" sz="1000" dirty="0" smtClean="0">
                <a:latin typeface="Tahoma" pitchFamily="34" charset="0"/>
                <a:cs typeface="Tahoma" pitchFamily="34" charset="0"/>
              </a:rPr>
              <a:t>61,5 млн. </a:t>
            </a:r>
            <a:r>
              <a:rPr lang="ru-RU" sz="1000" dirty="0">
                <a:latin typeface="Tahoma" pitchFamily="34" charset="0"/>
                <a:cs typeface="Tahoma" pitchFamily="34" charset="0"/>
              </a:rPr>
              <a:t>руб.).</a:t>
            </a:r>
            <a:endParaRPr lang="ru-RU" sz="1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39783" y="5883970"/>
            <a:ext cx="5130570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dirty="0" smtClean="0">
                <a:latin typeface="Tahoma" pitchFamily="34" charset="0"/>
                <a:cs typeface="Tahoma" pitchFamily="34" charset="0"/>
              </a:rPr>
              <a:t>По результатам рабочей встречи принято решение ежемесячно направлять информацию о выдаче разрешения на ввод объектов капитального строительства в эксплуатацию.</a:t>
            </a:r>
          </a:p>
        </p:txBody>
      </p:sp>
      <p:sp>
        <p:nvSpPr>
          <p:cNvPr id="12" name="Пятиугольник 11"/>
          <p:cNvSpPr/>
          <p:nvPr/>
        </p:nvSpPr>
        <p:spPr>
          <a:xfrm>
            <a:off x="441515" y="4538239"/>
            <a:ext cx="2869905" cy="992168"/>
          </a:xfrm>
          <a:prstGeom prst="homePlate">
            <a:avLst>
              <a:gd name="adj" fmla="val 3068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62506" y="4680380"/>
            <a:ext cx="2797577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dirty="0"/>
              <a:t>Реализация Программы оздоровления муниципальных финансов</a:t>
            </a:r>
          </a:p>
          <a:p>
            <a:r>
              <a:rPr lang="ru-RU" sz="1000" dirty="0"/>
              <a:t>(оптимизации расходов) МОГО «Ухта» на период 2017-2019 годов;</a:t>
            </a:r>
            <a:endParaRPr lang="ru-RU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412212" y="5679251"/>
            <a:ext cx="2869905" cy="974456"/>
          </a:xfrm>
          <a:prstGeom prst="homePlate">
            <a:avLst>
              <a:gd name="adj" fmla="val 3068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12213" y="5658647"/>
            <a:ext cx="2640998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dirty="0"/>
              <a:t>Сотрудничество Межрайонной инспекции Федеральной </a:t>
            </a:r>
            <a:r>
              <a:rPr lang="ru-RU" sz="1000" dirty="0" smtClean="0"/>
              <a:t>налоговой </a:t>
            </a:r>
            <a:r>
              <a:rPr lang="ru-RU" sz="1000" dirty="0"/>
              <a:t>службы № 3 по Республике Коми с администрацией </a:t>
            </a:r>
          </a:p>
          <a:p>
            <a:r>
              <a:rPr lang="ru-RU" sz="1000" dirty="0"/>
              <a:t>МОГО «Ухта» по легализации объектов </a:t>
            </a:r>
            <a:r>
              <a:rPr lang="ru-RU" sz="1000" dirty="0" smtClean="0"/>
              <a:t>налогообложения, трудовой </a:t>
            </a:r>
            <a:r>
              <a:rPr lang="ru-RU" sz="1000" dirty="0"/>
              <a:t>деятельности;</a:t>
            </a:r>
            <a:endParaRPr lang="ru-RU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336" y="4171462"/>
            <a:ext cx="3674404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Выполнение мероприятий по увеличению доходов:</a:t>
            </a:r>
          </a:p>
        </p:txBody>
      </p:sp>
    </p:spTree>
    <p:extLst>
      <p:ext uri="{BB962C8B-B14F-4D97-AF65-F5344CB8AC3E}">
        <p14:creationId xmlns:p14="http://schemas.microsoft.com/office/powerpoint/2010/main" val="357024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52413" y="1220007"/>
            <a:ext cx="8639175" cy="335476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ahoma" pitchFamily="34" charset="0"/>
                <a:cs typeface="Tahoma" pitchFamily="34" charset="0"/>
              </a:rPr>
              <a:t>Финансовое управление администрации МОГО «Ухта»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Tahoma" pitchFamily="34" charset="0"/>
                <a:cs typeface="Tahoma" pitchFamily="34" charset="0"/>
              </a:rPr>
              <a:t>http://fin.mouhta.ru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ahoma" pitchFamily="34" charset="0"/>
                <a:cs typeface="Tahoma" pitchFamily="34" charset="0"/>
              </a:rPr>
              <a:t>Адрес: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169300, Республика Коми, </a:t>
            </a:r>
            <a:r>
              <a:rPr lang="ru-RU" sz="1400" dirty="0" err="1">
                <a:latin typeface="Tahoma" pitchFamily="34" charset="0"/>
                <a:cs typeface="Tahoma" pitchFamily="34" charset="0"/>
              </a:rPr>
              <a:t>г.Ухта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, ул. Бушуева, д.11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ahoma" pitchFamily="34" charset="0"/>
                <a:cs typeface="Tahoma" pitchFamily="34" charset="0"/>
              </a:rPr>
              <a:t>Телефон: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8(8216)700-130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ahoma" pitchFamily="34" charset="0"/>
                <a:cs typeface="Tahoma" pitchFamily="34" charset="0"/>
              </a:rPr>
              <a:t>Факс: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8(8216)700-129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ahoma" pitchFamily="34" charset="0"/>
                <a:cs typeface="Tahoma" pitchFamily="34" charset="0"/>
              </a:rPr>
              <a:t>Электронная почта: </a:t>
            </a:r>
            <a:r>
              <a:rPr lang="en-US" sz="1400" dirty="0">
                <a:latin typeface="Tahoma" pitchFamily="34" charset="0"/>
                <a:cs typeface="Tahoma" pitchFamily="34" charset="0"/>
              </a:rPr>
              <a:t>fu02uxta@mail.ru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endParaRPr lang="en-US" sz="1000" dirty="0">
              <a:latin typeface="Tahoma" pitchFamily="34" charset="0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400" b="1" dirty="0">
                <a:latin typeface="Tahoma" pitchFamily="34" charset="0"/>
                <a:cs typeface="Tahoma" pitchFamily="34" charset="0"/>
              </a:rPr>
              <a:t>Время работы: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400" dirty="0">
                <a:latin typeface="Tahoma" pitchFamily="34" charset="0"/>
                <a:cs typeface="Tahoma" pitchFamily="34" charset="0"/>
              </a:rPr>
              <a:t>Понедельник – четверг с 08:45 до 17:15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400" dirty="0">
                <a:latin typeface="Tahoma" pitchFamily="34" charset="0"/>
                <a:cs typeface="Tahoma" pitchFamily="34" charset="0"/>
              </a:rPr>
              <a:t>Пятница 		   с 08:45 до 15:45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400" dirty="0">
                <a:latin typeface="Tahoma" pitchFamily="34" charset="0"/>
                <a:cs typeface="Tahoma" pitchFamily="34" charset="0"/>
              </a:rPr>
              <a:t>Обед 		   с 13:00 до 14:00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400" dirty="0">
                <a:latin typeface="Tahoma" pitchFamily="34" charset="0"/>
                <a:cs typeface="Tahoma" pitchFamily="34" charset="0"/>
              </a:rPr>
              <a:t>Суббота, воскресенье – выходные дни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endParaRPr lang="ru-RU" sz="1000" dirty="0">
              <a:latin typeface="Tahoma" pitchFamily="34" charset="0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400" b="1" dirty="0">
                <a:latin typeface="Tahoma" pitchFamily="34" charset="0"/>
                <a:cs typeface="Tahoma" pitchFamily="34" charset="0"/>
              </a:rPr>
              <a:t>График личного приема граждан руководством Финансового управления администрации МОГО «Ухта»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1682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D74AFB7-B8E6-46A9-BDDA-B22F155CF21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77</a:t>
            </a:fld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635375" y="0"/>
            <a:ext cx="5508625" cy="1052513"/>
          </a:xfrm>
        </p:spPr>
        <p:txBody>
          <a:bodyPr/>
          <a:lstStyle/>
          <a:p>
            <a:r>
              <a:rPr lang="ru-RU" dirty="0"/>
              <a:t>Контактная информация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341531" y="4659837"/>
          <a:ext cx="8541152" cy="1767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678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254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4781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/>
                        <a:t>Игнатова Елена Васильевна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Заместитель руководителя администрации МОГО «Ухта» -</a:t>
                      </a:r>
                      <a:r>
                        <a:rPr lang="ru-RU" sz="1400" baseline="0" dirty="0"/>
                        <a:t> начальник Финансового управления администрации МОГО «Ухта»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1-й вторник</a:t>
                      </a:r>
                      <a:r>
                        <a:rPr lang="ru-RU" sz="1400" baseline="0" dirty="0"/>
                        <a:t> каждого месяца с 11:00 до 13:00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0845">
                <a:tc>
                  <a:txBody>
                    <a:bodyPr/>
                    <a:lstStyle/>
                    <a:p>
                      <a:r>
                        <a:rPr lang="ru-RU" sz="1400" dirty="0" err="1"/>
                        <a:t>Брюшкова</a:t>
                      </a:r>
                      <a:r>
                        <a:rPr lang="ru-RU" sz="1400" dirty="0"/>
                        <a:t>  Елена Александровна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Заместитель начальника  </a:t>
                      </a:r>
                      <a:r>
                        <a:rPr lang="ru-RU" sz="1400" baseline="0" dirty="0"/>
                        <a:t>Финансового управления администрации МОГО «Ухта»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2-й четверг</a:t>
                      </a:r>
                      <a:r>
                        <a:rPr lang="ru-RU" sz="1400" baseline="0" dirty="0"/>
                        <a:t> каждого месяца с 11:00 до13:00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err="1"/>
                        <a:t>Крайн</a:t>
                      </a:r>
                      <a:r>
                        <a:rPr lang="ru-RU" sz="1400" dirty="0"/>
                        <a:t> Галина Владимировна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Заместитель начальника  </a:t>
                      </a:r>
                      <a:r>
                        <a:rPr lang="ru-RU" sz="1400" baseline="0" dirty="0"/>
                        <a:t>Финансового управления администрации МОГО «Ухта»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3-я среда</a:t>
                      </a:r>
                      <a:r>
                        <a:rPr lang="ru-RU" sz="1400" baseline="0" dirty="0"/>
                        <a:t> каждого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/>
                        <a:t>месяца с 11:00 до13:00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155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Бюджетная классификация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9D6AB-9825-4B82-A89A-C2B1EE56C2E4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412776"/>
            <a:ext cx="8352928" cy="1754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Tahoma" pitchFamily="34" charset="0"/>
                <a:cs typeface="Tahoma" pitchFamily="34" charset="0"/>
              </a:rPr>
              <a:t>Бюджетная классификация Российской Федерации</a:t>
            </a:r>
            <a:r>
              <a:rPr lang="ru-RU" dirty="0">
                <a:latin typeface="Tahoma" pitchFamily="34" charset="0"/>
                <a:cs typeface="Tahoma" pitchFamily="34" charset="0"/>
              </a:rPr>
              <a:t> – группировка доходов, расходов и источников финансирования дефицитов бюджетов бюджетной системы Российской Федерации, используемая для составления и исполнения бюджетов, составления бюджетной отчетности, обеспечивающей сопоставимость показателей бюджетов бюджетной системы Российской Федерации (статья 18 Бюджетного кодекса).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0911" y="3573016"/>
            <a:ext cx="8352928" cy="1754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Tahoma" pitchFamily="34" charset="0"/>
                <a:cs typeface="Tahoma" pitchFamily="34" charset="0"/>
              </a:rPr>
              <a:t>Состав бюджетной классификации</a:t>
            </a:r>
          </a:p>
          <a:p>
            <a:pPr algn="just"/>
            <a:r>
              <a:rPr lang="ru-RU" b="1" dirty="0">
                <a:latin typeface="Tahoma" pitchFamily="34" charset="0"/>
                <a:cs typeface="Tahoma" pitchFamily="34" charset="0"/>
              </a:rPr>
              <a:t>(статья 19 Бюджетного кодекса):</a:t>
            </a:r>
          </a:p>
          <a:p>
            <a:pPr algn="just"/>
            <a:endParaRPr lang="ru-RU" b="1" dirty="0">
              <a:latin typeface="Tahoma" pitchFamily="34" charset="0"/>
              <a:cs typeface="Tahoma" pitchFamily="34" charset="0"/>
            </a:endParaRP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Классификация доходов бюджетов;</a:t>
            </a: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</a:pPr>
            <a:r>
              <a:rPr lang="ru-RU" b="1" i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Классификация расходов бюджетов;</a:t>
            </a: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Классификация источников финансирования дефицитов бюджетов.</a:t>
            </a: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5580112" y="3284984"/>
            <a:ext cx="3096344" cy="1442194"/>
          </a:xfrm>
          <a:prstGeom prst="wedgeRoundRectCallout">
            <a:avLst>
              <a:gd name="adj1" fmla="val -58802"/>
              <a:gd name="adj2" fmla="val 6250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Классификация расходов бюджетов – основа для построения ведомственной структуры расходов соответствующего бюджета</a:t>
            </a:r>
          </a:p>
        </p:txBody>
      </p:sp>
    </p:spTree>
    <p:extLst>
      <p:ext uri="{BB962C8B-B14F-4D97-AF65-F5344CB8AC3E}">
        <p14:creationId xmlns:p14="http://schemas.microsoft.com/office/powerpoint/2010/main" val="230646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Бюджетная классификация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9D6AB-9825-4B82-A89A-C2B1EE56C2E4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84519" y="1724178"/>
            <a:ext cx="360040" cy="648072"/>
          </a:xfrm>
          <a:prstGeom prst="round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Х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79685" y="1725167"/>
            <a:ext cx="360040" cy="648072"/>
          </a:xfrm>
          <a:prstGeom prst="round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Х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76719" y="1724178"/>
            <a:ext cx="360040" cy="648072"/>
          </a:xfrm>
          <a:prstGeom prst="round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Х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627025" y="1726245"/>
            <a:ext cx="360040" cy="648072"/>
          </a:xfrm>
          <a:prstGeom prst="round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Х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45321" y="1726245"/>
            <a:ext cx="360040" cy="648072"/>
          </a:xfrm>
          <a:prstGeom prst="round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Х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610189" y="1722200"/>
            <a:ext cx="360040" cy="64807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Х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433135" y="1723189"/>
            <a:ext cx="360040" cy="648072"/>
          </a:xfrm>
          <a:prstGeom prst="roundRect">
            <a:avLst/>
          </a:prstGeom>
          <a:gradFill flip="none" rotWithShape="1">
            <a:gsLst>
              <a:gs pos="0">
                <a:srgbClr val="666699">
                  <a:shade val="30000"/>
                  <a:satMod val="115000"/>
                </a:srgbClr>
              </a:gs>
              <a:gs pos="50000">
                <a:srgbClr val="666699">
                  <a:shade val="67500"/>
                  <a:satMod val="115000"/>
                </a:srgbClr>
              </a:gs>
              <a:gs pos="100000">
                <a:srgbClr val="666699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9999CC"/>
                </a:solidFill>
              </a:rPr>
              <a:t>Х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826678" y="1716088"/>
            <a:ext cx="360040" cy="648072"/>
          </a:xfrm>
          <a:prstGeom prst="roundRect">
            <a:avLst/>
          </a:prstGeom>
          <a:gradFill flip="none" rotWithShape="1">
            <a:gsLst>
              <a:gs pos="0">
                <a:srgbClr val="CC99CC">
                  <a:shade val="30000"/>
                  <a:satMod val="115000"/>
                </a:srgbClr>
              </a:gs>
              <a:gs pos="50000">
                <a:srgbClr val="CC99CC">
                  <a:shade val="67500"/>
                  <a:satMod val="115000"/>
                </a:srgbClr>
              </a:gs>
              <a:gs pos="100000">
                <a:srgbClr val="CC99CC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D8B2D8"/>
                </a:solidFill>
              </a:rPr>
              <a:t>Х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241803" y="1712245"/>
            <a:ext cx="360040" cy="648072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Х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072053" y="1716088"/>
            <a:ext cx="360040" cy="648072"/>
          </a:xfrm>
          <a:prstGeom prst="roundRect">
            <a:avLst/>
          </a:prstGeom>
          <a:gradFill flip="none" rotWithShape="1">
            <a:gsLst>
              <a:gs pos="0">
                <a:srgbClr val="CCCCFF">
                  <a:shade val="30000"/>
                  <a:satMod val="115000"/>
                </a:srgbClr>
              </a:gs>
              <a:gs pos="50000">
                <a:srgbClr val="CCCCFF">
                  <a:shade val="67500"/>
                  <a:satMod val="115000"/>
                </a:srgbClr>
              </a:gs>
              <a:gs pos="100000">
                <a:srgbClr val="CCCCFF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Х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656928" y="1712245"/>
            <a:ext cx="360040" cy="648072"/>
          </a:xfrm>
          <a:prstGeom prst="roundRect">
            <a:avLst/>
          </a:prstGeom>
          <a:gradFill flip="none" rotWithShape="1">
            <a:gsLst>
              <a:gs pos="0">
                <a:srgbClr val="9999CC">
                  <a:shade val="30000"/>
                  <a:satMod val="115000"/>
                </a:srgbClr>
              </a:gs>
              <a:gs pos="50000">
                <a:srgbClr val="9999CC">
                  <a:shade val="67500"/>
                  <a:satMod val="115000"/>
                </a:srgbClr>
              </a:gs>
              <a:gs pos="100000">
                <a:srgbClr val="9999CC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Х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440223" y="1716088"/>
            <a:ext cx="360040" cy="648072"/>
          </a:xfrm>
          <a:prstGeom prst="roundRect">
            <a:avLst/>
          </a:prstGeom>
          <a:gradFill flip="none" rotWithShape="1">
            <a:gsLst>
              <a:gs pos="0">
                <a:srgbClr val="CC6699">
                  <a:shade val="30000"/>
                  <a:satMod val="115000"/>
                </a:srgbClr>
              </a:gs>
              <a:gs pos="50000">
                <a:srgbClr val="CC6699">
                  <a:shade val="67500"/>
                  <a:satMod val="115000"/>
                </a:srgbClr>
              </a:gs>
              <a:gs pos="100000">
                <a:srgbClr val="CC6699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C99CC"/>
                </a:solidFill>
              </a:rPr>
              <a:t>Х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006295" y="1723189"/>
            <a:ext cx="360040" cy="64807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Х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823655" y="1723189"/>
            <a:ext cx="360040" cy="648072"/>
          </a:xfrm>
          <a:prstGeom prst="roundRect">
            <a:avLst/>
          </a:prstGeom>
          <a:gradFill flip="none" rotWithShape="1">
            <a:gsLst>
              <a:gs pos="0">
                <a:srgbClr val="666699">
                  <a:shade val="30000"/>
                  <a:satMod val="115000"/>
                </a:srgbClr>
              </a:gs>
              <a:gs pos="50000">
                <a:srgbClr val="666699">
                  <a:shade val="67500"/>
                  <a:satMod val="115000"/>
                </a:srgbClr>
              </a:gs>
              <a:gs pos="100000">
                <a:srgbClr val="666699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9999CC"/>
                </a:solidFill>
              </a:rPr>
              <a:t>Х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433587" y="1716088"/>
            <a:ext cx="360040" cy="648072"/>
          </a:xfrm>
          <a:prstGeom prst="roundRect">
            <a:avLst/>
          </a:prstGeom>
          <a:gradFill flip="none" rotWithShape="1">
            <a:gsLst>
              <a:gs pos="0">
                <a:srgbClr val="CC99CC">
                  <a:shade val="30000"/>
                  <a:satMod val="115000"/>
                </a:srgbClr>
              </a:gs>
              <a:gs pos="50000">
                <a:srgbClr val="CC99CC">
                  <a:shade val="67500"/>
                  <a:satMod val="115000"/>
                </a:srgbClr>
              </a:gs>
              <a:gs pos="100000">
                <a:srgbClr val="CC99CC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D8B2D8"/>
                </a:solidFill>
              </a:rPr>
              <a:t>Х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040496" y="1716088"/>
            <a:ext cx="360040" cy="648072"/>
          </a:xfrm>
          <a:prstGeom prst="roundRect">
            <a:avLst/>
          </a:prstGeom>
          <a:gradFill flip="none" rotWithShape="1">
            <a:gsLst>
              <a:gs pos="0">
                <a:srgbClr val="CC99CC">
                  <a:shade val="30000"/>
                  <a:satMod val="115000"/>
                </a:srgbClr>
              </a:gs>
              <a:gs pos="50000">
                <a:srgbClr val="CC99CC">
                  <a:shade val="67500"/>
                  <a:satMod val="115000"/>
                </a:srgbClr>
              </a:gs>
              <a:gs pos="100000">
                <a:srgbClr val="CC99CC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D8B2D8"/>
                </a:solidFill>
              </a:rPr>
              <a:t>Х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254314" y="1717093"/>
            <a:ext cx="360040" cy="648072"/>
          </a:xfrm>
          <a:prstGeom prst="roundRect">
            <a:avLst/>
          </a:prstGeom>
          <a:gradFill flip="none" rotWithShape="1">
            <a:gsLst>
              <a:gs pos="0">
                <a:srgbClr val="CC99CC">
                  <a:shade val="30000"/>
                  <a:satMod val="115000"/>
                </a:srgbClr>
              </a:gs>
              <a:gs pos="50000">
                <a:srgbClr val="CC99CC">
                  <a:shade val="67500"/>
                  <a:satMod val="115000"/>
                </a:srgbClr>
              </a:gs>
              <a:gs pos="100000">
                <a:srgbClr val="CC99CC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D8B2D8"/>
                </a:solidFill>
              </a:rPr>
              <a:t>Х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647405" y="1716088"/>
            <a:ext cx="360040" cy="648072"/>
          </a:xfrm>
          <a:prstGeom prst="roundRect">
            <a:avLst/>
          </a:prstGeom>
          <a:gradFill flip="none" rotWithShape="1">
            <a:gsLst>
              <a:gs pos="0">
                <a:srgbClr val="CC99CC">
                  <a:shade val="30000"/>
                  <a:satMod val="115000"/>
                </a:srgbClr>
              </a:gs>
              <a:gs pos="50000">
                <a:srgbClr val="CC99CC">
                  <a:shade val="67500"/>
                  <a:satMod val="115000"/>
                </a:srgbClr>
              </a:gs>
              <a:gs pos="100000">
                <a:srgbClr val="CC99CC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D8B2D8"/>
                </a:solidFill>
              </a:rPr>
              <a:t>Х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830743" y="1717093"/>
            <a:ext cx="360040" cy="648072"/>
          </a:xfrm>
          <a:prstGeom prst="roundRect">
            <a:avLst/>
          </a:prstGeom>
          <a:gradFill flip="none" rotWithShape="1">
            <a:gsLst>
              <a:gs pos="0">
                <a:srgbClr val="CC6699">
                  <a:shade val="30000"/>
                  <a:satMod val="115000"/>
                </a:srgbClr>
              </a:gs>
              <a:gs pos="50000">
                <a:srgbClr val="CC6699">
                  <a:shade val="67500"/>
                  <a:satMod val="115000"/>
                </a:srgbClr>
              </a:gs>
              <a:gs pos="100000">
                <a:srgbClr val="CC6699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C99CC"/>
                </a:solidFill>
              </a:rPr>
              <a:t>Х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049703" y="1716088"/>
            <a:ext cx="360040" cy="64807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Х</a:t>
            </a: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flipV="1">
            <a:off x="384519" y="143614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384519" y="1436146"/>
            <a:ext cx="1152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1536759" y="143614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V="1">
            <a:off x="7243565" y="143614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7243565" y="1436146"/>
            <a:ext cx="1152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8395805" y="143614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V="1">
            <a:off x="1599172" y="143614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1599172" y="1436146"/>
            <a:ext cx="7753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2374547" y="143614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V="1">
            <a:off x="2435967" y="1436927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2435967" y="1436927"/>
            <a:ext cx="7753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3211342" y="1436927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V="1">
            <a:off x="3257503" y="143614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3257503" y="1436146"/>
            <a:ext cx="3921194" cy="7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7178697" y="1436927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5215206" y="2444243"/>
            <a:ext cx="0" cy="3426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V="1">
            <a:off x="3217673" y="2444258"/>
            <a:ext cx="0" cy="3426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3217673" y="2785997"/>
            <a:ext cx="20004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flipV="1">
            <a:off x="5243736" y="2447081"/>
            <a:ext cx="0" cy="339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5239074" y="2786899"/>
            <a:ext cx="19348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7178697" y="2446424"/>
            <a:ext cx="0" cy="340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flipV="1">
            <a:off x="7243565" y="2441460"/>
            <a:ext cx="0" cy="3407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7242295" y="2786374"/>
            <a:ext cx="3876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7624649" y="2441435"/>
            <a:ext cx="0" cy="3407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 flipV="1">
            <a:off x="7652869" y="2441460"/>
            <a:ext cx="0" cy="3407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>
            <a:off x="7651599" y="2786374"/>
            <a:ext cx="3876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>
            <a:off x="8033953" y="2441435"/>
            <a:ext cx="0" cy="3407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 flipV="1">
            <a:off x="8064620" y="2441460"/>
            <a:ext cx="0" cy="3454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>
            <a:off x="8063350" y="2786374"/>
            <a:ext cx="3876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>
            <a:off x="8445704" y="2441435"/>
            <a:ext cx="0" cy="3407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316071" y="917515"/>
            <a:ext cx="1289135" cy="507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900" dirty="0">
                <a:latin typeface="Tahoma" pitchFamily="34" charset="0"/>
                <a:cs typeface="Tahoma" pitchFamily="34" charset="0"/>
              </a:rPr>
              <a:t>Главный </a:t>
            </a:r>
          </a:p>
          <a:p>
            <a:pPr algn="ctr"/>
            <a:r>
              <a:rPr lang="ru-RU" sz="900" dirty="0">
                <a:latin typeface="Tahoma" pitchFamily="34" charset="0"/>
                <a:cs typeface="Tahoma" pitchFamily="34" charset="0"/>
              </a:rPr>
              <a:t>распорядитель</a:t>
            </a:r>
          </a:p>
          <a:p>
            <a:pPr algn="ctr"/>
            <a:r>
              <a:rPr lang="ru-RU" sz="900" dirty="0">
                <a:latin typeface="Tahoma" pitchFamily="34" charset="0"/>
                <a:cs typeface="Tahoma" pitchFamily="34" charset="0"/>
              </a:rPr>
              <a:t> бюджетных средств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1693782" y="1205314"/>
            <a:ext cx="551754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900" dirty="0">
                <a:latin typeface="Tahoma" pitchFamily="34" charset="0"/>
                <a:cs typeface="Tahoma" pitchFamily="34" charset="0"/>
              </a:rPr>
              <a:t>Раздел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2426757" y="1205314"/>
            <a:ext cx="756938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900" dirty="0">
                <a:latin typeface="Tahoma" pitchFamily="34" charset="0"/>
                <a:cs typeface="Tahoma" pitchFamily="34" charset="0"/>
              </a:rPr>
              <a:t>Подраздел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4637192" y="1205314"/>
            <a:ext cx="1010213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900" dirty="0">
                <a:latin typeface="Tahoma" pitchFamily="34" charset="0"/>
                <a:cs typeface="Tahoma" pitchFamily="34" charset="0"/>
              </a:rPr>
              <a:t>Целевая статья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7347658" y="1205314"/>
            <a:ext cx="904415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900" dirty="0">
                <a:latin typeface="Tahoma" pitchFamily="34" charset="0"/>
                <a:cs typeface="Tahoma" pitchFamily="34" charset="0"/>
              </a:rPr>
              <a:t>Вид расходов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138962" y="2765168"/>
            <a:ext cx="211535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900" dirty="0">
                <a:latin typeface="Tahoma" pitchFamily="34" charset="0"/>
                <a:cs typeface="Tahoma" pitchFamily="34" charset="0"/>
              </a:rPr>
              <a:t>Программное (непрограммное)</a:t>
            </a:r>
          </a:p>
          <a:p>
            <a:pPr algn="ctr"/>
            <a:r>
              <a:rPr lang="ru-RU" sz="900" dirty="0">
                <a:latin typeface="Tahoma" pitchFamily="34" charset="0"/>
                <a:cs typeface="Tahoma" pitchFamily="34" charset="0"/>
              </a:rPr>
              <a:t> направление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5503405" y="2802870"/>
            <a:ext cx="1415773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900" dirty="0">
                <a:latin typeface="Tahoma" pitchFamily="34" charset="0"/>
                <a:cs typeface="Tahoma" pitchFamily="34" charset="0"/>
              </a:rPr>
              <a:t>Направление расходов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7148217" y="2808664"/>
            <a:ext cx="558166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900" dirty="0">
                <a:latin typeface="Tahoma" pitchFamily="34" charset="0"/>
                <a:cs typeface="Tahoma" pitchFamily="34" charset="0"/>
              </a:rPr>
              <a:t>Группа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7581523" y="2782186"/>
            <a:ext cx="546945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900" dirty="0">
                <a:latin typeface="Tahoma" pitchFamily="34" charset="0"/>
                <a:cs typeface="Tahoma" pitchFamily="34" charset="0"/>
              </a:rPr>
              <a:t>Под-</a:t>
            </a:r>
          </a:p>
          <a:p>
            <a:pPr algn="ctr"/>
            <a:r>
              <a:rPr lang="ru-RU" sz="900" dirty="0">
                <a:latin typeface="Tahoma" pitchFamily="34" charset="0"/>
                <a:cs typeface="Tahoma" pitchFamily="34" charset="0"/>
              </a:rPr>
              <a:t>группа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8060002" y="2793483"/>
            <a:ext cx="439543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900" dirty="0">
                <a:latin typeface="Tahoma" pitchFamily="34" charset="0"/>
                <a:cs typeface="Tahoma" pitchFamily="34" charset="0"/>
              </a:rPr>
              <a:t>Эле-</a:t>
            </a:r>
          </a:p>
          <a:p>
            <a:pPr algn="ctr"/>
            <a:r>
              <a:rPr lang="ru-RU" sz="900" dirty="0">
                <a:latin typeface="Tahoma" pitchFamily="34" charset="0"/>
                <a:cs typeface="Tahoma" pitchFamily="34" charset="0"/>
              </a:rPr>
              <a:t>мент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384519" y="5536101"/>
            <a:ext cx="7568097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just"/>
            <a:r>
              <a:rPr lang="ru-RU" sz="1100" dirty="0">
                <a:latin typeface="Tahoma" pitchFamily="34" charset="0"/>
                <a:cs typeface="Tahoma" pitchFamily="34" charset="0"/>
              </a:rPr>
              <a:t>Буквы «</a:t>
            </a:r>
            <a:r>
              <a:rPr lang="en-US" sz="1100" dirty="0">
                <a:latin typeface="Tahoma" pitchFamily="34" charset="0"/>
                <a:cs typeface="Tahoma" pitchFamily="34" charset="0"/>
              </a:rPr>
              <a:t>R</a:t>
            </a:r>
            <a:r>
              <a:rPr lang="ru-RU" sz="1100" dirty="0">
                <a:latin typeface="Tahoma" pitchFamily="34" charset="0"/>
                <a:cs typeface="Tahoma" pitchFamily="34" charset="0"/>
              </a:rPr>
              <a:t>»,</a:t>
            </a:r>
            <a:r>
              <a:rPr lang="en-US" sz="1100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1100" dirty="0">
                <a:latin typeface="Tahoma" pitchFamily="34" charset="0"/>
                <a:cs typeface="Tahoma" pitchFamily="34" charset="0"/>
              </a:rPr>
              <a:t>«</a:t>
            </a:r>
            <a:r>
              <a:rPr lang="en-US" sz="1100" dirty="0">
                <a:latin typeface="Tahoma" pitchFamily="34" charset="0"/>
                <a:cs typeface="Tahoma" pitchFamily="34" charset="0"/>
              </a:rPr>
              <a:t>L</a:t>
            </a:r>
            <a:r>
              <a:rPr lang="ru-RU" sz="1100" dirty="0">
                <a:latin typeface="Tahoma" pitchFamily="34" charset="0"/>
                <a:cs typeface="Tahoma" pitchFamily="34" charset="0"/>
              </a:rPr>
              <a:t>» и «</a:t>
            </a:r>
            <a:r>
              <a:rPr lang="en-US" sz="1100" dirty="0">
                <a:latin typeface="Tahoma" pitchFamily="34" charset="0"/>
                <a:cs typeface="Tahoma" pitchFamily="34" charset="0"/>
              </a:rPr>
              <a:t>S</a:t>
            </a:r>
            <a:r>
              <a:rPr lang="ru-RU" sz="1100" dirty="0">
                <a:latin typeface="Tahoma" pitchFamily="34" charset="0"/>
                <a:cs typeface="Tahoma" pitchFamily="34" charset="0"/>
              </a:rPr>
              <a:t>» означают расходы, направляемые на софинансирование уровня расходных обязательств:</a:t>
            </a:r>
          </a:p>
          <a:p>
            <a:pPr algn="just"/>
            <a:r>
              <a:rPr lang="ru-RU" sz="1100" b="1" dirty="0">
                <a:latin typeface="Tahoma" pitchFamily="34" charset="0"/>
                <a:cs typeface="Tahoma" pitchFamily="34" charset="0"/>
              </a:rPr>
              <a:t>«</a:t>
            </a:r>
            <a:r>
              <a:rPr lang="en-US" sz="1100" b="1" dirty="0">
                <a:latin typeface="Tahoma" pitchFamily="34" charset="0"/>
                <a:cs typeface="Tahoma" pitchFamily="34" charset="0"/>
              </a:rPr>
              <a:t>L</a:t>
            </a:r>
            <a:r>
              <a:rPr lang="ru-RU" sz="1100" b="1" dirty="0">
                <a:latin typeface="Tahoma" pitchFamily="34" charset="0"/>
                <a:cs typeface="Tahoma" pitchFamily="34" charset="0"/>
              </a:rPr>
              <a:t>»</a:t>
            </a:r>
            <a:r>
              <a:rPr lang="en-US" sz="1100" dirty="0">
                <a:latin typeface="Tahoma" pitchFamily="34" charset="0"/>
                <a:cs typeface="Tahoma" pitchFamily="34" charset="0"/>
              </a:rPr>
              <a:t> - </a:t>
            </a:r>
            <a:r>
              <a:rPr lang="ru-RU" sz="1100" dirty="0">
                <a:latin typeface="Tahoma" pitchFamily="34" charset="0"/>
                <a:cs typeface="Tahoma" pitchFamily="34" charset="0"/>
              </a:rPr>
              <a:t>для отражения расходов федерального бюджета;</a:t>
            </a:r>
          </a:p>
          <a:p>
            <a:pPr algn="just"/>
            <a:r>
              <a:rPr lang="ru-RU" sz="1100" b="1" dirty="0">
                <a:latin typeface="Tahoma" pitchFamily="34" charset="0"/>
                <a:cs typeface="Tahoma" pitchFamily="34" charset="0"/>
              </a:rPr>
              <a:t>«</a:t>
            </a:r>
            <a:r>
              <a:rPr lang="en-US" sz="1100" b="1" dirty="0">
                <a:latin typeface="Tahoma" pitchFamily="34" charset="0"/>
                <a:cs typeface="Tahoma" pitchFamily="34" charset="0"/>
              </a:rPr>
              <a:t>R</a:t>
            </a:r>
            <a:r>
              <a:rPr lang="ru-RU" sz="1100" b="1" dirty="0">
                <a:latin typeface="Tahoma" pitchFamily="34" charset="0"/>
                <a:cs typeface="Tahoma" pitchFamily="34" charset="0"/>
              </a:rPr>
              <a:t>»</a:t>
            </a:r>
            <a:r>
              <a:rPr lang="en-US" sz="1100" dirty="0">
                <a:latin typeface="Tahoma" pitchFamily="34" charset="0"/>
                <a:cs typeface="Tahoma" pitchFamily="34" charset="0"/>
              </a:rPr>
              <a:t> - </a:t>
            </a:r>
            <a:r>
              <a:rPr lang="ru-RU" sz="1100" dirty="0">
                <a:latin typeface="Tahoma" pitchFamily="34" charset="0"/>
                <a:cs typeface="Tahoma" pitchFamily="34" charset="0"/>
              </a:rPr>
              <a:t>для отражения расходов республиканского бюджета;</a:t>
            </a:r>
          </a:p>
          <a:p>
            <a:pPr algn="just"/>
            <a:r>
              <a:rPr lang="ru-RU" sz="1100" b="1" dirty="0">
                <a:latin typeface="Tahoma" pitchFamily="34" charset="0"/>
                <a:cs typeface="Tahoma" pitchFamily="34" charset="0"/>
              </a:rPr>
              <a:t>«</a:t>
            </a:r>
            <a:r>
              <a:rPr lang="en-US" sz="1100" b="1" dirty="0">
                <a:latin typeface="Tahoma" pitchFamily="34" charset="0"/>
                <a:cs typeface="Tahoma" pitchFamily="34" charset="0"/>
              </a:rPr>
              <a:t>S</a:t>
            </a:r>
            <a:r>
              <a:rPr lang="ru-RU" sz="1100" b="1" dirty="0">
                <a:latin typeface="Tahoma" pitchFamily="34" charset="0"/>
                <a:cs typeface="Tahoma" pitchFamily="34" charset="0"/>
              </a:rPr>
              <a:t>»</a:t>
            </a:r>
            <a:r>
              <a:rPr lang="en-US" sz="1100" dirty="0">
                <a:latin typeface="Tahoma" pitchFamily="34" charset="0"/>
                <a:cs typeface="Tahoma" pitchFamily="34" charset="0"/>
              </a:rPr>
              <a:t> - </a:t>
            </a:r>
            <a:r>
              <a:rPr lang="ru-RU" sz="1100" dirty="0">
                <a:latin typeface="Tahoma" pitchFamily="34" charset="0"/>
                <a:cs typeface="Tahoma" pitchFamily="34" charset="0"/>
              </a:rPr>
              <a:t>для отражения расходов местного бюджета, в целях </a:t>
            </a:r>
            <a:r>
              <a:rPr lang="ru-RU" sz="1100" dirty="0" err="1">
                <a:latin typeface="Tahoma" pitchFamily="34" charset="0"/>
                <a:cs typeface="Tahoma" pitchFamily="34" charset="0"/>
              </a:rPr>
              <a:t>софинансирования</a:t>
            </a:r>
            <a:r>
              <a:rPr lang="ru-RU" sz="1100" dirty="0">
                <a:latin typeface="Tahoma" pitchFamily="34" charset="0"/>
                <a:cs typeface="Tahoma" pitchFamily="34" charset="0"/>
              </a:rPr>
              <a:t>.</a:t>
            </a:r>
          </a:p>
        </p:txBody>
      </p:sp>
      <p:graphicFrame>
        <p:nvGraphicFramePr>
          <p:cNvPr id="103" name="Таблица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1027735"/>
              </p:ext>
            </p:extLst>
          </p:nvPr>
        </p:nvGraphicFramePr>
        <p:xfrm>
          <a:off x="384519" y="3132936"/>
          <a:ext cx="8063980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1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31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0319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0319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0319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0319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0319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0319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403199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403199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403199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403199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403199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403199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403199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403199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403199">
                  <a:extLst>
                    <a:ext uri="{9D8B030D-6E8A-4147-A177-3AD203B41FA5}">
                      <a16:colId xmlns="" xmlns:a16="http://schemas.microsoft.com/office/drawing/2014/main" val="20016"/>
                    </a:ext>
                  </a:extLst>
                </a:gridCol>
                <a:gridCol w="403199">
                  <a:extLst>
                    <a:ext uri="{9D8B030D-6E8A-4147-A177-3AD203B41FA5}">
                      <a16:colId xmlns="" xmlns:a16="http://schemas.microsoft.com/office/drawing/2014/main" val="20017"/>
                    </a:ext>
                  </a:extLst>
                </a:gridCol>
                <a:gridCol w="403199">
                  <a:extLst>
                    <a:ext uri="{9D8B030D-6E8A-4147-A177-3AD203B41FA5}">
                      <a16:colId xmlns="" xmlns:a16="http://schemas.microsoft.com/office/drawing/2014/main" val="20018"/>
                    </a:ext>
                  </a:extLst>
                </a:gridCol>
                <a:gridCol w="403199">
                  <a:extLst>
                    <a:ext uri="{9D8B030D-6E8A-4147-A177-3AD203B41FA5}">
                      <a16:colId xmlns="" xmlns:a16="http://schemas.microsoft.com/office/drawing/2014/main" val="200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72636">
                <a:tc gridSpan="3">
                  <a:txBody>
                    <a:bodyPr/>
                    <a:lstStyle/>
                    <a:p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Уникальный код для</a:t>
                      </a:r>
                      <a:r>
                        <a:rPr lang="ru-RU" sz="800" baseline="0" dirty="0">
                          <a:solidFill>
                            <a:schemeClr val="tx1"/>
                          </a:solidFill>
                        </a:rPr>
                        <a:t> каждого ГРБС</a:t>
                      </a:r>
                    </a:p>
                    <a:p>
                      <a:endParaRPr lang="ru-RU" sz="800" baseline="0" dirty="0">
                        <a:solidFill>
                          <a:schemeClr val="tx1"/>
                        </a:solidFill>
                      </a:endParaRPr>
                    </a:p>
                    <a:p>
                      <a:endParaRPr lang="ru-RU" sz="800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800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800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800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800" baseline="0" dirty="0">
                          <a:solidFill>
                            <a:schemeClr val="tx1"/>
                          </a:solidFill>
                        </a:rPr>
                        <a:t>975</a:t>
                      </a:r>
                    </a:p>
                    <a:p>
                      <a:pPr algn="ctr"/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МУ «Управление образования» администрации МОГО «Ухта»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Разделы определяют отраслевые направления расходов </a:t>
                      </a:r>
                    </a:p>
                    <a:p>
                      <a:pPr algn="ctr"/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07 «Образование»</a:t>
                      </a:r>
                    </a:p>
                  </a:txBody>
                  <a:tcPr marL="36000" marR="36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Подразделы детализируют направления</a:t>
                      </a:r>
                      <a:r>
                        <a:rPr lang="ru-RU" sz="800" baseline="0" dirty="0">
                          <a:solidFill>
                            <a:schemeClr val="tx1"/>
                          </a:solidFill>
                        </a:rPr>
                        <a:t> в разделах </a:t>
                      </a:r>
                    </a:p>
                    <a:p>
                      <a:endParaRPr lang="ru-RU" sz="800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800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800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800" baseline="0" dirty="0">
                          <a:solidFill>
                            <a:schemeClr val="tx1"/>
                          </a:solidFill>
                        </a:rPr>
                        <a:t>01</a:t>
                      </a:r>
                    </a:p>
                    <a:p>
                      <a:r>
                        <a:rPr lang="ru-RU" sz="800" baseline="0" dirty="0">
                          <a:solidFill>
                            <a:schemeClr val="tx1"/>
                          </a:solidFill>
                        </a:rPr>
                        <a:t>«Дошкольное образование»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10">
                  <a:txBody>
                    <a:bodyPr/>
                    <a:lstStyle/>
                    <a:p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Целевые статьи обеспечивают увязку бюджетных</a:t>
                      </a:r>
                      <a:r>
                        <a:rPr lang="ru-RU" sz="800" baseline="0" dirty="0">
                          <a:solidFill>
                            <a:schemeClr val="tx1"/>
                          </a:solidFill>
                        </a:rPr>
                        <a:t> ассигнований к целевым назначениям, в том числе к конкретным программам, направлениям деятельности субъектов бюджетного планирования</a:t>
                      </a:r>
                    </a:p>
                    <a:p>
                      <a:endParaRPr lang="ru-RU" sz="800" baseline="0" dirty="0">
                        <a:solidFill>
                          <a:schemeClr val="tx1"/>
                        </a:solidFill>
                      </a:endParaRPr>
                    </a:p>
                    <a:p>
                      <a:endParaRPr lang="ru-RU" sz="800" baseline="0" dirty="0">
                        <a:solidFill>
                          <a:schemeClr val="tx1"/>
                        </a:solidFill>
                      </a:endParaRPr>
                    </a:p>
                    <a:p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  <a:p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07.1.21.73010 </a:t>
                      </a:r>
                    </a:p>
                    <a:p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07 </a:t>
                      </a:r>
                      <a:r>
                        <a:rPr lang="ru-RU" sz="800" baseline="0" dirty="0">
                          <a:solidFill>
                            <a:schemeClr val="tx1"/>
                          </a:solidFill>
                        </a:rPr>
                        <a:t>– 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 МП «Развитие образования на 2014-2020 годы»</a:t>
                      </a:r>
                    </a:p>
                    <a:p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1 </a:t>
                      </a:r>
                      <a:r>
                        <a:rPr lang="ru-RU" sz="800" baseline="0" dirty="0">
                          <a:solidFill>
                            <a:schemeClr val="tx1"/>
                          </a:solidFill>
                        </a:rPr>
                        <a:t>–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 Подпрограмма «Развитие дошкольного образования»</a:t>
                      </a:r>
                    </a:p>
                    <a:p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21</a:t>
                      </a:r>
                      <a:r>
                        <a:rPr lang="ru-RU" sz="800" baseline="0" dirty="0">
                          <a:solidFill>
                            <a:schemeClr val="tx1"/>
                          </a:solidFill>
                        </a:rPr>
                        <a:t> – Оказание муниципальных услуг (выполнения работ) дошкольными образовательными учреждениями</a:t>
                      </a:r>
                    </a:p>
                    <a:p>
                      <a:r>
                        <a:rPr lang="ru-RU" sz="800" baseline="0" dirty="0">
                          <a:solidFill>
                            <a:schemeClr val="tx1"/>
                          </a:solidFill>
                        </a:rPr>
                        <a:t>73010 – Реализация образовательных программ дошкольного образования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Виды</a:t>
                      </a:r>
                      <a:r>
                        <a:rPr lang="ru-RU" sz="800" baseline="0" dirty="0">
                          <a:solidFill>
                            <a:schemeClr val="tx1"/>
                          </a:solidFill>
                        </a:rPr>
                        <a:t> расходов указывают вид бюджетных ассигнований (выплаты персоналу, закупки, инвестиции, субсидии ...)</a:t>
                      </a:r>
                    </a:p>
                    <a:p>
                      <a:pPr algn="ctr"/>
                      <a:r>
                        <a:rPr lang="ru-RU" sz="800" baseline="0" dirty="0">
                          <a:solidFill>
                            <a:schemeClr val="tx1"/>
                          </a:solidFill>
                        </a:rPr>
                        <a:t>611 </a:t>
                      </a:r>
                    </a:p>
                    <a:p>
                      <a:pPr algn="l"/>
                      <a:r>
                        <a:rPr lang="ru-RU" sz="800" baseline="0" dirty="0">
                          <a:solidFill>
                            <a:schemeClr val="tx1"/>
                          </a:solidFill>
                        </a:rPr>
                        <a:t>Субсидии бюджетным учреждениям на финансовое обеспечение муниципального задания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69" name="Прямая соединительная линия 68"/>
          <p:cNvCxnSpPr/>
          <p:nvPr/>
        </p:nvCxnSpPr>
        <p:spPr>
          <a:xfrm>
            <a:off x="4001680" y="2346689"/>
            <a:ext cx="0" cy="133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flipV="1">
            <a:off x="3237243" y="2365739"/>
            <a:ext cx="0" cy="1080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>
            <a:off x="3237243" y="2479954"/>
            <a:ext cx="7644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3075431" y="2424751"/>
            <a:ext cx="1168350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800" dirty="0">
                <a:latin typeface="Tahoma" pitchFamily="34" charset="0"/>
                <a:cs typeface="Tahoma" pitchFamily="34" charset="0"/>
              </a:rPr>
              <a:t>Программа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4221623" y="2432371"/>
            <a:ext cx="1168350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800" dirty="0">
                <a:latin typeface="Tahoma" pitchFamily="34" charset="0"/>
                <a:cs typeface="Tahoma" pitchFamily="34" charset="0"/>
              </a:rPr>
              <a:t>Основное мероприятие</a:t>
            </a:r>
          </a:p>
        </p:txBody>
      </p:sp>
      <p:cxnSp>
        <p:nvCxnSpPr>
          <p:cNvPr id="97" name="Прямая соединительная линия 96"/>
          <p:cNvCxnSpPr/>
          <p:nvPr/>
        </p:nvCxnSpPr>
        <p:spPr>
          <a:xfrm flipV="1">
            <a:off x="4025480" y="2346689"/>
            <a:ext cx="0" cy="133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3714394" y="2428561"/>
            <a:ext cx="1008112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800" dirty="0">
                <a:latin typeface="Tahoma" pitchFamily="34" charset="0"/>
                <a:cs typeface="Tahoma" pitchFamily="34" charset="0"/>
              </a:rPr>
              <a:t>Под-</a:t>
            </a:r>
          </a:p>
          <a:p>
            <a:pPr algn="ctr"/>
            <a:r>
              <a:rPr lang="ru-RU" sz="800" dirty="0">
                <a:latin typeface="Tahoma" pitchFamily="34" charset="0"/>
                <a:cs typeface="Tahoma" pitchFamily="34" charset="0"/>
              </a:rPr>
              <a:t>программа</a:t>
            </a:r>
          </a:p>
        </p:txBody>
      </p:sp>
      <p:cxnSp>
        <p:nvCxnSpPr>
          <p:cNvPr id="99" name="Прямая соединительная линия 98"/>
          <p:cNvCxnSpPr/>
          <p:nvPr/>
        </p:nvCxnSpPr>
        <p:spPr>
          <a:xfrm flipV="1">
            <a:off x="4409743" y="2354704"/>
            <a:ext cx="0" cy="125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>
          <a:xfrm>
            <a:off x="4025480" y="2479954"/>
            <a:ext cx="3859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>
          <a:xfrm flipV="1">
            <a:off x="4432813" y="2354111"/>
            <a:ext cx="0" cy="133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 flipV="1">
            <a:off x="5188209" y="2362126"/>
            <a:ext cx="0" cy="125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>
            <a:off x="4432813" y="2487376"/>
            <a:ext cx="7553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472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Бюджет_для_граждан 2015-20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Шрифты Мо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spAutoFit/>
      </a:bodyPr>
      <a:lstStyle>
        <a:defPPr>
          <a:defRPr sz="1400" dirty="0" smtClean="0">
            <a:latin typeface="Tahoma" pitchFamily="34" charset="0"/>
            <a:cs typeface="Tahoma" pitchFamily="34" charset="0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/>
</a:theme>
</file>

<file path=ppt/theme/theme2.xml><?xml version="1.0" encoding="utf-8"?>
<a:theme xmlns:a="http://schemas.openxmlformats.org/drawingml/2006/main" name="2_Бюджет_для_граждан 2015-20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Шрифты Мо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spAutoFit/>
      </a:bodyPr>
      <a:lstStyle>
        <a:defPPr>
          <a:defRPr sz="1400" dirty="0" smtClean="0">
            <a:latin typeface="Tahoma" pitchFamily="34" charset="0"/>
            <a:cs typeface="Tahoma" pitchFamily="34" charset="0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/>
</a:theme>
</file>

<file path=ppt/theme/theme3.xml><?xml version="1.0" encoding="utf-8"?>
<a:theme xmlns:a="http://schemas.openxmlformats.org/drawingml/2006/main" name="1_Бюджет_для_граждан 2015-20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Шрифты Мо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spAutoFit/>
      </a:bodyPr>
      <a:lstStyle>
        <a:defPPr>
          <a:defRPr sz="1400" dirty="0" smtClean="0">
            <a:latin typeface="Tahoma" pitchFamily="34" charset="0"/>
            <a:cs typeface="Tahoma" pitchFamily="34" charset="0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/>
</a:theme>
</file>

<file path=ppt/theme/theme4.xml><?xml version="1.0" encoding="utf-8"?>
<a:theme xmlns:a="http://schemas.openxmlformats.org/drawingml/2006/main" name="3_Бюджет_для_граждан 2015-20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Шрифты Мо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spAutoFit/>
      </a:bodyPr>
      <a:lstStyle>
        <a:defPPr>
          <a:defRPr sz="1400" dirty="0" smtClean="0">
            <a:latin typeface="Tahoma" pitchFamily="34" charset="0"/>
            <a:cs typeface="Tahoma" pitchFamily="34" charset="0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/>
</a:theme>
</file>

<file path=ppt/theme/theme5.xml><?xml version="1.0" encoding="utf-8"?>
<a:theme xmlns:a="http://schemas.openxmlformats.org/drawingml/2006/main" name="4_Бюджет_для_граждан 2015-20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Шрифты Мо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spAutoFit/>
      </a:bodyPr>
      <a:lstStyle>
        <a:defPPr>
          <a:defRPr sz="1400" dirty="0" smtClean="0">
            <a:latin typeface="Tahoma" pitchFamily="34" charset="0"/>
            <a:cs typeface="Tahoma" pitchFamily="34" charset="0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Бюджет_для_граждан 2015-2017</Template>
  <TotalTime>16429</TotalTime>
  <Words>12164</Words>
  <Application>Microsoft Office PowerPoint</Application>
  <PresentationFormat>Экран (4:3)</PresentationFormat>
  <Paragraphs>3585</Paragraphs>
  <Slides>77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77</vt:i4>
      </vt:variant>
    </vt:vector>
  </HeadingPairs>
  <TitlesOfParts>
    <vt:vector size="82" baseType="lpstr">
      <vt:lpstr>Бюджет_для_граждан 2015-2017</vt:lpstr>
      <vt:lpstr>2_Бюджет_для_граждан 2015-2017</vt:lpstr>
      <vt:lpstr>1_Бюджет_для_граждан 2015-2017</vt:lpstr>
      <vt:lpstr>3_Бюджет_для_граждан 2015-2017</vt:lpstr>
      <vt:lpstr>4_Бюджет_для_граждан 2015-2017</vt:lpstr>
      <vt:lpstr>БЮДЖЕТ ДЛЯ ГРАЖДАН</vt:lpstr>
      <vt:lpstr>Презентация PowerPoint</vt:lpstr>
      <vt:lpstr>Содержание</vt:lpstr>
      <vt:lpstr>Содержание</vt:lpstr>
      <vt:lpstr>Социально-экономическая характеристика</vt:lpstr>
      <vt:lpstr>Сеть муниципальных учреждений</vt:lpstr>
      <vt:lpstr>Основные понятия</vt:lpstr>
      <vt:lpstr>Бюджетная классификация</vt:lpstr>
      <vt:lpstr>Бюджетная классификация</vt:lpstr>
      <vt:lpstr>Содержание и форма проекта </vt:lpstr>
      <vt:lpstr>Этапы формирования отчета</vt:lpstr>
      <vt:lpstr>Участники бюджетного процесса</vt:lpstr>
      <vt:lpstr>Участие граждан в формировании бюджета</vt:lpstr>
      <vt:lpstr>Участие граждан в формировании бюджета</vt:lpstr>
      <vt:lpstr>Основные характеристики бюджета</vt:lpstr>
      <vt:lpstr>Майские указы Президента Российской Федерации</vt:lpstr>
      <vt:lpstr>Средняя заработная плата работника бюджетной сферы</vt:lpstr>
      <vt:lpstr>Доходы и расходы на душу населения по сравнению с другими муниципальными образованиями</vt:lpstr>
      <vt:lpstr>Презентация PowerPoint</vt:lpstr>
      <vt:lpstr>Доходы муниципального образования</vt:lpstr>
      <vt:lpstr>Презентация PowerPoint</vt:lpstr>
      <vt:lpstr>Мы - налогоплательщики</vt:lpstr>
      <vt:lpstr>Презентация PowerPoint</vt:lpstr>
      <vt:lpstr>Презентация PowerPoint</vt:lpstr>
      <vt:lpstr>Презентация PowerPoint</vt:lpstr>
      <vt:lpstr>Распределение налоговых доходов по уровням бюджетов (по главному администратору – Федеральная налоговая служба)</vt:lpstr>
      <vt:lpstr>Презентация PowerPoint</vt:lpstr>
      <vt:lpstr>Презентация PowerPoint</vt:lpstr>
      <vt:lpstr>Презентация PowerPoint</vt:lpstr>
      <vt:lpstr>Выпадающие доходы при предоставлении льгот по налогам</vt:lpstr>
      <vt:lpstr>Презентация PowerPoint</vt:lpstr>
      <vt:lpstr>Презентация PowerPoint</vt:lpstr>
      <vt:lpstr>Презентация PowerPoint</vt:lpstr>
      <vt:lpstr>Структура расходов бюджета</vt:lpstr>
      <vt:lpstr>Презентация PowerPoint</vt:lpstr>
      <vt:lpstr>Презентация PowerPoint</vt:lpstr>
      <vt:lpstr>Презентация PowerPoint</vt:lpstr>
      <vt:lpstr>Расходы бюджета в разрезе групп видов расходов</vt:lpstr>
      <vt:lpstr>Расходы бюджета в разрезе разделов, подразделов</vt:lpstr>
      <vt:lpstr>Расходы бюджета в разрезе разделов, подразделов</vt:lpstr>
      <vt:lpstr>Расходы бюджета в разрезе разделов, подразделов (причины отклонений)</vt:lpstr>
      <vt:lpstr>Муниципальные программы</vt:lpstr>
      <vt:lpstr>Презентация PowerPoint</vt:lpstr>
      <vt:lpstr>Развитие системы муниципального управления на 2014-2020 годы</vt:lpstr>
      <vt:lpstr>Развитие экономики на 2014-2020 годы</vt:lpstr>
      <vt:lpstr>Безопасность жизнедеятельности населения на 2014-2020 годы</vt:lpstr>
      <vt:lpstr>Развитие транспортной системы на 2014-2020 годы</vt:lpstr>
      <vt:lpstr>Жилье и жилищно-коммунальное хозяйство на 2014-2020 годы</vt:lpstr>
      <vt:lpstr>Жилье и жилищно-коммунальное хозяйство на 2014-2020 годы</vt:lpstr>
      <vt:lpstr>Развитие образования на 2014-2020 годы</vt:lpstr>
      <vt:lpstr>Презентация PowerPoint</vt:lpstr>
      <vt:lpstr>Презентация PowerPoint</vt:lpstr>
      <vt:lpstr>Культура на 2014-2020 годы</vt:lpstr>
      <vt:lpstr>Культура на 2014-2020 годы</vt:lpstr>
      <vt:lpstr>Социальная поддержка населения на 2016-2020 годы</vt:lpstr>
      <vt:lpstr>Развитие физической культуры и спорта на 2014-2020 годы</vt:lpstr>
      <vt:lpstr>Презентация PowerPoint</vt:lpstr>
      <vt:lpstr>Участие в федеральных и республиканских программах</vt:lpstr>
      <vt:lpstr>Участие в федеральных и республиканских программах</vt:lpstr>
      <vt:lpstr>Участие в федеральных и республиканских программах</vt:lpstr>
      <vt:lpstr>Презентация PowerPoint</vt:lpstr>
      <vt:lpstr>Непрограммные мероприятия</vt:lpstr>
      <vt:lpstr>Расходы на поддержку отдельных категорий граждан</vt:lpstr>
      <vt:lpstr>Расходы на поддержку отдельных категорий граждан</vt:lpstr>
      <vt:lpstr>Презентация PowerPoint</vt:lpstr>
      <vt:lpstr>Динамика муниципального долга</vt:lpstr>
      <vt:lpstr>Ограничения, установленные Бюджетным кодексом Российской Федерации</vt:lpstr>
      <vt:lpstr>Презентация PowerPoint</vt:lpstr>
      <vt:lpstr>Презентация PowerPoint</vt:lpstr>
      <vt:lpstr>Общественно значимые проекты</vt:lpstr>
      <vt:lpstr>Народный бюджет</vt:lpstr>
      <vt:lpstr>Народный бюджет </vt:lpstr>
      <vt:lpstr>Риски и проблемы</vt:lpstr>
      <vt:lpstr>Открытость бюджетных данных, опросы и конкурсы</vt:lpstr>
      <vt:lpstr>Презентация PowerPoint</vt:lpstr>
      <vt:lpstr>Презентация PowerPoint</vt:lpstr>
      <vt:lpstr>Контактная информация</vt:lpstr>
    </vt:vector>
  </TitlesOfParts>
  <Company>Финансовое управление администрации МОГО "Ухта"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привет</dc:title>
  <dc:creator>Броткина О.В.</dc:creator>
  <cp:lastModifiedBy>Starceva</cp:lastModifiedBy>
  <cp:revision>1977</cp:revision>
  <cp:lastPrinted>2019-05-21T06:38:47Z</cp:lastPrinted>
  <dcterms:created xsi:type="dcterms:W3CDTF">2013-11-20T11:05:04Z</dcterms:created>
  <dcterms:modified xsi:type="dcterms:W3CDTF">2019-05-21T06:41:58Z</dcterms:modified>
</cp:coreProperties>
</file>