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63"/>
  </p:notesMasterIdLst>
  <p:sldIdLst>
    <p:sldId id="345" r:id="rId2"/>
    <p:sldId id="262" r:id="rId3"/>
    <p:sldId id="455" r:id="rId4"/>
    <p:sldId id="499" r:id="rId5"/>
    <p:sldId id="456" r:id="rId6"/>
    <p:sldId id="442" r:id="rId7"/>
    <p:sldId id="443" r:id="rId8"/>
    <p:sldId id="490" r:id="rId9"/>
    <p:sldId id="394" r:id="rId10"/>
    <p:sldId id="395" r:id="rId11"/>
    <p:sldId id="457" r:id="rId12"/>
    <p:sldId id="458" r:id="rId13"/>
    <p:sldId id="494" r:id="rId14"/>
    <p:sldId id="497" r:id="rId15"/>
    <p:sldId id="508" r:id="rId16"/>
    <p:sldId id="459" r:id="rId17"/>
    <p:sldId id="377" r:id="rId18"/>
    <p:sldId id="495" r:id="rId19"/>
    <p:sldId id="379" r:id="rId20"/>
    <p:sldId id="461" r:id="rId21"/>
    <p:sldId id="482" r:id="rId22"/>
    <p:sldId id="483" r:id="rId23"/>
    <p:sldId id="434" r:id="rId24"/>
    <p:sldId id="431" r:id="rId25"/>
    <p:sldId id="416" r:id="rId26"/>
    <p:sldId id="506" r:id="rId27"/>
    <p:sldId id="384" r:id="rId28"/>
    <p:sldId id="463" r:id="rId29"/>
    <p:sldId id="481" r:id="rId30"/>
    <p:sldId id="319" r:id="rId31"/>
    <p:sldId id="385" r:id="rId32"/>
    <p:sldId id="465" r:id="rId33"/>
    <p:sldId id="466" r:id="rId34"/>
    <p:sldId id="484" r:id="rId35"/>
    <p:sldId id="428" r:id="rId36"/>
    <p:sldId id="473" r:id="rId37"/>
    <p:sldId id="474" r:id="rId38"/>
    <p:sldId id="491" r:id="rId39"/>
    <p:sldId id="492" r:id="rId40"/>
    <p:sldId id="493" r:id="rId41"/>
    <p:sldId id="472" r:id="rId42"/>
    <p:sldId id="479" r:id="rId43"/>
    <p:sldId id="480" r:id="rId44"/>
    <p:sldId id="478" r:id="rId45"/>
    <p:sldId id="477" r:id="rId46"/>
    <p:sldId id="476" r:id="rId47"/>
    <p:sldId id="475" r:id="rId48"/>
    <p:sldId id="467" r:id="rId49"/>
    <p:sldId id="500" r:id="rId50"/>
    <p:sldId id="503" r:id="rId51"/>
    <p:sldId id="504" r:id="rId52"/>
    <p:sldId id="487" r:id="rId53"/>
    <p:sldId id="488" r:id="rId54"/>
    <p:sldId id="468" r:id="rId55"/>
    <p:sldId id="417" r:id="rId56"/>
    <p:sldId id="469" r:id="rId57"/>
    <p:sldId id="410" r:id="rId58"/>
    <p:sldId id="509" r:id="rId59"/>
    <p:sldId id="505" r:id="rId60"/>
    <p:sldId id="498" r:id="rId61"/>
    <p:sldId id="507" r:id="rId62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336600"/>
    <a:srgbClr val="0000FF"/>
    <a:srgbClr val="8180B6"/>
    <a:srgbClr val="CCFFCC"/>
    <a:srgbClr val="99CC99"/>
    <a:srgbClr val="CC9900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05" autoAdjust="0"/>
    <p:restoredTop sz="98553" autoAdjust="0"/>
  </p:normalViewPr>
  <p:slideViewPr>
    <p:cSldViewPr>
      <p:cViewPr>
        <p:scale>
          <a:sx n="66" d="100"/>
          <a:sy n="66" d="100"/>
        </p:scale>
        <p:origin x="-816" y="-14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5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610" y="-108"/>
      </p:cViewPr>
      <p:guideLst>
        <p:guide orient="horz" pos="3127"/>
        <p:guide pos="2141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9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image" Target="../media/image9.png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0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image" Target="../media/image9.png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Заработная плата 2017 год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Педагогические работники организаций дополнительного образования детей</c:v>
                </c:pt>
                <c:pt idx="1">
                  <c:v>Педагогические работники общеобразовательных организаций</c:v>
                </c:pt>
                <c:pt idx="2">
                  <c:v>Педагогические работники дошкольных образовательных учреждений</c:v>
                </c:pt>
                <c:pt idx="3">
                  <c:v>Работники учреждений культуры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31044</c:v>
                </c:pt>
                <c:pt idx="1">
                  <c:v>37993</c:v>
                </c:pt>
                <c:pt idx="2">
                  <c:v>31832</c:v>
                </c:pt>
                <c:pt idx="3">
                  <c:v>24782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0923392"/>
        <c:axId val="410924928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Целевой показатель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Педагогические работники организаций дополнительного образования детей</c:v>
                </c:pt>
                <c:pt idx="1">
                  <c:v>Педагогические работники общеобразовательных организаций</c:v>
                </c:pt>
                <c:pt idx="2">
                  <c:v>Педагогические работники дошкольных образовательных учреждений</c:v>
                </c:pt>
                <c:pt idx="3">
                  <c:v>Работники учреждений культуры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31044</c:v>
                </c:pt>
                <c:pt idx="1">
                  <c:v>37993</c:v>
                </c:pt>
                <c:pt idx="2">
                  <c:v>31832</c:v>
                </c:pt>
                <c:pt idx="3">
                  <c:v>24782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Ожидаемые данные за 2016 год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Педагогические работники организаций дополнительного образования детей</c:v>
                </c:pt>
                <c:pt idx="1">
                  <c:v>Педагогические работники общеобразовательных организаций</c:v>
                </c:pt>
                <c:pt idx="2">
                  <c:v>Педагогические работники дошкольных образовательных учреждений</c:v>
                </c:pt>
                <c:pt idx="3">
                  <c:v>Работники учреждений культуры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31044</c:v>
                </c:pt>
                <c:pt idx="1">
                  <c:v>37993</c:v>
                </c:pt>
                <c:pt idx="2">
                  <c:v>31832</c:v>
                </c:pt>
                <c:pt idx="3">
                  <c:v>24782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0923392"/>
        <c:axId val="410924928"/>
      </c:lineChart>
      <c:catAx>
        <c:axId val="410923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410924928"/>
        <c:crosses val="autoZero"/>
        <c:auto val="1"/>
        <c:lblAlgn val="ctr"/>
        <c:lblOffset val="100"/>
        <c:noMultiLvlLbl val="0"/>
      </c:catAx>
      <c:valAx>
        <c:axId val="4109249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41092339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9558693154528273E-2"/>
          <c:y val="4.5364595612136384E-2"/>
          <c:w val="0.94088261369094361"/>
          <c:h val="0.9092708087757274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explosion val="14"/>
          <c:dPt>
            <c:idx val="0"/>
            <c:bubble3D val="0"/>
            <c:spPr>
              <a:solidFill>
                <a:schemeClr val="accent2"/>
              </a:solidFill>
            </c:spPr>
          </c:dPt>
          <c:dPt>
            <c:idx val="1"/>
            <c:bubble3D val="0"/>
            <c:spPr>
              <a:solidFill>
                <a:schemeClr val="accent3"/>
              </a:solidFill>
            </c:spPr>
          </c:dPt>
          <c:dPt>
            <c:idx val="2"/>
            <c:bubble3D val="0"/>
            <c:spPr>
              <a:solidFill>
                <a:schemeClr val="accent4"/>
              </a:solidFill>
            </c:spPr>
          </c:dPt>
          <c:dPt>
            <c:idx val="3"/>
            <c:bubble3D val="0"/>
            <c:spPr>
              <a:solidFill>
                <a:schemeClr val="accent5"/>
              </a:solidFill>
            </c:spPr>
          </c:dPt>
          <c:dPt>
            <c:idx val="4"/>
            <c:bubble3D val="0"/>
            <c:spPr>
              <a:solidFill>
                <a:schemeClr val="accent6"/>
              </a:solidFill>
            </c:spPr>
          </c:dPt>
          <c:dPt>
            <c:idx val="5"/>
            <c:bubble3D val="0"/>
            <c:spPr>
              <a:solidFill>
                <a:schemeClr val="accent1"/>
              </a:solidFill>
            </c:spPr>
          </c:dPt>
          <c:cat>
            <c:strRef>
              <c:f>Лист1!$A$2:$A$7</c:f>
              <c:strCache>
                <c:ptCount val="6"/>
                <c:pt idx="0">
                  <c:v>налоги на совокупный доход</c:v>
                </c:pt>
                <c:pt idx="1">
                  <c:v>налоги на имущество </c:v>
                </c:pt>
                <c:pt idx="2">
                  <c:v>Доходы от продажи активов</c:v>
                </c:pt>
                <c:pt idx="3">
                  <c:v>доходы от использования муниципального имущества</c:v>
                </c:pt>
                <c:pt idx="4">
                  <c:v>прочие доходы</c:v>
                </c:pt>
                <c:pt idx="5">
                  <c:v>налог на доходы физических лиц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236.5</c:v>
                </c:pt>
                <c:pt idx="1">
                  <c:v>54.1</c:v>
                </c:pt>
                <c:pt idx="2">
                  <c:v>39.799999999999997</c:v>
                </c:pt>
                <c:pt idx="3">
                  <c:v>192.6</c:v>
                </c:pt>
                <c:pt idx="4">
                  <c:v>84.3</c:v>
                </c:pt>
                <c:pt idx="5">
                  <c:v>744.3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74">
          <a:noFill/>
        </a:ln>
      </c:spPr>
    </c:plotArea>
    <c:plotVisOnly val="1"/>
    <c:dispBlanksAs val="zero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833836077707253"/>
          <c:y val="5.2025355859864106E-2"/>
          <c:w val="0.87245523572031169"/>
          <c:h val="0.619113986261071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Исполнение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</c:spPr>
          <c:invertIfNegative val="0"/>
          <c:dLbls>
            <c:dLbl>
              <c:idx val="0"/>
              <c:layout>
                <c:manualLayout>
                  <c:x val="3.4558124827166858E-2"/>
                  <c:y val="1.016956956496066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8798437355972397E-2"/>
                  <c:y val="2.54239239124016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718984281382061E-2"/>
                  <c:y val="7.62717717372047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0079453074590313E-2"/>
                  <c:y val="1.016956956496065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0079453074590313E-2"/>
                  <c:y val="1.271196195620077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2.5918593620375189E-2"/>
                  <c:y val="1.016956956496065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7279062413583429E-2"/>
                  <c:y val="7.627177173720470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7279062413583429E-2"/>
                  <c:y val="1.77965465503038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 (ожидаемое исполнение)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strCache>
            </c:strRef>
          </c:cat>
          <c:val>
            <c:numRef>
              <c:f>Лист1!$B$2:$B$8</c:f>
              <c:numCache>
                <c:formatCode>#,##0.0_р_.</c:formatCode>
                <c:ptCount val="7"/>
                <c:pt idx="0">
                  <c:v>1973.2</c:v>
                </c:pt>
                <c:pt idx="1">
                  <c:v>1440.2</c:v>
                </c:pt>
                <c:pt idx="2">
                  <c:v>1376.1</c:v>
                </c:pt>
                <c:pt idx="3">
                  <c:v>1390.4</c:v>
                </c:pt>
                <c:pt idx="4">
                  <c:v>1351.6</c:v>
                </c:pt>
                <c:pt idx="5">
                  <c:v>1338.2</c:v>
                </c:pt>
                <c:pt idx="6">
                  <c:v>1343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layout>
                <c:manualLayout>
                  <c:x val="2.169280185585867E-2"/>
                  <c:y val="1.01692036048637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4540161941513684E-2"/>
                  <c:y val="1.525434709457356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930427605897703E-2"/>
                  <c:y val="1.271188368717424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7467042894425681E-2"/>
                  <c:y val="4.1883260324722025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0242131560750373E-2"/>
                  <c:y val="2.044327786672282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0384889919921482E-2"/>
                  <c:y val="7.417865583118771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1801320514822333E-2"/>
                  <c:y val="1.016942027977492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3264705226294202E-2"/>
                  <c:y val="1.495273561825694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1.2747875354107648E-2"/>
                  <c:y val="-2.75177137156735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1.4164305949008395E-2"/>
                  <c:y val="2.75177137156735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>
                    <a:latin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 (ожидаемое исполнение)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strCache>
            </c:strRef>
          </c:cat>
          <c:val>
            <c:numRef>
              <c:f>Лист1!$C$2:$C$8</c:f>
              <c:numCache>
                <c:formatCode>#,##0.0_р_.</c:formatCode>
                <c:ptCount val="7"/>
                <c:pt idx="0">
                  <c:v>1259.9000000000001</c:v>
                </c:pt>
                <c:pt idx="1">
                  <c:v>784.6</c:v>
                </c:pt>
                <c:pt idx="2">
                  <c:v>732.4</c:v>
                </c:pt>
                <c:pt idx="3">
                  <c:v>733.2</c:v>
                </c:pt>
                <c:pt idx="4">
                  <c:v>744.3</c:v>
                </c:pt>
                <c:pt idx="5">
                  <c:v>755.4</c:v>
                </c:pt>
                <c:pt idx="6">
                  <c:v>763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layout>
                <c:manualLayout>
                  <c:x val="1.5839140545784811E-2"/>
                  <c:y val="1.525435434744094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1730833574981598E-2"/>
                  <c:y val="5.08471013988748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1683767928442373E-2"/>
                  <c:y val="1.016963695468612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3170685463183906E-2"/>
                  <c:y val="-8.3744853158339435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4562690995070272E-2"/>
                  <c:y val="7.039117838433651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1636813811871146E-2"/>
                  <c:y val="1.504503913040547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0337824273382154E-2"/>
                  <c:y val="4.875402175719452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5862684303272288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1.1331444759206799E-2"/>
                  <c:y val="-5.50354274313470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1.4164305949008291E-2"/>
                  <c:y val="4.12765705735093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0410764872521245E-2"/>
                      <c:h val="4.9724508684222103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>
                    <a:latin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 (ожидаемое исполнение)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strCache>
            </c:strRef>
          </c:cat>
          <c:val>
            <c:numRef>
              <c:f>Лист1!$D$2:$D$8</c:f>
              <c:numCache>
                <c:formatCode>#,##0.0_р_.</c:formatCode>
                <c:ptCount val="7"/>
                <c:pt idx="0">
                  <c:v>196.9</c:v>
                </c:pt>
                <c:pt idx="1">
                  <c:v>128.1</c:v>
                </c:pt>
                <c:pt idx="2">
                  <c:v>91</c:v>
                </c:pt>
                <c:pt idx="3">
                  <c:v>108.7</c:v>
                </c:pt>
                <c:pt idx="4">
                  <c:v>39.799999999999997</c:v>
                </c:pt>
                <c:pt idx="5">
                  <c:v>16.899999999999999</c:v>
                </c:pt>
                <c:pt idx="6">
                  <c:v>16.5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40390784"/>
        <c:axId val="140393088"/>
      </c:barChart>
      <c:catAx>
        <c:axId val="140390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aseline="0">
                <a:latin typeface="Tahoma" panose="020B0604030504040204" pitchFamily="34" charset="0"/>
              </a:defRPr>
            </a:pPr>
            <a:endParaRPr lang="ru-RU"/>
          </a:p>
        </c:txPr>
        <c:crossAx val="140393088"/>
        <c:crosses val="autoZero"/>
        <c:auto val="1"/>
        <c:lblAlgn val="ctr"/>
        <c:lblOffset val="250"/>
        <c:noMultiLvlLbl val="0"/>
      </c:catAx>
      <c:valAx>
        <c:axId val="140393088"/>
        <c:scaling>
          <c:orientation val="minMax"/>
        </c:scaling>
        <c:delete val="0"/>
        <c:axPos val="l"/>
        <c:numFmt formatCode="#,##0.0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1000" baseline="0">
                <a:latin typeface="Tahoma" panose="020B0604030504040204" pitchFamily="34" charset="0"/>
              </a:defRPr>
            </a:pPr>
            <a:endParaRPr lang="ru-RU"/>
          </a:p>
        </c:txPr>
        <c:crossAx val="140390784"/>
        <c:crosses val="autoZero"/>
        <c:crossBetween val="between"/>
        <c:majorUnit val="200"/>
      </c:valAx>
    </c:plotArea>
    <c:legend>
      <c:legendPos val="r"/>
      <c:layout>
        <c:manualLayout>
          <c:xMode val="edge"/>
          <c:yMode val="edge"/>
          <c:x val="0.10498683840776275"/>
          <c:y val="0.73392862598421871"/>
          <c:w val="0.89501312335958005"/>
          <c:h val="0.26607142857142857"/>
        </c:manualLayout>
      </c:layout>
      <c:overlay val="0"/>
      <c:txPr>
        <a:bodyPr/>
        <a:lstStyle/>
        <a:p>
          <a:pPr>
            <a:defRPr sz="1400" kern="1000" baseline="0">
              <a:latin typeface="Tahom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2574497142593906E-2"/>
          <c:y val="0.12931176368025349"/>
          <c:w val="0.84345438582704901"/>
          <c:h val="0.822505042822658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8690222314955068E-2"/>
                  <c:y val="-4.3953911156136609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Общегосударственные вопросы; </a:t>
                    </a:r>
                    <a:endParaRPr lang="ru-RU" dirty="0" smtClean="0"/>
                  </a:p>
                  <a:p>
                    <a:r>
                      <a:rPr lang="ru-RU" dirty="0" smtClean="0"/>
                      <a:t>281,8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117369976055055E-2"/>
                  <c:y val="-9.0611857472245691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Национальная безопасность; </a:t>
                    </a:r>
                    <a:endParaRPr lang="ru-RU" smtClean="0"/>
                  </a:p>
                  <a:p>
                    <a:r>
                      <a:rPr lang="ru-RU" smtClean="0"/>
                      <a:t>33,1</a:t>
                    </a:r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748659363051802E-2"/>
                  <c:y val="-2.980883117742018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Национальная экономика; </a:t>
                    </a:r>
                    <a:endParaRPr lang="ru-RU" smtClean="0"/>
                  </a:p>
                  <a:p>
                    <a:r>
                      <a:rPr lang="ru-RU" smtClean="0"/>
                      <a:t>174,6</a:t>
                    </a:r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7.5463611540903764E-3"/>
                  <c:y val="0.25249491960042209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Жилищно-коммунальное хозяйство; </a:t>
                    </a:r>
                    <a:endParaRPr lang="ru-RU" dirty="0" smtClean="0"/>
                  </a:p>
                  <a:p>
                    <a:r>
                      <a:rPr lang="ru-RU" dirty="0" smtClean="0"/>
                      <a:t>295,8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8.4710099961792865E-2"/>
                  <c:y val="4.2759904524561777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Образование; </a:t>
                    </a:r>
                    <a:endParaRPr lang="ru-RU" dirty="0" smtClean="0"/>
                  </a:p>
                  <a:p>
                    <a:r>
                      <a:rPr lang="ru-RU" dirty="0" smtClean="0"/>
                      <a:t>1944,2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16740371214399846"/>
                  <c:y val="4.3441174083348612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Культура; </a:t>
                    </a:r>
                    <a:endParaRPr lang="ru-RU" dirty="0" smtClean="0"/>
                  </a:p>
                  <a:p>
                    <a:r>
                      <a:rPr lang="ru-RU" dirty="0" smtClean="0"/>
                      <a:t>159,9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17030774810025626"/>
                  <c:y val="-2.351939419992725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Социальная политика; </a:t>
                    </a:r>
                    <a:endParaRPr lang="ru-RU" dirty="0" smtClean="0"/>
                  </a:p>
                  <a:p>
                    <a:r>
                      <a:rPr lang="ru-RU" dirty="0" smtClean="0"/>
                      <a:t>95,0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15316285995323012"/>
                  <c:y val="-5.1112314407592341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Физическая культура и спорт; </a:t>
                    </a:r>
                    <a:endParaRPr lang="ru-RU" dirty="0" smtClean="0"/>
                  </a:p>
                  <a:p>
                    <a:r>
                      <a:rPr lang="ru-RU" dirty="0" smtClean="0"/>
                      <a:t>130,3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4.9695641315373268E-2"/>
                  <c:y val="-4.4293418627931375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Средства массовой информации; </a:t>
                    </a:r>
                    <a:endParaRPr lang="ru-RU" smtClean="0"/>
                  </a:p>
                  <a:p>
                    <a:r>
                      <a:rPr lang="ru-RU" smtClean="0"/>
                      <a:t>4,0</a:t>
                    </a:r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6.6144412138488734E-2"/>
                  <c:y val="-5.2644889087963061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Обслуживание муниципального долга; </a:t>
                    </a:r>
                    <a:endParaRPr lang="ru-RU" smtClean="0"/>
                  </a:p>
                  <a:p>
                    <a:r>
                      <a:rPr lang="ru-RU" smtClean="0"/>
                      <a:t>58,8</a:t>
                    </a:r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Средства массовой информации</c:v>
                </c:pt>
                <c:pt idx="9">
                  <c:v>Обслуживание муниципального долга</c:v>
                </c:pt>
              </c:strCache>
            </c:strRef>
          </c:cat>
          <c:val>
            <c:numRef>
              <c:f>Лист1!$B$2:$B$11</c:f>
              <c:numCache>
                <c:formatCode>0.0</c:formatCode>
                <c:ptCount val="10"/>
                <c:pt idx="0">
                  <c:v>281.8</c:v>
                </c:pt>
                <c:pt idx="1">
                  <c:v>33.1</c:v>
                </c:pt>
                <c:pt idx="2">
                  <c:v>174.6</c:v>
                </c:pt>
                <c:pt idx="3">
                  <c:v>295.8</c:v>
                </c:pt>
                <c:pt idx="4">
                  <c:v>1944.2</c:v>
                </c:pt>
                <c:pt idx="5">
                  <c:v>159.9</c:v>
                </c:pt>
                <c:pt idx="6">
                  <c:v>95</c:v>
                </c:pt>
                <c:pt idx="7">
                  <c:v>130.30000000000001</c:v>
                </c:pt>
                <c:pt idx="8">
                  <c:v>4</c:v>
                </c:pt>
                <c:pt idx="9">
                  <c:v>58.8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8">
          <a:noFill/>
        </a:ln>
      </c:spPr>
    </c:plotArea>
    <c:plotVisOnly val="1"/>
    <c:dispBlanksAs val="zero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4634066007371213E-2"/>
          <c:y val="9.5385692586314672E-2"/>
          <c:w val="0.79808923836365764"/>
          <c:h val="0.8092286148273706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0.12291913346563714"/>
                  <c:y val="-0.1424708003246106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 smtClean="0"/>
                      <a:t>Общегосу</a:t>
                    </a:r>
                    <a:r>
                      <a:rPr lang="ru-RU" dirty="0" smtClean="0"/>
                      <a:t>-дарственные </a:t>
                    </a:r>
                    <a:r>
                      <a:rPr lang="ru-RU" dirty="0"/>
                      <a:t>вопросы; 254,9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2674899521371513"/>
                  <c:y val="-7.038736276683399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Национальная </a:t>
                    </a:r>
                    <a:r>
                      <a:rPr lang="ru-RU" dirty="0"/>
                      <a:t>безопасность; 30,3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0621839745760038E-2"/>
                  <c:y val="-1.4293637932829225E-4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 smtClean="0"/>
                      <a:t>Национальная </a:t>
                    </a:r>
                    <a:r>
                      <a:rPr lang="ru-RU" sz="1000" dirty="0"/>
                      <a:t>экономика; </a:t>
                    </a:r>
                    <a:endParaRPr lang="ru-RU" sz="1000" dirty="0" smtClean="0"/>
                  </a:p>
                  <a:p>
                    <a:r>
                      <a:rPr lang="ru-RU" sz="1000" dirty="0" smtClean="0"/>
                      <a:t>226,1</a:t>
                    </a:r>
                    <a:endParaRPr lang="ru-RU" sz="100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0468538932341609E-2"/>
                  <c:y val="0.1539602612697480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12838664584402679"/>
                  <c:y val="8.133822286232861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6.1283213384734678E-2"/>
                  <c:y val="2.491167032380096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7.7043343395093639E-2"/>
                  <c:y val="-3.3161240004163796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Социальная политика; </a:t>
                    </a:r>
                    <a:endParaRPr lang="ru-RU" dirty="0" smtClean="0"/>
                  </a:p>
                  <a:p>
                    <a:r>
                      <a:rPr lang="ru-RU" dirty="0" smtClean="0"/>
                      <a:t>97,0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13157071860980937"/>
                  <c:y val="-0.11960425957315537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Физическая культура и спорт; </a:t>
                    </a:r>
                    <a:endParaRPr lang="ru-RU" dirty="0" smtClean="0"/>
                  </a:p>
                  <a:p>
                    <a:r>
                      <a:rPr lang="ru-RU" dirty="0" smtClean="0"/>
                      <a:t>126,0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1.3189591915014259E-2"/>
                  <c:y val="-0.1721601363903074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.14924703567199774"/>
                  <c:y val="-0.16696453710450601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 smtClean="0"/>
                      <a:t>Обслуживание </a:t>
                    </a:r>
                    <a:r>
                      <a:rPr lang="ru-RU" sz="1000" dirty="0" err="1" smtClean="0"/>
                      <a:t>муниципа-льного</a:t>
                    </a:r>
                    <a:r>
                      <a:rPr lang="ru-RU" sz="1000" dirty="0" smtClean="0"/>
                      <a:t> долга</a:t>
                    </a:r>
                    <a:r>
                      <a:rPr lang="ru-RU" sz="1000" dirty="0"/>
                      <a:t>; </a:t>
                    </a:r>
                    <a:endParaRPr lang="ru-RU" sz="1000" dirty="0" smtClean="0"/>
                  </a:p>
                  <a:p>
                    <a:r>
                      <a:rPr lang="ru-RU" sz="1000" dirty="0" smtClean="0"/>
                      <a:t>53,5</a:t>
                    </a:r>
                    <a:endParaRPr lang="ru-RU" sz="100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Средства массовой информации</c:v>
                </c:pt>
                <c:pt idx="9">
                  <c:v>Обслуживание муниципального долга</c:v>
                </c:pt>
              </c:strCache>
            </c:strRef>
          </c:cat>
          <c:val>
            <c:numRef>
              <c:f>Лист1!$B$2:$B$11</c:f>
              <c:numCache>
                <c:formatCode>0.0</c:formatCode>
                <c:ptCount val="10"/>
                <c:pt idx="0">
                  <c:v>254.9</c:v>
                </c:pt>
                <c:pt idx="1">
                  <c:v>30.3</c:v>
                </c:pt>
                <c:pt idx="2">
                  <c:v>226.1</c:v>
                </c:pt>
                <c:pt idx="3">
                  <c:v>144.4</c:v>
                </c:pt>
                <c:pt idx="4">
                  <c:v>1960.2</c:v>
                </c:pt>
                <c:pt idx="5">
                  <c:v>167.6</c:v>
                </c:pt>
                <c:pt idx="6">
                  <c:v>97</c:v>
                </c:pt>
                <c:pt idx="7">
                  <c:v>126</c:v>
                </c:pt>
                <c:pt idx="8">
                  <c:v>5.7</c:v>
                </c:pt>
                <c:pt idx="9">
                  <c:v>53.5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8">
          <a:noFill/>
        </a:ln>
      </c:spPr>
    </c:plotArea>
    <c:plotVisOnly val="1"/>
    <c:dispBlanksAs val="zero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0239059923334808E-2"/>
          <c:y val="0.14479317123174043"/>
          <c:w val="0.813974029945286"/>
          <c:h val="0.772469106839246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9.9665481726891103E-2"/>
                  <c:y val="-0.13824544818382245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 smtClean="0"/>
                      <a:t>Общегосу</a:t>
                    </a:r>
                    <a:r>
                      <a:rPr lang="ru-RU" dirty="0" smtClean="0"/>
                      <a:t>-дарственные </a:t>
                    </a:r>
                    <a:r>
                      <a:rPr lang="ru-RU" dirty="0"/>
                      <a:t>вопросы; 263,1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1936467679095671E-2"/>
                  <c:y val="-7.364820448064114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0624348368864372E-3"/>
                  <c:y val="-1.0306870083843574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7772707630257634E-3"/>
                  <c:y val="0.1627281551472102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6.0029910726534422E-2"/>
                  <c:y val="7.963634721924851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9.3810447361922789E-2"/>
                  <c:y val="1.89379973445316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13590303214256316"/>
                  <c:y val="-3.674885712937165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17533818369824677"/>
                  <c:y val="-0.1230425155398255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Физическая культура и спорт; </a:t>
                    </a:r>
                    <a:endParaRPr lang="ru-RU" smtClean="0"/>
                  </a:p>
                  <a:p>
                    <a:r>
                      <a:rPr lang="ru-RU" smtClean="0"/>
                      <a:t>127,3</a:t>
                    </a:r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7495369989299532E-2"/>
                  <c:y val="-0.1681454611123005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.13560529673224134"/>
                  <c:y val="-0.16760249923215784"/>
                </c:manualLayout>
              </c:layout>
              <c:tx>
                <c:rich>
                  <a:bodyPr/>
                  <a:lstStyle/>
                  <a:p>
                    <a:r>
                      <a:rPr lang="ru-RU" sz="990" dirty="0"/>
                      <a:t>Обслуживание</a:t>
                    </a:r>
                    <a:r>
                      <a:rPr lang="ru-RU" sz="1000" dirty="0"/>
                      <a:t> </a:t>
                    </a:r>
                    <a:r>
                      <a:rPr lang="ru-RU" sz="1000" dirty="0" err="1" smtClean="0"/>
                      <a:t>муниципа-льного</a:t>
                    </a:r>
                    <a:r>
                      <a:rPr lang="ru-RU" sz="1000" dirty="0" smtClean="0"/>
                      <a:t> </a:t>
                    </a:r>
                    <a:r>
                      <a:rPr lang="ru-RU" sz="1000" dirty="0"/>
                      <a:t>долга; 55,8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Средства массовой информации</c:v>
                </c:pt>
                <c:pt idx="9">
                  <c:v>Обслуживание муниципального долга</c:v>
                </c:pt>
              </c:strCache>
            </c:strRef>
          </c:cat>
          <c:val>
            <c:numRef>
              <c:f>Лист1!$B$2:$B$11</c:f>
              <c:numCache>
                <c:formatCode>0.0</c:formatCode>
                <c:ptCount val="10"/>
                <c:pt idx="0">
                  <c:v>263.10000000000002</c:v>
                </c:pt>
                <c:pt idx="1">
                  <c:v>30.3</c:v>
                </c:pt>
                <c:pt idx="2">
                  <c:v>186.8</c:v>
                </c:pt>
                <c:pt idx="3">
                  <c:v>144.4</c:v>
                </c:pt>
                <c:pt idx="4">
                  <c:v>1953</c:v>
                </c:pt>
                <c:pt idx="5">
                  <c:v>152.6</c:v>
                </c:pt>
                <c:pt idx="6">
                  <c:v>96.6</c:v>
                </c:pt>
                <c:pt idx="7">
                  <c:v>127.3</c:v>
                </c:pt>
                <c:pt idx="8">
                  <c:v>5.7</c:v>
                </c:pt>
                <c:pt idx="9">
                  <c:v>55.8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8">
          <a:noFill/>
        </a:ln>
      </c:spPr>
    </c:plotArea>
    <c:plotVisOnly val="1"/>
    <c:dispBlanksAs val="zero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0709583028529633E-2"/>
          <c:y val="0.22687619748911814"/>
          <c:w val="0.7984299420599047"/>
          <c:h val="0.7691788341061273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34"/>
          <c:dPt>
            <c:idx val="0"/>
            <c:bubble3D val="0"/>
            <c:spPr>
              <a:solidFill>
                <a:schemeClr val="accent6"/>
              </a:solidFill>
            </c:spPr>
          </c:dPt>
          <c:dPt>
            <c:idx val="1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2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3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4"/>
            <c:bubble3D val="0"/>
            <c:spPr>
              <a:solidFill>
                <a:schemeClr val="accent5"/>
              </a:solidFill>
            </c:spPr>
          </c:dPt>
          <c:dPt>
            <c:idx val="5"/>
            <c:bubble3D val="0"/>
            <c:spPr>
              <a:solidFill>
                <a:schemeClr val="accent1"/>
              </a:solidFill>
            </c:spPr>
          </c:dPt>
          <c:dPt>
            <c:idx val="6"/>
            <c:bubble3D val="0"/>
            <c:spPr>
              <a:solidFill>
                <a:schemeClr val="accent2"/>
              </a:solidFill>
            </c:spPr>
          </c:dPt>
          <c:dPt>
            <c:idx val="7"/>
            <c:bubble3D val="0"/>
            <c:spPr>
              <a:solidFill>
                <a:schemeClr val="accent3"/>
              </a:solidFill>
            </c:spPr>
          </c:dPt>
          <c:dPt>
            <c:idx val="8"/>
            <c:bubble3D val="0"/>
            <c:spPr>
              <a:solidFill>
                <a:schemeClr val="accent4"/>
              </a:solidFill>
            </c:spPr>
          </c:dPt>
          <c:dLbls>
            <c:dLbl>
              <c:idx val="0"/>
              <c:layout>
                <c:manualLayout>
                  <c:x val="5.9063239808996075E-2"/>
                  <c:y val="-0.12904340552381091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Развитие физической культуры и спорта</a:t>
                    </a:r>
                    <a:r>
                      <a:rPr lang="ru-RU"/>
                      <a:t>; </a:t>
                    </a:r>
                    <a:endParaRPr lang="ru-RU" smtClean="0"/>
                  </a:p>
                  <a:p>
                    <a:r>
                      <a:rPr lang="ru-RU" smtClean="0"/>
                      <a:t>130,3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9035637553352661"/>
                  <c:y val="-0.11361320566575349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Социальная поддержка; </a:t>
                    </a:r>
                    <a:endParaRPr lang="ru-RU" dirty="0" smtClean="0"/>
                  </a:p>
                  <a:p>
                    <a:r>
                      <a:rPr lang="ru-RU" dirty="0" smtClean="0"/>
                      <a:t>2,0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9990749327511823"/>
                  <c:y val="-1.1109146414819516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Культура</a:t>
                    </a:r>
                    <a:r>
                      <a:rPr lang="ru-RU" dirty="0" smtClean="0"/>
                      <a:t>;</a:t>
                    </a:r>
                  </a:p>
                  <a:p>
                    <a:r>
                      <a:rPr lang="ru-RU" dirty="0" smtClean="0"/>
                      <a:t> </a:t>
                    </a:r>
                    <a:r>
                      <a:rPr lang="ru-RU" dirty="0"/>
                      <a:t>209,1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1223876642339971"/>
                  <c:y val="2.679764039396065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11321002943395791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Развитие образования</a:t>
                    </a:r>
                    <a:r>
                      <a:rPr lang="ru-RU" dirty="0" smtClean="0"/>
                      <a:t>;</a:t>
                    </a:r>
                  </a:p>
                  <a:p>
                    <a:r>
                      <a:rPr lang="ru-RU" dirty="0" smtClean="0"/>
                      <a:t> </a:t>
                    </a:r>
                    <a:r>
                      <a:rPr lang="ru-RU" dirty="0"/>
                      <a:t>1 944,9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8.1144986723038548E-2"/>
                  <c:y val="6.4397159856571781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Развитие экономики; </a:t>
                    </a:r>
                    <a:endParaRPr lang="ru-RU" dirty="0" smtClean="0"/>
                  </a:p>
                  <a:p>
                    <a:r>
                      <a:rPr lang="ru-RU" dirty="0" smtClean="0"/>
                      <a:t>1,4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11265164824404265"/>
                  <c:y val="-2.069127973588022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Развитие транспортной системы; </a:t>
                    </a:r>
                    <a:endParaRPr lang="ru-RU" dirty="0" smtClean="0"/>
                  </a:p>
                  <a:p>
                    <a:r>
                      <a:rPr lang="ru-RU" dirty="0" smtClean="0"/>
                      <a:t>137,8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1499870398424045"/>
                  <c:y val="-8.392698112034519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Развитие системы муниципального управления; </a:t>
                    </a:r>
                    <a:endParaRPr lang="ru-RU" dirty="0" smtClean="0"/>
                  </a:p>
                  <a:p>
                    <a:r>
                      <a:rPr lang="ru-RU" dirty="0" smtClean="0"/>
                      <a:t>161,7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6.4454089361726641E-2"/>
                  <c:y val="-0.1143031370278774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Безопасность жизнедеятельности населения; </a:t>
                    </a:r>
                    <a:endParaRPr lang="ru-RU" dirty="0" smtClean="0"/>
                  </a:p>
                  <a:p>
                    <a:r>
                      <a:rPr lang="ru-RU" dirty="0" smtClean="0"/>
                      <a:t>48,3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1.6608931564607826E-2"/>
                  <c:y val="-0.19028601671821976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Переселение граждан; </a:t>
                    </a:r>
                    <a:endParaRPr lang="ru-RU" dirty="0" smtClean="0"/>
                  </a:p>
                  <a:p>
                    <a:r>
                      <a:rPr lang="ru-RU" dirty="0" smtClean="0"/>
                      <a:t>39,5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Лист1!$A$2:$A$11</c:f>
              <c:strCache>
                <c:ptCount val="10"/>
                <c:pt idx="0">
                  <c:v>Развитие физической культуры и спорта</c:v>
                </c:pt>
                <c:pt idx="1">
                  <c:v>Социальная поддержка</c:v>
                </c:pt>
                <c:pt idx="2">
                  <c:v>Культура</c:v>
                </c:pt>
                <c:pt idx="3">
                  <c:v>Жилье и жилищно-коммунальное хозяйство</c:v>
                </c:pt>
                <c:pt idx="4">
                  <c:v>Развитие образования</c:v>
                </c:pt>
                <c:pt idx="5">
                  <c:v>Развитие экономики</c:v>
                </c:pt>
                <c:pt idx="6">
                  <c:v>Развитие транспортной системы</c:v>
                </c:pt>
                <c:pt idx="7">
                  <c:v>Развитие системы муниципального управления</c:v>
                </c:pt>
                <c:pt idx="8">
                  <c:v>Безопасность жизнедеятельности населения</c:v>
                </c:pt>
                <c:pt idx="9">
                  <c:v>Переселение граждан</c:v>
                </c:pt>
              </c:strCache>
            </c:strRef>
          </c:cat>
          <c:val>
            <c:numRef>
              <c:f>Лист1!$B$2:$B$11</c:f>
              <c:numCache>
                <c:formatCode>#,##0.0</c:formatCode>
                <c:ptCount val="10"/>
                <c:pt idx="0">
                  <c:v>130.30000000000001</c:v>
                </c:pt>
                <c:pt idx="1">
                  <c:v>2</c:v>
                </c:pt>
                <c:pt idx="2">
                  <c:v>209.1</c:v>
                </c:pt>
                <c:pt idx="3">
                  <c:v>289.8</c:v>
                </c:pt>
                <c:pt idx="4">
                  <c:v>1944.9</c:v>
                </c:pt>
                <c:pt idx="5">
                  <c:v>1.4</c:v>
                </c:pt>
                <c:pt idx="6">
                  <c:v>137.80000000000001</c:v>
                </c:pt>
                <c:pt idx="7">
                  <c:v>161.69999999999999</c:v>
                </c:pt>
                <c:pt idx="8">
                  <c:v>48.3</c:v>
                </c:pt>
                <c:pt idx="9">
                  <c:v>39.5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  <c:spPr>
        <a:noFill/>
        <a:ln w="25389">
          <a:noFill/>
        </a:ln>
      </c:spPr>
    </c:plotArea>
    <c:plotVisOnly val="1"/>
    <c:dispBlanksAs val="zero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1183199234504904E-2"/>
          <c:y val="0.17737085373786926"/>
          <c:w val="0.813974029945286"/>
          <c:h val="0.772469106839246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6"/>
              </a:solidFill>
            </c:spPr>
          </c:dPt>
          <c:dPt>
            <c:idx val="1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2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3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Pt>
            <c:idx val="5"/>
            <c:bubble3D val="0"/>
            <c:spPr>
              <a:solidFill>
                <a:schemeClr val="accent1"/>
              </a:solidFill>
            </c:spPr>
          </c:dPt>
          <c:dPt>
            <c:idx val="6"/>
            <c:bubble3D val="0"/>
            <c:spPr>
              <a:solidFill>
                <a:schemeClr val="accent2"/>
              </a:solidFill>
            </c:spPr>
          </c:dPt>
          <c:dPt>
            <c:idx val="7"/>
            <c:bubble3D val="0"/>
            <c:spPr>
              <a:solidFill>
                <a:schemeClr val="accent3"/>
              </a:solidFill>
            </c:spPr>
          </c:dPt>
          <c:dPt>
            <c:idx val="8"/>
            <c:bubble3D val="0"/>
            <c:spPr>
              <a:solidFill>
                <a:schemeClr val="accent4"/>
              </a:solidFill>
            </c:spPr>
          </c:dPt>
          <c:dLbls>
            <c:dLbl>
              <c:idx val="0"/>
              <c:layout>
                <c:manualLayout>
                  <c:x val="-8.9796914012127194E-2"/>
                  <c:y val="-0.1361259302176841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Развитие физической культуры и спорта; </a:t>
                    </a:r>
                    <a:endParaRPr lang="ru-RU" dirty="0" smtClean="0"/>
                  </a:p>
                  <a:p>
                    <a:r>
                      <a:rPr lang="ru-RU" dirty="0" smtClean="0"/>
                      <a:t>127,4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5097410280681536E-2"/>
                  <c:y val="-0.1702978133086711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3555856792054216"/>
                  <c:y val="-0.1692554975104129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9385854802864438E-4"/>
                  <c:y val="-7.828176421055223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16149884592696243"/>
                  <c:y val="3.09690065388001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3003547960051585E-2"/>
                  <c:y val="0.1163561323739353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7.0753422778280797E-2"/>
                  <c:y val="-1.314429481308084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16895873631574615"/>
                  <c:y val="-0.1152873097752291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0.10553573510851373"/>
                  <c:y val="-0.1378707617336200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Развитие физической культуры и спорта</c:v>
                </c:pt>
                <c:pt idx="1">
                  <c:v>Социальная поддержка</c:v>
                </c:pt>
                <c:pt idx="2">
                  <c:v>Культура</c:v>
                </c:pt>
                <c:pt idx="3">
                  <c:v>Жилье и жилищно-коммунальное хозяйство</c:v>
                </c:pt>
                <c:pt idx="4">
                  <c:v>Развитие образования</c:v>
                </c:pt>
                <c:pt idx="5">
                  <c:v>Развитие экономики</c:v>
                </c:pt>
                <c:pt idx="6">
                  <c:v>Развитие транспортной системы</c:v>
                </c:pt>
                <c:pt idx="7">
                  <c:v>Развитие системы муниципального управления</c:v>
                </c:pt>
                <c:pt idx="8">
                  <c:v>Безопасность жизнедеятельности населения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127.4</c:v>
                </c:pt>
                <c:pt idx="1">
                  <c:v>2.9</c:v>
                </c:pt>
                <c:pt idx="2">
                  <c:v>200.4</c:v>
                </c:pt>
                <c:pt idx="3">
                  <c:v>177.4</c:v>
                </c:pt>
                <c:pt idx="4">
                  <c:v>1957.2</c:v>
                </c:pt>
                <c:pt idx="5">
                  <c:v>1.4</c:v>
                </c:pt>
                <c:pt idx="6">
                  <c:v>151.6</c:v>
                </c:pt>
                <c:pt idx="7">
                  <c:v>147.4</c:v>
                </c:pt>
                <c:pt idx="8">
                  <c:v>45.5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8">
          <a:noFill/>
        </a:ln>
      </c:spPr>
    </c:plotArea>
    <c:plotVisOnly val="1"/>
    <c:dispBlanksAs val="zero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0239122904491459E-2"/>
          <c:y val="0.16868346365558531"/>
          <c:w val="0.813974029945286"/>
          <c:h val="0.772469106839246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6"/>
              </a:solidFill>
            </c:spPr>
          </c:dPt>
          <c:dPt>
            <c:idx val="1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2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3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Pt>
            <c:idx val="5"/>
            <c:bubble3D val="0"/>
            <c:spPr>
              <a:solidFill>
                <a:schemeClr val="accent1"/>
              </a:solidFill>
            </c:spPr>
          </c:dPt>
          <c:dPt>
            <c:idx val="6"/>
            <c:bubble3D val="0"/>
            <c:spPr>
              <a:solidFill>
                <a:schemeClr val="accent2"/>
              </a:solidFill>
            </c:spPr>
          </c:dPt>
          <c:dPt>
            <c:idx val="7"/>
            <c:bubble3D val="0"/>
            <c:spPr>
              <a:solidFill>
                <a:schemeClr val="accent3"/>
              </a:solidFill>
            </c:spPr>
          </c:dPt>
          <c:dPt>
            <c:idx val="8"/>
            <c:bubble3D val="0"/>
            <c:spPr>
              <a:solidFill>
                <a:schemeClr val="accent4"/>
              </a:solidFill>
            </c:spPr>
          </c:dPt>
          <c:dLbls>
            <c:dLbl>
              <c:idx val="0"/>
              <c:layout>
                <c:manualLayout>
                  <c:x val="3.2307400128954375E-2"/>
                  <c:y val="-0.1382825577044495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Развитие физической культуры и спорта; </a:t>
                    </a:r>
                    <a:endParaRPr lang="ru-RU" dirty="0" smtClean="0"/>
                  </a:p>
                  <a:p>
                    <a:r>
                      <a:rPr lang="ru-RU" dirty="0" smtClean="0"/>
                      <a:t>126,0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6555675021263752"/>
                  <c:y val="-0.1720609430674969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4699319388427032"/>
                  <c:y val="-0.1253650242939101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8728821988092299E-2"/>
                  <c:y val="-5.214794009668313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20704089585562599"/>
                  <c:y val="2.588312108511658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6383918772464124E-2"/>
                  <c:y val="0.1140250730390611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7.1383618679177986E-3"/>
                  <c:y val="-2.412033334952243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8.6753110681263207E-2"/>
                  <c:y val="-0.1189377237259463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9.2270111394627818E-3"/>
                  <c:y val="-0.1403023758985805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Развитие физической культуры и спорта</c:v>
                </c:pt>
                <c:pt idx="1">
                  <c:v>Социальная поддержка</c:v>
                </c:pt>
                <c:pt idx="2">
                  <c:v>Культура</c:v>
                </c:pt>
                <c:pt idx="3">
                  <c:v>Жилье и жилищно-коммунальное хозяйство</c:v>
                </c:pt>
                <c:pt idx="4">
                  <c:v>Развитие образования</c:v>
                </c:pt>
                <c:pt idx="5">
                  <c:v>Развитие экономики</c:v>
                </c:pt>
                <c:pt idx="6">
                  <c:v>Развитие транспортной системы</c:v>
                </c:pt>
                <c:pt idx="7">
                  <c:v>Развитие системы муниципального управления</c:v>
                </c:pt>
                <c:pt idx="8">
                  <c:v>Безопасность жизнедеятельности населения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126</c:v>
                </c:pt>
                <c:pt idx="1">
                  <c:v>2.9</c:v>
                </c:pt>
                <c:pt idx="2">
                  <c:v>215.4</c:v>
                </c:pt>
                <c:pt idx="3">
                  <c:v>178.2</c:v>
                </c:pt>
                <c:pt idx="4">
                  <c:v>1964.9</c:v>
                </c:pt>
                <c:pt idx="5">
                  <c:v>1.4</c:v>
                </c:pt>
                <c:pt idx="6">
                  <c:v>190.9</c:v>
                </c:pt>
                <c:pt idx="7">
                  <c:v>143.69999999999999</c:v>
                </c:pt>
                <c:pt idx="8">
                  <c:v>45.5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8">
          <a:noFill/>
        </a:ln>
      </c:spPr>
    </c:plotArea>
    <c:plotVisOnly val="1"/>
    <c:dispBlanksAs val="zero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151.30000000000001</c:v>
                </c:pt>
                <c:pt idx="1">
                  <c:v>161.69999999999999</c:v>
                </c:pt>
                <c:pt idx="2">
                  <c:v>147.4</c:v>
                </c:pt>
                <c:pt idx="3">
                  <c:v>143.69999999999999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732352"/>
        <c:axId val="216408832"/>
      </c:barChart>
      <c:catAx>
        <c:axId val="213732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16408832"/>
        <c:crosses val="autoZero"/>
        <c:auto val="1"/>
        <c:lblAlgn val="ctr"/>
        <c:lblOffset val="100"/>
        <c:noMultiLvlLbl val="0"/>
      </c:catAx>
      <c:valAx>
        <c:axId val="216408832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2137323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3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9189504"/>
        <c:axId val="229191040"/>
      </c:barChart>
      <c:catAx>
        <c:axId val="229189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29191040"/>
        <c:crosses val="autoZero"/>
        <c:auto val="1"/>
        <c:lblAlgn val="ctr"/>
        <c:lblOffset val="100"/>
        <c:noMultiLvlLbl val="0"/>
      </c:catAx>
      <c:valAx>
        <c:axId val="22919104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2291895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7615698526721968E-2"/>
          <c:y val="4.7982322951770788E-2"/>
          <c:w val="0.81911777191874802"/>
          <c:h val="0.819016405584564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-1.003727679760966E-2"/>
                  <c:y val="3.91931760668567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2905070168355251E-2"/>
                  <c:y val="1.1757952820057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7206760224473705E-2"/>
                  <c:y val="1.8256922070387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007455359521932E-2"/>
                  <c:y val="1.1757952820057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5772863539100894E-2"/>
                  <c:y val="1.83566023528249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1471173482982574E-2"/>
                  <c:y val="1.796333151670413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00372767976096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2015 год</c:v>
                </c:pt>
                <c:pt idx="1">
                  <c:v>План 2016 года</c:v>
                </c:pt>
                <c:pt idx="2">
                  <c:v>Ожидаемое исполнение 2016 года</c:v>
                </c:pt>
                <c:pt idx="3">
                  <c:v>2017 год</c:v>
                </c:pt>
                <c:pt idx="4">
                  <c:v>2018 год</c:v>
                </c:pt>
                <c:pt idx="5">
                  <c:v>2019 год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3481.2</c:v>
                </c:pt>
                <c:pt idx="1">
                  <c:v>3512.9</c:v>
                </c:pt>
                <c:pt idx="2">
                  <c:v>3574</c:v>
                </c:pt>
                <c:pt idx="3">
                  <c:v>3170.1</c:v>
                </c:pt>
                <c:pt idx="4">
                  <c:v>3073.6</c:v>
                </c:pt>
                <c:pt idx="5">
                  <c:v>3078.7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1.5772863539100894E-2"/>
                  <c:y val="-1.56772704267427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2905070168355277E-2"/>
                  <c:y val="5.15930328728906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5772863539100894E-2"/>
                  <c:y val="6.29775703934130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4338966853728086E-2"/>
                  <c:y val="-6.00612277648162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2905070168355277E-2"/>
                  <c:y val="5.15930328728906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8640656909846513E-2"/>
                  <c:y val="1.05178944997209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294223406071412E-2"/>
                  <c:y val="1.4337295856015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2015 год</c:v>
                </c:pt>
                <c:pt idx="1">
                  <c:v>План 2016 года</c:v>
                </c:pt>
                <c:pt idx="2">
                  <c:v>Ожидаемое исполнение 2016 года</c:v>
                </c:pt>
                <c:pt idx="3">
                  <c:v>2017 год</c:v>
                </c:pt>
                <c:pt idx="4">
                  <c:v>2018 год</c:v>
                </c:pt>
                <c:pt idx="5">
                  <c:v>2019 год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3485.5</c:v>
                </c:pt>
                <c:pt idx="1">
                  <c:v>3727.9</c:v>
                </c:pt>
                <c:pt idx="2">
                  <c:v>3724.9</c:v>
                </c:pt>
                <c:pt idx="3">
                  <c:v>3177.5</c:v>
                </c:pt>
                <c:pt idx="4">
                  <c:v>3015.6</c:v>
                </c:pt>
                <c:pt idx="5">
                  <c:v>3065.7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Дефицит/Профицит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1.2049699988167529E-2"/>
                  <c:y val="0.1030493525410756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3290754505145318E-2"/>
                  <c:y val="0.1364484193114345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0519382218597211E-2"/>
                  <c:y val="0.1275997111432063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7.5551677636540833E-3"/>
                  <c:y val="0.1022661062351096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4628117201069799E-2"/>
                  <c:y val="6.932563048550161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003727679760966E-2"/>
                  <c:y val="1.0517894499720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00372767976096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2015 год</c:v>
                </c:pt>
                <c:pt idx="1">
                  <c:v>План 2016 года</c:v>
                </c:pt>
                <c:pt idx="2">
                  <c:v>Ожидаемое исполнение 2016 года</c:v>
                </c:pt>
                <c:pt idx="3">
                  <c:v>2017 год</c:v>
                </c:pt>
                <c:pt idx="4">
                  <c:v>2018 год</c:v>
                </c:pt>
                <c:pt idx="5">
                  <c:v>2019 год</c:v>
                </c:pt>
              </c:strCache>
            </c:strRef>
          </c:cat>
          <c:val>
            <c:numRef>
              <c:f>Лист1!$D$2:$D$7</c:f>
              <c:numCache>
                <c:formatCode>0.0</c:formatCode>
                <c:ptCount val="6"/>
                <c:pt idx="0">
                  <c:v>-4.3</c:v>
                </c:pt>
                <c:pt idx="1">
                  <c:v>-215</c:v>
                </c:pt>
                <c:pt idx="2">
                  <c:v>-150.9</c:v>
                </c:pt>
                <c:pt idx="3">
                  <c:v>-7.4</c:v>
                </c:pt>
                <c:pt idx="4">
                  <c:v>58</c:v>
                </c:pt>
                <c:pt idx="5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3970816"/>
        <c:axId val="413972736"/>
      </c:barChart>
      <c:catAx>
        <c:axId val="413970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413972736"/>
        <c:crosses val="autoZero"/>
        <c:auto val="1"/>
        <c:lblAlgn val="ctr"/>
        <c:lblOffset val="100"/>
        <c:noMultiLvlLbl val="0"/>
      </c:catAx>
      <c:valAx>
        <c:axId val="413972736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4139708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0120011507303166"/>
          <c:y val="0.34926470588235298"/>
          <c:w val="8.9497621312175812E-2"/>
          <c:h val="0.37867647058823528"/>
        </c:manualLayout>
      </c:layout>
      <c:overlay val="0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44.6</c:v>
                </c:pt>
                <c:pt idx="1">
                  <c:v>48.3</c:v>
                </c:pt>
                <c:pt idx="2">
                  <c:v>45.5</c:v>
                </c:pt>
                <c:pt idx="3">
                  <c:v>45.5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9219712"/>
        <c:axId val="249225600"/>
      </c:barChart>
      <c:catAx>
        <c:axId val="249219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49225600"/>
        <c:crosses val="autoZero"/>
        <c:auto val="1"/>
        <c:lblAlgn val="ctr"/>
        <c:lblOffset val="100"/>
        <c:noMultiLvlLbl val="0"/>
      </c:catAx>
      <c:valAx>
        <c:axId val="24922560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2492197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165.8</c:v>
                </c:pt>
                <c:pt idx="1">
                  <c:v>137.80000000000001</c:v>
                </c:pt>
                <c:pt idx="2">
                  <c:v>151.6</c:v>
                </c:pt>
                <c:pt idx="3">
                  <c:v>190.9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2824192"/>
        <c:axId val="253424000"/>
      </c:barChart>
      <c:catAx>
        <c:axId val="252824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53424000"/>
        <c:crosses val="autoZero"/>
        <c:auto val="1"/>
        <c:lblAlgn val="ctr"/>
        <c:lblOffset val="100"/>
        <c:noMultiLvlLbl val="0"/>
      </c:catAx>
      <c:valAx>
        <c:axId val="25342400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2528241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374.7</c:v>
                </c:pt>
                <c:pt idx="1">
                  <c:v>289.8</c:v>
                </c:pt>
                <c:pt idx="2">
                  <c:v>177.4</c:v>
                </c:pt>
                <c:pt idx="3">
                  <c:v>178.2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4518784"/>
        <c:axId val="254520320"/>
      </c:barChart>
      <c:catAx>
        <c:axId val="254518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54520320"/>
        <c:crosses val="autoZero"/>
        <c:auto val="1"/>
        <c:lblAlgn val="ctr"/>
        <c:lblOffset val="100"/>
        <c:noMultiLvlLbl val="0"/>
      </c:catAx>
      <c:valAx>
        <c:axId val="25452032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2545187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1955.9</c:v>
                </c:pt>
                <c:pt idx="1">
                  <c:v>1944.9</c:v>
                </c:pt>
                <c:pt idx="2">
                  <c:v>1957.2</c:v>
                </c:pt>
                <c:pt idx="3">
                  <c:v>1964.9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4422400"/>
        <c:axId val="274424192"/>
      </c:barChart>
      <c:catAx>
        <c:axId val="274422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74424192"/>
        <c:crosses val="autoZero"/>
        <c:auto val="1"/>
        <c:lblAlgn val="ctr"/>
        <c:lblOffset val="100"/>
        <c:noMultiLvlLbl val="0"/>
      </c:catAx>
      <c:valAx>
        <c:axId val="274424192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2744224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210.7</c:v>
                </c:pt>
                <c:pt idx="1">
                  <c:v>209.1</c:v>
                </c:pt>
                <c:pt idx="2">
                  <c:v>200.4</c:v>
                </c:pt>
                <c:pt idx="3">
                  <c:v>215.4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3534976"/>
        <c:axId val="253536896"/>
      </c:barChart>
      <c:catAx>
        <c:axId val="253534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53536896"/>
        <c:crosses val="autoZero"/>
        <c:auto val="1"/>
        <c:lblAlgn val="ctr"/>
        <c:lblOffset val="100"/>
        <c:noMultiLvlLbl val="0"/>
      </c:catAx>
      <c:valAx>
        <c:axId val="253536896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2535349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1.3</c:v>
                </c:pt>
                <c:pt idx="1">
                  <c:v>2</c:v>
                </c:pt>
                <c:pt idx="2">
                  <c:v>2.9</c:v>
                </c:pt>
                <c:pt idx="3">
                  <c:v>2.9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7840896"/>
        <c:axId val="267887744"/>
      </c:barChart>
      <c:catAx>
        <c:axId val="267840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67887744"/>
        <c:crosses val="autoZero"/>
        <c:auto val="1"/>
        <c:lblAlgn val="ctr"/>
        <c:lblOffset val="100"/>
        <c:noMultiLvlLbl val="0"/>
      </c:catAx>
      <c:valAx>
        <c:axId val="267887744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2678408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120.4</c:v>
                </c:pt>
                <c:pt idx="1">
                  <c:v>130.30000000000001</c:v>
                </c:pt>
                <c:pt idx="2">
                  <c:v>127.4</c:v>
                </c:pt>
                <c:pt idx="3">
                  <c:v>126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7897856"/>
        <c:axId val="268272384"/>
      </c:barChart>
      <c:catAx>
        <c:axId val="267897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68272384"/>
        <c:crosses val="autoZero"/>
        <c:auto val="1"/>
        <c:lblAlgn val="ctr"/>
        <c:lblOffset val="100"/>
        <c:noMultiLvlLbl val="0"/>
      </c:catAx>
      <c:valAx>
        <c:axId val="268272384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2678978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8283081840206784E-2"/>
          <c:y val="0.14945286156616655"/>
          <c:w val="0.80576671218452389"/>
          <c:h val="0.7896031753323716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Lbls>
            <c:dLbl>
              <c:idx val="0"/>
              <c:layout>
                <c:manualLayout>
                  <c:x val="-5.5456355351160898E-2"/>
                  <c:y val="-9.5533402548718754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Содержание Контрольно-счетной палаты; </a:t>
                    </a:r>
                    <a:endParaRPr lang="ru-RU" dirty="0" smtClean="0"/>
                  </a:p>
                  <a:p>
                    <a:r>
                      <a:rPr lang="ru-RU" dirty="0" smtClean="0"/>
                      <a:t>6,9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1341431901648453E-2"/>
                  <c:y val="-0.11313407877690901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Содержание Совета; </a:t>
                    </a:r>
                    <a:endParaRPr lang="ru-RU" dirty="0" smtClean="0"/>
                  </a:p>
                  <a:p>
                    <a:r>
                      <a:rPr lang="ru-RU" dirty="0" smtClean="0"/>
                      <a:t>12,1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4031681527806393E-2"/>
                  <c:y val="-7.2086292597322646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Субсидии печатным изданиям; </a:t>
                    </a:r>
                    <a:endParaRPr lang="ru-RU" dirty="0" smtClean="0"/>
                  </a:p>
                  <a:p>
                    <a:r>
                      <a:rPr lang="ru-RU" dirty="0" smtClean="0"/>
                      <a:t>4,0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4336001243831653E-2"/>
                  <c:y val="-4.831779049789138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Содержание УКС; </a:t>
                    </a:r>
                    <a:endParaRPr lang="ru-RU" dirty="0" smtClean="0"/>
                  </a:p>
                  <a:p>
                    <a:r>
                      <a:rPr lang="ru-RU" dirty="0" smtClean="0"/>
                      <a:t>20,2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ru-RU"/>
                      <a:t>Доплаты к пенсиям муниципальных служащих</a:t>
                    </a:r>
                    <a:r>
                      <a:rPr lang="ru-RU" smtClean="0"/>
                      <a:t>;</a:t>
                    </a:r>
                  </a:p>
                  <a:p>
                    <a:r>
                      <a:rPr lang="ru-RU" smtClean="0"/>
                      <a:t> </a:t>
                    </a:r>
                    <a:r>
                      <a:rPr lang="ru-RU"/>
                      <a:t>17,2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tx>
                <c:rich>
                  <a:bodyPr/>
                  <a:lstStyle/>
                  <a:p>
                    <a:r>
                      <a:rPr lang="ru-RU"/>
                      <a:t>Подготовка и проведение дополнительных выборов депутата Совета по </a:t>
                    </a:r>
                    <a:r>
                      <a:rPr lang="ru-RU" smtClean="0"/>
                      <a:t>избирательному</a:t>
                    </a:r>
                  </a:p>
                  <a:p>
                    <a:r>
                      <a:rPr lang="ru-RU" smtClean="0"/>
                      <a:t> </a:t>
                    </a:r>
                    <a:r>
                      <a:rPr lang="ru-RU"/>
                      <a:t>округу №1; </a:t>
                    </a:r>
                    <a:endParaRPr lang="ru-RU" smtClean="0"/>
                  </a:p>
                  <a:p>
                    <a:r>
                      <a:rPr lang="ru-RU" smtClean="0"/>
                      <a:t>0,6</a:t>
                    </a:r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10573381888258716"/>
                  <c:y val="6.8848482621119266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Содержание администрации; </a:t>
                    </a:r>
                    <a:endParaRPr lang="ru-RU" dirty="0" smtClean="0"/>
                  </a:p>
                  <a:p>
                    <a:r>
                      <a:rPr lang="ru-RU" dirty="0" smtClean="0"/>
                      <a:t>121,7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4.7219806141327161E-2"/>
                  <c:y val="4.7718373009674839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Исполнение судебных </a:t>
                    </a:r>
                    <a:endParaRPr lang="ru-RU" dirty="0" smtClean="0"/>
                  </a:p>
                  <a:p>
                    <a:r>
                      <a:rPr lang="ru-RU" dirty="0" smtClean="0"/>
                      <a:t>актов </a:t>
                    </a:r>
                    <a:r>
                      <a:rPr lang="ru-RU" dirty="0"/>
                      <a:t>; </a:t>
                    </a:r>
                    <a:endParaRPr lang="ru-RU" dirty="0" smtClean="0"/>
                  </a:p>
                  <a:p>
                    <a:r>
                      <a:rPr lang="ru-RU" dirty="0" smtClean="0"/>
                      <a:t>5,0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0.10518998601032871"/>
                  <c:y val="-5.439814772278319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Резервный фонд на ликвидацию ЧС; </a:t>
                    </a:r>
                    <a:endParaRPr lang="ru-RU" dirty="0" smtClean="0"/>
                  </a:p>
                  <a:p>
                    <a:r>
                      <a:rPr lang="ru-RU" dirty="0" smtClean="0"/>
                      <a:t>10,0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1.0282047756311582E-2"/>
                  <c:y val="-5.1990371098595174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Мероприятия в связи с переездом администрации в здание по ул. Первомайская, 3; </a:t>
                    </a:r>
                    <a:endParaRPr lang="ru-RU" dirty="0" smtClean="0"/>
                  </a:p>
                  <a:p>
                    <a:r>
                      <a:rPr lang="ru-RU" dirty="0" smtClean="0"/>
                      <a:t>15,0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Лист1!$A$2:$A$11</c:f>
              <c:strCache>
                <c:ptCount val="10"/>
                <c:pt idx="0">
                  <c:v>Содержание Контрольно-счетной палаты</c:v>
                </c:pt>
                <c:pt idx="1">
                  <c:v>Содержание Совета</c:v>
                </c:pt>
                <c:pt idx="2">
                  <c:v>Субсидии печатным изданиям</c:v>
                </c:pt>
                <c:pt idx="3">
                  <c:v>Содержание УКС</c:v>
                </c:pt>
                <c:pt idx="4">
                  <c:v>Доплаты к пенсиям муниципальных служащих</c:v>
                </c:pt>
                <c:pt idx="5">
                  <c:v>Подготовка и проведение дополнительных выборов депутата Совета по избирательному округу №1</c:v>
                </c:pt>
                <c:pt idx="6">
                  <c:v>Содержание администрации</c:v>
                </c:pt>
                <c:pt idx="7">
                  <c:v>Исполнение судебных актов </c:v>
                </c:pt>
                <c:pt idx="8">
                  <c:v>Резервный фонд на ликвидацию ЧС</c:v>
                </c:pt>
                <c:pt idx="9">
                  <c:v>Мероприятия в связи с переездом администрации в здание по ул. Первомайская, 3</c:v>
                </c:pt>
              </c:strCache>
            </c:strRef>
          </c:cat>
          <c:val>
            <c:numRef>
              <c:f>Лист1!$B$2:$B$11</c:f>
              <c:numCache>
                <c:formatCode>0.0</c:formatCode>
                <c:ptCount val="10"/>
                <c:pt idx="0">
                  <c:v>6.9</c:v>
                </c:pt>
                <c:pt idx="1">
                  <c:v>12.1</c:v>
                </c:pt>
                <c:pt idx="2">
                  <c:v>4</c:v>
                </c:pt>
                <c:pt idx="3">
                  <c:v>20.2</c:v>
                </c:pt>
                <c:pt idx="4">
                  <c:v>17.2</c:v>
                </c:pt>
                <c:pt idx="5">
                  <c:v>0.6</c:v>
                </c:pt>
                <c:pt idx="6">
                  <c:v>121.7</c:v>
                </c:pt>
                <c:pt idx="7">
                  <c:v>5</c:v>
                </c:pt>
                <c:pt idx="8">
                  <c:v>10</c:v>
                </c:pt>
                <c:pt idx="9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3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0478110383418205E-2"/>
          <c:y val="0.16345519528845359"/>
          <c:w val="0.80576671218452389"/>
          <c:h val="0.7896031753323716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6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7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8"/>
            <c:bubble3D val="0"/>
          </c:dPt>
          <c:dPt>
            <c:idx val="9"/>
            <c:bubble3D val="0"/>
          </c:dPt>
          <c:dLbls>
            <c:dLbl>
              <c:idx val="0"/>
              <c:layout>
                <c:manualLayout>
                  <c:x val="-0.15799109746849385"/>
                  <c:y val="-0.207936419199246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Содержание Контрольно-счетной палаты; </a:t>
                    </a:r>
                    <a:endParaRPr lang="ru-RU" dirty="0" smtClean="0"/>
                  </a:p>
                  <a:p>
                    <a:r>
                      <a:rPr lang="ru-RU" dirty="0" smtClean="0"/>
                      <a:t>6,9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3098224356369046E-2"/>
                  <c:y val="-0.26048607566166609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Содержание Совета</a:t>
                    </a:r>
                    <a:r>
                      <a:rPr lang="ru-RU" dirty="0" smtClean="0"/>
                      <a:t>;</a:t>
                    </a:r>
                  </a:p>
                  <a:p>
                    <a:r>
                      <a:rPr lang="ru-RU" dirty="0" smtClean="0"/>
                      <a:t> </a:t>
                    </a:r>
                    <a:r>
                      <a:rPr lang="ru-RU" dirty="0"/>
                      <a:t>12,1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2746415816208262"/>
                  <c:y val="-0.2000755168643638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9173594840956687E-3"/>
                  <c:y val="-6.7464970347716674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Содержание УКС; </a:t>
                    </a:r>
                    <a:endParaRPr lang="ru-RU" dirty="0" smtClean="0"/>
                  </a:p>
                  <a:p>
                    <a:r>
                      <a:rPr lang="ru-RU" dirty="0" smtClean="0"/>
                      <a:t>18,6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3980629383329725E-2"/>
                  <c:y val="0.1500358796752408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Доплаты </a:t>
                    </a:r>
                    <a:r>
                      <a:rPr lang="ru-RU" dirty="0"/>
                      <a:t>к пенсиям </a:t>
                    </a:r>
                    <a:r>
                      <a:rPr lang="ru-RU" dirty="0" err="1" smtClean="0"/>
                      <a:t>муниципа-льных</a:t>
                    </a:r>
                    <a:r>
                      <a:rPr lang="ru-RU" dirty="0" smtClean="0"/>
                      <a:t> </a:t>
                    </a:r>
                    <a:r>
                      <a:rPr lang="ru-RU" dirty="0"/>
                      <a:t>служащих; 17,2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7961799314657512E-2"/>
                  <c:y val="4.9387296120504388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/>
                      <a:t>Содержание </a:t>
                    </a:r>
                    <a:r>
                      <a:rPr lang="ru-RU" sz="1000" dirty="0" err="1" smtClean="0"/>
                      <a:t>администра-ции</a:t>
                    </a:r>
                    <a:r>
                      <a:rPr lang="ru-RU" sz="1000" dirty="0"/>
                      <a:t>; </a:t>
                    </a:r>
                    <a:endParaRPr lang="ru-RU" sz="1000" dirty="0" smtClean="0"/>
                  </a:p>
                  <a:p>
                    <a:r>
                      <a:rPr lang="ru-RU" sz="1000" dirty="0" smtClean="0"/>
                      <a:t>118,9</a:t>
                    </a:r>
                    <a:endParaRPr lang="ru-RU" sz="100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1457179438639772E-2"/>
                  <c:y val="-3.209136807414583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Исполнение судебных актов </a:t>
                    </a:r>
                    <a:r>
                      <a:rPr lang="ru-RU" dirty="0" smtClean="0"/>
                      <a:t>;</a:t>
                    </a:r>
                  </a:p>
                  <a:p>
                    <a:r>
                      <a:rPr lang="ru-RU" dirty="0" smtClean="0"/>
                      <a:t> </a:t>
                    </a:r>
                    <a:r>
                      <a:rPr lang="ru-RU" dirty="0"/>
                      <a:t>10,0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10096554538013529"/>
                  <c:y val="-0.16933483756084194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Резервный фонд на ликвидацию ЧС; </a:t>
                    </a:r>
                    <a:endParaRPr lang="ru-RU" dirty="0" smtClean="0"/>
                  </a:p>
                  <a:p>
                    <a:r>
                      <a:rPr lang="ru-RU" dirty="0" smtClean="0"/>
                      <a:t>15,0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Содержание Контрольно-счетной палаты</c:v>
                </c:pt>
                <c:pt idx="1">
                  <c:v>Содержание Совета</c:v>
                </c:pt>
                <c:pt idx="2">
                  <c:v>Субсидии печатным изданиям</c:v>
                </c:pt>
                <c:pt idx="3">
                  <c:v>Содержание УКС</c:v>
                </c:pt>
                <c:pt idx="4">
                  <c:v>Доплаты к пенсиям муниципальных служащих</c:v>
                </c:pt>
                <c:pt idx="5">
                  <c:v>Содержание администрации</c:v>
                </c:pt>
                <c:pt idx="6">
                  <c:v>Исполнение судебных актов </c:v>
                </c:pt>
                <c:pt idx="7">
                  <c:v>Резервный фонд на ликвидацию ЧС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6.9</c:v>
                </c:pt>
                <c:pt idx="1">
                  <c:v>12.1</c:v>
                </c:pt>
                <c:pt idx="2">
                  <c:v>5.7</c:v>
                </c:pt>
                <c:pt idx="3">
                  <c:v>18.600000000000001</c:v>
                </c:pt>
                <c:pt idx="4">
                  <c:v>17.2</c:v>
                </c:pt>
                <c:pt idx="5">
                  <c:v>118.9</c:v>
                </c:pt>
                <c:pt idx="6">
                  <c:v>10</c:v>
                </c:pt>
                <c:pt idx="7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3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0478110383418205E-2"/>
          <c:y val="0.16345519528845359"/>
          <c:w val="0.80576671218452389"/>
          <c:h val="0.7896031753323716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6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7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8"/>
            <c:bubble3D val="0"/>
          </c:dPt>
          <c:dPt>
            <c:idx val="9"/>
            <c:bubble3D val="0"/>
          </c:dPt>
          <c:dLbls>
            <c:dLbl>
              <c:idx val="0"/>
              <c:layout>
                <c:manualLayout>
                  <c:x val="-0.10054385009043436"/>
                  <c:y val="-0.21259207054594845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Содержание Контрольно-счетной палаты; </a:t>
                    </a:r>
                    <a:endParaRPr lang="ru-RU" dirty="0" smtClean="0"/>
                  </a:p>
                  <a:p>
                    <a:r>
                      <a:rPr lang="ru-RU" dirty="0" smtClean="0"/>
                      <a:t>6,9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535384746911582E-2"/>
                  <c:y val="-0.25149920221565014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Содержание Совета; </a:t>
                    </a:r>
                    <a:endParaRPr lang="ru-RU" dirty="0" smtClean="0"/>
                  </a:p>
                  <a:p>
                    <a:r>
                      <a:rPr lang="ru-RU" dirty="0" smtClean="0"/>
                      <a:t>12,1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3030316600545661"/>
                  <c:y val="-0.2014076930056170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85196742508491E-2"/>
                  <c:y val="-5.074989895953524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Содержание УКС; </a:t>
                    </a:r>
                    <a:endParaRPr lang="ru-RU" dirty="0" smtClean="0"/>
                  </a:p>
                  <a:p>
                    <a:r>
                      <a:rPr lang="ru-RU" dirty="0" smtClean="0"/>
                      <a:t>18,6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5361514656201296E-3"/>
                  <c:y val="0.1219157455411599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Доплаты к пенсиям </a:t>
                    </a:r>
                    <a:r>
                      <a:rPr lang="ru-RU" smtClean="0"/>
                      <a:t>муниципа-льных </a:t>
                    </a:r>
                    <a:r>
                      <a:rPr lang="ru-RU"/>
                      <a:t>служащих; 17,2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7.5123166914662851E-2"/>
                  <c:y val="5.0074096340823007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Содержание </a:t>
                    </a:r>
                    <a:r>
                      <a:rPr lang="ru-RU" dirty="0" err="1" smtClean="0"/>
                      <a:t>администра-ции</a:t>
                    </a:r>
                    <a:r>
                      <a:rPr lang="ru-RU" dirty="0"/>
                      <a:t>; </a:t>
                    </a:r>
                    <a:endParaRPr lang="ru-RU" dirty="0" smtClean="0"/>
                  </a:p>
                  <a:p>
                    <a:r>
                      <a:rPr lang="ru-RU" dirty="0" smtClean="0"/>
                      <a:t>111,3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5301767139612238E-2"/>
                  <c:y val="-2.1292273176758036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Исполнение судебных актов </a:t>
                    </a:r>
                    <a:r>
                      <a:rPr lang="ru-RU" smtClean="0"/>
                      <a:t>;</a:t>
                    </a:r>
                  </a:p>
                  <a:p>
                    <a:r>
                      <a:rPr lang="ru-RU" smtClean="0"/>
                      <a:t> </a:t>
                    </a:r>
                    <a:r>
                      <a:rPr lang="ru-RU"/>
                      <a:t>10,0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12006611422208924"/>
                  <c:y val="-0.14780245008234455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Резервный фонд на ликвидацию ЧС; </a:t>
                    </a:r>
                    <a:endParaRPr lang="ru-RU" dirty="0" smtClean="0"/>
                  </a:p>
                  <a:p>
                    <a:r>
                      <a:rPr lang="ru-RU" dirty="0" smtClean="0"/>
                      <a:t>15,0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Содержание Контрольно-счетной палаты</c:v>
                </c:pt>
                <c:pt idx="1">
                  <c:v>Содержание Совета</c:v>
                </c:pt>
                <c:pt idx="2">
                  <c:v>Субсидии печатным изданиям</c:v>
                </c:pt>
                <c:pt idx="3">
                  <c:v>Содержание УКС</c:v>
                </c:pt>
                <c:pt idx="4">
                  <c:v>Доплаты к пенсиям муниципальных служащих</c:v>
                </c:pt>
                <c:pt idx="5">
                  <c:v>Содержание администрации</c:v>
                </c:pt>
                <c:pt idx="6">
                  <c:v>Исполнение судебных актов </c:v>
                </c:pt>
                <c:pt idx="7">
                  <c:v>Резервный фонд на ликвидацию ЧС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6.9</c:v>
                </c:pt>
                <c:pt idx="1">
                  <c:v>12.1</c:v>
                </c:pt>
                <c:pt idx="2">
                  <c:v>5.7</c:v>
                </c:pt>
                <c:pt idx="3">
                  <c:v>18.600000000000001</c:v>
                </c:pt>
                <c:pt idx="4">
                  <c:v>17.2</c:v>
                </c:pt>
                <c:pt idx="5">
                  <c:v>111.3</c:v>
                </c:pt>
                <c:pt idx="6">
                  <c:v>10</c:v>
                </c:pt>
                <c:pt idx="7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3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invertIfNegative val="0"/>
          <c:dPt>
            <c:idx val="0"/>
            <c:invertIfNegative val="0"/>
            <c:bubble3D val="1"/>
            <c:spPr>
              <a:solidFill>
                <a:schemeClr val="accent1"/>
              </a:solidFill>
            </c:spPr>
          </c:dPt>
          <c:dPt>
            <c:idx val="1"/>
            <c:invertIfNegative val="0"/>
            <c:bubble3D val="1"/>
            <c:spPr>
              <a:solidFill>
                <a:schemeClr val="accent2"/>
              </a:solidFill>
            </c:spPr>
          </c:dPt>
          <c:dPt>
            <c:idx val="2"/>
            <c:invertIfNegative val="0"/>
            <c:bubble3D val="1"/>
            <c:spPr>
              <a:solidFill>
                <a:schemeClr val="accent5"/>
              </a:solidFill>
            </c:spPr>
          </c:dPt>
          <c:dPt>
            <c:idx val="3"/>
            <c:invertIfNegative val="0"/>
            <c:bubble3D val="1"/>
            <c:spPr>
              <a:solidFill>
                <a:schemeClr val="accent4"/>
              </a:solidFill>
            </c:spPr>
          </c:dPt>
          <c:dPt>
            <c:idx val="4"/>
            <c:invertIfNegative val="0"/>
            <c:bubble3D val="1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0.11321767066408041"/>
                  <c:y val="0"/>
                </c:manualLayout>
              </c:layout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"/>
              <c:layout>
                <c:manualLayout>
                  <c:x val="-0.11848360883450276"/>
                  <c:y val="0"/>
                </c:manualLayout>
              </c:layout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"/>
              <c:layout>
                <c:manualLayout>
                  <c:x val="-8.6887979811968691E-2"/>
                  <c:y val="0"/>
                </c:manualLayout>
              </c:layout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3"/>
              <c:layout>
                <c:manualLayout>
                  <c:x val="-0.12111657791971393"/>
                  <c:y val="2.7971855467881042E-3"/>
                </c:manualLayout>
              </c:layout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4"/>
              <c:layout>
                <c:manualLayout>
                  <c:x val="-0.14481329968661449"/>
                  <c:y val="-8.3915566403643133E-3"/>
                </c:manualLayout>
              </c:layout>
              <c:showLegendKey val="0"/>
              <c:showVal val="0"/>
              <c:showCatName val="0"/>
              <c:showSerName val="0"/>
              <c:showPercent val="0"/>
              <c:showBubbleSize val="1"/>
            </c:dLbl>
            <c:numFmt formatCode="#,##0.0" sourceLinked="0"/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1"/>
            <c:showLeaderLines val="0"/>
          </c:dLbls>
          <c:xVal>
            <c:numRef>
              <c:f>Лист1!$A$2:$A$6</c:f>
              <c:numCache>
                <c:formatCode>General</c:formatCode>
                <c:ptCount val="5"/>
                <c:pt idx="0">
                  <c:v>42.1</c:v>
                </c:pt>
                <c:pt idx="1">
                  <c:v>26</c:v>
                </c:pt>
                <c:pt idx="2">
                  <c:v>89</c:v>
                </c:pt>
                <c:pt idx="3">
                  <c:v>74</c:v>
                </c:pt>
                <c:pt idx="4">
                  <c:v>61</c:v>
                </c:pt>
              </c:numCache>
            </c:numRef>
          </c:xVal>
          <c:yVal>
            <c:numRef>
              <c:f>Лист1!$B$2:$B$6</c:f>
              <c:numCache>
                <c:formatCode>General</c:formatCode>
                <c:ptCount val="5"/>
                <c:pt idx="0">
                  <c:v>46</c:v>
                </c:pt>
                <c:pt idx="1">
                  <c:v>27.1</c:v>
                </c:pt>
                <c:pt idx="2">
                  <c:v>89</c:v>
                </c:pt>
                <c:pt idx="3">
                  <c:v>72</c:v>
                </c:pt>
                <c:pt idx="4">
                  <c:v>71</c:v>
                </c:pt>
              </c:numCache>
            </c:numRef>
          </c:yVal>
          <c:bubbleSize>
            <c:numRef>
              <c:f>Лист1!$C$2:$C$6</c:f>
              <c:numCache>
                <c:formatCode>0.0</c:formatCode>
                <c:ptCount val="5"/>
                <c:pt idx="0">
                  <c:v>20</c:v>
                </c:pt>
                <c:pt idx="1">
                  <c:v>19.7</c:v>
                </c:pt>
                <c:pt idx="2">
                  <c:v>30</c:v>
                </c:pt>
                <c:pt idx="3">
                  <c:v>39</c:v>
                </c:pt>
                <c:pt idx="4">
                  <c:v>42</c:v>
                </c:pt>
              </c:numCache>
            </c:numRef>
          </c:bubbleSize>
          <c:bubble3D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70"/>
        <c:showNegBubbles val="0"/>
        <c:axId val="111191936"/>
        <c:axId val="111193472"/>
      </c:bubbleChart>
      <c:valAx>
        <c:axId val="111191936"/>
        <c:scaling>
          <c:orientation val="minMax"/>
          <c:max val="100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111193472"/>
        <c:crosses val="autoZero"/>
        <c:crossBetween val="midCat"/>
        <c:majorUnit val="5"/>
        <c:minorUnit val="0.2"/>
      </c:valAx>
      <c:valAx>
        <c:axId val="111193472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11191936"/>
        <c:crosses val="autoZero"/>
        <c:crossBetween val="midCat"/>
        <c:majorUnit val="5"/>
        <c:minorUnit val="5"/>
      </c:valAx>
      <c:spPr>
        <a:blipFill>
          <a:blip xmlns:r="http://schemas.openxmlformats.org/officeDocument/2006/relationships" r:embed="rId1"/>
          <a:stretch>
            <a:fillRect/>
          </a:stretch>
        </a:blip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Муниципальный внутренний долг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9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01.01.2008</c:v>
                </c:pt>
                <c:pt idx="1">
                  <c:v>01.01.2009</c:v>
                </c:pt>
                <c:pt idx="2">
                  <c:v> 01.01.2010</c:v>
                </c:pt>
                <c:pt idx="3">
                  <c:v> 01.01.2011</c:v>
                </c:pt>
                <c:pt idx="4">
                  <c:v>01.01.2012</c:v>
                </c:pt>
                <c:pt idx="5">
                  <c:v>01.01.2013</c:v>
                </c:pt>
                <c:pt idx="6">
                  <c:v>01.01.2014</c:v>
                </c:pt>
                <c:pt idx="7">
                  <c:v>01.01.2015</c:v>
                </c:pt>
                <c:pt idx="8">
                  <c:v>01.01.2016</c:v>
                </c:pt>
                <c:pt idx="9">
                  <c:v>01.01.2017</c:v>
                </c:pt>
              </c:strCache>
            </c:strRef>
          </c:cat>
          <c:val>
            <c:numRef>
              <c:f>Лист1!$B$2:$B$11</c:f>
              <c:numCache>
                <c:formatCode>0.0</c:formatCode>
                <c:ptCount val="10"/>
                <c:pt idx="0">
                  <c:v>129.19999999999999</c:v>
                </c:pt>
                <c:pt idx="1">
                  <c:v>254.3</c:v>
                </c:pt>
                <c:pt idx="2">
                  <c:v>352.2</c:v>
                </c:pt>
                <c:pt idx="3">
                  <c:v>474</c:v>
                </c:pt>
                <c:pt idx="4">
                  <c:v>474</c:v>
                </c:pt>
                <c:pt idx="5">
                  <c:v>594</c:v>
                </c:pt>
                <c:pt idx="6">
                  <c:v>495</c:v>
                </c:pt>
                <c:pt idx="7">
                  <c:v>514</c:v>
                </c:pt>
                <c:pt idx="8">
                  <c:v>474</c:v>
                </c:pt>
                <c:pt idx="9">
                  <c:v>474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8407168"/>
        <c:axId val="248408704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Отношение муниципального внутреннего долга к налоговым и неналоговым доходам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triangle"/>
            <c:size val="10"/>
            <c:spPr>
              <a:solidFill>
                <a:schemeClr val="accent4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0"/>
                  <c:y val="9.533475259505723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3369498106767814E-3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7.2282496844613088E-3"/>
                  <c:y val="-4.05174575197351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4456499368923131E-3"/>
                  <c:y val="-2.14503193338879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7467348800952959E-2"/>
                  <c:y val="-4.05172698528994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"/>
                  <c:y val="-2.14503193338879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1.4456499368922598E-3"/>
                  <c:y val="-2.6217056963640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7.2282496844614146E-3"/>
                  <c:y val="-2.6217056963640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99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01.01.2008</c:v>
                </c:pt>
                <c:pt idx="1">
                  <c:v>01.01.2009</c:v>
                </c:pt>
                <c:pt idx="2">
                  <c:v> 01.01.2010</c:v>
                </c:pt>
                <c:pt idx="3">
                  <c:v> 01.01.2011</c:v>
                </c:pt>
                <c:pt idx="4">
                  <c:v>01.01.2012</c:v>
                </c:pt>
                <c:pt idx="5">
                  <c:v>01.01.2013</c:v>
                </c:pt>
                <c:pt idx="6">
                  <c:v>01.01.2014</c:v>
                </c:pt>
                <c:pt idx="7">
                  <c:v>01.01.2015</c:v>
                </c:pt>
                <c:pt idx="8">
                  <c:v>01.01.2016</c:v>
                </c:pt>
                <c:pt idx="9">
                  <c:v>01.01.2017</c:v>
                </c:pt>
              </c:strCache>
            </c:strRef>
          </c:cat>
          <c:val>
            <c:numRef>
              <c:f>Лист1!$C$2:$C$11</c:f>
              <c:numCache>
                <c:formatCode>0%</c:formatCode>
                <c:ptCount val="10"/>
                <c:pt idx="0">
                  <c:v>0.12</c:v>
                </c:pt>
                <c:pt idx="1">
                  <c:v>0.18</c:v>
                </c:pt>
                <c:pt idx="2">
                  <c:v>0.27</c:v>
                </c:pt>
                <c:pt idx="3">
                  <c:v>0.32</c:v>
                </c:pt>
                <c:pt idx="4">
                  <c:v>0.27</c:v>
                </c:pt>
                <c:pt idx="5">
                  <c:v>0.32</c:v>
                </c:pt>
                <c:pt idx="6">
                  <c:v>0.25</c:v>
                </c:pt>
                <c:pt idx="7">
                  <c:v>0.36</c:v>
                </c:pt>
                <c:pt idx="8">
                  <c:v>0.36</c:v>
                </c:pt>
                <c:pt idx="9">
                  <c:v>0.34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8422784"/>
        <c:axId val="248424320"/>
      </c:lineChart>
      <c:catAx>
        <c:axId val="248407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99"/>
            </a:pPr>
            <a:endParaRPr lang="ru-RU"/>
          </a:p>
        </c:txPr>
        <c:crossAx val="248408704"/>
        <c:crosses val="autoZero"/>
        <c:auto val="1"/>
        <c:lblAlgn val="ctr"/>
        <c:lblOffset val="100"/>
        <c:noMultiLvlLbl val="0"/>
      </c:catAx>
      <c:valAx>
        <c:axId val="248408704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199"/>
            </a:pPr>
            <a:endParaRPr lang="ru-RU"/>
          </a:p>
        </c:txPr>
        <c:crossAx val="248407168"/>
        <c:crosses val="autoZero"/>
        <c:crossBetween val="between"/>
      </c:valAx>
      <c:catAx>
        <c:axId val="2484227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48424320"/>
        <c:crosses val="autoZero"/>
        <c:auto val="1"/>
        <c:lblAlgn val="ctr"/>
        <c:lblOffset val="100"/>
        <c:noMultiLvlLbl val="0"/>
      </c:catAx>
      <c:valAx>
        <c:axId val="248424320"/>
        <c:scaling>
          <c:orientation val="minMax"/>
          <c:max val="1"/>
        </c:scaling>
        <c:delete val="0"/>
        <c:axPos val="r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199"/>
            </a:pPr>
            <a:endParaRPr lang="ru-RU"/>
          </a:p>
        </c:txPr>
        <c:crossAx val="248422784"/>
        <c:crosses val="max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invertIfNegative val="0"/>
          <c:dPt>
            <c:idx val="0"/>
            <c:invertIfNegative val="0"/>
            <c:bubble3D val="1"/>
            <c:spPr>
              <a:solidFill>
                <a:schemeClr val="accent1"/>
              </a:solidFill>
            </c:spPr>
          </c:dPt>
          <c:dPt>
            <c:idx val="1"/>
            <c:invertIfNegative val="0"/>
            <c:bubble3D val="1"/>
            <c:spPr>
              <a:solidFill>
                <a:schemeClr val="accent2"/>
              </a:solidFill>
            </c:spPr>
          </c:dPt>
          <c:dPt>
            <c:idx val="2"/>
            <c:invertIfNegative val="0"/>
            <c:bubble3D val="1"/>
            <c:spPr>
              <a:solidFill>
                <a:schemeClr val="accent5"/>
              </a:solidFill>
            </c:spPr>
          </c:dPt>
          <c:dPt>
            <c:idx val="3"/>
            <c:invertIfNegative val="0"/>
            <c:bubble3D val="1"/>
            <c:spPr>
              <a:solidFill>
                <a:schemeClr val="accent4"/>
              </a:solidFill>
            </c:spPr>
          </c:dPt>
          <c:dPt>
            <c:idx val="4"/>
            <c:invertIfNegative val="0"/>
            <c:bubble3D val="1"/>
            <c:spPr>
              <a:solidFill>
                <a:schemeClr val="accent3"/>
              </a:solidFill>
            </c:spPr>
          </c:dPt>
          <c:dLbls>
            <c:dLbl>
              <c:idx val="3"/>
              <c:layout>
                <c:manualLayout>
                  <c:x val="-0.10576447480548253"/>
                  <c:y val="-2.8851970987184956E-3"/>
                </c:manualLayout>
              </c:layout>
              <c:dLblPos val="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Лист1!$A$2:$A$6</c:f>
              <c:numCache>
                <c:formatCode>General</c:formatCode>
                <c:ptCount val="5"/>
                <c:pt idx="0">
                  <c:v>42.1</c:v>
                </c:pt>
                <c:pt idx="1">
                  <c:v>26</c:v>
                </c:pt>
                <c:pt idx="2">
                  <c:v>89</c:v>
                </c:pt>
                <c:pt idx="3">
                  <c:v>74</c:v>
                </c:pt>
                <c:pt idx="4">
                  <c:v>61</c:v>
                </c:pt>
              </c:numCache>
            </c:numRef>
          </c:xVal>
          <c:yVal>
            <c:numRef>
              <c:f>Лист1!$B$2:$B$6</c:f>
              <c:numCache>
                <c:formatCode>General</c:formatCode>
                <c:ptCount val="5"/>
                <c:pt idx="0">
                  <c:v>46</c:v>
                </c:pt>
                <c:pt idx="1">
                  <c:v>27.1</c:v>
                </c:pt>
                <c:pt idx="2">
                  <c:v>89</c:v>
                </c:pt>
                <c:pt idx="3">
                  <c:v>72</c:v>
                </c:pt>
                <c:pt idx="4">
                  <c:v>71</c:v>
                </c:pt>
              </c:numCache>
            </c:numRef>
          </c:yVal>
          <c:bubbleSize>
            <c:numRef>
              <c:f>Лист1!$C$2:$C$6</c:f>
              <c:numCache>
                <c:formatCode>General</c:formatCode>
                <c:ptCount val="5"/>
                <c:pt idx="0">
                  <c:v>20.3</c:v>
                </c:pt>
                <c:pt idx="1">
                  <c:v>20.7</c:v>
                </c:pt>
                <c:pt idx="2">
                  <c:v>29.9</c:v>
                </c:pt>
                <c:pt idx="3">
                  <c:v>38.299999999999997</c:v>
                </c:pt>
                <c:pt idx="4">
                  <c:v>43.1</c:v>
                </c:pt>
              </c:numCache>
            </c:numRef>
          </c:bubbleSize>
          <c:bubble3D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70"/>
        <c:showNegBubbles val="0"/>
        <c:axId val="112645632"/>
        <c:axId val="112647168"/>
      </c:bubbleChart>
      <c:valAx>
        <c:axId val="112645632"/>
        <c:scaling>
          <c:orientation val="minMax"/>
          <c:max val="100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112647168"/>
        <c:crosses val="autoZero"/>
        <c:crossBetween val="midCat"/>
        <c:majorUnit val="5"/>
        <c:minorUnit val="0.2"/>
      </c:valAx>
      <c:valAx>
        <c:axId val="112647168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12645632"/>
        <c:crosses val="autoZero"/>
        <c:crossBetween val="midCat"/>
        <c:majorUnit val="5"/>
        <c:minorUnit val="5"/>
      </c:valAx>
      <c:spPr>
        <a:blipFill>
          <a:blip xmlns:r="http://schemas.openxmlformats.org/officeDocument/2006/relationships" r:embed="rId1"/>
          <a:stretch>
            <a:fillRect/>
          </a:stretch>
        </a:blip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591174023872251E-2"/>
          <c:y val="0.12938278819043725"/>
          <c:w val="0.80527292833095998"/>
          <c:h val="0.476223599922075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год ожидаемое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Lbls>
            <c:dLbl>
              <c:idx val="0"/>
              <c:layout>
                <c:manualLayout>
                  <c:x val="-0.20357977020641119"/>
                  <c:y val="5.67187696962057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4442452130641814"/>
                  <c:y val="-7.916509097020886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9411893510540179"/>
                  <c:y val="-8.481830787389849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Налоговые  доходы - 1 040,2 млн. руб.</c:v>
                </c:pt>
                <c:pt idx="1">
                  <c:v>Неналоговые  доходы - 350,2 млн. руб.</c:v>
                </c:pt>
                <c:pt idx="2">
                  <c:v>Безвозмездные поступления - 2 183,6 млн. руб.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0.29099999999999998</c:v>
                </c:pt>
                <c:pt idx="1">
                  <c:v>9.8000000000000004E-2</c:v>
                </c:pt>
                <c:pt idx="2">
                  <c:v>0.61099999999999999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401">
          <a:noFill/>
        </a:ln>
      </c:spPr>
    </c:plotArea>
    <c:legend>
      <c:legendPos val="r"/>
      <c:layout>
        <c:manualLayout>
          <c:xMode val="edge"/>
          <c:yMode val="edge"/>
          <c:x val="5.522344015179536E-2"/>
          <c:y val="0.66428079606932255"/>
          <c:w val="0.80368085052403315"/>
          <c:h val="0.22018348623853207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002248567444935"/>
          <c:y val="0.16705252233343446"/>
          <c:w val="0.78175356023178777"/>
          <c:h val="0.41046696901561469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2016 год план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</c:dPt>
          <c:dPt>
            <c:idx val="1"/>
            <c:bubble3D val="0"/>
          </c:dPt>
          <c:dPt>
            <c:idx val="2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0.21284985382022709"/>
                  <c:y val="6.777636511566631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3604607632683915"/>
                  <c:y val="-8.226873962542864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23240785986776089"/>
                  <c:y val="-8.110640294979240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spPr>
              <a:noFill/>
              <a:ln w="26068">
                <a:noFill/>
              </a:ln>
            </c:spPr>
            <c:txPr>
              <a:bodyPr/>
              <a:lstStyle/>
              <a:p>
                <a:pPr>
                  <a:defRPr sz="1437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Лист1!$A$3:$A$5</c:f>
              <c:strCache>
                <c:ptCount val="3"/>
                <c:pt idx="0">
                  <c:v>Налоговые доходы - 1 051,2 млн. руб.</c:v>
                </c:pt>
                <c:pt idx="1">
                  <c:v>Неналоговые доходы - 250,2 млн. руб.</c:v>
                </c:pt>
                <c:pt idx="2">
                  <c:v>Безвозмездные поступления -   2 211,5 млн. руб.</c:v>
                </c:pt>
              </c:strCache>
            </c:strRef>
          </c:cat>
          <c:val>
            <c:numRef>
              <c:f>Лист1!$B$3:$B$5</c:f>
              <c:numCache>
                <c:formatCode>0.0%</c:formatCode>
                <c:ptCount val="3"/>
                <c:pt idx="0">
                  <c:v>0.29899999999999999</c:v>
                </c:pt>
                <c:pt idx="1">
                  <c:v>7.0999999999999994E-2</c:v>
                </c:pt>
                <c:pt idx="2">
                  <c:v>0.63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6068">
          <a:noFill/>
        </a:ln>
      </c:spPr>
    </c:plotArea>
    <c:legend>
      <c:legendPos val="r"/>
      <c:layout>
        <c:manualLayout>
          <c:xMode val="edge"/>
          <c:yMode val="edge"/>
          <c:x val="6.070287539936102E-2"/>
          <c:y val="0.68023255813953487"/>
          <c:w val="0.82747603833865813"/>
          <c:h val="0.22480620155038761"/>
        </c:manualLayout>
      </c:layout>
      <c:overlay val="0"/>
      <c:txPr>
        <a:bodyPr/>
        <a:lstStyle/>
        <a:p>
          <a:pPr>
            <a:defRPr sz="1232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47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2646684633443888E-2"/>
          <c:y val="0.11922144964076312"/>
          <c:w val="0.81695217207666648"/>
          <c:h val="0.48807247880038113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2017 год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Lbls>
            <c:dLbl>
              <c:idx val="0"/>
              <c:layout>
                <c:manualLayout>
                  <c:x val="-0.18418380957906941"/>
                  <c:y val="5.972823742024249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5585298786352139"/>
                  <c:y val="-9.874196614412876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22598628134808565"/>
                  <c:y val="-6.61278228395831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Лист1!$A$3:$A$5</c:f>
              <c:strCache>
                <c:ptCount val="3"/>
                <c:pt idx="0">
                  <c:v>Налоговые доходы - 1 062,7 млн. руб.</c:v>
                </c:pt>
                <c:pt idx="1">
                  <c:v>Неналоговые доходы - 288,9 млн. руб.</c:v>
                </c:pt>
                <c:pt idx="2">
                  <c:v>Безвозмездные поступления - 1 818,5 млн. руб.</c:v>
                </c:pt>
              </c:strCache>
            </c:strRef>
          </c:cat>
          <c:val>
            <c:numRef>
              <c:f>Лист1!$B$3:$B$5</c:f>
              <c:numCache>
                <c:formatCode>0.0%</c:formatCode>
                <c:ptCount val="3"/>
                <c:pt idx="0">
                  <c:v>0.33500000000000002</c:v>
                </c:pt>
                <c:pt idx="1">
                  <c:v>9.0999999999999998E-2</c:v>
                </c:pt>
                <c:pt idx="2">
                  <c:v>0.57399999999999995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397">
          <a:noFill/>
        </a:ln>
      </c:spPr>
    </c:plotArea>
    <c:legend>
      <c:legendPos val="r"/>
      <c:layout>
        <c:manualLayout>
          <c:xMode val="edge"/>
          <c:yMode val="edge"/>
          <c:x val="0.11587230334910874"/>
          <c:y val="0.65860437168162922"/>
          <c:w val="0.79808864690321168"/>
          <c:h val="0.22395023328149297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574617452985147E-3"/>
          <c:y val="0.11442609147299043"/>
          <c:w val="0.96643360330290273"/>
          <c:h val="0.50574721499963748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2018 год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</c:dPt>
          <c:dPt>
            <c:idx val="1"/>
            <c:bubble3D val="0"/>
          </c:dPt>
          <c:dPt>
            <c:idx val="2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0.21284985382022709"/>
                  <c:y val="6.777636511566631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2638854528715868"/>
                  <c:y val="-0.1048501986202574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23240785986776089"/>
                  <c:y val="-8.110640294979240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spPr>
              <a:noFill/>
              <a:ln w="26068">
                <a:noFill/>
              </a:ln>
            </c:spPr>
            <c:txPr>
              <a:bodyPr/>
              <a:lstStyle/>
              <a:p>
                <a:pPr>
                  <a:defRPr sz="1437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Лист1!$A$3:$A$5</c:f>
              <c:strCache>
                <c:ptCount val="3"/>
                <c:pt idx="0">
                  <c:v>Налоговые доходы - 1 077,9 млн. руб.</c:v>
                </c:pt>
                <c:pt idx="1">
                  <c:v>Неналоговые доходы - 260,3 млн. руб.</c:v>
                </c:pt>
                <c:pt idx="2">
                  <c:v>Безвозмездные поступления -   1 735,4 млн. руб.</c:v>
                </c:pt>
              </c:strCache>
            </c:strRef>
          </c:cat>
          <c:val>
            <c:numRef>
              <c:f>Лист1!$B$3:$B$5</c:f>
              <c:numCache>
                <c:formatCode>0.0%</c:formatCode>
                <c:ptCount val="3"/>
                <c:pt idx="0">
                  <c:v>0.35</c:v>
                </c:pt>
                <c:pt idx="1">
                  <c:v>8.5000000000000006E-2</c:v>
                </c:pt>
                <c:pt idx="2">
                  <c:v>0.56499999999999995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6068">
          <a:noFill/>
        </a:ln>
      </c:spPr>
    </c:plotArea>
    <c:legend>
      <c:legendPos val="r"/>
      <c:layout>
        <c:manualLayout>
          <c:xMode val="edge"/>
          <c:yMode val="edge"/>
          <c:x val="9.1963876530492279E-3"/>
          <c:y val="0.6827416016337694"/>
          <c:w val="0.98199555097720348"/>
          <c:h val="0.22480620155038761"/>
        </c:manualLayout>
      </c:layout>
      <c:overlay val="0"/>
      <c:txPr>
        <a:bodyPr/>
        <a:lstStyle/>
        <a:p>
          <a:pPr>
            <a:defRPr sz="1232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47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838906488401771E-2"/>
          <c:y val="0.13180698534437638"/>
          <c:w val="0.83369028373537146"/>
          <c:h val="0.49806460952791581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2019 год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Lbls>
            <c:dLbl>
              <c:idx val="0"/>
              <c:layout>
                <c:manualLayout>
                  <c:x val="-0.18418380957906941"/>
                  <c:y val="5.972823742024249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1233354359359476"/>
                  <c:y val="-0.1037380701406199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22598628134808565"/>
                  <c:y val="-6.61278228395831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Лист1!$A$3:$A$5</c:f>
              <c:strCache>
                <c:ptCount val="3"/>
                <c:pt idx="0">
                  <c:v>Налоговые доходы - 1 085,7 млн. руб.</c:v>
                </c:pt>
                <c:pt idx="1">
                  <c:v>Неналоговые доходы - 257,3 млн. руб.</c:v>
                </c:pt>
                <c:pt idx="2">
                  <c:v>Безвозмездные поступления - 1 735,7 млн. руб.</c:v>
                </c:pt>
              </c:strCache>
            </c:strRef>
          </c:cat>
          <c:val>
            <c:numRef>
              <c:f>Лист1!$B$3:$B$5</c:f>
              <c:numCache>
                <c:formatCode>0.0%</c:formatCode>
                <c:ptCount val="3"/>
                <c:pt idx="0">
                  <c:v>0.35299999999999998</c:v>
                </c:pt>
                <c:pt idx="1">
                  <c:v>8.3000000000000004E-2</c:v>
                </c:pt>
                <c:pt idx="2">
                  <c:v>0.56399999999999995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397">
          <a:noFill/>
        </a:ln>
      </c:spPr>
    </c:plotArea>
    <c:legend>
      <c:legendPos val="r"/>
      <c:layout>
        <c:manualLayout>
          <c:xMode val="edge"/>
          <c:yMode val="edge"/>
          <c:x val="0"/>
          <c:y val="0.69367211206480273"/>
          <c:w val="0.98334401328936227"/>
          <c:h val="0.22395023328149297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B40CAB-6CF8-4B41-A93E-BCD427C7FA54}" type="doc">
      <dgm:prSet loTypeId="urn:microsoft.com/office/officeart/2005/8/layout/vList3" loCatId="picture" qsTypeId="urn:microsoft.com/office/officeart/2005/8/quickstyle/simple1#1" qsCatId="simple" csTypeId="urn:microsoft.com/office/officeart/2005/8/colors/accent1_2#1" csCatId="accent1" phldr="1"/>
      <dgm:spPr/>
    </dgm:pt>
    <dgm:pt modelId="{2A9A4847-3BA1-4BA1-AC2F-31C06C0F3570}">
      <dgm:prSet phldrT="[Текст]"/>
      <dgm:spPr/>
      <dgm:t>
        <a:bodyPr/>
        <a:lstStyle/>
        <a:p>
          <a:r>
            <a:rPr lang="ru-RU" dirty="0" smtClean="0"/>
            <a:t>Проводятся публичные слушания</a:t>
          </a:r>
          <a:endParaRPr lang="ru-RU" dirty="0"/>
        </a:p>
      </dgm:t>
    </dgm:pt>
    <dgm:pt modelId="{25930E6F-9EAA-4246-871B-B39C966E8E33}" type="parTrans" cxnId="{26D71EEF-1DA3-405D-9CDE-91EABE924193}">
      <dgm:prSet/>
      <dgm:spPr/>
      <dgm:t>
        <a:bodyPr/>
        <a:lstStyle/>
        <a:p>
          <a:endParaRPr lang="ru-RU"/>
        </a:p>
      </dgm:t>
    </dgm:pt>
    <dgm:pt modelId="{8B6FCCEB-3D31-4C2D-813E-198BFDE122E7}" type="sibTrans" cxnId="{26D71EEF-1DA3-405D-9CDE-91EABE924193}">
      <dgm:prSet/>
      <dgm:spPr/>
      <dgm:t>
        <a:bodyPr/>
        <a:lstStyle/>
        <a:p>
          <a:endParaRPr lang="ru-RU"/>
        </a:p>
      </dgm:t>
    </dgm:pt>
    <dgm:pt modelId="{11FF78F1-9292-4A98-A799-4DD163EB3031}" type="pres">
      <dgm:prSet presAssocID="{8EB40CAB-6CF8-4B41-A93E-BCD427C7FA54}" presName="linearFlow" presStyleCnt="0">
        <dgm:presLayoutVars>
          <dgm:dir/>
          <dgm:resizeHandles val="exact"/>
        </dgm:presLayoutVars>
      </dgm:prSet>
      <dgm:spPr/>
    </dgm:pt>
    <dgm:pt modelId="{03B708F0-6BA0-4E90-BCF1-E61ED13B6541}" type="pres">
      <dgm:prSet presAssocID="{2A9A4847-3BA1-4BA1-AC2F-31C06C0F3570}" presName="composite" presStyleCnt="0"/>
      <dgm:spPr/>
    </dgm:pt>
    <dgm:pt modelId="{15B302CE-8C3B-4D59-B08D-822E2198B2FC}" type="pres">
      <dgm:prSet presAssocID="{2A9A4847-3BA1-4BA1-AC2F-31C06C0F3570}" presName="imgShp" presStyleLbl="fgImgPlace1" presStyleIdx="0" presStyleCnt="1"/>
      <dgm:spPr>
        <a:blipFill>
          <a:blip xmlns:r="http://schemas.openxmlformats.org/officeDocument/2006/relationships" r:embed="rId1" cstate="print">
            <a:extLst/>
          </a:blip>
          <a:srcRect/>
          <a:stretch>
            <a:fillRect l="-17000" r="-17000"/>
          </a:stretch>
        </a:blipFill>
      </dgm:spPr>
    </dgm:pt>
    <dgm:pt modelId="{C0FEDEF4-320D-4FFD-9A58-C78DE507E03C}" type="pres">
      <dgm:prSet presAssocID="{2A9A4847-3BA1-4BA1-AC2F-31C06C0F3570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825F51-9D0A-44D8-BAF8-2F8F5BB2C7ED}" type="presOf" srcId="{8EB40CAB-6CF8-4B41-A93E-BCD427C7FA54}" destId="{11FF78F1-9292-4A98-A799-4DD163EB3031}" srcOrd="0" destOrd="0" presId="urn:microsoft.com/office/officeart/2005/8/layout/vList3"/>
    <dgm:cxn modelId="{26D71EEF-1DA3-405D-9CDE-91EABE924193}" srcId="{8EB40CAB-6CF8-4B41-A93E-BCD427C7FA54}" destId="{2A9A4847-3BA1-4BA1-AC2F-31C06C0F3570}" srcOrd="0" destOrd="0" parTransId="{25930E6F-9EAA-4246-871B-B39C966E8E33}" sibTransId="{8B6FCCEB-3D31-4C2D-813E-198BFDE122E7}"/>
    <dgm:cxn modelId="{3F7E737E-2C8E-4977-9A7C-5757D482F3FD}" type="presOf" srcId="{2A9A4847-3BA1-4BA1-AC2F-31C06C0F3570}" destId="{C0FEDEF4-320D-4FFD-9A58-C78DE507E03C}" srcOrd="0" destOrd="0" presId="urn:microsoft.com/office/officeart/2005/8/layout/vList3"/>
    <dgm:cxn modelId="{DBC2A3BE-C339-43EF-8DF6-712BB46519B1}" type="presParOf" srcId="{11FF78F1-9292-4A98-A799-4DD163EB3031}" destId="{03B708F0-6BA0-4E90-BCF1-E61ED13B6541}" srcOrd="0" destOrd="0" presId="urn:microsoft.com/office/officeart/2005/8/layout/vList3"/>
    <dgm:cxn modelId="{18875967-9A1F-4CF5-94A8-CCE7BDDAB7FA}" type="presParOf" srcId="{03B708F0-6BA0-4E90-BCF1-E61ED13B6541}" destId="{15B302CE-8C3B-4D59-B08D-822E2198B2FC}" srcOrd="0" destOrd="0" presId="urn:microsoft.com/office/officeart/2005/8/layout/vList3"/>
    <dgm:cxn modelId="{CC5D5074-6F16-447F-A90E-5F4F684E86CE}" type="presParOf" srcId="{03B708F0-6BA0-4E90-BCF1-E61ED13B6541}" destId="{C0FEDEF4-320D-4FFD-9A58-C78DE507E03C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B40CAB-6CF8-4B41-A93E-BCD427C7FA54}" type="doc">
      <dgm:prSet loTypeId="urn:microsoft.com/office/officeart/2005/8/layout/vList3" loCatId="picture" qsTypeId="urn:microsoft.com/office/officeart/2005/8/quickstyle/simple1#2" qsCatId="simple" csTypeId="urn:microsoft.com/office/officeart/2005/8/colors/accent1_2#2" csCatId="accent1" phldr="1"/>
      <dgm:spPr/>
    </dgm:pt>
    <dgm:pt modelId="{2A9A4847-3BA1-4BA1-AC2F-31C06C0F3570}">
      <dgm:prSet phldrT="[Текст]"/>
      <dgm:spPr/>
      <dgm:t>
        <a:bodyPr/>
        <a:lstStyle/>
        <a:p>
          <a:r>
            <a:rPr lang="ru-RU" dirty="0" smtClean="0"/>
            <a:t>Проводятся публичные слушания</a:t>
          </a:r>
          <a:endParaRPr lang="ru-RU" dirty="0"/>
        </a:p>
      </dgm:t>
    </dgm:pt>
    <dgm:pt modelId="{25930E6F-9EAA-4246-871B-B39C966E8E33}" type="parTrans" cxnId="{26D71EEF-1DA3-405D-9CDE-91EABE924193}">
      <dgm:prSet/>
      <dgm:spPr/>
      <dgm:t>
        <a:bodyPr/>
        <a:lstStyle/>
        <a:p>
          <a:endParaRPr lang="ru-RU"/>
        </a:p>
      </dgm:t>
    </dgm:pt>
    <dgm:pt modelId="{8B6FCCEB-3D31-4C2D-813E-198BFDE122E7}" type="sibTrans" cxnId="{26D71EEF-1DA3-405D-9CDE-91EABE924193}">
      <dgm:prSet/>
      <dgm:spPr/>
      <dgm:t>
        <a:bodyPr/>
        <a:lstStyle/>
        <a:p>
          <a:endParaRPr lang="ru-RU"/>
        </a:p>
      </dgm:t>
    </dgm:pt>
    <dgm:pt modelId="{11FF78F1-9292-4A98-A799-4DD163EB3031}" type="pres">
      <dgm:prSet presAssocID="{8EB40CAB-6CF8-4B41-A93E-BCD427C7FA54}" presName="linearFlow" presStyleCnt="0">
        <dgm:presLayoutVars>
          <dgm:dir/>
          <dgm:resizeHandles val="exact"/>
        </dgm:presLayoutVars>
      </dgm:prSet>
      <dgm:spPr/>
    </dgm:pt>
    <dgm:pt modelId="{03B708F0-6BA0-4E90-BCF1-E61ED13B6541}" type="pres">
      <dgm:prSet presAssocID="{2A9A4847-3BA1-4BA1-AC2F-31C06C0F3570}" presName="composite" presStyleCnt="0"/>
      <dgm:spPr/>
    </dgm:pt>
    <dgm:pt modelId="{15B302CE-8C3B-4D59-B08D-822E2198B2FC}" type="pres">
      <dgm:prSet presAssocID="{2A9A4847-3BA1-4BA1-AC2F-31C06C0F3570}" presName="imgShp" presStyleLbl="fgImgPlace1" presStyleIdx="0" presStyleCnt="1"/>
      <dgm:spPr>
        <a:blipFill>
          <a:blip xmlns:r="http://schemas.openxmlformats.org/officeDocument/2006/relationships" r:embed="rId1" cstate="print">
            <a:extLst/>
          </a:blip>
          <a:srcRect/>
          <a:stretch>
            <a:fillRect l="-17000" r="-17000"/>
          </a:stretch>
        </a:blipFill>
      </dgm:spPr>
    </dgm:pt>
    <dgm:pt modelId="{C0FEDEF4-320D-4FFD-9A58-C78DE507E03C}" type="pres">
      <dgm:prSet presAssocID="{2A9A4847-3BA1-4BA1-AC2F-31C06C0F3570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D71EEF-1DA3-405D-9CDE-91EABE924193}" srcId="{8EB40CAB-6CF8-4B41-A93E-BCD427C7FA54}" destId="{2A9A4847-3BA1-4BA1-AC2F-31C06C0F3570}" srcOrd="0" destOrd="0" parTransId="{25930E6F-9EAA-4246-871B-B39C966E8E33}" sibTransId="{8B6FCCEB-3D31-4C2D-813E-198BFDE122E7}"/>
    <dgm:cxn modelId="{3B5B9BA2-DD2F-4646-9D5C-BEF6BB136272}" type="presOf" srcId="{8EB40CAB-6CF8-4B41-A93E-BCD427C7FA54}" destId="{11FF78F1-9292-4A98-A799-4DD163EB3031}" srcOrd="0" destOrd="0" presId="urn:microsoft.com/office/officeart/2005/8/layout/vList3"/>
    <dgm:cxn modelId="{C0259A0C-9512-4944-A5DD-8FBC3080A37A}" type="presOf" srcId="{2A9A4847-3BA1-4BA1-AC2F-31C06C0F3570}" destId="{C0FEDEF4-320D-4FFD-9A58-C78DE507E03C}" srcOrd="0" destOrd="0" presId="urn:microsoft.com/office/officeart/2005/8/layout/vList3"/>
    <dgm:cxn modelId="{922F4F51-9FA4-47D8-BB9B-66D042613918}" type="presParOf" srcId="{11FF78F1-9292-4A98-A799-4DD163EB3031}" destId="{03B708F0-6BA0-4E90-BCF1-E61ED13B6541}" srcOrd="0" destOrd="0" presId="urn:microsoft.com/office/officeart/2005/8/layout/vList3"/>
    <dgm:cxn modelId="{AEA3E64F-97E1-48B7-9205-07A4BDD4545E}" type="presParOf" srcId="{03B708F0-6BA0-4E90-BCF1-E61ED13B6541}" destId="{15B302CE-8C3B-4D59-B08D-822E2198B2FC}" srcOrd="0" destOrd="0" presId="urn:microsoft.com/office/officeart/2005/8/layout/vList3"/>
    <dgm:cxn modelId="{72DDA21B-242C-481F-B453-38D839173483}" type="presParOf" srcId="{03B708F0-6BA0-4E90-BCF1-E61ED13B6541}" destId="{C0FEDEF4-320D-4FFD-9A58-C78DE507E03C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86F66CF-7D7E-412B-ACFF-73FA4A5710E3}" type="doc">
      <dgm:prSet loTypeId="urn:microsoft.com/office/officeart/2005/8/layout/radial6" loCatId="cycle" qsTypeId="urn:microsoft.com/office/officeart/2005/8/quickstyle/simple1#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AE1404B-1F1C-48F6-8465-26A7CA38A0B0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Участники бюджетного процесса</a:t>
          </a:r>
          <a:endParaRPr lang="ru-RU" dirty="0">
            <a:solidFill>
              <a:schemeClr val="tx1"/>
            </a:solidFill>
          </a:endParaRPr>
        </a:p>
      </dgm:t>
    </dgm:pt>
    <dgm:pt modelId="{479535F8-4837-4409-8375-66BA79BEB72E}" type="parTrans" cxnId="{7E90073A-12EB-4121-A791-F4ACEE112447}">
      <dgm:prSet/>
      <dgm:spPr/>
      <dgm:t>
        <a:bodyPr/>
        <a:lstStyle/>
        <a:p>
          <a:endParaRPr lang="ru-RU"/>
        </a:p>
      </dgm:t>
    </dgm:pt>
    <dgm:pt modelId="{C9323D64-ACE4-497A-9EB9-DB67F2293343}" type="sibTrans" cxnId="{7E90073A-12EB-4121-A791-F4ACEE112447}">
      <dgm:prSet/>
      <dgm:spPr/>
      <dgm:t>
        <a:bodyPr/>
        <a:lstStyle/>
        <a:p>
          <a:endParaRPr lang="ru-RU"/>
        </a:p>
      </dgm:t>
    </dgm:pt>
    <dgm:pt modelId="{34BE101E-7B06-4AB2-9CC8-650D2E14A328}">
      <dgm:prSet phldrT="[Текст]"/>
      <dgm:spPr/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</a:rPr>
            <a:t>Глава городского округа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руководит подготовкой вопросов, вносимых на рассмотрение Совета;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инициирует публичные слушания;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председательствует на заседании Совета.</a:t>
          </a:r>
          <a:endParaRPr lang="ru-RU" dirty="0">
            <a:solidFill>
              <a:schemeClr val="tx1"/>
            </a:solidFill>
          </a:endParaRPr>
        </a:p>
      </dgm:t>
    </dgm:pt>
    <dgm:pt modelId="{9B93B7E7-62A0-4408-8F77-3CA0B4AB977C}" type="parTrans" cxnId="{87D99FA7-633B-460C-912D-BADBAAA19ABA}">
      <dgm:prSet/>
      <dgm:spPr/>
      <dgm:t>
        <a:bodyPr/>
        <a:lstStyle/>
        <a:p>
          <a:endParaRPr lang="ru-RU"/>
        </a:p>
      </dgm:t>
    </dgm:pt>
    <dgm:pt modelId="{428CA93B-C0E8-4139-B292-C15430994F62}" type="sibTrans" cxnId="{87D99FA7-633B-460C-912D-BADBAAA19ABA}">
      <dgm:prSet/>
      <dgm:spPr/>
      <dgm:t>
        <a:bodyPr/>
        <a:lstStyle/>
        <a:p>
          <a:endParaRPr lang="ru-RU"/>
        </a:p>
      </dgm:t>
    </dgm:pt>
    <dgm:pt modelId="{AD086328-42E6-4038-8968-4EA045F7CF0E}">
      <dgm:prSet phldrT="[Текст]"/>
      <dgm:spPr/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</a:rPr>
            <a:t>Совет округа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рассматривает и утверждает бюджет;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устанавливает, изменяет и отменяет местные налоги.</a:t>
          </a:r>
          <a:endParaRPr lang="ru-RU" dirty="0">
            <a:solidFill>
              <a:schemeClr val="tx1"/>
            </a:solidFill>
          </a:endParaRPr>
        </a:p>
      </dgm:t>
    </dgm:pt>
    <dgm:pt modelId="{6C2D5477-08B7-4FE1-B563-88E987AE78FE}" type="parTrans" cxnId="{3EFF7720-2FFB-4CD6-AD6E-AEACF19F1A46}">
      <dgm:prSet/>
      <dgm:spPr/>
      <dgm:t>
        <a:bodyPr/>
        <a:lstStyle/>
        <a:p>
          <a:endParaRPr lang="ru-RU"/>
        </a:p>
      </dgm:t>
    </dgm:pt>
    <dgm:pt modelId="{36E4F3B6-8DD8-4DE5-A120-B51436573A5D}" type="sibTrans" cxnId="{3EFF7720-2FFB-4CD6-AD6E-AEACF19F1A46}">
      <dgm:prSet/>
      <dgm:spPr/>
      <dgm:t>
        <a:bodyPr/>
        <a:lstStyle/>
        <a:p>
          <a:endParaRPr lang="ru-RU"/>
        </a:p>
      </dgm:t>
    </dgm:pt>
    <dgm:pt modelId="{457D5479-3190-4159-BAE4-C5C8ADB2286C}">
      <dgm:prSet phldrT="[Текст]"/>
      <dgm:spPr/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</a:rPr>
            <a:t>Администрация округа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составляет и исполняет бюджет;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осуществляет муниципальные заимствования.</a:t>
          </a:r>
          <a:endParaRPr lang="ru-RU" dirty="0">
            <a:solidFill>
              <a:schemeClr val="tx1"/>
            </a:solidFill>
          </a:endParaRPr>
        </a:p>
      </dgm:t>
    </dgm:pt>
    <dgm:pt modelId="{A04F5FCC-EDCD-4414-B36C-74564DCDC617}" type="parTrans" cxnId="{5378E6A3-E9C3-4CBB-8825-D73E25E6671C}">
      <dgm:prSet/>
      <dgm:spPr/>
      <dgm:t>
        <a:bodyPr/>
        <a:lstStyle/>
        <a:p>
          <a:endParaRPr lang="ru-RU"/>
        </a:p>
      </dgm:t>
    </dgm:pt>
    <dgm:pt modelId="{16E43C0E-5025-4B02-A12B-E8750D6E003A}" type="sibTrans" cxnId="{5378E6A3-E9C3-4CBB-8825-D73E25E6671C}">
      <dgm:prSet/>
      <dgm:spPr/>
      <dgm:t>
        <a:bodyPr/>
        <a:lstStyle/>
        <a:p>
          <a:endParaRPr lang="ru-RU"/>
        </a:p>
      </dgm:t>
    </dgm:pt>
    <dgm:pt modelId="{2806752B-5BD3-4C1F-9E01-F135D9C826FE}">
      <dgm:prSet phldrT="[Текст]"/>
      <dgm:spPr/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</a:rPr>
            <a:t>Контрольно-счетная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b="1" dirty="0" smtClean="0">
              <a:solidFill>
                <a:schemeClr val="tx1"/>
              </a:solidFill>
            </a:rPr>
            <a:t>палата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проводит экспертизу проекта бюджета;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контролирует исполнение местного бюджета.</a:t>
          </a:r>
          <a:endParaRPr lang="ru-RU" dirty="0">
            <a:solidFill>
              <a:schemeClr val="tx1"/>
            </a:solidFill>
          </a:endParaRPr>
        </a:p>
      </dgm:t>
    </dgm:pt>
    <dgm:pt modelId="{D6678E5B-3401-49B6-A5B6-9E2C17C44DC6}" type="parTrans" cxnId="{BF4AE5FD-CC48-45D2-B14C-C544F99986E1}">
      <dgm:prSet/>
      <dgm:spPr/>
      <dgm:t>
        <a:bodyPr/>
        <a:lstStyle/>
        <a:p>
          <a:endParaRPr lang="ru-RU"/>
        </a:p>
      </dgm:t>
    </dgm:pt>
    <dgm:pt modelId="{80368796-B66A-4FEA-928C-F467B493B30E}" type="sibTrans" cxnId="{BF4AE5FD-CC48-45D2-B14C-C544F99986E1}">
      <dgm:prSet/>
      <dgm:spPr/>
      <dgm:t>
        <a:bodyPr/>
        <a:lstStyle/>
        <a:p>
          <a:endParaRPr lang="ru-RU"/>
        </a:p>
      </dgm:t>
    </dgm:pt>
    <dgm:pt modelId="{7B448054-BD1F-4DB8-B808-A907AB9AE9F6}">
      <dgm:prSet phldrT="[Текст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</a:rPr>
            <a:t>Получатели бюджетных средств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составляют и исполняют бюджетную смету;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ведут бюджетный учет;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формируют и предоставляют главному распорядителю бюджетных средств бюджетную отчетность.</a:t>
          </a:r>
          <a:endParaRPr lang="ru-RU" dirty="0">
            <a:solidFill>
              <a:schemeClr val="tx1"/>
            </a:solidFill>
          </a:endParaRPr>
        </a:p>
      </dgm:t>
    </dgm:pt>
    <dgm:pt modelId="{80C2BF13-EC7D-41E1-B4DA-BD20982257E1}" type="parTrans" cxnId="{1C407AB0-8A3F-43AA-B5D7-C5557F0D6E66}">
      <dgm:prSet/>
      <dgm:spPr/>
      <dgm:t>
        <a:bodyPr/>
        <a:lstStyle/>
        <a:p>
          <a:endParaRPr lang="ru-RU"/>
        </a:p>
      </dgm:t>
    </dgm:pt>
    <dgm:pt modelId="{41397CD7-34BF-43EB-8507-012806C04D8F}" type="sibTrans" cxnId="{1C407AB0-8A3F-43AA-B5D7-C5557F0D6E66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212AE3C7-0F2E-4C48-9038-4E1DFEECE648}">
      <dgm:prSet phldrT="[Текст]"/>
      <dgm:spPr/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</a:rPr>
            <a:t>Главные администраторы (администраторы) доходов бюджета городского округа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предоставляют сведения, необходимые для составления бюджета;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формируют и предоставляют бюджетную отчетность.</a:t>
          </a:r>
          <a:endParaRPr lang="ru-RU" dirty="0">
            <a:solidFill>
              <a:schemeClr val="tx1"/>
            </a:solidFill>
          </a:endParaRPr>
        </a:p>
      </dgm:t>
    </dgm:pt>
    <dgm:pt modelId="{90759C3E-EE0B-4F62-BCC9-644B5BA324B9}" type="parTrans" cxnId="{6343A1FD-38C6-4747-A0CA-C90D36CCA206}">
      <dgm:prSet/>
      <dgm:spPr/>
      <dgm:t>
        <a:bodyPr/>
        <a:lstStyle/>
        <a:p>
          <a:endParaRPr lang="ru-RU"/>
        </a:p>
      </dgm:t>
    </dgm:pt>
    <dgm:pt modelId="{8EFDF9E4-B71D-4FD0-8C25-1005EF21C02E}" type="sibTrans" cxnId="{6343A1FD-38C6-4747-A0CA-C90D36CCA206}">
      <dgm:prSet/>
      <dgm:spPr/>
      <dgm:t>
        <a:bodyPr/>
        <a:lstStyle/>
        <a:p>
          <a:endParaRPr lang="ru-RU"/>
        </a:p>
      </dgm:t>
    </dgm:pt>
    <dgm:pt modelId="{E1AF720E-912C-4165-84A4-5820E50EBAD8}">
      <dgm:prSet phldrT="[Текст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</a:rPr>
            <a:t>Главные распорядители (распорядители) бюджетных средств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осуществляют планирование расходов бюджета;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составляют обоснование бюджетных ассигнований;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формируют и утверждают муниципальные задания для подведомственных учреждений.</a:t>
          </a:r>
          <a:endParaRPr lang="ru-RU" dirty="0">
            <a:solidFill>
              <a:schemeClr val="tx1"/>
            </a:solidFill>
          </a:endParaRPr>
        </a:p>
      </dgm:t>
    </dgm:pt>
    <dgm:pt modelId="{4FBAC4A1-BE85-421A-A2C1-3C963026E450}" type="parTrans" cxnId="{BAEEE5EF-7C1B-4CE4-984A-933EB7393E8B}">
      <dgm:prSet/>
      <dgm:spPr/>
      <dgm:t>
        <a:bodyPr/>
        <a:lstStyle/>
        <a:p>
          <a:endParaRPr lang="ru-RU"/>
        </a:p>
      </dgm:t>
    </dgm:pt>
    <dgm:pt modelId="{7D3B726C-BF58-455C-9D20-3351D67C21C7}" type="sibTrans" cxnId="{BAEEE5EF-7C1B-4CE4-984A-933EB7393E8B}">
      <dgm:prSet/>
      <dgm:spPr/>
      <dgm:t>
        <a:bodyPr/>
        <a:lstStyle/>
        <a:p>
          <a:endParaRPr lang="ru-RU"/>
        </a:p>
      </dgm:t>
    </dgm:pt>
    <dgm:pt modelId="{9BFE8969-13FB-402C-9DD3-6A161DCD5DFE}">
      <dgm:prSet phldrT="[Текст]"/>
      <dgm:spPr>
        <a:solidFill>
          <a:srgbClr val="8180B6"/>
        </a:solidFill>
      </dgm:spPr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</a:rPr>
            <a:t>Главные администраторы (администраторы) источников финансирования дефицита бюджета городского округа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осуществляют планирование (прогнозирование) поступлений и выплат  по  источникам  финансирования дефицита бюджета;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формируют бюджетную отчетность.</a:t>
          </a:r>
          <a:endParaRPr lang="ru-RU" dirty="0">
            <a:solidFill>
              <a:schemeClr val="tx1"/>
            </a:solidFill>
          </a:endParaRPr>
        </a:p>
      </dgm:t>
    </dgm:pt>
    <dgm:pt modelId="{F1D3C5C1-5DC4-4BDE-9FB7-BF30D1A49211}" type="parTrans" cxnId="{3D3B46ED-E357-4F99-91F0-F4F9C0A42165}">
      <dgm:prSet/>
      <dgm:spPr/>
      <dgm:t>
        <a:bodyPr/>
        <a:lstStyle/>
        <a:p>
          <a:endParaRPr lang="ru-RU"/>
        </a:p>
      </dgm:t>
    </dgm:pt>
    <dgm:pt modelId="{ACC09EE7-33B0-4FC4-8D7D-D9066F8E0872}" type="sibTrans" cxnId="{3D3B46ED-E357-4F99-91F0-F4F9C0A42165}">
      <dgm:prSet/>
      <dgm:spPr/>
      <dgm:t>
        <a:bodyPr/>
        <a:lstStyle/>
        <a:p>
          <a:endParaRPr lang="ru-RU"/>
        </a:p>
      </dgm:t>
    </dgm:pt>
    <dgm:pt modelId="{13A03BB4-0DB0-442B-976D-9E2F662E00AF}" type="pres">
      <dgm:prSet presAssocID="{986F66CF-7D7E-412B-ACFF-73FA4A5710E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771272-27CF-4F9F-AA54-787F32BBBE07}" type="pres">
      <dgm:prSet presAssocID="{7AE1404B-1F1C-48F6-8465-26A7CA38A0B0}" presName="centerShape" presStyleLbl="node0" presStyleIdx="0" presStyleCnt="1" custScaleX="153193" custScaleY="52660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8718CB4E-F65C-4E4A-89C4-26F421EC27CE}" type="pres">
      <dgm:prSet presAssocID="{34BE101E-7B06-4AB2-9CC8-650D2E14A328}" presName="node" presStyleLbl="node1" presStyleIdx="0" presStyleCnt="8" custScaleX="262498" custScaleY="98844" custRadScaleRad="102746" custRadScaleInc="5914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F77850E8-ED66-4497-ADDC-2206A6355E98}" type="pres">
      <dgm:prSet presAssocID="{34BE101E-7B06-4AB2-9CC8-650D2E14A328}" presName="dummy" presStyleCnt="0"/>
      <dgm:spPr/>
      <dgm:t>
        <a:bodyPr/>
        <a:lstStyle/>
        <a:p>
          <a:endParaRPr lang="ru-RU"/>
        </a:p>
      </dgm:t>
    </dgm:pt>
    <dgm:pt modelId="{1A87F541-6E74-4307-9CE0-B39223E5CA95}" type="pres">
      <dgm:prSet presAssocID="{428CA93B-C0E8-4139-B292-C15430994F62}" presName="sibTrans" presStyleLbl="sibTrans2D1" presStyleIdx="0" presStyleCnt="8"/>
      <dgm:spPr/>
      <dgm:t>
        <a:bodyPr/>
        <a:lstStyle/>
        <a:p>
          <a:endParaRPr lang="ru-RU"/>
        </a:p>
      </dgm:t>
    </dgm:pt>
    <dgm:pt modelId="{845E0088-4DF9-433D-BC84-CA6B21FB8774}" type="pres">
      <dgm:prSet presAssocID="{AD086328-42E6-4038-8968-4EA045F7CF0E}" presName="node" presStyleLbl="node1" presStyleIdx="1" presStyleCnt="8" custScaleX="262498" custScaleY="72639" custRadScaleRad="135022" custRadScaleInc="14638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0A1313B0-7E47-435A-BBF3-FA9820F9A7C1}" type="pres">
      <dgm:prSet presAssocID="{AD086328-42E6-4038-8968-4EA045F7CF0E}" presName="dummy" presStyleCnt="0"/>
      <dgm:spPr/>
      <dgm:t>
        <a:bodyPr/>
        <a:lstStyle/>
        <a:p>
          <a:endParaRPr lang="ru-RU"/>
        </a:p>
      </dgm:t>
    </dgm:pt>
    <dgm:pt modelId="{09577B85-9C24-4AFB-BBCF-5B6EE4ABDBCC}" type="pres">
      <dgm:prSet presAssocID="{36E4F3B6-8DD8-4DE5-A120-B51436573A5D}" presName="sibTrans" presStyleLbl="sibTrans2D1" presStyleIdx="1" presStyleCnt="8"/>
      <dgm:spPr/>
      <dgm:t>
        <a:bodyPr/>
        <a:lstStyle/>
        <a:p>
          <a:endParaRPr lang="ru-RU"/>
        </a:p>
      </dgm:t>
    </dgm:pt>
    <dgm:pt modelId="{F4E02FC5-5AE7-4245-AB29-1ABD8AEB0F21}" type="pres">
      <dgm:prSet presAssocID="{457D5479-3190-4159-BAE4-C5C8ADB2286C}" presName="node" presStyleLbl="node1" presStyleIdx="2" presStyleCnt="8" custScaleX="262498" custScaleY="72639" custRadScaleRad="137476" custRadScaleInc="375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3EDF1602-9463-4CBD-B73A-623E7C26D306}" type="pres">
      <dgm:prSet presAssocID="{457D5479-3190-4159-BAE4-C5C8ADB2286C}" presName="dummy" presStyleCnt="0"/>
      <dgm:spPr/>
      <dgm:t>
        <a:bodyPr/>
        <a:lstStyle/>
        <a:p>
          <a:endParaRPr lang="ru-RU"/>
        </a:p>
      </dgm:t>
    </dgm:pt>
    <dgm:pt modelId="{8408641A-5520-4223-B287-2CF3375948FD}" type="pres">
      <dgm:prSet presAssocID="{16E43C0E-5025-4B02-A12B-E8750D6E003A}" presName="sibTrans" presStyleLbl="sibTrans2D1" presStyleIdx="2" presStyleCnt="8"/>
      <dgm:spPr/>
      <dgm:t>
        <a:bodyPr/>
        <a:lstStyle/>
        <a:p>
          <a:endParaRPr lang="ru-RU"/>
        </a:p>
      </dgm:t>
    </dgm:pt>
    <dgm:pt modelId="{0D45D63D-91C6-4CBD-9A7E-8B57F668A8E9}" type="pres">
      <dgm:prSet presAssocID="{2806752B-5BD3-4C1F-9E01-F135D9C826FE}" presName="node" presStyleLbl="node1" presStyleIdx="3" presStyleCnt="8" custScaleX="262498" custScaleY="72639" custRadScaleRad="132774" custRadScaleInc="-16237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483A381-D5C5-40BC-AFFB-E4B0A9EBABBB}" type="pres">
      <dgm:prSet presAssocID="{2806752B-5BD3-4C1F-9E01-F135D9C826FE}" presName="dummy" presStyleCnt="0"/>
      <dgm:spPr/>
      <dgm:t>
        <a:bodyPr/>
        <a:lstStyle/>
        <a:p>
          <a:endParaRPr lang="ru-RU"/>
        </a:p>
      </dgm:t>
    </dgm:pt>
    <dgm:pt modelId="{D336E3F1-8B08-444F-A4A5-486A16240F7C}" type="pres">
      <dgm:prSet presAssocID="{80368796-B66A-4FEA-928C-F467B493B30E}" presName="sibTrans" presStyleLbl="sibTrans2D1" presStyleIdx="3" presStyleCnt="8"/>
      <dgm:spPr/>
      <dgm:t>
        <a:bodyPr/>
        <a:lstStyle/>
        <a:p>
          <a:endParaRPr lang="ru-RU"/>
        </a:p>
      </dgm:t>
    </dgm:pt>
    <dgm:pt modelId="{2903352A-C723-4D92-8BD1-F54193A752E8}" type="pres">
      <dgm:prSet presAssocID="{212AE3C7-0F2E-4C48-9038-4E1DFEECE648}" presName="node" presStyleLbl="node1" presStyleIdx="4" presStyleCnt="8" custScaleX="262498" custScaleY="122441" custRadScaleRad="103957" custRadScaleInc="-3484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E13081B-6CBB-430E-A0FE-BBBFF7C0ACB2}" type="pres">
      <dgm:prSet presAssocID="{212AE3C7-0F2E-4C48-9038-4E1DFEECE648}" presName="dummy" presStyleCnt="0"/>
      <dgm:spPr/>
      <dgm:t>
        <a:bodyPr/>
        <a:lstStyle/>
        <a:p>
          <a:endParaRPr lang="ru-RU"/>
        </a:p>
      </dgm:t>
    </dgm:pt>
    <dgm:pt modelId="{018C802E-E8EE-41C8-8BAA-B2F01C39DAA2}" type="pres">
      <dgm:prSet presAssocID="{8EFDF9E4-B71D-4FD0-8C25-1005EF21C02E}" presName="sibTrans" presStyleLbl="sibTrans2D1" presStyleIdx="4" presStyleCnt="8"/>
      <dgm:spPr/>
      <dgm:t>
        <a:bodyPr/>
        <a:lstStyle/>
        <a:p>
          <a:endParaRPr lang="ru-RU"/>
        </a:p>
      </dgm:t>
    </dgm:pt>
    <dgm:pt modelId="{1B484103-B5CC-49BB-A3BC-AF799990D8CA}" type="pres">
      <dgm:prSet presAssocID="{E1AF720E-912C-4165-84A4-5820E50EBAD8}" presName="node" presStyleLbl="node1" presStyleIdx="5" presStyleCnt="8" custScaleX="262498" custScaleY="139717" custRadScaleRad="136978" custRadScaleInc="9688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E46A92E0-CDA0-4752-B399-98C875F8E026}" type="pres">
      <dgm:prSet presAssocID="{E1AF720E-912C-4165-84A4-5820E50EBAD8}" presName="dummy" presStyleCnt="0"/>
      <dgm:spPr/>
      <dgm:t>
        <a:bodyPr/>
        <a:lstStyle/>
        <a:p>
          <a:endParaRPr lang="ru-RU"/>
        </a:p>
      </dgm:t>
    </dgm:pt>
    <dgm:pt modelId="{BACDCCE6-32EB-41B6-A9DD-91DC8FD48CB9}" type="pres">
      <dgm:prSet presAssocID="{7D3B726C-BF58-455C-9D20-3351D67C21C7}" presName="sibTrans" presStyleLbl="sibTrans2D1" presStyleIdx="5" presStyleCnt="8"/>
      <dgm:spPr/>
      <dgm:t>
        <a:bodyPr/>
        <a:lstStyle/>
        <a:p>
          <a:endParaRPr lang="ru-RU"/>
        </a:p>
      </dgm:t>
    </dgm:pt>
    <dgm:pt modelId="{5356B0E1-8162-4DE2-9CF6-6915C440583D}" type="pres">
      <dgm:prSet presAssocID="{9BFE8969-13FB-402C-9DD3-6A161DCD5DFE}" presName="node" presStyleLbl="node1" presStyleIdx="6" presStyleCnt="8" custScaleX="262498" custScaleY="144608" custRadScaleRad="136161" custRadScaleInc="754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C36DBA81-B1B1-4CC7-8B5B-6FA5F77A66FF}" type="pres">
      <dgm:prSet presAssocID="{9BFE8969-13FB-402C-9DD3-6A161DCD5DFE}" presName="dummy" presStyleCnt="0"/>
      <dgm:spPr/>
      <dgm:t>
        <a:bodyPr/>
        <a:lstStyle/>
        <a:p>
          <a:endParaRPr lang="ru-RU"/>
        </a:p>
      </dgm:t>
    </dgm:pt>
    <dgm:pt modelId="{E4C76E3D-688C-4BFE-A395-BDB911363A6E}" type="pres">
      <dgm:prSet presAssocID="{ACC09EE7-33B0-4FC4-8D7D-D9066F8E0872}" presName="sibTrans" presStyleLbl="sibTrans2D1" presStyleIdx="6" presStyleCnt="8"/>
      <dgm:spPr/>
      <dgm:t>
        <a:bodyPr/>
        <a:lstStyle/>
        <a:p>
          <a:endParaRPr lang="ru-RU"/>
        </a:p>
      </dgm:t>
    </dgm:pt>
    <dgm:pt modelId="{2243B9A5-8E15-4393-A3CF-599F3170D614}" type="pres">
      <dgm:prSet presAssocID="{7B448054-BD1F-4DB8-B808-A907AB9AE9F6}" presName="node" presStyleLbl="node1" presStyleIdx="7" presStyleCnt="8" custScaleX="262498" custScaleY="110920" custRadScaleRad="136773" custRadScaleInc="-8085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24FFE346-36FD-4264-94A6-BC2A279F3788}" type="pres">
      <dgm:prSet presAssocID="{7B448054-BD1F-4DB8-B808-A907AB9AE9F6}" presName="dummy" presStyleCnt="0"/>
      <dgm:spPr/>
      <dgm:t>
        <a:bodyPr/>
        <a:lstStyle/>
        <a:p>
          <a:endParaRPr lang="ru-RU"/>
        </a:p>
      </dgm:t>
    </dgm:pt>
    <dgm:pt modelId="{81C46EE8-CFD4-48B7-B824-CCA63C8B9B22}" type="pres">
      <dgm:prSet presAssocID="{41397CD7-34BF-43EB-8507-012806C04D8F}" presName="sibTrans" presStyleLbl="sibTrans2D1" presStyleIdx="7" presStyleCnt="8"/>
      <dgm:spPr/>
      <dgm:t>
        <a:bodyPr/>
        <a:lstStyle/>
        <a:p>
          <a:endParaRPr lang="ru-RU"/>
        </a:p>
      </dgm:t>
    </dgm:pt>
  </dgm:ptLst>
  <dgm:cxnLst>
    <dgm:cxn modelId="{8709BFBF-48AC-4224-8AA1-E12AF1FE36FD}" type="presOf" srcId="{986F66CF-7D7E-412B-ACFF-73FA4A5710E3}" destId="{13A03BB4-0DB0-442B-976D-9E2F662E00AF}" srcOrd="0" destOrd="0" presId="urn:microsoft.com/office/officeart/2005/8/layout/radial6"/>
    <dgm:cxn modelId="{F5C4500D-B910-4895-A9BF-A4AB7FE244F5}" type="presOf" srcId="{ACC09EE7-33B0-4FC4-8D7D-D9066F8E0872}" destId="{E4C76E3D-688C-4BFE-A395-BDB911363A6E}" srcOrd="0" destOrd="0" presId="urn:microsoft.com/office/officeart/2005/8/layout/radial6"/>
    <dgm:cxn modelId="{BAEEE5EF-7C1B-4CE4-984A-933EB7393E8B}" srcId="{7AE1404B-1F1C-48F6-8465-26A7CA38A0B0}" destId="{E1AF720E-912C-4165-84A4-5820E50EBAD8}" srcOrd="5" destOrd="0" parTransId="{4FBAC4A1-BE85-421A-A2C1-3C963026E450}" sibTransId="{7D3B726C-BF58-455C-9D20-3351D67C21C7}"/>
    <dgm:cxn modelId="{3D3B46ED-E357-4F99-91F0-F4F9C0A42165}" srcId="{7AE1404B-1F1C-48F6-8465-26A7CA38A0B0}" destId="{9BFE8969-13FB-402C-9DD3-6A161DCD5DFE}" srcOrd="6" destOrd="0" parTransId="{F1D3C5C1-5DC4-4BDE-9FB7-BF30D1A49211}" sibTransId="{ACC09EE7-33B0-4FC4-8D7D-D9066F8E0872}"/>
    <dgm:cxn modelId="{7E90073A-12EB-4121-A791-F4ACEE112447}" srcId="{986F66CF-7D7E-412B-ACFF-73FA4A5710E3}" destId="{7AE1404B-1F1C-48F6-8465-26A7CA38A0B0}" srcOrd="0" destOrd="0" parTransId="{479535F8-4837-4409-8375-66BA79BEB72E}" sibTransId="{C9323D64-ACE4-497A-9EB9-DB67F2293343}"/>
    <dgm:cxn modelId="{DAC19E99-1C23-4587-9E6E-B77C90858CF0}" type="presOf" srcId="{E1AF720E-912C-4165-84A4-5820E50EBAD8}" destId="{1B484103-B5CC-49BB-A3BC-AF799990D8CA}" srcOrd="0" destOrd="0" presId="urn:microsoft.com/office/officeart/2005/8/layout/radial6"/>
    <dgm:cxn modelId="{87D99FA7-633B-460C-912D-BADBAAA19ABA}" srcId="{7AE1404B-1F1C-48F6-8465-26A7CA38A0B0}" destId="{34BE101E-7B06-4AB2-9CC8-650D2E14A328}" srcOrd="0" destOrd="0" parTransId="{9B93B7E7-62A0-4408-8F77-3CA0B4AB977C}" sibTransId="{428CA93B-C0E8-4139-B292-C15430994F62}"/>
    <dgm:cxn modelId="{FB49FA2F-8985-48AF-9D3B-927FDD6250F9}" type="presOf" srcId="{457D5479-3190-4159-BAE4-C5C8ADB2286C}" destId="{F4E02FC5-5AE7-4245-AB29-1ABD8AEB0F21}" srcOrd="0" destOrd="0" presId="urn:microsoft.com/office/officeart/2005/8/layout/radial6"/>
    <dgm:cxn modelId="{F23B988B-FFC6-47AE-BCDC-BC2FEDC9F726}" type="presOf" srcId="{428CA93B-C0E8-4139-B292-C15430994F62}" destId="{1A87F541-6E74-4307-9CE0-B39223E5CA95}" srcOrd="0" destOrd="0" presId="urn:microsoft.com/office/officeart/2005/8/layout/radial6"/>
    <dgm:cxn modelId="{79EC8230-8032-42BA-AE19-EFE12F4DCA13}" type="presOf" srcId="{16E43C0E-5025-4B02-A12B-E8750D6E003A}" destId="{8408641A-5520-4223-B287-2CF3375948FD}" srcOrd="0" destOrd="0" presId="urn:microsoft.com/office/officeart/2005/8/layout/radial6"/>
    <dgm:cxn modelId="{A799048A-5F3A-49B2-841D-7578BB51265C}" type="presOf" srcId="{AD086328-42E6-4038-8968-4EA045F7CF0E}" destId="{845E0088-4DF9-433D-BC84-CA6B21FB8774}" srcOrd="0" destOrd="0" presId="urn:microsoft.com/office/officeart/2005/8/layout/radial6"/>
    <dgm:cxn modelId="{021B8734-D1C0-4082-B9E1-0088BE559495}" type="presOf" srcId="{34BE101E-7B06-4AB2-9CC8-650D2E14A328}" destId="{8718CB4E-F65C-4E4A-89C4-26F421EC27CE}" srcOrd="0" destOrd="0" presId="urn:microsoft.com/office/officeart/2005/8/layout/radial6"/>
    <dgm:cxn modelId="{65E2B7F3-F2F7-49A9-A6AD-72D13E98E981}" type="presOf" srcId="{9BFE8969-13FB-402C-9DD3-6A161DCD5DFE}" destId="{5356B0E1-8162-4DE2-9CF6-6915C440583D}" srcOrd="0" destOrd="0" presId="urn:microsoft.com/office/officeart/2005/8/layout/radial6"/>
    <dgm:cxn modelId="{BF4AE5FD-CC48-45D2-B14C-C544F99986E1}" srcId="{7AE1404B-1F1C-48F6-8465-26A7CA38A0B0}" destId="{2806752B-5BD3-4C1F-9E01-F135D9C826FE}" srcOrd="3" destOrd="0" parTransId="{D6678E5B-3401-49B6-A5B6-9E2C17C44DC6}" sibTransId="{80368796-B66A-4FEA-928C-F467B493B30E}"/>
    <dgm:cxn modelId="{092435AF-3DA7-4E5A-AC8B-20452E717300}" type="presOf" srcId="{80368796-B66A-4FEA-928C-F467B493B30E}" destId="{D336E3F1-8B08-444F-A4A5-486A16240F7C}" srcOrd="0" destOrd="0" presId="urn:microsoft.com/office/officeart/2005/8/layout/radial6"/>
    <dgm:cxn modelId="{327D1103-E8DC-4635-A1EC-126C071D7810}" type="presOf" srcId="{8EFDF9E4-B71D-4FD0-8C25-1005EF21C02E}" destId="{018C802E-E8EE-41C8-8BAA-B2F01C39DAA2}" srcOrd="0" destOrd="0" presId="urn:microsoft.com/office/officeart/2005/8/layout/radial6"/>
    <dgm:cxn modelId="{5378E6A3-E9C3-4CBB-8825-D73E25E6671C}" srcId="{7AE1404B-1F1C-48F6-8465-26A7CA38A0B0}" destId="{457D5479-3190-4159-BAE4-C5C8ADB2286C}" srcOrd="2" destOrd="0" parTransId="{A04F5FCC-EDCD-4414-B36C-74564DCDC617}" sibTransId="{16E43C0E-5025-4B02-A12B-E8750D6E003A}"/>
    <dgm:cxn modelId="{4D85D9B7-F893-4CB7-891B-EB3AF622FBB3}" type="presOf" srcId="{212AE3C7-0F2E-4C48-9038-4E1DFEECE648}" destId="{2903352A-C723-4D92-8BD1-F54193A752E8}" srcOrd="0" destOrd="0" presId="urn:microsoft.com/office/officeart/2005/8/layout/radial6"/>
    <dgm:cxn modelId="{7F378896-0009-4748-9903-A1E8900E7734}" type="presOf" srcId="{2806752B-5BD3-4C1F-9E01-F135D9C826FE}" destId="{0D45D63D-91C6-4CBD-9A7E-8B57F668A8E9}" srcOrd="0" destOrd="0" presId="urn:microsoft.com/office/officeart/2005/8/layout/radial6"/>
    <dgm:cxn modelId="{8DA6D753-37CE-497A-8E1C-73694A3EA2DF}" type="presOf" srcId="{7B448054-BD1F-4DB8-B808-A907AB9AE9F6}" destId="{2243B9A5-8E15-4393-A3CF-599F3170D614}" srcOrd="0" destOrd="0" presId="urn:microsoft.com/office/officeart/2005/8/layout/radial6"/>
    <dgm:cxn modelId="{65F0450E-4ADF-44E9-93C3-6899892C25D8}" type="presOf" srcId="{41397CD7-34BF-43EB-8507-012806C04D8F}" destId="{81C46EE8-CFD4-48B7-B824-CCA63C8B9B22}" srcOrd="0" destOrd="0" presId="urn:microsoft.com/office/officeart/2005/8/layout/radial6"/>
    <dgm:cxn modelId="{D10A9484-13DD-4430-8732-91FABA7B9DCD}" type="presOf" srcId="{36E4F3B6-8DD8-4DE5-A120-B51436573A5D}" destId="{09577B85-9C24-4AFB-BBCF-5B6EE4ABDBCC}" srcOrd="0" destOrd="0" presId="urn:microsoft.com/office/officeart/2005/8/layout/radial6"/>
    <dgm:cxn modelId="{6343A1FD-38C6-4747-A0CA-C90D36CCA206}" srcId="{7AE1404B-1F1C-48F6-8465-26A7CA38A0B0}" destId="{212AE3C7-0F2E-4C48-9038-4E1DFEECE648}" srcOrd="4" destOrd="0" parTransId="{90759C3E-EE0B-4F62-BCC9-644B5BA324B9}" sibTransId="{8EFDF9E4-B71D-4FD0-8C25-1005EF21C02E}"/>
    <dgm:cxn modelId="{5C3B6E2A-4E13-45C4-95B9-438555F626A3}" type="presOf" srcId="{7D3B726C-BF58-455C-9D20-3351D67C21C7}" destId="{BACDCCE6-32EB-41B6-A9DD-91DC8FD48CB9}" srcOrd="0" destOrd="0" presId="urn:microsoft.com/office/officeart/2005/8/layout/radial6"/>
    <dgm:cxn modelId="{1C407AB0-8A3F-43AA-B5D7-C5557F0D6E66}" srcId="{7AE1404B-1F1C-48F6-8465-26A7CA38A0B0}" destId="{7B448054-BD1F-4DB8-B808-A907AB9AE9F6}" srcOrd="7" destOrd="0" parTransId="{80C2BF13-EC7D-41E1-B4DA-BD20982257E1}" sibTransId="{41397CD7-34BF-43EB-8507-012806C04D8F}"/>
    <dgm:cxn modelId="{25766337-AB91-4863-AFE8-A5CBC5344909}" type="presOf" srcId="{7AE1404B-1F1C-48F6-8465-26A7CA38A0B0}" destId="{C2771272-27CF-4F9F-AA54-787F32BBBE07}" srcOrd="0" destOrd="0" presId="urn:microsoft.com/office/officeart/2005/8/layout/radial6"/>
    <dgm:cxn modelId="{3EFF7720-2FFB-4CD6-AD6E-AEACF19F1A46}" srcId="{7AE1404B-1F1C-48F6-8465-26A7CA38A0B0}" destId="{AD086328-42E6-4038-8968-4EA045F7CF0E}" srcOrd="1" destOrd="0" parTransId="{6C2D5477-08B7-4FE1-B563-88E987AE78FE}" sibTransId="{36E4F3B6-8DD8-4DE5-A120-B51436573A5D}"/>
    <dgm:cxn modelId="{3260F999-FF13-4550-B278-FC0D6EFC5C0A}" type="presParOf" srcId="{13A03BB4-0DB0-442B-976D-9E2F662E00AF}" destId="{C2771272-27CF-4F9F-AA54-787F32BBBE07}" srcOrd="0" destOrd="0" presId="urn:microsoft.com/office/officeart/2005/8/layout/radial6"/>
    <dgm:cxn modelId="{3DF2A960-2E8D-4556-A3C7-3A7F77EF4F75}" type="presParOf" srcId="{13A03BB4-0DB0-442B-976D-9E2F662E00AF}" destId="{8718CB4E-F65C-4E4A-89C4-26F421EC27CE}" srcOrd="1" destOrd="0" presId="urn:microsoft.com/office/officeart/2005/8/layout/radial6"/>
    <dgm:cxn modelId="{2E2C0C82-6B44-4826-A45A-4D60C8A867AB}" type="presParOf" srcId="{13A03BB4-0DB0-442B-976D-9E2F662E00AF}" destId="{F77850E8-ED66-4497-ADDC-2206A6355E98}" srcOrd="2" destOrd="0" presId="urn:microsoft.com/office/officeart/2005/8/layout/radial6"/>
    <dgm:cxn modelId="{386C152E-F228-4887-9AF3-798D3B9121DA}" type="presParOf" srcId="{13A03BB4-0DB0-442B-976D-9E2F662E00AF}" destId="{1A87F541-6E74-4307-9CE0-B39223E5CA95}" srcOrd="3" destOrd="0" presId="urn:microsoft.com/office/officeart/2005/8/layout/radial6"/>
    <dgm:cxn modelId="{B5466948-A3AA-43C8-81C8-D4B9104998D1}" type="presParOf" srcId="{13A03BB4-0DB0-442B-976D-9E2F662E00AF}" destId="{845E0088-4DF9-433D-BC84-CA6B21FB8774}" srcOrd="4" destOrd="0" presId="urn:microsoft.com/office/officeart/2005/8/layout/radial6"/>
    <dgm:cxn modelId="{9AB0AFBE-8754-4B43-8E97-E38BED250F8C}" type="presParOf" srcId="{13A03BB4-0DB0-442B-976D-9E2F662E00AF}" destId="{0A1313B0-7E47-435A-BBF3-FA9820F9A7C1}" srcOrd="5" destOrd="0" presId="urn:microsoft.com/office/officeart/2005/8/layout/radial6"/>
    <dgm:cxn modelId="{E81E8278-7C6D-4253-A1A6-CF4F1E042B91}" type="presParOf" srcId="{13A03BB4-0DB0-442B-976D-9E2F662E00AF}" destId="{09577B85-9C24-4AFB-BBCF-5B6EE4ABDBCC}" srcOrd="6" destOrd="0" presId="urn:microsoft.com/office/officeart/2005/8/layout/radial6"/>
    <dgm:cxn modelId="{ECD2F3B6-2E95-4354-9D3B-9C9CFCEEA816}" type="presParOf" srcId="{13A03BB4-0DB0-442B-976D-9E2F662E00AF}" destId="{F4E02FC5-5AE7-4245-AB29-1ABD8AEB0F21}" srcOrd="7" destOrd="0" presId="urn:microsoft.com/office/officeart/2005/8/layout/radial6"/>
    <dgm:cxn modelId="{FA51362F-D9AE-4089-B915-C0D12A9B357A}" type="presParOf" srcId="{13A03BB4-0DB0-442B-976D-9E2F662E00AF}" destId="{3EDF1602-9463-4CBD-B73A-623E7C26D306}" srcOrd="8" destOrd="0" presId="urn:microsoft.com/office/officeart/2005/8/layout/radial6"/>
    <dgm:cxn modelId="{E1CDE777-80D6-403D-807E-0BC2380ED68A}" type="presParOf" srcId="{13A03BB4-0DB0-442B-976D-9E2F662E00AF}" destId="{8408641A-5520-4223-B287-2CF3375948FD}" srcOrd="9" destOrd="0" presId="urn:microsoft.com/office/officeart/2005/8/layout/radial6"/>
    <dgm:cxn modelId="{23B12B87-BE13-408A-9EA8-E94BC2DB00EB}" type="presParOf" srcId="{13A03BB4-0DB0-442B-976D-9E2F662E00AF}" destId="{0D45D63D-91C6-4CBD-9A7E-8B57F668A8E9}" srcOrd="10" destOrd="0" presId="urn:microsoft.com/office/officeart/2005/8/layout/radial6"/>
    <dgm:cxn modelId="{B93A03C8-CF3D-4AE0-BB25-ACD2BFCE3C8F}" type="presParOf" srcId="{13A03BB4-0DB0-442B-976D-9E2F662E00AF}" destId="{A483A381-D5C5-40BC-AFFB-E4B0A9EBABBB}" srcOrd="11" destOrd="0" presId="urn:microsoft.com/office/officeart/2005/8/layout/radial6"/>
    <dgm:cxn modelId="{2B0ECE16-AA02-4639-9B57-895DA693529C}" type="presParOf" srcId="{13A03BB4-0DB0-442B-976D-9E2F662E00AF}" destId="{D336E3F1-8B08-444F-A4A5-486A16240F7C}" srcOrd="12" destOrd="0" presId="urn:microsoft.com/office/officeart/2005/8/layout/radial6"/>
    <dgm:cxn modelId="{DA3F1B9C-7B5A-4601-A55F-E81E1A30DA49}" type="presParOf" srcId="{13A03BB4-0DB0-442B-976D-9E2F662E00AF}" destId="{2903352A-C723-4D92-8BD1-F54193A752E8}" srcOrd="13" destOrd="0" presId="urn:microsoft.com/office/officeart/2005/8/layout/radial6"/>
    <dgm:cxn modelId="{8B143CF2-FA14-4E10-A332-D0F360EF78B2}" type="presParOf" srcId="{13A03BB4-0DB0-442B-976D-9E2F662E00AF}" destId="{5E13081B-6CBB-430E-A0FE-BBBFF7C0ACB2}" srcOrd="14" destOrd="0" presId="urn:microsoft.com/office/officeart/2005/8/layout/radial6"/>
    <dgm:cxn modelId="{80558C3A-730A-4453-938A-8B6BFBCFF951}" type="presParOf" srcId="{13A03BB4-0DB0-442B-976D-9E2F662E00AF}" destId="{018C802E-E8EE-41C8-8BAA-B2F01C39DAA2}" srcOrd="15" destOrd="0" presId="urn:microsoft.com/office/officeart/2005/8/layout/radial6"/>
    <dgm:cxn modelId="{D252ED05-2B30-4528-9A93-AB489A7361F5}" type="presParOf" srcId="{13A03BB4-0DB0-442B-976D-9E2F662E00AF}" destId="{1B484103-B5CC-49BB-A3BC-AF799990D8CA}" srcOrd="16" destOrd="0" presId="urn:microsoft.com/office/officeart/2005/8/layout/radial6"/>
    <dgm:cxn modelId="{4CEA04B3-FAD9-45A1-AFFA-49EC336B0CBE}" type="presParOf" srcId="{13A03BB4-0DB0-442B-976D-9E2F662E00AF}" destId="{E46A92E0-CDA0-4752-B399-98C875F8E026}" srcOrd="17" destOrd="0" presId="urn:microsoft.com/office/officeart/2005/8/layout/radial6"/>
    <dgm:cxn modelId="{D1891588-E331-4019-8705-CF63B865A825}" type="presParOf" srcId="{13A03BB4-0DB0-442B-976D-9E2F662E00AF}" destId="{BACDCCE6-32EB-41B6-A9DD-91DC8FD48CB9}" srcOrd="18" destOrd="0" presId="urn:microsoft.com/office/officeart/2005/8/layout/radial6"/>
    <dgm:cxn modelId="{6BAB5EA6-B26B-44F8-9C59-D5985983DF1A}" type="presParOf" srcId="{13A03BB4-0DB0-442B-976D-9E2F662E00AF}" destId="{5356B0E1-8162-4DE2-9CF6-6915C440583D}" srcOrd="19" destOrd="0" presId="urn:microsoft.com/office/officeart/2005/8/layout/radial6"/>
    <dgm:cxn modelId="{4E06EC17-B5FF-4EA0-91C7-877F1704EA80}" type="presParOf" srcId="{13A03BB4-0DB0-442B-976D-9E2F662E00AF}" destId="{C36DBA81-B1B1-4CC7-8B5B-6FA5F77A66FF}" srcOrd="20" destOrd="0" presId="urn:microsoft.com/office/officeart/2005/8/layout/radial6"/>
    <dgm:cxn modelId="{95ED5FB1-209E-4F8C-98DB-2C4BFC72B8F7}" type="presParOf" srcId="{13A03BB4-0DB0-442B-976D-9E2F662E00AF}" destId="{E4C76E3D-688C-4BFE-A395-BDB911363A6E}" srcOrd="21" destOrd="0" presId="urn:microsoft.com/office/officeart/2005/8/layout/radial6"/>
    <dgm:cxn modelId="{97D301D1-6A77-4E51-A15E-FAE4337C35A8}" type="presParOf" srcId="{13A03BB4-0DB0-442B-976D-9E2F662E00AF}" destId="{2243B9A5-8E15-4393-A3CF-599F3170D614}" srcOrd="22" destOrd="0" presId="urn:microsoft.com/office/officeart/2005/8/layout/radial6"/>
    <dgm:cxn modelId="{06617815-FCEE-4FF5-9A0B-F4ED02B015D5}" type="presParOf" srcId="{13A03BB4-0DB0-442B-976D-9E2F662E00AF}" destId="{24FFE346-36FD-4264-94A6-BC2A279F3788}" srcOrd="23" destOrd="0" presId="urn:microsoft.com/office/officeart/2005/8/layout/radial6"/>
    <dgm:cxn modelId="{CB445368-CC49-4F09-9161-A3E5C4F968E6}" type="presParOf" srcId="{13A03BB4-0DB0-442B-976D-9E2F662E00AF}" destId="{81C46EE8-CFD4-48B7-B824-CCA63C8B9B22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FEDEF4-320D-4FFD-9A58-C78DE507E03C}">
      <dsp:nvSpPr>
        <dsp:cNvPr id="0" name=""/>
        <dsp:cNvSpPr/>
      </dsp:nvSpPr>
      <dsp:spPr>
        <a:xfrm rot="10800000">
          <a:off x="604427" y="131578"/>
          <a:ext cx="1599777" cy="80590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381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Проводятся публичные слушания</a:t>
          </a:r>
          <a:endParaRPr lang="ru-RU" sz="1300" kern="1200" dirty="0"/>
        </a:p>
      </dsp:txBody>
      <dsp:txXfrm rot="10800000">
        <a:off x="805903" y="131578"/>
        <a:ext cx="1398301" cy="805903"/>
      </dsp:txXfrm>
    </dsp:sp>
    <dsp:sp modelId="{15B302CE-8C3B-4D59-B08D-822E2198B2FC}">
      <dsp:nvSpPr>
        <dsp:cNvPr id="0" name=""/>
        <dsp:cNvSpPr/>
      </dsp:nvSpPr>
      <dsp:spPr>
        <a:xfrm>
          <a:off x="201475" y="131578"/>
          <a:ext cx="805903" cy="805903"/>
        </a:xfrm>
        <a:prstGeom prst="ellipse">
          <a:avLst/>
        </a:prstGeom>
        <a:blipFill>
          <a:blip xmlns:r="http://schemas.openxmlformats.org/officeDocument/2006/relationships" r:embed="rId1" cstate="print">
            <a:extLst/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FEDEF4-320D-4FFD-9A58-C78DE507E03C}">
      <dsp:nvSpPr>
        <dsp:cNvPr id="0" name=""/>
        <dsp:cNvSpPr/>
      </dsp:nvSpPr>
      <dsp:spPr>
        <a:xfrm rot="10800000">
          <a:off x="604427" y="131578"/>
          <a:ext cx="1599777" cy="80590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381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Проводятся публичные слушания</a:t>
          </a:r>
          <a:endParaRPr lang="ru-RU" sz="1300" kern="1200" dirty="0"/>
        </a:p>
      </dsp:txBody>
      <dsp:txXfrm rot="10800000">
        <a:off x="805903" y="131578"/>
        <a:ext cx="1398301" cy="805903"/>
      </dsp:txXfrm>
    </dsp:sp>
    <dsp:sp modelId="{15B302CE-8C3B-4D59-B08D-822E2198B2FC}">
      <dsp:nvSpPr>
        <dsp:cNvPr id="0" name=""/>
        <dsp:cNvSpPr/>
      </dsp:nvSpPr>
      <dsp:spPr>
        <a:xfrm>
          <a:off x="201475" y="131578"/>
          <a:ext cx="805903" cy="805903"/>
        </a:xfrm>
        <a:prstGeom prst="ellipse">
          <a:avLst/>
        </a:prstGeom>
        <a:blipFill>
          <a:blip xmlns:r="http://schemas.openxmlformats.org/officeDocument/2006/relationships" r:embed="rId1" cstate="print">
            <a:extLst/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C46EE8-CFD4-48B7-B824-CCA63C8B9B22}">
      <dsp:nvSpPr>
        <dsp:cNvPr id="0" name=""/>
        <dsp:cNvSpPr/>
      </dsp:nvSpPr>
      <dsp:spPr>
        <a:xfrm>
          <a:off x="1374012" y="130771"/>
          <a:ext cx="4595882" cy="4595882"/>
        </a:xfrm>
        <a:prstGeom prst="blockArc">
          <a:avLst>
            <a:gd name="adj1" fmla="val 13024611"/>
            <a:gd name="adj2" fmla="val 18037350"/>
            <a:gd name="adj3" fmla="val 3433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C76E3D-688C-4BFE-A395-BDB911363A6E}">
      <dsp:nvSpPr>
        <dsp:cNvPr id="0" name=""/>
        <dsp:cNvSpPr/>
      </dsp:nvSpPr>
      <dsp:spPr>
        <a:xfrm>
          <a:off x="1382844" y="119003"/>
          <a:ext cx="4595882" cy="4595882"/>
        </a:xfrm>
        <a:prstGeom prst="blockArc">
          <a:avLst>
            <a:gd name="adj1" fmla="val 10394166"/>
            <a:gd name="adj2" fmla="val 13002214"/>
            <a:gd name="adj3" fmla="val 3433"/>
          </a:avLst>
        </a:prstGeom>
        <a:solidFill>
          <a:schemeClr val="accent3">
            <a:hueOff val="9643083"/>
            <a:satOff val="-14469"/>
            <a:lumOff val="-2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CDCCE6-32EB-41B6-A9DD-91DC8FD48CB9}">
      <dsp:nvSpPr>
        <dsp:cNvPr id="0" name=""/>
        <dsp:cNvSpPr/>
      </dsp:nvSpPr>
      <dsp:spPr>
        <a:xfrm>
          <a:off x="1369385" y="746875"/>
          <a:ext cx="4595882" cy="4595882"/>
        </a:xfrm>
        <a:prstGeom prst="blockArc">
          <a:avLst>
            <a:gd name="adj1" fmla="val 8751583"/>
            <a:gd name="adj2" fmla="val 11353200"/>
            <a:gd name="adj3" fmla="val 3433"/>
          </a:avLst>
        </a:prstGeom>
        <a:solidFill>
          <a:schemeClr val="accent3">
            <a:hueOff val="8035903"/>
            <a:satOff val="-12057"/>
            <a:lumOff val="-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8C802E-E8EE-41C8-8BAA-B2F01C39DAA2}">
      <dsp:nvSpPr>
        <dsp:cNvPr id="0" name=""/>
        <dsp:cNvSpPr/>
      </dsp:nvSpPr>
      <dsp:spPr>
        <a:xfrm>
          <a:off x="1337436" y="700991"/>
          <a:ext cx="4595882" cy="4595882"/>
        </a:xfrm>
        <a:prstGeom prst="blockArc">
          <a:avLst>
            <a:gd name="adj1" fmla="val 3749773"/>
            <a:gd name="adj2" fmla="val 8666477"/>
            <a:gd name="adj3" fmla="val 3433"/>
          </a:avLst>
        </a:prstGeom>
        <a:solidFill>
          <a:schemeClr val="accent3">
            <a:hueOff val="6428722"/>
            <a:satOff val="-9646"/>
            <a:lumOff val="-156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36E3F1-8B08-444F-A4A5-486A16240F7C}">
      <dsp:nvSpPr>
        <dsp:cNvPr id="0" name=""/>
        <dsp:cNvSpPr/>
      </dsp:nvSpPr>
      <dsp:spPr>
        <a:xfrm>
          <a:off x="2941058" y="516426"/>
          <a:ext cx="4595882" cy="4595882"/>
        </a:xfrm>
        <a:prstGeom prst="blockArc">
          <a:avLst>
            <a:gd name="adj1" fmla="val 1553958"/>
            <a:gd name="adj2" fmla="val 6262373"/>
            <a:gd name="adj3" fmla="val 3433"/>
          </a:avLst>
        </a:prstGeom>
        <a:solidFill>
          <a:schemeClr val="accent3">
            <a:hueOff val="4821541"/>
            <a:satOff val="-7234"/>
            <a:lumOff val="-11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08641A-5520-4223-B287-2CF3375948FD}">
      <dsp:nvSpPr>
        <dsp:cNvPr id="0" name=""/>
        <dsp:cNvSpPr/>
      </dsp:nvSpPr>
      <dsp:spPr>
        <a:xfrm>
          <a:off x="2935154" y="528678"/>
          <a:ext cx="4595882" cy="4595882"/>
        </a:xfrm>
        <a:prstGeom prst="blockArc">
          <a:avLst>
            <a:gd name="adj1" fmla="val 21520190"/>
            <a:gd name="adj2" fmla="val 1533256"/>
            <a:gd name="adj3" fmla="val 3433"/>
          </a:avLst>
        </a:prstGeom>
        <a:solidFill>
          <a:schemeClr val="accent3">
            <a:hueOff val="3214361"/>
            <a:satOff val="-4823"/>
            <a:lumOff val="-78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577B85-9C24-4AFB-BBCF-5B6EE4ABDBCC}">
      <dsp:nvSpPr>
        <dsp:cNvPr id="0" name=""/>
        <dsp:cNvSpPr/>
      </dsp:nvSpPr>
      <dsp:spPr>
        <a:xfrm>
          <a:off x="2946029" y="248789"/>
          <a:ext cx="4595882" cy="4595882"/>
        </a:xfrm>
        <a:prstGeom prst="blockArc">
          <a:avLst>
            <a:gd name="adj1" fmla="val 20028790"/>
            <a:gd name="adj2" fmla="val 346815"/>
            <a:gd name="adj3" fmla="val 3433"/>
          </a:avLst>
        </a:prstGeom>
        <a:solidFill>
          <a:schemeClr val="accent3">
            <a:hueOff val="1607181"/>
            <a:satOff val="-2411"/>
            <a:lumOff val="-39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87F541-6E74-4307-9CE0-B39223E5CA95}">
      <dsp:nvSpPr>
        <dsp:cNvPr id="0" name=""/>
        <dsp:cNvSpPr/>
      </dsp:nvSpPr>
      <dsp:spPr>
        <a:xfrm>
          <a:off x="3021959" y="390257"/>
          <a:ext cx="4595882" cy="4595882"/>
        </a:xfrm>
        <a:prstGeom prst="blockArc">
          <a:avLst>
            <a:gd name="adj1" fmla="val 15436451"/>
            <a:gd name="adj2" fmla="val 19784348"/>
            <a:gd name="adj3" fmla="val 3433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771272-27CF-4F9F-AA54-787F32BBBE07}">
      <dsp:nvSpPr>
        <dsp:cNvPr id="0" name=""/>
        <dsp:cNvSpPr/>
      </dsp:nvSpPr>
      <dsp:spPr>
        <a:xfrm>
          <a:off x="3265615" y="2331563"/>
          <a:ext cx="2397760" cy="82422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1"/>
              </a:solidFill>
            </a:rPr>
            <a:t>Участники бюджетного процесса</a:t>
          </a:r>
          <a:endParaRPr lang="ru-RU" sz="1700" kern="1200" dirty="0">
            <a:solidFill>
              <a:schemeClr val="tx1"/>
            </a:solidFill>
          </a:endParaRPr>
        </a:p>
      </dsp:txBody>
      <dsp:txXfrm>
        <a:off x="3305850" y="2371798"/>
        <a:ext cx="2317290" cy="743758"/>
      </dsp:txXfrm>
    </dsp:sp>
    <dsp:sp modelId="{8718CB4E-F65C-4E4A-89C4-26F421EC27CE}">
      <dsp:nvSpPr>
        <dsp:cNvPr id="0" name=""/>
        <dsp:cNvSpPr/>
      </dsp:nvSpPr>
      <dsp:spPr>
        <a:xfrm>
          <a:off x="3384378" y="-56304"/>
          <a:ext cx="2876013" cy="108296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Глава городского округа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руководит подготовкой вопросов, вносимых на рассмотрение Совета;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инициирует публичные слушания;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председательствует на заседании Совета.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3437244" y="-3438"/>
        <a:ext cx="2770281" cy="977235"/>
      </dsp:txXfrm>
    </dsp:sp>
    <dsp:sp modelId="{845E0088-4DF9-433D-BC84-CA6B21FB8774}">
      <dsp:nvSpPr>
        <dsp:cNvPr id="0" name=""/>
        <dsp:cNvSpPr/>
      </dsp:nvSpPr>
      <dsp:spPr>
        <a:xfrm>
          <a:off x="5832648" y="1152127"/>
          <a:ext cx="2876013" cy="795856"/>
        </a:xfrm>
        <a:prstGeom prst="roundRect">
          <a:avLst/>
        </a:prstGeom>
        <a:solidFill>
          <a:schemeClr val="accent3">
            <a:hueOff val="1607181"/>
            <a:satOff val="-2411"/>
            <a:lumOff val="-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Совет округа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рассматривает и утверждает бюджет;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устанавливает, изменяет и отменяет местные налоги.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5871498" y="1190977"/>
        <a:ext cx="2798313" cy="718156"/>
      </dsp:txXfrm>
    </dsp:sp>
    <dsp:sp modelId="{F4E02FC5-5AE7-4245-AB29-1ABD8AEB0F21}">
      <dsp:nvSpPr>
        <dsp:cNvPr id="0" name=""/>
        <dsp:cNvSpPr/>
      </dsp:nvSpPr>
      <dsp:spPr>
        <a:xfrm>
          <a:off x="6052978" y="2376263"/>
          <a:ext cx="2876013" cy="795856"/>
        </a:xfrm>
        <a:prstGeom prst="roundRect">
          <a:avLst/>
        </a:prstGeom>
        <a:solidFill>
          <a:schemeClr val="accent3">
            <a:hueOff val="3214361"/>
            <a:satOff val="-4823"/>
            <a:lumOff val="-78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Администрация округа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составляет и исполняет бюджет;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осуществляет муниципальные заимствования.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6091828" y="2415113"/>
        <a:ext cx="2798313" cy="718156"/>
      </dsp:txXfrm>
    </dsp:sp>
    <dsp:sp modelId="{0D45D63D-91C6-4CBD-9A7E-8B57F668A8E9}">
      <dsp:nvSpPr>
        <dsp:cNvPr id="0" name=""/>
        <dsp:cNvSpPr/>
      </dsp:nvSpPr>
      <dsp:spPr>
        <a:xfrm>
          <a:off x="5832654" y="3402930"/>
          <a:ext cx="2876013" cy="795856"/>
        </a:xfrm>
        <a:prstGeom prst="roundRect">
          <a:avLst/>
        </a:prstGeom>
        <a:solidFill>
          <a:schemeClr val="accent3">
            <a:hueOff val="4821541"/>
            <a:satOff val="-7234"/>
            <a:lumOff val="-11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Контрольно-счетная</a:t>
          </a:r>
          <a:r>
            <a:rPr lang="ru-RU" sz="1000" kern="1200" dirty="0" smtClean="0">
              <a:solidFill>
                <a:schemeClr val="tx1"/>
              </a:solidFill>
            </a:rPr>
            <a:t> </a:t>
          </a:r>
          <a:r>
            <a:rPr lang="ru-RU" sz="1000" b="1" kern="1200" dirty="0" smtClean="0">
              <a:solidFill>
                <a:schemeClr val="tx1"/>
              </a:solidFill>
            </a:rPr>
            <a:t>палата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проводит экспертизу проекта бюджета;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контролирует исполнение местного бюджета.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5871504" y="3441780"/>
        <a:ext cx="2798313" cy="718156"/>
      </dsp:txXfrm>
    </dsp:sp>
    <dsp:sp modelId="{2903352A-C723-4D92-8BD1-F54193A752E8}">
      <dsp:nvSpPr>
        <dsp:cNvPr id="0" name=""/>
        <dsp:cNvSpPr/>
      </dsp:nvSpPr>
      <dsp:spPr>
        <a:xfrm>
          <a:off x="3240361" y="4331424"/>
          <a:ext cx="2876013" cy="1341503"/>
        </a:xfrm>
        <a:prstGeom prst="roundRect">
          <a:avLst/>
        </a:prstGeom>
        <a:solidFill>
          <a:schemeClr val="accent3">
            <a:hueOff val="6428722"/>
            <a:satOff val="-9646"/>
            <a:lumOff val="-15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Главные администраторы (администраторы) доходов бюджета городского округа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предоставляют сведения, необходимые для составления бюджета;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формируют и предоставляют бюджетную отчетность.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3305848" y="4396911"/>
        <a:ext cx="2745039" cy="1210529"/>
      </dsp:txXfrm>
    </dsp:sp>
    <dsp:sp modelId="{1B484103-B5CC-49BB-A3BC-AF799990D8CA}">
      <dsp:nvSpPr>
        <dsp:cNvPr id="0" name=""/>
        <dsp:cNvSpPr/>
      </dsp:nvSpPr>
      <dsp:spPr>
        <a:xfrm>
          <a:off x="360037" y="3546940"/>
          <a:ext cx="2876013" cy="1530785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Главные распорядители (распорядители) бюджетных средств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осуществляют планирование расходов бюджета;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составляют обоснование бюджетных ассигнований;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формируют и утверждают муниципальные задания для подведомственных учреждений.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434764" y="3621667"/>
        <a:ext cx="2726559" cy="1381331"/>
      </dsp:txXfrm>
    </dsp:sp>
    <dsp:sp modelId="{5356B0E1-8162-4DE2-9CF6-6915C440583D}">
      <dsp:nvSpPr>
        <dsp:cNvPr id="0" name=""/>
        <dsp:cNvSpPr/>
      </dsp:nvSpPr>
      <dsp:spPr>
        <a:xfrm>
          <a:off x="0" y="1890760"/>
          <a:ext cx="2876013" cy="1584372"/>
        </a:xfrm>
        <a:prstGeom prst="roundRect">
          <a:avLst/>
        </a:prstGeom>
        <a:solidFill>
          <a:srgbClr val="8180B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Главные администраторы (администраторы) источников финансирования дефицита бюджета городского округа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осуществляют планирование (прогнозирование) поступлений и выплат  по  источникам  финансирования дефицита бюджета;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формируют бюджетную отчетность.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77343" y="1968103"/>
        <a:ext cx="2721327" cy="1429686"/>
      </dsp:txXfrm>
    </dsp:sp>
    <dsp:sp modelId="{2243B9A5-8E15-4393-A3CF-599F3170D614}">
      <dsp:nvSpPr>
        <dsp:cNvPr id="0" name=""/>
        <dsp:cNvSpPr/>
      </dsp:nvSpPr>
      <dsp:spPr>
        <a:xfrm>
          <a:off x="432054" y="459458"/>
          <a:ext cx="2876013" cy="1215275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Получатели бюджетных средств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составляют и исполняют бюджетную смету;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ведут бюджетный учет;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формируют и предоставляют главному распорядителю бюджетных средств бюджетную отчетность.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491379" y="518783"/>
        <a:ext cx="2757363" cy="10966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DB30E0-016F-4E11-9243-195179A953A9}" type="datetimeFigureOut">
              <a:rPr lang="ru-RU"/>
              <a:pPr>
                <a:defRPr/>
              </a:pPr>
              <a:t>22.06.2017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E7F2A96-1062-465F-88F5-1C6F2EA3004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70203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7CA662-74B2-4B28-ABB3-F37BEE4D05C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493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534975-B0AF-416A-8922-74FE679AFB9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921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/>
        </p:nvSpPr>
        <p:spPr>
          <a:xfrm>
            <a:off x="1258888" y="115888"/>
            <a:ext cx="7329487" cy="954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cs typeface="Tahoma" pitchFamily="34" charset="0"/>
              </a:rPr>
              <a:t>Финансовое управление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cs typeface="Tahoma" pitchFamily="34" charset="0"/>
              </a:rPr>
              <a:t>администрации МОГО «Ухта»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EA53F-FEF5-4344-B6E3-9122770A5D7F}" type="datetime1">
              <a:rPr lang="ru-RU"/>
              <a:pPr>
                <a:defRPr/>
              </a:pPr>
              <a:t>22.06.2017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E2C37-A17C-4FB7-A6A2-B294920286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7F5CB-92F1-4B94-8B0F-CB3950C7C808}" type="datetime1">
              <a:rPr lang="ru-RU"/>
              <a:pPr>
                <a:defRPr/>
              </a:pPr>
              <a:t>22.06.2017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99C4F-7198-4635-B0BE-CB5C4A6EE2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326CA-64BD-44EC-B4C8-E2EED5E5794A}" type="datetime1">
              <a:rPr lang="ru-RU"/>
              <a:pPr>
                <a:defRPr/>
              </a:pPr>
              <a:t>22.06.2017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D749E-8338-4C8A-AEA2-30F1858682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E82B4-491C-4247-B1FB-1E009F4A178B}" type="datetime1">
              <a:rPr lang="ru-RU"/>
              <a:pPr>
                <a:defRPr/>
              </a:pPr>
              <a:t>22.06.2017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56A53-AB54-44CF-B331-B277966D84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1274763" y="271463"/>
            <a:ext cx="2282825" cy="60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Финансовое управление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администрации МОГО «Ухта»</a:t>
            </a:r>
          </a:p>
        </p:txBody>
      </p:sp>
      <p:cxnSp>
        <p:nvCxnSpPr>
          <p:cNvPr id="5" name="Прямая соединительная линия 8"/>
          <p:cNvCxnSpPr/>
          <p:nvPr/>
        </p:nvCxnSpPr>
        <p:spPr>
          <a:xfrm>
            <a:off x="3503613" y="0"/>
            <a:ext cx="0" cy="105251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 sz="2000">
                <a:latin typeface="Tahoma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80868-FF31-4865-ABFB-85964F888626}" type="datetime1">
              <a:rPr lang="ru-RU"/>
              <a:pPr>
                <a:defRPr/>
              </a:pPr>
              <a:t>22.06.2017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441E5C4E-6DA8-4A4B-8387-6EA77005CA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/>
          <p:nvPr/>
        </p:nvSpPr>
        <p:spPr>
          <a:xfrm>
            <a:off x="1274763" y="271463"/>
            <a:ext cx="2282825" cy="60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Финансовое управление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администрации МОГО «Ухта»</a:t>
            </a:r>
          </a:p>
        </p:txBody>
      </p:sp>
      <p:cxnSp>
        <p:nvCxnSpPr>
          <p:cNvPr id="4" name="Прямая соединительная линия 8"/>
          <p:cNvCxnSpPr/>
          <p:nvPr/>
        </p:nvCxnSpPr>
        <p:spPr>
          <a:xfrm>
            <a:off x="3503613" y="0"/>
            <a:ext cx="0" cy="105251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C93F5-31FD-4BB2-AAD7-745F711DF621}" type="datetime1">
              <a:rPr lang="ru-RU"/>
              <a:pPr>
                <a:defRPr/>
              </a:pPr>
              <a:t>22.06.2017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F0F04D73-3766-4848-A523-DA36DACA25A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DD55A-F56F-46B1-8C65-779DA43B0B24}" type="datetime1">
              <a:rPr lang="ru-RU"/>
              <a:pPr>
                <a:defRPr/>
              </a:pPr>
              <a:t>22.06.2017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6811F-EBD1-4F94-B8FD-50FE6BFF11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8BBDA-CFE1-4ACC-8DFD-21CB3F1EDA49}" type="datetime1">
              <a:rPr lang="ru-RU"/>
              <a:pPr>
                <a:defRPr/>
              </a:pPr>
              <a:t>22.06.2017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61BB0-6B8A-40E0-865E-05C3E138EB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32E0D-94F0-43EE-920A-82EF28C722BA}" type="datetime1">
              <a:rPr lang="ru-RU"/>
              <a:pPr>
                <a:defRPr/>
              </a:pPr>
              <a:t>22.06.2017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0FD4C-90A2-48AC-92A1-FB1972403D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48166-5833-48AF-925E-93AEE4DA3690}" type="datetime1">
              <a:rPr lang="ru-RU"/>
              <a:pPr>
                <a:defRPr/>
              </a:pPr>
              <a:t>22.06.2017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E99D2-3126-4559-8CAC-1871133A59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52E83-0E57-4608-B0CC-452EEF9D6930}" type="datetime1">
              <a:rPr lang="ru-RU"/>
              <a:pPr>
                <a:defRPr/>
              </a:pPr>
              <a:t>22.06.2017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2DFC9-2344-4AB8-83C5-340B761B59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529BF-33E0-47D5-851B-94AC2CBEE347}" type="datetime1">
              <a:rPr lang="ru-RU"/>
              <a:pPr>
                <a:defRPr/>
              </a:pPr>
              <a:t>22.06.2017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92E7C-2E70-471F-8910-7C3DF8728E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3635375" y="0"/>
            <a:ext cx="550862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5A6C58-3691-4751-8C04-E9892F1B59AC}" type="datetime1">
              <a:rPr lang="ru-RU"/>
              <a:pPr>
                <a:defRPr/>
              </a:pPr>
              <a:t>22.06.2017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BF40D1E9-1303-420A-8512-4F19FCB44E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1031" name="Picture 2" descr="C:\Documents and Settings\ahmedova\Рабочий стол\Логотип_новый_без_текста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-12700" y="0"/>
            <a:ext cx="229235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rgbClr val="008000"/>
          </a:solidFill>
          <a:latin typeface="Tahoma" pitchFamily="34" charset="0"/>
          <a:ea typeface="+mj-ea"/>
          <a:cs typeface="Tahom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fin.mouhta.ru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http://mouhta.ru/adm/post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http://fin.mouhta.ru/opros/rez_opros.php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ctrTitle"/>
          </p:nvPr>
        </p:nvSpPr>
        <p:spPr>
          <a:xfrm>
            <a:off x="827584" y="1412776"/>
            <a:ext cx="7772400" cy="1470025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БЮДЖЕТ</a:t>
            </a:r>
            <a:r>
              <a:rPr lang="ru-RU" sz="3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ДЛЯ ГРАЖДАН</a:t>
            </a:r>
          </a:p>
        </p:txBody>
      </p:sp>
      <p:sp>
        <p:nvSpPr>
          <p:cNvPr id="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2988" y="3141663"/>
            <a:ext cx="6985000" cy="1752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dirty="0">
                <a:solidFill>
                  <a:schemeClr val="tx1"/>
                </a:solidFill>
                <a:ea typeface="+mj-ea"/>
                <a:cs typeface="Tahoma" pitchFamily="34" charset="0"/>
              </a:rPr>
              <a:t>К </a:t>
            </a:r>
            <a:r>
              <a:rPr lang="ru-RU" sz="3000" dirty="0" smtClean="0">
                <a:solidFill>
                  <a:schemeClr val="tx1"/>
                </a:solidFill>
                <a:ea typeface="+mj-ea"/>
                <a:cs typeface="Tahoma" pitchFamily="34" charset="0"/>
              </a:rPr>
              <a:t>ПРОЕКТУ БЮДЖЕТА МОГО </a:t>
            </a:r>
            <a:r>
              <a:rPr lang="ru-RU" sz="3000" dirty="0">
                <a:solidFill>
                  <a:schemeClr val="tx1"/>
                </a:solidFill>
                <a:ea typeface="+mj-ea"/>
                <a:cs typeface="Tahoma" pitchFamily="34" charset="0"/>
              </a:rPr>
              <a:t>«УХТА» НА </a:t>
            </a:r>
            <a:r>
              <a:rPr lang="ru-RU" sz="3000" dirty="0" smtClean="0">
                <a:solidFill>
                  <a:schemeClr val="tx1"/>
                </a:solidFill>
                <a:ea typeface="+mj-ea"/>
                <a:cs typeface="Tahoma" pitchFamily="34" charset="0"/>
              </a:rPr>
              <a:t>2017 ГОД И ПЛАНОВЫЙ ПЕРИОД 2018 И 2019 ГОДОВ</a:t>
            </a:r>
            <a:endParaRPr lang="ru-RU" sz="3000" dirty="0">
              <a:solidFill>
                <a:schemeClr val="tx1"/>
              </a:solidFill>
              <a:ea typeface="+mj-ea"/>
              <a:cs typeface="Tahoma" pitchFamily="34" charset="0"/>
            </a:endParaRPr>
          </a:p>
        </p:txBody>
      </p:sp>
      <p:pic>
        <p:nvPicPr>
          <p:cNvPr id="15363" name="Picture 2" descr="E:\18 Бюджет для граждан\Ухта_большая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75288"/>
            <a:ext cx="9144000" cy="138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Участники бюджетного процесса</a:t>
            </a:r>
          </a:p>
        </p:txBody>
      </p:sp>
      <p:sp>
        <p:nvSpPr>
          <p:cNvPr id="2560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84D72E6-63EE-4224-B6CE-BA0F8DD6D78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 smtClean="0"/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1195764308"/>
              </p:ext>
            </p:extLst>
          </p:nvPr>
        </p:nvGraphicFramePr>
        <p:xfrm>
          <a:off x="107504" y="980728"/>
          <a:ext cx="8928992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Участие граждан в формировании бюджета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1239608" y="2854620"/>
            <a:ext cx="1222162" cy="122216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93700" dist="38100" dir="5400000" sx="97000" sy="97000" algn="t" rotWithShape="0">
              <a:prstClr val="black">
                <a:alpha val="52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Арка 5"/>
          <p:cNvSpPr/>
          <p:nvPr/>
        </p:nvSpPr>
        <p:spPr>
          <a:xfrm>
            <a:off x="900000" y="2520000"/>
            <a:ext cx="1901379" cy="1901590"/>
          </a:xfrm>
          <a:prstGeom prst="blockArc">
            <a:avLst>
              <a:gd name="adj1" fmla="val 10753516"/>
              <a:gd name="adj2" fmla="val 22782"/>
              <a:gd name="adj3" fmla="val 13661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 rot="10800000">
            <a:off x="2880368" y="2895714"/>
            <a:ext cx="1222162" cy="122216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93700" dist="38100" dir="5400000" sx="97000" sy="97000" algn="t" rotWithShape="0">
              <a:prstClr val="black">
                <a:alpha val="52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Арка 7"/>
          <p:cNvSpPr/>
          <p:nvPr/>
        </p:nvSpPr>
        <p:spPr>
          <a:xfrm rot="10800000">
            <a:off x="2540760" y="2556000"/>
            <a:ext cx="1901379" cy="1901590"/>
          </a:xfrm>
          <a:prstGeom prst="blockArc">
            <a:avLst>
              <a:gd name="adj1" fmla="val 10753516"/>
              <a:gd name="adj2" fmla="val 22782"/>
              <a:gd name="adj3" fmla="val 13661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520688" y="2854620"/>
            <a:ext cx="1222162" cy="122216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93700" dist="38100" dir="5400000" sx="97000" sy="97000" algn="t" rotWithShape="0">
              <a:prstClr val="black">
                <a:alpha val="52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Арка 9"/>
          <p:cNvSpPr/>
          <p:nvPr/>
        </p:nvSpPr>
        <p:spPr>
          <a:xfrm>
            <a:off x="4181080" y="2514920"/>
            <a:ext cx="1901379" cy="1901590"/>
          </a:xfrm>
          <a:prstGeom prst="blockArc">
            <a:avLst>
              <a:gd name="adj1" fmla="val 10753516"/>
              <a:gd name="adj2" fmla="val 22782"/>
              <a:gd name="adj3" fmla="val 13661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 rot="10800000">
            <a:off x="6161144" y="2895714"/>
            <a:ext cx="1222162" cy="122216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93700" dist="38100" dir="5400000" sx="97000" sy="97000" algn="t" rotWithShape="0">
              <a:prstClr val="black">
                <a:alpha val="52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Арка 11"/>
          <p:cNvSpPr/>
          <p:nvPr/>
        </p:nvSpPr>
        <p:spPr>
          <a:xfrm rot="10800000">
            <a:off x="5821536" y="2556000"/>
            <a:ext cx="1901379" cy="1901590"/>
          </a:xfrm>
          <a:prstGeom prst="blockArc">
            <a:avLst>
              <a:gd name="adj1" fmla="val 10753516"/>
              <a:gd name="adj2" fmla="val 22782"/>
              <a:gd name="adj3" fmla="val 13661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 rot="16200000">
            <a:off x="1335340" y="4651365"/>
            <a:ext cx="936248" cy="75695"/>
            <a:chOff x="2411760" y="2204864"/>
            <a:chExt cx="936248" cy="75695"/>
          </a:xfrm>
          <a:solidFill>
            <a:schemeClr val="accent1"/>
          </a:solidFill>
        </p:grpSpPr>
        <p:sp>
          <p:nvSpPr>
            <p:cNvPr id="16" name="Овал 15"/>
            <p:cNvSpPr/>
            <p:nvPr/>
          </p:nvSpPr>
          <p:spPr>
            <a:xfrm>
              <a:off x="2555776" y="2204864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>
              <a:off x="2411760" y="2204864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8" name="Овал 17"/>
            <p:cNvSpPr/>
            <p:nvPr/>
          </p:nvSpPr>
          <p:spPr>
            <a:xfrm>
              <a:off x="2699792" y="2206800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9" name="Овал 18"/>
            <p:cNvSpPr/>
            <p:nvPr/>
          </p:nvSpPr>
          <p:spPr>
            <a:xfrm>
              <a:off x="2843808" y="2206800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0" name="Овал 19"/>
            <p:cNvSpPr/>
            <p:nvPr/>
          </p:nvSpPr>
          <p:spPr>
            <a:xfrm>
              <a:off x="2987824" y="2208551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3131840" y="2206800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2" name="Овал 21"/>
            <p:cNvSpPr/>
            <p:nvPr/>
          </p:nvSpPr>
          <p:spPr>
            <a:xfrm>
              <a:off x="3276000" y="2206800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 rot="16200000">
            <a:off x="3310554" y="2564081"/>
            <a:ext cx="360040" cy="73944"/>
            <a:chOff x="2411760" y="2204864"/>
            <a:chExt cx="360040" cy="73944"/>
          </a:xfrm>
          <a:solidFill>
            <a:schemeClr val="accent3"/>
          </a:solidFill>
        </p:grpSpPr>
        <p:sp>
          <p:nvSpPr>
            <p:cNvPr id="24" name="Овал 23"/>
            <p:cNvSpPr/>
            <p:nvPr/>
          </p:nvSpPr>
          <p:spPr>
            <a:xfrm>
              <a:off x="2555776" y="2204864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5" name="Овал 24"/>
            <p:cNvSpPr/>
            <p:nvPr/>
          </p:nvSpPr>
          <p:spPr>
            <a:xfrm>
              <a:off x="2411760" y="2204864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6" name="Овал 25"/>
            <p:cNvSpPr/>
            <p:nvPr/>
          </p:nvSpPr>
          <p:spPr>
            <a:xfrm>
              <a:off x="2699792" y="2206800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 rot="16200000">
            <a:off x="4663645" y="4659822"/>
            <a:ext cx="936248" cy="75695"/>
            <a:chOff x="2411760" y="2204864"/>
            <a:chExt cx="936248" cy="75695"/>
          </a:xfrm>
          <a:solidFill>
            <a:schemeClr val="accent4"/>
          </a:solidFill>
        </p:grpSpPr>
        <p:sp>
          <p:nvSpPr>
            <p:cNvPr id="32" name="Овал 31"/>
            <p:cNvSpPr/>
            <p:nvPr/>
          </p:nvSpPr>
          <p:spPr>
            <a:xfrm>
              <a:off x="2555776" y="2204864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3" name="Овал 32"/>
            <p:cNvSpPr/>
            <p:nvPr/>
          </p:nvSpPr>
          <p:spPr>
            <a:xfrm>
              <a:off x="2411760" y="2204864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4" name="Овал 33"/>
            <p:cNvSpPr/>
            <p:nvPr/>
          </p:nvSpPr>
          <p:spPr>
            <a:xfrm>
              <a:off x="2699792" y="2206800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5" name="Овал 34"/>
            <p:cNvSpPr/>
            <p:nvPr/>
          </p:nvSpPr>
          <p:spPr>
            <a:xfrm>
              <a:off x="2843808" y="2206800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6" name="Овал 35"/>
            <p:cNvSpPr/>
            <p:nvPr/>
          </p:nvSpPr>
          <p:spPr>
            <a:xfrm>
              <a:off x="2987824" y="2208551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7" name="Овал 36"/>
            <p:cNvSpPr/>
            <p:nvPr/>
          </p:nvSpPr>
          <p:spPr>
            <a:xfrm>
              <a:off x="3131840" y="2206800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8" name="Овал 37"/>
            <p:cNvSpPr/>
            <p:nvPr/>
          </p:nvSpPr>
          <p:spPr>
            <a:xfrm>
              <a:off x="3276000" y="2206800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 rot="16200000">
            <a:off x="6591330" y="2561292"/>
            <a:ext cx="360040" cy="73944"/>
            <a:chOff x="2411760" y="2204864"/>
            <a:chExt cx="360040" cy="73944"/>
          </a:xfrm>
          <a:solidFill>
            <a:schemeClr val="accent2"/>
          </a:solidFill>
        </p:grpSpPr>
        <p:sp>
          <p:nvSpPr>
            <p:cNvPr id="40" name="Овал 39"/>
            <p:cNvSpPr/>
            <p:nvPr/>
          </p:nvSpPr>
          <p:spPr>
            <a:xfrm>
              <a:off x="2555776" y="2204864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1" name="Овал 40"/>
            <p:cNvSpPr/>
            <p:nvPr/>
          </p:nvSpPr>
          <p:spPr>
            <a:xfrm>
              <a:off x="2411760" y="2204864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2" name="Овал 41"/>
            <p:cNvSpPr/>
            <p:nvPr/>
          </p:nvSpPr>
          <p:spPr>
            <a:xfrm>
              <a:off x="2699792" y="2206800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47" name="Скругленный прямоугольник 46"/>
          <p:cNvSpPr/>
          <p:nvPr/>
        </p:nvSpPr>
        <p:spPr>
          <a:xfrm>
            <a:off x="742912" y="5288481"/>
            <a:ext cx="2124791" cy="1152128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4071217" y="5288481"/>
            <a:ext cx="2124791" cy="1152128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2443562" y="1116363"/>
            <a:ext cx="2124791" cy="1152128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5720650" y="1116363"/>
            <a:ext cx="2124791" cy="1152128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398481" y="3286129"/>
            <a:ext cx="904415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Шаг 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041085" y="3322129"/>
            <a:ext cx="904415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Шаг 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679654" y="3322129"/>
            <a:ext cx="904415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Шаг 3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318173" y="3322129"/>
            <a:ext cx="904415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Шаг 4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47819" y="5444849"/>
            <a:ext cx="2111475" cy="861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dirty="0" smtClean="0">
                <a:latin typeface="Tahoma" pitchFamily="34" charset="0"/>
                <a:cs typeface="Tahoma" pitchFamily="34" charset="0"/>
              </a:rPr>
              <a:t>Просмотр проекта (отчета)</a:t>
            </a:r>
          </a:p>
          <a:p>
            <a:r>
              <a:rPr lang="ru-RU" sz="1000" dirty="0">
                <a:latin typeface="Tahoma" pitchFamily="34" charset="0"/>
                <a:cs typeface="Tahoma" pitchFamily="34" charset="0"/>
              </a:rPr>
              <a:t>б</a:t>
            </a:r>
            <a:r>
              <a:rPr lang="ru-RU" sz="1000" dirty="0" smtClean="0">
                <a:latin typeface="Tahoma" pitchFamily="34" charset="0"/>
                <a:cs typeface="Tahoma" pitchFamily="34" charset="0"/>
              </a:rPr>
              <a:t>юджета на сайте </a:t>
            </a:r>
          </a:p>
          <a:p>
            <a:r>
              <a:rPr lang="ru-RU" sz="1000" dirty="0" smtClean="0">
                <a:latin typeface="Tahoma" pitchFamily="34" charset="0"/>
                <a:cs typeface="Tahoma" pitchFamily="34" charset="0"/>
              </a:rPr>
              <a:t>Финансового управления </a:t>
            </a:r>
          </a:p>
          <a:p>
            <a:r>
              <a:rPr lang="ru-RU" sz="1000" dirty="0" smtClean="0">
                <a:latin typeface="Tahoma" pitchFamily="34" charset="0"/>
                <a:cs typeface="Tahoma" pitchFamily="34" charset="0"/>
              </a:rPr>
              <a:t>по адресу </a:t>
            </a:r>
            <a:r>
              <a:rPr lang="en-US" sz="1000" dirty="0">
                <a:latin typeface="Tahoma" pitchFamily="34" charset="0"/>
                <a:cs typeface="Tahoma" pitchFamily="34" charset="0"/>
                <a:hlinkClick r:id="rId2"/>
              </a:rPr>
              <a:t>http://fin.mouhta.ru</a:t>
            </a:r>
            <a:r>
              <a:rPr lang="en-US" sz="1000" dirty="0" smtClean="0">
                <a:latin typeface="Tahoma" pitchFamily="34" charset="0"/>
                <a:cs typeface="Tahoma" pitchFamily="34" charset="0"/>
                <a:hlinkClick r:id="rId2"/>
              </a:rPr>
              <a:t>/</a:t>
            </a:r>
            <a:r>
              <a:rPr lang="ru-RU" sz="1000" dirty="0" smtClean="0">
                <a:latin typeface="Tahoma" pitchFamily="34" charset="0"/>
                <a:cs typeface="Tahoma" pitchFamily="34" charset="0"/>
              </a:rPr>
              <a:t> </a:t>
            </a:r>
          </a:p>
          <a:p>
            <a:r>
              <a:rPr lang="ru-RU" sz="1000" dirty="0">
                <a:latin typeface="Tahoma" pitchFamily="34" charset="0"/>
                <a:cs typeface="Tahoma" pitchFamily="34" charset="0"/>
              </a:rPr>
              <a:t>в</a:t>
            </a:r>
            <a:r>
              <a:rPr lang="ru-RU" sz="1000" dirty="0" smtClean="0">
                <a:latin typeface="Tahoma" pitchFamily="34" charset="0"/>
                <a:cs typeface="Tahoma" pitchFamily="34" charset="0"/>
              </a:rPr>
              <a:t> разделе Бюджет МОГО «Ухта»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665021" y="1492372"/>
            <a:ext cx="1681871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dirty="0" smtClean="0">
                <a:latin typeface="Tahoma" pitchFamily="34" charset="0"/>
                <a:cs typeface="Tahoma" pitchFamily="34" charset="0"/>
              </a:rPr>
              <a:t>Подготовка замечаний и </a:t>
            </a:r>
          </a:p>
          <a:p>
            <a:r>
              <a:rPr lang="ru-RU" sz="1000" dirty="0" smtClean="0">
                <a:latin typeface="Tahoma" pitchFamily="34" charset="0"/>
                <a:cs typeface="Tahoma" pitchFamily="34" charset="0"/>
              </a:rPr>
              <a:t>предложений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377957" y="5664490"/>
            <a:ext cx="1503938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dirty="0" smtClean="0">
                <a:latin typeface="Tahoma" pitchFamily="34" charset="0"/>
                <a:cs typeface="Tahoma" pitchFamily="34" charset="0"/>
              </a:rPr>
              <a:t>Выступление на </a:t>
            </a:r>
          </a:p>
          <a:p>
            <a:r>
              <a:rPr lang="ru-RU" sz="1000" dirty="0" smtClean="0">
                <a:latin typeface="Tahoma" pitchFamily="34" charset="0"/>
                <a:cs typeface="Tahoma" pitchFamily="34" charset="0"/>
              </a:rPr>
              <a:t>публичных слушаниях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731833" y="1193482"/>
            <a:ext cx="2097049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dirty="0" smtClean="0">
                <a:latin typeface="Tahoma" pitchFamily="34" charset="0"/>
                <a:cs typeface="Tahoma" pitchFamily="34" charset="0"/>
              </a:rPr>
              <a:t>Направление замечаний и </a:t>
            </a:r>
          </a:p>
          <a:p>
            <a:r>
              <a:rPr lang="ru-RU" sz="1000" dirty="0">
                <a:latin typeface="Tahoma" pitchFamily="34" charset="0"/>
                <a:cs typeface="Tahoma" pitchFamily="34" charset="0"/>
              </a:rPr>
              <a:t>п</a:t>
            </a:r>
            <a:r>
              <a:rPr lang="ru-RU" sz="1000" dirty="0" smtClean="0">
                <a:latin typeface="Tahoma" pitchFamily="34" charset="0"/>
                <a:cs typeface="Tahoma" pitchFamily="34" charset="0"/>
              </a:rPr>
              <a:t>редложений через форму </a:t>
            </a:r>
          </a:p>
          <a:p>
            <a:r>
              <a:rPr lang="ru-RU" sz="1000" dirty="0" smtClean="0">
                <a:latin typeface="Tahoma" pitchFamily="34" charset="0"/>
                <a:cs typeface="Tahoma" pitchFamily="34" charset="0"/>
              </a:rPr>
              <a:t>обратной связи на сайте </a:t>
            </a:r>
          </a:p>
          <a:p>
            <a:r>
              <a:rPr lang="ru-RU" sz="1000" dirty="0">
                <a:latin typeface="Tahoma" pitchFamily="34" charset="0"/>
                <a:cs typeface="Tahoma" pitchFamily="34" charset="0"/>
              </a:rPr>
              <a:t>Финансового управления </a:t>
            </a:r>
          </a:p>
          <a:p>
            <a:r>
              <a:rPr lang="ru-RU" sz="1000" dirty="0" smtClean="0">
                <a:latin typeface="Tahoma" pitchFamily="34" charset="0"/>
                <a:cs typeface="Tahoma" pitchFamily="34" charset="0"/>
              </a:rPr>
              <a:t>по </a:t>
            </a:r>
            <a:r>
              <a:rPr lang="ru-RU" sz="1000" dirty="0">
                <a:latin typeface="Tahoma" pitchFamily="34" charset="0"/>
                <a:cs typeface="Tahoma" pitchFamily="34" charset="0"/>
              </a:rPr>
              <a:t>адресу </a:t>
            </a:r>
            <a:r>
              <a:rPr lang="en-US" sz="1000" dirty="0">
                <a:latin typeface="Tahoma" pitchFamily="34" charset="0"/>
                <a:cs typeface="Tahoma" pitchFamily="34" charset="0"/>
                <a:hlinkClick r:id="rId2"/>
              </a:rPr>
              <a:t>http://fin.mouhta.ru/</a:t>
            </a:r>
            <a:r>
              <a:rPr lang="ru-RU" sz="1000" dirty="0">
                <a:latin typeface="Tahoma" pitchFamily="34" charset="0"/>
                <a:cs typeface="Tahoma" pitchFamily="34" charset="0"/>
              </a:rPr>
              <a:t> </a:t>
            </a:r>
          </a:p>
          <a:p>
            <a:r>
              <a:rPr lang="ru-RU" sz="1000" dirty="0">
                <a:latin typeface="Tahoma" pitchFamily="34" charset="0"/>
                <a:cs typeface="Tahoma" pitchFamily="34" charset="0"/>
              </a:rPr>
              <a:t>в разделе </a:t>
            </a:r>
            <a:r>
              <a:rPr lang="ru-RU" sz="1000" dirty="0" smtClean="0">
                <a:latin typeface="Tahoma" pitchFamily="34" charset="0"/>
                <a:cs typeface="Tahoma" pitchFamily="34" charset="0"/>
              </a:rPr>
              <a:t>Бюджет для граждан </a:t>
            </a:r>
          </a:p>
        </p:txBody>
      </p:sp>
    </p:spTree>
    <p:extLst>
      <p:ext uri="{BB962C8B-B14F-4D97-AF65-F5344CB8AC3E}">
        <p14:creationId xmlns:p14="http://schemas.microsoft.com/office/powerpoint/2010/main" val="190515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Майские указы</a:t>
            </a:r>
            <a:br>
              <a:rPr lang="ru-RU" dirty="0" smtClean="0"/>
            </a:br>
            <a:r>
              <a:rPr lang="ru-RU" dirty="0" smtClean="0"/>
              <a:t>Президента Российской Федерации</a:t>
            </a:r>
          </a:p>
        </p:txBody>
      </p:sp>
      <p:sp>
        <p:nvSpPr>
          <p:cNvPr id="27650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48F222-5EEF-4B24-BBFA-38FC63B3110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 smtClean="0"/>
          </a:p>
        </p:txBody>
      </p:sp>
      <p:sp>
        <p:nvSpPr>
          <p:cNvPr id="2" name="Овал 1"/>
          <p:cNvSpPr/>
          <p:nvPr/>
        </p:nvSpPr>
        <p:spPr>
          <a:xfrm>
            <a:off x="95592" y="2052000"/>
            <a:ext cx="3384000" cy="338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Арка 2"/>
          <p:cNvSpPr/>
          <p:nvPr/>
        </p:nvSpPr>
        <p:spPr>
          <a:xfrm rot="5400000">
            <a:off x="-1041558" y="1221900"/>
            <a:ext cx="5040560" cy="5040000"/>
          </a:xfrm>
          <a:prstGeom prst="blockArc">
            <a:avLst>
              <a:gd name="adj1" fmla="val 10800000"/>
              <a:gd name="adj2" fmla="val 21535540"/>
              <a:gd name="adj3" fmla="val 844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165100" dist="635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401100" y="900000"/>
            <a:ext cx="864096" cy="864096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1982096" y="1080000"/>
            <a:ext cx="504056" cy="50405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65196" y="914583"/>
            <a:ext cx="490125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/>
              <a:t>Субсидирование части затрат субъектов малого и среднего предпринимательства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5144" y="2952884"/>
            <a:ext cx="2916183" cy="1692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2"/>
                </a:solidFill>
                <a:cs typeface="Tahoma" pitchFamily="34" charset="0"/>
              </a:rPr>
              <a:t>Майские указы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 smtClean="0">
              <a:solidFill>
                <a:schemeClr val="tx2"/>
              </a:solidFill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2"/>
                </a:solidFill>
                <a:cs typeface="Tahoma" pitchFamily="34" charset="0"/>
              </a:rPr>
              <a:t>Президента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 smtClean="0">
              <a:solidFill>
                <a:schemeClr val="tx2"/>
              </a:solidFill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2"/>
                </a:solidFill>
                <a:cs typeface="Tahoma" pitchFamily="34" charset="0"/>
              </a:rPr>
              <a:t>Российской Федерации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 smtClean="0">
              <a:solidFill>
                <a:schemeClr val="tx2"/>
              </a:solidFill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2"/>
                </a:solidFill>
                <a:cs typeface="Tahoma" pitchFamily="34" charset="0"/>
              </a:rPr>
              <a:t>2017 год</a:t>
            </a:r>
            <a:endParaRPr lang="ru-RU" sz="2000" dirty="0">
              <a:solidFill>
                <a:schemeClr val="tx2"/>
              </a:solidFill>
              <a:cs typeface="Tahoma" pitchFamily="34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3296282" y="2081323"/>
            <a:ext cx="504056" cy="504056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2037660" y="5857785"/>
            <a:ext cx="504056" cy="504056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3674096" y="3342714"/>
            <a:ext cx="504056" cy="504056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3431666" y="4640884"/>
            <a:ext cx="504056" cy="504056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2586992" y="1332000"/>
            <a:ext cx="72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3865466" y="2333323"/>
            <a:ext cx="72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Овал 48"/>
          <p:cNvSpPr/>
          <p:nvPr/>
        </p:nvSpPr>
        <p:spPr>
          <a:xfrm>
            <a:off x="4679526" y="1901323"/>
            <a:ext cx="864096" cy="864096"/>
          </a:xfrm>
          <a:prstGeom prst="ellipse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4243224" y="3594714"/>
            <a:ext cx="72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Овал 50"/>
          <p:cNvSpPr/>
          <p:nvPr/>
        </p:nvSpPr>
        <p:spPr>
          <a:xfrm>
            <a:off x="5057284" y="3171634"/>
            <a:ext cx="864096" cy="864096"/>
          </a:xfrm>
          <a:prstGeom prst="ellipse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4000850" y="4892884"/>
            <a:ext cx="72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Овал 52"/>
          <p:cNvSpPr/>
          <p:nvPr/>
        </p:nvSpPr>
        <p:spPr>
          <a:xfrm>
            <a:off x="4814910" y="4493240"/>
            <a:ext cx="864096" cy="864096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2651327" y="6109813"/>
            <a:ext cx="72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Овал 54"/>
          <p:cNvSpPr/>
          <p:nvPr/>
        </p:nvSpPr>
        <p:spPr>
          <a:xfrm>
            <a:off x="3449970" y="5677764"/>
            <a:ext cx="864096" cy="864096"/>
          </a:xfrm>
          <a:prstGeom prst="ellipse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287134" y="1375901"/>
            <a:ext cx="750526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cs typeface="Tahoma" pitchFamily="34" charset="0"/>
              </a:rPr>
              <a:t>Указы</a:t>
            </a:r>
            <a:endParaRPr lang="ru-RU" sz="1600" dirty="0">
              <a:cs typeface="Tahoma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993282" y="1072199"/>
            <a:ext cx="47801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596</a:t>
            </a:r>
            <a:endParaRPr lang="ru-RU" sz="12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309302" y="2088079"/>
            <a:ext cx="47801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597</a:t>
            </a:r>
            <a:endParaRPr lang="ru-RU" sz="12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687116" y="3350501"/>
            <a:ext cx="47801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599</a:t>
            </a:r>
            <a:endParaRPr lang="ru-RU" sz="12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435088" y="4662051"/>
            <a:ext cx="47801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600</a:t>
            </a:r>
            <a:endParaRPr lang="ru-RU" sz="12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028167" y="5878980"/>
            <a:ext cx="47801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602</a:t>
            </a:r>
            <a:endParaRPr lang="ru-RU" sz="12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382401" y="1062008"/>
            <a:ext cx="931665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cs typeface="Tahoma" pitchFamily="34" charset="0"/>
              </a:rPr>
              <a:t>1,4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cs typeface="Tahoma" pitchFamily="34" charset="0"/>
              </a:rPr>
              <a:t>м</a:t>
            </a: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лн. руб</a:t>
            </a:r>
            <a:r>
              <a:rPr lang="ru-RU" sz="1400" b="1" dirty="0" smtClean="0">
                <a:solidFill>
                  <a:schemeClr val="bg1"/>
                </a:solidFill>
                <a:cs typeface="Tahoma" pitchFamily="34" charset="0"/>
              </a:rPr>
              <a:t>.</a:t>
            </a:r>
            <a:endParaRPr lang="ru-RU" sz="14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657492" y="2085453"/>
            <a:ext cx="923651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cs typeface="Tahoma" pitchFamily="34" charset="0"/>
              </a:rPr>
              <a:t>1 067,5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cs typeface="Tahoma" pitchFamily="34" charset="0"/>
              </a:rPr>
              <a:t>м</a:t>
            </a: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лн. руб.</a:t>
            </a:r>
            <a:endParaRPr lang="ru-RU" sz="12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034261" y="3335113"/>
            <a:ext cx="923650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cs typeface="Tahoma" pitchFamily="34" charset="0"/>
              </a:rPr>
              <a:t>94,7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cs typeface="Tahoma" pitchFamily="34" charset="0"/>
              </a:rPr>
              <a:t>м</a:t>
            </a: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лн. руб.</a:t>
            </a:r>
            <a:endParaRPr lang="ru-RU" sz="12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782654" y="4648211"/>
            <a:ext cx="923651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cs typeface="Tahoma" pitchFamily="34" charset="0"/>
              </a:rPr>
              <a:t>176,1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cs typeface="Tahoma" pitchFamily="34" charset="0"/>
              </a:rPr>
              <a:t>м</a:t>
            </a: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лн. руб.</a:t>
            </a:r>
            <a:endParaRPr lang="ru-RU" sz="12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420192" y="5848202"/>
            <a:ext cx="923651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cs typeface="Tahoma" pitchFamily="34" charset="0"/>
              </a:rPr>
              <a:t>0,2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млн. руб.</a:t>
            </a:r>
            <a:endParaRPr lang="ru-RU" sz="12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581735" y="1891427"/>
            <a:ext cx="383824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/>
              <a:t>Повышение оплаты труда отдельных </a:t>
            </a:r>
            <a:r>
              <a:rPr lang="ru-RU" sz="1200" dirty="0" smtClean="0">
                <a:cs typeface="Tahoma" pitchFamily="34" charset="0"/>
              </a:rPr>
              <a:t>категорий работников бюджетной сферы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314066" y="5955923"/>
            <a:ext cx="4788024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 smtClean="0"/>
              <a:t>Комплектование документных (книжных) фондов библиотек</a:t>
            </a:r>
            <a:endParaRPr lang="ru-RU" sz="1200" dirty="0"/>
          </a:p>
        </p:txBody>
      </p:sp>
      <p:sp>
        <p:nvSpPr>
          <p:cNvPr id="77" name="TextBox 76"/>
          <p:cNvSpPr txBox="1"/>
          <p:nvPr/>
        </p:nvSpPr>
        <p:spPr>
          <a:xfrm>
            <a:off x="5696188" y="4683438"/>
            <a:ext cx="349188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 smtClean="0"/>
              <a:t>Обеспечение граждан жильем и переселение         граждан из аварийного жилищного фонда</a:t>
            </a:r>
            <a:endParaRPr lang="ru-RU" sz="1200" dirty="0"/>
          </a:p>
        </p:txBody>
      </p:sp>
      <p:sp>
        <p:nvSpPr>
          <p:cNvPr id="78" name="TextBox 77"/>
          <p:cNvSpPr txBox="1"/>
          <p:nvPr/>
        </p:nvSpPr>
        <p:spPr>
          <a:xfrm>
            <a:off x="5567386" y="2303754"/>
            <a:ext cx="3756293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/>
              <a:t>Поддержка социально ориентированных некоммерческих организаций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922748" y="2993652"/>
            <a:ext cx="3347864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/>
              <a:t>Модернизация дошкольных  образовательных учреждений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940152" y="3425700"/>
            <a:ext cx="3203848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 smtClean="0"/>
              <a:t>Увеличение числа детей, обучающихся по дополнительным образовательным программам</a:t>
            </a:r>
            <a:endParaRPr lang="ru-RU" sz="1200" dirty="0"/>
          </a:p>
        </p:txBody>
      </p:sp>
      <p:sp>
        <p:nvSpPr>
          <p:cNvPr id="65" name="TextBox 64"/>
          <p:cNvSpPr txBox="1"/>
          <p:nvPr/>
        </p:nvSpPr>
        <p:spPr>
          <a:xfrm>
            <a:off x="4286812" y="1328060"/>
            <a:ext cx="490125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/>
              <a:t>Обеспечение деятельности информационно-маркетингового центра малого и среднего предпринимательства</a:t>
            </a:r>
            <a:endParaRPr lang="ru-RU" sz="1200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59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Майские указы</a:t>
            </a:r>
            <a:br>
              <a:rPr lang="ru-RU" dirty="0" smtClean="0"/>
            </a:br>
            <a:r>
              <a:rPr lang="ru-RU" dirty="0" smtClean="0"/>
              <a:t>Президента Российской Федерации</a:t>
            </a:r>
          </a:p>
        </p:txBody>
      </p:sp>
      <p:sp>
        <p:nvSpPr>
          <p:cNvPr id="27650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48F222-5EEF-4B24-BBFA-38FC63B3110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 smtClean="0"/>
          </a:p>
        </p:txBody>
      </p:sp>
      <p:sp>
        <p:nvSpPr>
          <p:cNvPr id="2" name="Овал 1"/>
          <p:cNvSpPr/>
          <p:nvPr/>
        </p:nvSpPr>
        <p:spPr>
          <a:xfrm>
            <a:off x="95592" y="2052000"/>
            <a:ext cx="3384000" cy="338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Арка 2"/>
          <p:cNvSpPr/>
          <p:nvPr/>
        </p:nvSpPr>
        <p:spPr>
          <a:xfrm rot="5400000">
            <a:off x="-1041558" y="1221900"/>
            <a:ext cx="5040560" cy="5040000"/>
          </a:xfrm>
          <a:prstGeom prst="blockArc">
            <a:avLst>
              <a:gd name="adj1" fmla="val 10800000"/>
              <a:gd name="adj2" fmla="val 21535540"/>
              <a:gd name="adj3" fmla="val 844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165100" dist="635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401100" y="900000"/>
            <a:ext cx="864096" cy="864096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1982096" y="1080000"/>
            <a:ext cx="504056" cy="50405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65196" y="914583"/>
            <a:ext cx="490125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/>
              <a:t>Субсидирование части затрат субъектов малого и среднего предпринимательства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5144" y="2963901"/>
            <a:ext cx="2916183" cy="1692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2"/>
                </a:solidFill>
                <a:cs typeface="Tahoma" pitchFamily="34" charset="0"/>
              </a:rPr>
              <a:t>Майские указы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 smtClean="0">
              <a:solidFill>
                <a:schemeClr val="tx2"/>
              </a:solidFill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2"/>
                </a:solidFill>
                <a:cs typeface="Tahoma" pitchFamily="34" charset="0"/>
              </a:rPr>
              <a:t>Президента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 smtClean="0">
              <a:solidFill>
                <a:schemeClr val="tx2"/>
              </a:solidFill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2"/>
                </a:solidFill>
                <a:cs typeface="Tahoma" pitchFamily="34" charset="0"/>
              </a:rPr>
              <a:t>Российской Федерации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 smtClean="0">
              <a:solidFill>
                <a:schemeClr val="tx2"/>
              </a:solidFill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2"/>
                </a:solidFill>
                <a:cs typeface="Tahoma" pitchFamily="34" charset="0"/>
              </a:rPr>
              <a:t>2018-2019 годы</a:t>
            </a:r>
            <a:endParaRPr lang="ru-RU" sz="2000" dirty="0">
              <a:solidFill>
                <a:schemeClr val="tx2"/>
              </a:solidFill>
              <a:cs typeface="Tahoma" pitchFamily="34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3296282" y="2081323"/>
            <a:ext cx="504056" cy="504056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2037660" y="5857785"/>
            <a:ext cx="504056" cy="504056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3674096" y="3342714"/>
            <a:ext cx="504056" cy="504056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3431666" y="4640884"/>
            <a:ext cx="504056" cy="504056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2586992" y="1332000"/>
            <a:ext cx="72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3865466" y="2333323"/>
            <a:ext cx="72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Овал 48"/>
          <p:cNvSpPr/>
          <p:nvPr/>
        </p:nvSpPr>
        <p:spPr>
          <a:xfrm>
            <a:off x="4679526" y="1901323"/>
            <a:ext cx="864096" cy="864096"/>
          </a:xfrm>
          <a:prstGeom prst="ellipse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4243224" y="3594714"/>
            <a:ext cx="72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Овал 50"/>
          <p:cNvSpPr/>
          <p:nvPr/>
        </p:nvSpPr>
        <p:spPr>
          <a:xfrm>
            <a:off x="5057284" y="3171634"/>
            <a:ext cx="864096" cy="864096"/>
          </a:xfrm>
          <a:prstGeom prst="ellipse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4000850" y="4892884"/>
            <a:ext cx="72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Овал 52"/>
          <p:cNvSpPr/>
          <p:nvPr/>
        </p:nvSpPr>
        <p:spPr>
          <a:xfrm>
            <a:off x="4814910" y="4493240"/>
            <a:ext cx="864096" cy="864096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2651327" y="6109813"/>
            <a:ext cx="72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Овал 54"/>
          <p:cNvSpPr/>
          <p:nvPr/>
        </p:nvSpPr>
        <p:spPr>
          <a:xfrm>
            <a:off x="3449970" y="5677764"/>
            <a:ext cx="864096" cy="864096"/>
          </a:xfrm>
          <a:prstGeom prst="ellipse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287134" y="1375901"/>
            <a:ext cx="750526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cs typeface="Tahoma" pitchFamily="34" charset="0"/>
              </a:rPr>
              <a:t>Указы</a:t>
            </a:r>
            <a:endParaRPr lang="ru-RU" sz="1600" dirty="0">
              <a:cs typeface="Tahoma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993282" y="1072199"/>
            <a:ext cx="47801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596</a:t>
            </a:r>
            <a:endParaRPr lang="ru-RU" sz="12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309302" y="2088079"/>
            <a:ext cx="47801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597</a:t>
            </a:r>
            <a:endParaRPr lang="ru-RU" sz="12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687116" y="3350501"/>
            <a:ext cx="47801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599</a:t>
            </a:r>
            <a:endParaRPr lang="ru-RU" sz="12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435088" y="4662051"/>
            <a:ext cx="47801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600</a:t>
            </a:r>
            <a:endParaRPr lang="ru-RU" sz="12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028167" y="5878980"/>
            <a:ext cx="47801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602</a:t>
            </a:r>
            <a:endParaRPr lang="ru-RU" sz="12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382401" y="1062008"/>
            <a:ext cx="931665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cs typeface="Tahoma" pitchFamily="34" charset="0"/>
              </a:rPr>
              <a:t>1,4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cs typeface="Tahoma" pitchFamily="34" charset="0"/>
              </a:rPr>
              <a:t>м</a:t>
            </a: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лн. руб</a:t>
            </a:r>
            <a:r>
              <a:rPr lang="ru-RU" sz="1400" b="1" dirty="0" smtClean="0">
                <a:solidFill>
                  <a:schemeClr val="bg1"/>
                </a:solidFill>
                <a:cs typeface="Tahoma" pitchFamily="34" charset="0"/>
              </a:rPr>
              <a:t>.</a:t>
            </a:r>
            <a:endParaRPr lang="ru-RU" sz="14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657492" y="2085453"/>
            <a:ext cx="923651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cs typeface="Tahoma" pitchFamily="34" charset="0"/>
              </a:rPr>
              <a:t>1 068,0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cs typeface="Tahoma" pitchFamily="34" charset="0"/>
              </a:rPr>
              <a:t>м</a:t>
            </a: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лн. руб.</a:t>
            </a:r>
            <a:endParaRPr lang="ru-RU" sz="12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034261" y="3335113"/>
            <a:ext cx="923650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cs typeface="Tahoma" pitchFamily="34" charset="0"/>
              </a:rPr>
              <a:t>92,1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cs typeface="Tahoma" pitchFamily="34" charset="0"/>
              </a:rPr>
              <a:t>м</a:t>
            </a: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лн. руб.</a:t>
            </a:r>
            <a:endParaRPr lang="ru-RU" sz="12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782654" y="4648211"/>
            <a:ext cx="923651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cs typeface="Tahoma" pitchFamily="34" charset="0"/>
              </a:rPr>
              <a:t>28,8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cs typeface="Tahoma" pitchFamily="34" charset="0"/>
              </a:rPr>
              <a:t>м</a:t>
            </a: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лн. руб.</a:t>
            </a:r>
            <a:endParaRPr lang="ru-RU" sz="12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420192" y="5848202"/>
            <a:ext cx="923651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cs typeface="Tahoma" pitchFamily="34" charset="0"/>
              </a:rPr>
              <a:t>0,2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млн. руб.</a:t>
            </a:r>
            <a:endParaRPr lang="ru-RU" sz="12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581735" y="1891427"/>
            <a:ext cx="383824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/>
              <a:t>Повышение оплаты труда отдельных </a:t>
            </a:r>
            <a:r>
              <a:rPr lang="ru-RU" sz="1200" dirty="0" smtClean="0">
                <a:cs typeface="Tahoma" pitchFamily="34" charset="0"/>
              </a:rPr>
              <a:t>категорий работников бюджетной сферы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314066" y="5955923"/>
            <a:ext cx="4788024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 smtClean="0"/>
              <a:t>Комплектование документных (книжных) фондов библиотек</a:t>
            </a:r>
            <a:endParaRPr lang="ru-RU" sz="1200" dirty="0"/>
          </a:p>
        </p:txBody>
      </p:sp>
      <p:sp>
        <p:nvSpPr>
          <p:cNvPr id="77" name="TextBox 76"/>
          <p:cNvSpPr txBox="1"/>
          <p:nvPr/>
        </p:nvSpPr>
        <p:spPr>
          <a:xfrm>
            <a:off x="5719520" y="4494509"/>
            <a:ext cx="349188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 smtClean="0"/>
              <a:t>Обеспечение граждан жильем и переселение         граждан из аварийного жилищного фонда</a:t>
            </a:r>
            <a:endParaRPr lang="ru-RU" sz="1200" dirty="0"/>
          </a:p>
        </p:txBody>
      </p:sp>
      <p:sp>
        <p:nvSpPr>
          <p:cNvPr id="78" name="TextBox 77"/>
          <p:cNvSpPr txBox="1"/>
          <p:nvPr/>
        </p:nvSpPr>
        <p:spPr>
          <a:xfrm>
            <a:off x="5567386" y="2303754"/>
            <a:ext cx="3756293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/>
              <a:t>Поддержка социально ориентированных некоммерческих организаций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922748" y="2993652"/>
            <a:ext cx="3347864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/>
              <a:t>Модернизация дошкольных  образовательных учреждений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940152" y="3425700"/>
            <a:ext cx="3203848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 smtClean="0"/>
              <a:t>Увеличение числа детей, обучающихся по дополнительным образовательным программам</a:t>
            </a:r>
            <a:endParaRPr lang="ru-RU" sz="1200" dirty="0"/>
          </a:p>
        </p:txBody>
      </p:sp>
      <p:sp>
        <p:nvSpPr>
          <p:cNvPr id="65" name="TextBox 64"/>
          <p:cNvSpPr txBox="1"/>
          <p:nvPr/>
        </p:nvSpPr>
        <p:spPr>
          <a:xfrm>
            <a:off x="4286812" y="1328060"/>
            <a:ext cx="490125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/>
              <a:t>Обеспечение деятельности информационно-маркетингового центра малого и среднего предпринимательства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748676" y="4932082"/>
            <a:ext cx="349188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 smtClean="0"/>
              <a:t>Строительство станции водоочистки в </a:t>
            </a:r>
          </a:p>
          <a:p>
            <a:r>
              <a:rPr lang="ru-RU" sz="1200" dirty="0" smtClean="0"/>
              <a:t>Пожня-Ель г. Ухта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22620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Средняя заработная плата работника бюджетной сферы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173103631"/>
              </p:ext>
            </p:extLst>
          </p:nvPr>
        </p:nvGraphicFramePr>
        <p:xfrm>
          <a:off x="251520" y="1628800"/>
          <a:ext cx="8685964" cy="4372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119325" y="1267669"/>
            <a:ext cx="478016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руб</a:t>
            </a:r>
            <a:r>
              <a:rPr lang="ru-RU" sz="1200" dirty="0">
                <a:cs typeface="Tahom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535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0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Основные характеристики бюджета</a:t>
            </a:r>
          </a:p>
        </p:txBody>
      </p:sp>
      <p:sp>
        <p:nvSpPr>
          <p:cNvPr id="2870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018C1DE-AD17-42EB-8B48-B38965B1487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 smtClean="0"/>
          </a:p>
        </p:txBody>
      </p:sp>
      <p:sp>
        <p:nvSpPr>
          <p:cNvPr id="6" name="TextBox 5"/>
          <p:cNvSpPr txBox="1"/>
          <p:nvPr/>
        </p:nvSpPr>
        <p:spPr>
          <a:xfrm>
            <a:off x="8232514" y="843149"/>
            <a:ext cx="841897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млн. руб.</a:t>
            </a:r>
          </a:p>
        </p:txBody>
      </p:sp>
      <p:graphicFrame>
        <p:nvGraphicFramePr>
          <p:cNvPr id="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2427628"/>
              </p:ext>
            </p:extLst>
          </p:nvPr>
        </p:nvGraphicFramePr>
        <p:xfrm>
          <a:off x="107504" y="3779658"/>
          <a:ext cx="8802978" cy="3078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365594"/>
              </p:ext>
            </p:extLst>
          </p:nvPr>
        </p:nvGraphicFramePr>
        <p:xfrm>
          <a:off x="124383" y="1716678"/>
          <a:ext cx="8856984" cy="1752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29182"/>
                <a:gridCol w="1485165"/>
                <a:gridCol w="1395155"/>
                <a:gridCol w="1440160"/>
                <a:gridCol w="1431158"/>
                <a:gridCol w="1476164"/>
              </a:tblGrid>
              <a:tr h="370840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План 2016 года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Ожидаемое исполнение 2016 года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План 2017 года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План 2018 года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План 2019 года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Доходы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3 512,9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3 574,0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3 170,1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3 073,6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3 078,7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Расходы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3 727,9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3 724,9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3 177,5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3 015,6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3 065,7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Дефицит/Профицит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- 215,0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- 150,9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- 7,4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+ 58,0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+ 13,0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13366" y="3495155"/>
            <a:ext cx="34275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latin typeface="+mn-lt"/>
              </a:rPr>
              <a:t>Динамика доходов и расходов бюджета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1034287"/>
              </p:ext>
            </p:extLst>
          </p:nvPr>
        </p:nvGraphicFramePr>
        <p:xfrm>
          <a:off x="196565" y="1020925"/>
          <a:ext cx="8514947" cy="37084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851494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Приоритетные направления бюджета: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1530" y="1209674"/>
            <a:ext cx="6864380" cy="677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Выполнение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задач, поставленных майскими указами Президента Российской Федерации;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Исполнение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действующих расходных обязательств.</a:t>
            </a:r>
            <a:endParaRPr lang="en-US" sz="1200" dirty="0">
              <a:latin typeface="Tahoma" pitchFamily="34" charset="0"/>
              <a:cs typeface="Tahoma" pitchFamily="34" charset="0"/>
            </a:endParaRPr>
          </a:p>
          <a:p>
            <a:endParaRPr lang="ru-RU" sz="1400" dirty="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23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/>
              <a:t>Доходы и расходы на душу населения по сравнению с другими муниципальными образованиями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331288551"/>
              </p:ext>
            </p:extLst>
          </p:nvPr>
        </p:nvGraphicFramePr>
        <p:xfrm>
          <a:off x="-108520" y="1772817"/>
          <a:ext cx="4823452" cy="4540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504886301"/>
              </p:ext>
            </p:extLst>
          </p:nvPr>
        </p:nvGraphicFramePr>
        <p:xfrm>
          <a:off x="4355976" y="1772816"/>
          <a:ext cx="4676315" cy="4401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172450" y="1058862"/>
            <a:ext cx="822325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тыс. руб.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9512" y="1484783"/>
            <a:ext cx="4043094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b="1" dirty="0" smtClean="0"/>
              <a:t>Доходы </a:t>
            </a:r>
            <a:r>
              <a:rPr lang="ru-RU" sz="1200" dirty="0" smtClean="0"/>
              <a:t>в расчете на душу населения </a:t>
            </a:r>
            <a:r>
              <a:rPr lang="ru-RU" sz="1200" dirty="0"/>
              <a:t>по сравнению </a:t>
            </a:r>
            <a:endParaRPr lang="en-US" sz="1200" dirty="0" smtClean="0"/>
          </a:p>
          <a:p>
            <a:r>
              <a:rPr lang="ru-RU" sz="1200" dirty="0" smtClean="0"/>
              <a:t>с </a:t>
            </a:r>
            <a:r>
              <a:rPr lang="ru-RU" sz="1200" dirty="0"/>
              <a:t>другими муниципальными образованиями </a:t>
            </a:r>
            <a:endParaRPr lang="en-US" sz="12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1475656" y="4826233"/>
            <a:ext cx="1093569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Сыктывкар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01059" y="4077072"/>
            <a:ext cx="553357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Ухта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11113" y="2841690"/>
            <a:ext cx="745717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Усинск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63971" y="3181510"/>
            <a:ext cx="583814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Инта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77133" y="2113111"/>
            <a:ext cx="845103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Воркута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81664" y="4826233"/>
            <a:ext cx="1093569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Сыктывкар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64689" y="4077071"/>
            <a:ext cx="553357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Ухта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87114" y="2864073"/>
            <a:ext cx="745717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Усинск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999798" y="3146756"/>
            <a:ext cx="583814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Инта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19204" y="2097433"/>
            <a:ext cx="845103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Воркута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90063" y="6174595"/>
            <a:ext cx="21162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+mn-lt"/>
              </a:rPr>
              <a:t>Информация на 01.10.2016</a:t>
            </a:r>
            <a:endParaRPr lang="ru-RU" sz="1200" dirty="0">
              <a:latin typeface="+mn-lt"/>
              <a:cs typeface="Tahom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80827" y="1480452"/>
            <a:ext cx="4104009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b="1" dirty="0" smtClean="0"/>
              <a:t>Расходы </a:t>
            </a:r>
            <a:r>
              <a:rPr lang="ru-RU" sz="1200" dirty="0" smtClean="0"/>
              <a:t>в расчете на душу населения </a:t>
            </a:r>
            <a:r>
              <a:rPr lang="ru-RU" sz="1200" dirty="0"/>
              <a:t>по сравнению </a:t>
            </a:r>
            <a:endParaRPr lang="en-US" sz="1200" dirty="0" smtClean="0"/>
          </a:p>
          <a:p>
            <a:r>
              <a:rPr lang="ru-RU" sz="1200" dirty="0" smtClean="0"/>
              <a:t>с </a:t>
            </a:r>
            <a:r>
              <a:rPr lang="ru-RU" sz="1200" dirty="0"/>
              <a:t>другими муниципальными образованиями 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293346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 txBox="1">
            <a:spLocks/>
          </p:cNvSpPr>
          <p:nvPr/>
        </p:nvSpPr>
        <p:spPr bwMode="auto">
          <a:xfrm>
            <a:off x="3654425" y="31750"/>
            <a:ext cx="5021263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ru-RU" sz="2000" b="1" u="sng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9699" name="Прямоугольник 9"/>
          <p:cNvSpPr>
            <a:spLocks noChangeArrowheads="1"/>
          </p:cNvSpPr>
          <p:nvPr/>
        </p:nvSpPr>
        <p:spPr bwMode="auto">
          <a:xfrm>
            <a:off x="252413" y="2420938"/>
            <a:ext cx="86391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5600" algn="ctr">
              <a:lnSpc>
                <a:spcPts val="2338"/>
              </a:lnSpc>
            </a:pPr>
            <a:r>
              <a:rPr lang="ru-RU" sz="2500" b="1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ДОХОДЫ МОГО «УХТА»</a:t>
            </a:r>
          </a:p>
        </p:txBody>
      </p:sp>
      <p:sp>
        <p:nvSpPr>
          <p:cNvPr id="29701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4603A69-1B70-470B-B1A2-34F2885AA0D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Доходы муниципального образования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185" y="1965422"/>
            <a:ext cx="2988000" cy="46944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 smtClean="0">
                <a:latin typeface="+mn-lt"/>
                <a:cs typeface="Tahoma" pitchFamily="34" charset="0"/>
              </a:rPr>
              <a:t>Налог на доходы физических лиц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 smtClean="0">
                <a:latin typeface="+mn-lt"/>
                <a:cs typeface="Tahoma" pitchFamily="34" charset="0"/>
              </a:rPr>
              <a:t>Доходы от акцизов на ГСМ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 smtClean="0">
                <a:latin typeface="+mn-lt"/>
                <a:cs typeface="Tahoma" pitchFamily="34" charset="0"/>
              </a:rPr>
              <a:t>Налоги на совокупный доход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 smtClean="0">
                <a:latin typeface="+mn-lt"/>
                <a:cs typeface="Tahoma" pitchFamily="34" charset="0"/>
              </a:rPr>
              <a:t>Налог на имущество физических лиц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 smtClean="0">
                <a:latin typeface="+mn-lt"/>
                <a:cs typeface="Tahoma" pitchFamily="34" charset="0"/>
              </a:rPr>
              <a:t>Земельный налог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 smtClean="0">
                <a:latin typeface="+mn-lt"/>
                <a:cs typeface="Tahoma" pitchFamily="34" charset="0"/>
              </a:rPr>
              <a:t>Государственная пошлина по делам, рассматриваемым в судах общей юрисдикции, мировыми судьями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 smtClean="0">
                <a:latin typeface="+mn-lt"/>
                <a:cs typeface="Tahoma" pitchFamily="34" charset="0"/>
              </a:rPr>
              <a:t>Государственная пошлина за выдачу специального разрешения на движение по автомобильным дорогам транспортных средств</a:t>
            </a:r>
            <a:endParaRPr lang="ru-RU" sz="1300" dirty="0">
              <a:latin typeface="+mn-lt"/>
              <a:cs typeface="Tahoma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6800" y="1785422"/>
            <a:ext cx="2988000" cy="0"/>
          </a:xfrm>
          <a:prstGeom prst="line">
            <a:avLst/>
          </a:prstGeom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321835" y="1328594"/>
            <a:ext cx="2414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cs typeface="Tahoma" pitchFamily="34" charset="0"/>
              </a:rPr>
              <a:t>Налоговые доходы</a:t>
            </a:r>
            <a:endParaRPr lang="ru-RU" b="1" dirty="0">
              <a:cs typeface="Tahoma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096000" y="1785422"/>
            <a:ext cx="2988000" cy="0"/>
          </a:xfrm>
          <a:prstGeom prst="line">
            <a:avLst/>
          </a:prstGeom>
          <a:ln w="28575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145200" y="1785422"/>
            <a:ext cx="2988000" cy="0"/>
          </a:xfrm>
          <a:prstGeom prst="line">
            <a:avLst/>
          </a:prstGeom>
          <a:ln w="28575"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248799" y="1328222"/>
            <a:ext cx="2682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cs typeface="Tahoma" pitchFamily="34" charset="0"/>
              </a:rPr>
              <a:t>Неналоговые доходы</a:t>
            </a:r>
            <a:endParaRPr lang="ru-RU" b="1" dirty="0">
              <a:cs typeface="Tahom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91970" y="1121742"/>
            <a:ext cx="20724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cs typeface="Tahoma" pitchFamily="34" charset="0"/>
              </a:rPr>
              <a:t>Безвозмездные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cs typeface="Tahoma" pitchFamily="34" charset="0"/>
              </a:rPr>
              <a:t>поступления</a:t>
            </a:r>
            <a:endParaRPr lang="ru-RU" b="1" dirty="0">
              <a:cs typeface="Tahom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84983" y="1965421"/>
            <a:ext cx="2988000" cy="469440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Доходы от использования </a:t>
            </a:r>
            <a:r>
              <a:rPr lang="ru-RU" sz="1300" dirty="0" smtClean="0">
                <a:latin typeface="+mn-lt"/>
                <a:cs typeface="Tahoma" pitchFamily="34" charset="0"/>
              </a:rPr>
              <a:t>имущества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 smtClean="0">
                <a:latin typeface="+mn-lt"/>
                <a:cs typeface="Tahoma" pitchFamily="34" charset="0"/>
              </a:rPr>
              <a:t>Плата </a:t>
            </a:r>
            <a:r>
              <a:rPr lang="ru-RU" sz="1300" dirty="0">
                <a:latin typeface="+mn-lt"/>
                <a:cs typeface="Tahoma" pitchFamily="34" charset="0"/>
              </a:rPr>
              <a:t>за негативное воздействие на окружающую среду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Доходы от оказания платных услуг </a:t>
            </a:r>
            <a:endParaRPr lang="ru-RU" sz="1300" dirty="0" smtClean="0">
              <a:latin typeface="+mn-lt"/>
              <a:cs typeface="Tahoma" pitchFamily="34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 smtClean="0">
                <a:latin typeface="+mn-lt"/>
                <a:cs typeface="Tahoma" pitchFamily="34" charset="0"/>
              </a:rPr>
              <a:t>Доходы </a:t>
            </a:r>
            <a:r>
              <a:rPr lang="ru-RU" sz="1300" dirty="0">
                <a:latin typeface="+mn-lt"/>
                <a:cs typeface="Tahoma" pitchFamily="34" charset="0"/>
              </a:rPr>
              <a:t>от компенсации затрат </a:t>
            </a:r>
            <a:endParaRPr lang="ru-RU" sz="1300" dirty="0" smtClean="0">
              <a:latin typeface="+mn-lt"/>
              <a:cs typeface="Tahoma" pitchFamily="34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 smtClean="0">
                <a:latin typeface="+mn-lt"/>
                <a:cs typeface="Tahoma" pitchFamily="34" charset="0"/>
              </a:rPr>
              <a:t>Доходы </a:t>
            </a:r>
            <a:r>
              <a:rPr lang="ru-RU" sz="1300" dirty="0">
                <a:latin typeface="+mn-lt"/>
                <a:cs typeface="Tahoma" pitchFamily="34" charset="0"/>
              </a:rPr>
              <a:t>от реализации </a:t>
            </a:r>
            <a:r>
              <a:rPr lang="ru-RU" sz="1300" dirty="0" smtClean="0">
                <a:latin typeface="+mn-lt"/>
                <a:cs typeface="Tahoma" pitchFamily="34" charset="0"/>
              </a:rPr>
              <a:t>имущества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 smtClean="0">
                <a:latin typeface="+mn-lt"/>
                <a:cs typeface="Tahoma" pitchFamily="34" charset="0"/>
              </a:rPr>
              <a:t>Доходы </a:t>
            </a:r>
            <a:r>
              <a:rPr lang="ru-RU" sz="1300" dirty="0">
                <a:latin typeface="+mn-lt"/>
                <a:cs typeface="Tahoma" pitchFamily="34" charset="0"/>
              </a:rPr>
              <a:t>от продажи земельных </a:t>
            </a:r>
            <a:r>
              <a:rPr lang="ru-RU" sz="1300" dirty="0" smtClean="0">
                <a:latin typeface="+mn-lt"/>
                <a:cs typeface="Tahoma" pitchFamily="34" charset="0"/>
              </a:rPr>
              <a:t>участков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 smtClean="0">
                <a:latin typeface="+mn-lt"/>
                <a:cs typeface="Tahoma" pitchFamily="34" charset="0"/>
              </a:rPr>
              <a:t>Платежи</a:t>
            </a:r>
            <a:r>
              <a:rPr lang="ru-RU" sz="1300" dirty="0">
                <a:latin typeface="+mn-lt"/>
                <a:cs typeface="Tahoma" pitchFamily="34" charset="0"/>
              </a:rPr>
              <a:t>, взимаемые органами местного самоуправления городских округов за выполнение определенных функций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Штрафы, санкции, возмещение </a:t>
            </a:r>
            <a:r>
              <a:rPr lang="ru-RU" sz="1300" dirty="0" smtClean="0">
                <a:latin typeface="+mn-lt"/>
                <a:cs typeface="Tahoma" pitchFamily="34" charset="0"/>
              </a:rPr>
              <a:t>ущерба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400" dirty="0">
              <a:latin typeface="+mn-lt"/>
              <a:cs typeface="Tahoma" pitchFamily="34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200" dirty="0">
              <a:latin typeface="+mn-lt"/>
              <a:cs typeface="Tahoma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134183" y="1965422"/>
            <a:ext cx="2988000" cy="4693593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 smtClean="0">
                <a:latin typeface="+mn-lt"/>
                <a:cs typeface="Tahoma" pitchFamily="34" charset="0"/>
              </a:rPr>
              <a:t>Межбюджетные </a:t>
            </a:r>
            <a:r>
              <a:rPr lang="ru-RU" sz="1300" dirty="0">
                <a:latin typeface="+mn-lt"/>
                <a:cs typeface="Tahoma" pitchFamily="34" charset="0"/>
              </a:rPr>
              <a:t>трансферты – средства, предоставляемые одним бюджетом </a:t>
            </a:r>
            <a:r>
              <a:rPr lang="ru-RU" sz="1300" dirty="0" smtClean="0">
                <a:latin typeface="+mn-lt"/>
                <a:cs typeface="Tahoma" pitchFamily="34" charset="0"/>
              </a:rPr>
              <a:t>другому </a:t>
            </a:r>
            <a:r>
              <a:rPr lang="ru-RU" sz="1300" dirty="0">
                <a:latin typeface="+mn-lt"/>
                <a:cs typeface="Tahoma" pitchFamily="34" charset="0"/>
              </a:rPr>
              <a:t>бюджету </a:t>
            </a:r>
            <a:endParaRPr lang="ru-RU" sz="1300" dirty="0" smtClean="0">
              <a:latin typeface="+mn-lt"/>
              <a:cs typeface="Tahoma" pitchFamily="34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 smtClean="0">
                <a:latin typeface="+mn-lt"/>
                <a:cs typeface="Tahoma" pitchFamily="34" charset="0"/>
              </a:rPr>
              <a:t>Дотации </a:t>
            </a:r>
            <a:r>
              <a:rPr lang="ru-RU" sz="1300" dirty="0">
                <a:latin typeface="+mn-lt"/>
                <a:cs typeface="Tahoma" pitchFamily="34" charset="0"/>
              </a:rPr>
              <a:t>– межбюджетные трансферты, предоставляемые на безвозмездной и безвозвратной основе без установления направлений и (или) условий использования;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 smtClean="0">
                <a:latin typeface="+mn-lt"/>
                <a:cs typeface="Tahoma" pitchFamily="34" charset="0"/>
              </a:rPr>
              <a:t>Субсидии – межбюджетные трансферты, предоставляемые на условиях долевого софинансирования расходов других бюджетов;</a:t>
            </a:r>
            <a:endParaRPr lang="ru-RU" sz="1300" dirty="0">
              <a:latin typeface="+mn-lt"/>
              <a:cs typeface="Tahoma" pitchFamily="34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Субвенции </a:t>
            </a:r>
            <a:r>
              <a:rPr lang="ru-RU" sz="1300" dirty="0" smtClean="0">
                <a:latin typeface="+mn-lt"/>
                <a:cs typeface="Tahoma" pitchFamily="34" charset="0"/>
              </a:rPr>
              <a:t> - межбюджетные трансферты, предоставляемые на финансирование  «переданных» другим публично-правовым образованиям полномочий;</a:t>
            </a:r>
            <a:endParaRPr lang="ru-RU" sz="1300" dirty="0">
              <a:latin typeface="+mn-lt"/>
              <a:cs typeface="Tahoma" pitchFamily="34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 smtClean="0">
                <a:latin typeface="+mn-lt"/>
                <a:cs typeface="Tahoma" pitchFamily="34" charset="0"/>
              </a:rPr>
              <a:t>Прочие </a:t>
            </a:r>
            <a:r>
              <a:rPr lang="ru-RU" sz="1300" dirty="0">
                <a:latin typeface="+mn-lt"/>
                <a:cs typeface="Tahoma" pitchFamily="34" charset="0"/>
              </a:rPr>
              <a:t>безвозмездные поступления от юридических и физических лиц</a:t>
            </a:r>
          </a:p>
        </p:txBody>
      </p:sp>
      <p:sp>
        <p:nvSpPr>
          <p:cNvPr id="2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07445" y="6481445"/>
            <a:ext cx="2133600" cy="365125"/>
          </a:xfrm>
        </p:spPr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33743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402151"/>
              </p:ext>
            </p:extLst>
          </p:nvPr>
        </p:nvGraphicFramePr>
        <p:xfrm>
          <a:off x="251520" y="1157795"/>
          <a:ext cx="8685213" cy="5477182"/>
        </p:xfrm>
        <a:graphic>
          <a:graphicData uri="http://schemas.openxmlformats.org/drawingml/2006/table">
            <a:tbl>
              <a:tblPr/>
              <a:tblGrid>
                <a:gridCol w="5864225"/>
                <a:gridCol w="1512888"/>
                <a:gridCol w="1308100"/>
              </a:tblGrid>
              <a:tr h="857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Наименование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Нормативы отчислений до реформы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(2002 год)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Нормативы отчислений после реформы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(2017 год)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Налог на прибыль (доход) организаций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Налог на доходы физических лиц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37,88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Акцизы на спирт питьевой, водку, ликероводочные изделия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0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Налог на добычу полезных ископаемых в виде углеводородного сырья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Налог на добычу общераспространенных полезных ископаемых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Налог с продаж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Единый налог на вмененный доход для отдельных видов деятельности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Налог взимаемый по упрощенной системе налогообложения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Единый сельскохозяйственный налог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6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Налог, взимаемый в связи с применением патентной системы налогообложения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Налог на имущество предприятий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Налог на имущество физических лиц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7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Земельный налог сельскохозяйственного назначения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Земельный налог на земли городов и поселков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Земельный налог с организаций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Земельный налог с физических лиц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837" name="Заголовок 1"/>
          <p:cNvSpPr txBox="1">
            <a:spLocks/>
          </p:cNvSpPr>
          <p:nvPr/>
        </p:nvSpPr>
        <p:spPr bwMode="auto">
          <a:xfrm>
            <a:off x="3654425" y="73025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Налоги, оставшиеся у местного </a:t>
            </a:r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самоуправления </a:t>
            </a:r>
            <a:r>
              <a:rPr lang="ru-RU" sz="20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после реформы</a:t>
            </a:r>
          </a:p>
        </p:txBody>
      </p:sp>
      <p:sp>
        <p:nvSpPr>
          <p:cNvPr id="32838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9B7C1C4-AE00-4722-851E-C8A37570C11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2"/>
          <p:cNvSpPr>
            <a:spLocks noChangeArrowheads="1"/>
          </p:cNvSpPr>
          <p:nvPr/>
        </p:nvSpPr>
        <p:spPr bwMode="auto">
          <a:xfrm>
            <a:off x="323528" y="1508125"/>
            <a:ext cx="8425185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ahoma" pitchFamily="34" charset="0"/>
                <a:cs typeface="Tahoma" pitchFamily="34" charset="0"/>
              </a:rPr>
              <a:t>Уважаемые </a:t>
            </a:r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ухтинцы!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endParaRPr lang="ru-RU" sz="1400" dirty="0">
              <a:latin typeface="Tahoma" pitchFamily="34" charset="0"/>
            </a:endParaRPr>
          </a:p>
          <a:p>
            <a:pPr algn="just"/>
            <a:r>
              <a:rPr lang="ru-RU" sz="1400" dirty="0">
                <a:latin typeface="Tahoma" pitchFamily="34" charset="0"/>
              </a:rPr>
              <a:t>	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Представляем вашему вниманию «Бюджет для граждан», который познакомит вас с основными положениями проекта бюджета МОГО «Ухта» на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2017 год и плановый период 2018 и 2019 годов. 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just"/>
            <a:r>
              <a:rPr lang="ru-RU" sz="1400" dirty="0">
                <a:latin typeface="Tahoma" pitchFamily="34" charset="0"/>
                <a:cs typeface="Tahoma" pitchFamily="34" charset="0"/>
              </a:rPr>
              <a:t>	Информация в доступной форме знакомит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вас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с основными целями, задачами и приоритетными направлениями бюджетной политики МОГО «Ухта», основными характеристиками бюджета МОГО «Ухта».</a:t>
            </a:r>
          </a:p>
          <a:p>
            <a:pPr algn="just"/>
            <a:r>
              <a:rPr lang="ru-RU" sz="1400" dirty="0">
                <a:latin typeface="Tahoma" pitchFamily="34" charset="0"/>
                <a:cs typeface="Tahoma" pitchFamily="34" charset="0"/>
              </a:rPr>
              <a:t>	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В 2017 – 2019 годах потребуется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не только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проводить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большую работу по выявлению имеющихся финансовых ресурсов и дополнительных источников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доходов, но и повышать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эффективность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расходов.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just"/>
            <a:r>
              <a:rPr lang="ru-RU" sz="1400" dirty="0">
                <a:latin typeface="Tahoma" pitchFamily="34" charset="0"/>
                <a:cs typeface="Tahoma" pitchFamily="34" charset="0"/>
              </a:rPr>
              <a:t>	В работе над проектом бюджета мы уделяем особое внимание повышению открытости и прозрачности этого процесса.</a:t>
            </a:r>
          </a:p>
          <a:p>
            <a:pPr algn="just"/>
            <a:r>
              <a:rPr lang="ru-RU" sz="1400" dirty="0">
                <a:latin typeface="Tahoma" pitchFamily="34" charset="0"/>
                <a:cs typeface="Tahoma" pitchFamily="34" charset="0"/>
              </a:rPr>
              <a:t>	Мы открыты для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ваших предложений и замечаний.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r"/>
            <a:r>
              <a:rPr lang="ru-RU" sz="1400" dirty="0">
                <a:latin typeface="Tahoma" pitchFamily="34" charset="0"/>
                <a:cs typeface="Tahoma" pitchFamily="34" charset="0"/>
              </a:rPr>
              <a:t>С уважением, </a:t>
            </a:r>
          </a:p>
          <a:p>
            <a:pPr algn="r"/>
            <a:r>
              <a:rPr lang="ru-RU" sz="1400" dirty="0">
                <a:latin typeface="Tahoma" pitchFamily="34" charset="0"/>
                <a:cs typeface="Tahoma" pitchFamily="34" charset="0"/>
              </a:rPr>
              <a:t>руководитель администрации МОГО «Ухта» </a:t>
            </a:r>
          </a:p>
          <a:p>
            <a:pPr algn="r"/>
            <a:r>
              <a:rPr lang="ru-RU" sz="1400" dirty="0" smtClean="0">
                <a:latin typeface="Tahoma" pitchFamily="34" charset="0"/>
                <a:cs typeface="Tahoma" pitchFamily="34" charset="0"/>
              </a:rPr>
              <a:t>М.Н. Османов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7410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4CE7E0-BDCE-49F3-9F97-5FD6819E3DE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- налогоплательщики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grpSp>
        <p:nvGrpSpPr>
          <p:cNvPr id="36" name="Группа 35"/>
          <p:cNvGrpSpPr/>
          <p:nvPr/>
        </p:nvGrpSpPr>
        <p:grpSpPr>
          <a:xfrm>
            <a:off x="163085" y="4428000"/>
            <a:ext cx="2124245" cy="1741545"/>
            <a:chOff x="96192" y="4403248"/>
            <a:chExt cx="2124245" cy="174154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grpSpPr>
        <p:sp>
          <p:nvSpPr>
            <p:cNvPr id="6" name="Трапеция 5"/>
            <p:cNvSpPr/>
            <p:nvPr/>
          </p:nvSpPr>
          <p:spPr>
            <a:xfrm>
              <a:off x="96192" y="5300631"/>
              <a:ext cx="2124245" cy="844162"/>
            </a:xfrm>
            <a:prstGeom prst="trapezoid">
              <a:avLst>
                <a:gd name="adj" fmla="val 62551"/>
              </a:avLst>
            </a:prstGeom>
            <a:grpFill/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400" dirty="0">
                <a:solidFill>
                  <a:schemeClr val="bg1"/>
                </a:solidFill>
              </a:endParaRPr>
            </a:p>
          </p:txBody>
        </p:sp>
        <p:sp>
          <p:nvSpPr>
            <p:cNvPr id="22" name="Равнобедренный треугольник 21"/>
            <p:cNvSpPr/>
            <p:nvPr/>
          </p:nvSpPr>
          <p:spPr>
            <a:xfrm>
              <a:off x="626284" y="4403248"/>
              <a:ext cx="1064060" cy="876859"/>
            </a:xfrm>
            <a:prstGeom prst="triangle">
              <a:avLst/>
            </a:pr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2395085" y="4441716"/>
            <a:ext cx="2124245" cy="1739404"/>
            <a:chOff x="2287219" y="4405389"/>
            <a:chExt cx="2124245" cy="1739404"/>
          </a:xfr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grpSpPr>
        <p:sp>
          <p:nvSpPr>
            <p:cNvPr id="30" name="Трапеция 29"/>
            <p:cNvSpPr/>
            <p:nvPr/>
          </p:nvSpPr>
          <p:spPr>
            <a:xfrm>
              <a:off x="2287219" y="5300631"/>
              <a:ext cx="2124245" cy="844162"/>
            </a:xfrm>
            <a:prstGeom prst="trapezoid">
              <a:avLst>
                <a:gd name="adj" fmla="val 62551"/>
              </a:avLst>
            </a:prstGeom>
            <a:grpFill/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1" name="Равнобедренный треугольник 30"/>
            <p:cNvSpPr/>
            <p:nvPr/>
          </p:nvSpPr>
          <p:spPr>
            <a:xfrm>
              <a:off x="2817311" y="4405389"/>
              <a:ext cx="1064060" cy="876859"/>
            </a:xfrm>
            <a:prstGeom prst="triangle">
              <a:avLst/>
            </a:pr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4627085" y="4428000"/>
            <a:ext cx="2124245" cy="1741545"/>
            <a:chOff x="4563864" y="4403248"/>
            <a:chExt cx="2124245" cy="1741545"/>
          </a:xfr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grpSpPr>
        <p:sp>
          <p:nvSpPr>
            <p:cNvPr id="32" name="Трапеция 31"/>
            <p:cNvSpPr/>
            <p:nvPr/>
          </p:nvSpPr>
          <p:spPr>
            <a:xfrm>
              <a:off x="4563864" y="5300631"/>
              <a:ext cx="2124245" cy="844162"/>
            </a:xfrm>
            <a:prstGeom prst="trapezoid">
              <a:avLst>
                <a:gd name="adj" fmla="val 62551"/>
              </a:avLst>
            </a:prstGeom>
            <a:grpFill/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3" name="Равнобедренный треугольник 32"/>
            <p:cNvSpPr/>
            <p:nvPr/>
          </p:nvSpPr>
          <p:spPr>
            <a:xfrm>
              <a:off x="5093956" y="4403248"/>
              <a:ext cx="1064060" cy="876859"/>
            </a:xfrm>
            <a:prstGeom prst="triangle">
              <a:avLst/>
            </a:pr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6859085" y="4428000"/>
            <a:ext cx="2124245" cy="1741545"/>
            <a:chOff x="6908763" y="4382724"/>
            <a:chExt cx="2124245" cy="1741545"/>
          </a:xfr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grpSpPr>
        <p:sp>
          <p:nvSpPr>
            <p:cNvPr id="34" name="Трапеция 33"/>
            <p:cNvSpPr/>
            <p:nvPr/>
          </p:nvSpPr>
          <p:spPr>
            <a:xfrm>
              <a:off x="6908763" y="5280107"/>
              <a:ext cx="2124245" cy="844162"/>
            </a:xfrm>
            <a:prstGeom prst="trapezoid">
              <a:avLst>
                <a:gd name="adj" fmla="val 62551"/>
              </a:avLst>
            </a:prstGeom>
            <a:grpFill/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5" name="Равнобедренный треугольник 34"/>
            <p:cNvSpPr/>
            <p:nvPr/>
          </p:nvSpPr>
          <p:spPr>
            <a:xfrm>
              <a:off x="7438855" y="4382724"/>
              <a:ext cx="1064060" cy="876859"/>
            </a:xfrm>
            <a:prstGeom prst="triangle">
              <a:avLst/>
            </a:pr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463008" y="5596582"/>
            <a:ext cx="159050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Налог на доходы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ф</a:t>
            </a:r>
            <a:r>
              <a:rPr lang="ru-RU" sz="1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изических лиц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698025" y="5430881"/>
            <a:ext cx="1518364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Налог 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на имущество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физических лиц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110362" y="5538603"/>
            <a:ext cx="1157689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Земельный 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налог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52674" y="5538603"/>
            <a:ext cx="1431803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Транспортный 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налог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62704" y="4833378"/>
            <a:ext cx="554959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13%</a:t>
            </a:r>
            <a:endParaRPr lang="ru-RU" sz="14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050067" y="4803026"/>
            <a:ext cx="894796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3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0,2%;</a:t>
            </a:r>
          </a:p>
          <a:p>
            <a:pPr algn="ctr"/>
            <a:r>
              <a:rPr lang="ru-RU" sz="13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2%;0,5%</a:t>
            </a:r>
            <a:endParaRPr lang="ru-RU" sz="13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417525" y="4767276"/>
            <a:ext cx="609461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0,3%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1,5%</a:t>
            </a:r>
            <a:endParaRPr lang="ru-RU" sz="14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44779" y="1188000"/>
            <a:ext cx="1932077" cy="3096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85000"/>
                </a:schemeClr>
              </a:gs>
              <a:gs pos="99667">
                <a:schemeClr val="bg1"/>
              </a:gs>
              <a:gs pos="8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448779" y="1188000"/>
            <a:ext cx="1932077" cy="3096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85000"/>
                </a:schemeClr>
              </a:gs>
              <a:gs pos="99667">
                <a:schemeClr val="bg1"/>
              </a:gs>
              <a:gs pos="8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752779" y="1188000"/>
            <a:ext cx="1932077" cy="3096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85000"/>
                </a:schemeClr>
              </a:gs>
              <a:gs pos="99667">
                <a:schemeClr val="bg1"/>
              </a:gs>
              <a:gs pos="8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056779" y="1189400"/>
            <a:ext cx="1932077" cy="3096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85000"/>
                </a:schemeClr>
              </a:gs>
              <a:gs pos="99667">
                <a:schemeClr val="bg1"/>
              </a:gs>
              <a:gs pos="8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26813" y="1276521"/>
            <a:ext cx="1683474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 smtClean="0">
                <a:latin typeface="Tahoma" pitchFamily="34" charset="0"/>
                <a:cs typeface="Tahoma" pitchFamily="34" charset="0"/>
              </a:rPr>
              <a:t>В отдельных случаях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с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тавка налога:</a:t>
            </a:r>
          </a:p>
          <a:p>
            <a:r>
              <a:rPr lang="ru-RU" sz="1200" dirty="0" smtClean="0">
                <a:latin typeface="Tahoma" pitchFamily="34" charset="0"/>
                <a:cs typeface="Tahoma" pitchFamily="34" charset="0"/>
              </a:rPr>
              <a:t>9%, 30%, 35%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26813" y="2037802"/>
            <a:ext cx="1414170" cy="13849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 defTabSz="222250"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cs typeface="Tahoma" pitchFamily="34" charset="0"/>
              </a:rPr>
              <a:t>Налог поступает </a:t>
            </a:r>
          </a:p>
          <a:p>
            <a:pPr lvl="0" defTabSz="222250"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cs typeface="Tahoma" pitchFamily="34" charset="0"/>
              </a:rPr>
              <a:t>в бюджет </a:t>
            </a:r>
            <a:endParaRPr lang="ru-RU" sz="1200" dirty="0" smtClean="0">
              <a:solidFill>
                <a:schemeClr val="tx1"/>
              </a:solidFill>
              <a:cs typeface="Tahoma" pitchFamily="34" charset="0"/>
            </a:endParaRPr>
          </a:p>
          <a:p>
            <a:pPr lvl="0" defTabSz="222250">
              <a:spcAft>
                <a:spcPts val="0"/>
              </a:spcAft>
            </a:pPr>
            <a:r>
              <a:rPr lang="ru-RU" sz="1200" dirty="0" smtClean="0">
                <a:solidFill>
                  <a:schemeClr val="tx1"/>
                </a:solidFill>
                <a:cs typeface="Tahoma" pitchFamily="34" charset="0"/>
              </a:rPr>
              <a:t>МОГО </a:t>
            </a:r>
            <a:r>
              <a:rPr lang="ru-RU" sz="1200" dirty="0">
                <a:solidFill>
                  <a:schemeClr val="tx1"/>
                </a:solidFill>
                <a:cs typeface="Tahoma" pitchFamily="34" charset="0"/>
              </a:rPr>
              <a:t>«Ухта»</a:t>
            </a:r>
          </a:p>
          <a:p>
            <a:pPr lvl="0" defTabSz="222250"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cs typeface="Tahoma" pitchFamily="34" charset="0"/>
              </a:rPr>
              <a:t>в размере 20 % </a:t>
            </a:r>
          </a:p>
          <a:p>
            <a:pPr lvl="0" defTabSz="222250"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cs typeface="Tahoma" pitchFamily="34" charset="0"/>
              </a:rPr>
              <a:t>в бюджет </a:t>
            </a:r>
          </a:p>
          <a:p>
            <a:pPr lvl="0" defTabSz="222250"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cs typeface="Tahoma" pitchFamily="34" charset="0"/>
              </a:rPr>
              <a:t>Республики Коми</a:t>
            </a:r>
          </a:p>
          <a:p>
            <a:pPr lvl="0" defTabSz="222250"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cs typeface="Tahoma" pitchFamily="34" charset="0"/>
              </a:rPr>
              <a:t>в размере 80 </a:t>
            </a:r>
            <a:r>
              <a:rPr lang="ru-RU" sz="1200" dirty="0" smtClean="0">
                <a:solidFill>
                  <a:schemeClr val="tx1"/>
                </a:solidFill>
                <a:cs typeface="Tahoma" pitchFamily="34" charset="0"/>
              </a:rPr>
              <a:t>%</a:t>
            </a:r>
            <a:endParaRPr lang="ru-RU" sz="12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549836" y="1235726"/>
            <a:ext cx="1729961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Налог </a:t>
            </a:r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оплачивается </a:t>
            </a:r>
          </a:p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исходя из </a:t>
            </a:r>
            <a:endParaRPr lang="ru-RU" sz="1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кадастровой </a:t>
            </a:r>
          </a:p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</a:t>
            </a:r>
            <a:r>
              <a:rPr lang="ru-RU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тоимости объекта 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налогообложения </a:t>
            </a:r>
            <a:endParaRPr lang="ru-RU" sz="12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(решение Совета </a:t>
            </a:r>
            <a:endParaRPr lang="ru-RU" sz="1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МОГО </a:t>
            </a:r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«Ухта» </a:t>
            </a:r>
          </a:p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от 20.11.2014 № </a:t>
            </a:r>
            <a:r>
              <a:rPr lang="ru-RU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331)</a:t>
            </a:r>
            <a:endParaRPr lang="ru-RU" sz="12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554804" y="2792903"/>
            <a:ext cx="1359668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>
                <a:latin typeface="Tahoma" pitchFamily="34" charset="0"/>
                <a:cs typeface="Tahoma" pitchFamily="34" charset="0"/>
              </a:rPr>
              <a:t>Налог поступает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в бюджет </a:t>
            </a:r>
            <a:endParaRPr lang="ru-RU" sz="1200" dirty="0" smtClean="0">
              <a:latin typeface="Tahoma" pitchFamily="34" charset="0"/>
              <a:cs typeface="Tahoma" pitchFamily="34" charset="0"/>
            </a:endParaRPr>
          </a:p>
          <a:p>
            <a:r>
              <a:rPr lang="ru-RU" sz="1200" dirty="0" smtClean="0">
                <a:latin typeface="Tahoma" pitchFamily="34" charset="0"/>
                <a:cs typeface="Tahoma" pitchFamily="34" charset="0"/>
              </a:rPr>
              <a:t>МОГО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«Ухта»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в объеме 100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%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866382" y="1213271"/>
            <a:ext cx="1903085" cy="24929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Ставка налога от 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кадастровой </a:t>
            </a:r>
          </a:p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</a:t>
            </a:r>
            <a:r>
              <a:rPr lang="ru-RU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тоимости земельных </a:t>
            </a:r>
          </a:p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у</a:t>
            </a:r>
            <a:r>
              <a:rPr lang="ru-RU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частков занятых </a:t>
            </a:r>
          </a:p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ж</a:t>
            </a:r>
            <a:r>
              <a:rPr lang="ru-RU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илищным фондом</a:t>
            </a:r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,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с/х назначения</a:t>
            </a:r>
            <a:endParaRPr lang="ru-RU" sz="12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или приобретенных </a:t>
            </a:r>
          </a:p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(предоставленных) для </a:t>
            </a:r>
          </a:p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личного подсобного </a:t>
            </a:r>
          </a:p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хозяйства, садоводства,</a:t>
            </a:r>
          </a:p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огородничества,</a:t>
            </a:r>
          </a:p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животноводства или </a:t>
            </a:r>
          </a:p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дачного хозяйства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866382" y="3632650"/>
            <a:ext cx="1872629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>
                <a:latin typeface="Tahoma" pitchFamily="34" charset="0"/>
                <a:cs typeface="Tahoma" pitchFamily="34" charset="0"/>
              </a:rPr>
              <a:t>Налог поступает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в бюджет МОГО «Ухта»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в объеме 100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%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146777" y="1187875"/>
            <a:ext cx="1733167" cy="861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 smtClean="0">
                <a:latin typeface="Tahoma" pitchFamily="34" charset="0"/>
                <a:cs typeface="Tahoma" pitchFamily="34" charset="0"/>
              </a:rPr>
              <a:t>Ставка налога на 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л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егковые автомобили</a:t>
            </a:r>
          </a:p>
          <a:p>
            <a:pPr algn="ctr"/>
            <a:endParaRPr lang="ru-RU" sz="1400" dirty="0" smtClean="0">
              <a:latin typeface="Tahoma" pitchFamily="34" charset="0"/>
              <a:cs typeface="Tahoma" pitchFamily="34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Мощность двигателя:</a:t>
            </a:r>
          </a:p>
        </p:txBody>
      </p:sp>
      <p:sp>
        <p:nvSpPr>
          <p:cNvPr id="59" name="TextBox 41"/>
          <p:cNvSpPr txBox="1">
            <a:spLocks noChangeArrowheads="1"/>
          </p:cNvSpPr>
          <p:nvPr/>
        </p:nvSpPr>
        <p:spPr bwMode="auto">
          <a:xfrm>
            <a:off x="8321400" y="2049649"/>
            <a:ext cx="776288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dirty="0">
                <a:latin typeface="Tahoma" pitchFamily="34" charset="0"/>
                <a:cs typeface="Tahoma" pitchFamily="34" charset="0"/>
              </a:rPr>
              <a:t>10 руб.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15 руб.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20 руб.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30 руб.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50 руб.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75 руб.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150 руб.</a:t>
            </a:r>
          </a:p>
        </p:txBody>
      </p:sp>
      <p:sp>
        <p:nvSpPr>
          <p:cNvPr id="60" name="TextBox 48"/>
          <p:cNvSpPr txBox="1">
            <a:spLocks noChangeArrowheads="1"/>
          </p:cNvSpPr>
          <p:nvPr/>
        </p:nvSpPr>
        <p:spPr bwMode="auto">
          <a:xfrm>
            <a:off x="7125378" y="2049649"/>
            <a:ext cx="128746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dirty="0">
                <a:latin typeface="Tahoma" pitchFamily="34" charset="0"/>
                <a:cs typeface="Tahoma" pitchFamily="34" charset="0"/>
              </a:rPr>
              <a:t>до 70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л. с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.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70 – 85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л. с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.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85 – 100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л. с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.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100 – 150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л. с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.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150 – 200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л. с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.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200 – 250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л. с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.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свыше 250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л. с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125378" y="3435536"/>
            <a:ext cx="1736373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>
                <a:latin typeface="Tahoma" pitchFamily="34" charset="0"/>
                <a:cs typeface="Tahoma" pitchFamily="34" charset="0"/>
              </a:rPr>
              <a:t>Налог поступает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в бюджет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Республики</a:t>
            </a:r>
          </a:p>
          <a:p>
            <a:r>
              <a:rPr lang="ru-RU" sz="1200" dirty="0" smtClean="0">
                <a:latin typeface="Tahoma" pitchFamily="34" charset="0"/>
                <a:cs typeface="Tahoma" pitchFamily="34" charset="0"/>
              </a:rPr>
              <a:t>Коми в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объеме 100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%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79" y="4525601"/>
            <a:ext cx="66717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 smtClean="0">
                <a:latin typeface="Tahoma" pitchFamily="34" charset="0"/>
                <a:cs typeface="Tahoma" pitchFamily="34" charset="0"/>
              </a:rPr>
              <a:t>Ставка</a:t>
            </a:r>
          </a:p>
          <a:p>
            <a:r>
              <a:rPr lang="ru-RU" sz="1200" dirty="0" smtClean="0">
                <a:latin typeface="Tahoma" pitchFamily="34" charset="0"/>
                <a:cs typeface="Tahoma" pitchFamily="34" charset="0"/>
              </a:rPr>
              <a:t>налога</a:t>
            </a:r>
          </a:p>
        </p:txBody>
      </p:sp>
    </p:spTree>
    <p:extLst>
      <p:ext uri="{BB962C8B-B14F-4D97-AF65-F5344CB8AC3E}">
        <p14:creationId xmlns:p14="http://schemas.microsoft.com/office/powerpoint/2010/main" val="114627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Заголовок 1"/>
          <p:cNvSpPr txBox="1">
            <a:spLocks/>
          </p:cNvSpPr>
          <p:nvPr/>
        </p:nvSpPr>
        <p:spPr bwMode="auto">
          <a:xfrm>
            <a:off x="3635375" y="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70000"/>
              </a:lnSpc>
            </a:pPr>
            <a:r>
              <a:rPr lang="ru-RU" sz="2000" b="1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Структура доходов бюджета</a:t>
            </a:r>
          </a:p>
        </p:txBody>
      </p:sp>
      <p:graphicFrame>
        <p:nvGraphicFramePr>
          <p:cNvPr id="3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0758041"/>
              </p:ext>
            </p:extLst>
          </p:nvPr>
        </p:nvGraphicFramePr>
        <p:xfrm>
          <a:off x="3110632" y="1463576"/>
          <a:ext cx="2995612" cy="5133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0615071"/>
              </p:ext>
            </p:extLst>
          </p:nvPr>
        </p:nvGraphicFramePr>
        <p:xfrm>
          <a:off x="50800" y="1463675"/>
          <a:ext cx="3101975" cy="5040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4021566"/>
              </p:ext>
            </p:extLst>
          </p:nvPr>
        </p:nvGraphicFramePr>
        <p:xfrm>
          <a:off x="5937250" y="1535113"/>
          <a:ext cx="2982913" cy="5062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6870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16FF084-76AD-462B-A355-FAC841F4577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 smtClean="0"/>
          </a:p>
        </p:txBody>
      </p:sp>
      <p:sp>
        <p:nvSpPr>
          <p:cNvPr id="7" name="TextBox 6"/>
          <p:cNvSpPr txBox="1"/>
          <p:nvPr/>
        </p:nvSpPr>
        <p:spPr>
          <a:xfrm>
            <a:off x="290477" y="6313158"/>
            <a:ext cx="2422458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Всего: 3 512,9 млн</a:t>
            </a:r>
            <a:r>
              <a:rPr lang="ru-RU" sz="1400" b="1" dirty="0">
                <a:cs typeface="Tahoma" pitchFamily="34" charset="0"/>
              </a:rPr>
              <a:t>. руб.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75856" y="6311814"/>
            <a:ext cx="2422458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Всего: 3 574,0 млн</a:t>
            </a:r>
            <a:r>
              <a:rPr lang="ru-RU" sz="1400" b="1" dirty="0">
                <a:cs typeface="Tahoma" pitchFamily="34" charset="0"/>
              </a:rPr>
              <a:t>. руб.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28184" y="6311669"/>
            <a:ext cx="2422458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Всего: 3 170,1 млн</a:t>
            </a:r>
            <a:r>
              <a:rPr lang="ru-RU" sz="1400" b="1" dirty="0">
                <a:cs typeface="Tahoma" pitchFamily="34" charset="0"/>
              </a:rPr>
              <a:t>. руб.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61610" y="1278842"/>
            <a:ext cx="1008609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2016 год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план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11278" y="1270907"/>
            <a:ext cx="2456122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2016 год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cs typeface="Tahoma" pitchFamily="34" charset="0"/>
              </a:rPr>
              <a:t>о</a:t>
            </a:r>
            <a:r>
              <a:rPr lang="ru-RU" sz="1400" b="1" dirty="0" smtClean="0">
                <a:cs typeface="Tahoma" pitchFamily="34" charset="0"/>
              </a:rPr>
              <a:t>жидаемое исполнение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21931" y="1252841"/>
            <a:ext cx="1008609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2017 год</a:t>
            </a:r>
          </a:p>
        </p:txBody>
      </p:sp>
    </p:spTree>
    <p:extLst>
      <p:ext uri="{BB962C8B-B14F-4D97-AF65-F5344CB8AC3E}">
        <p14:creationId xmlns:p14="http://schemas.microsoft.com/office/powerpoint/2010/main" val="285984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Заголовок 1"/>
          <p:cNvSpPr txBox="1">
            <a:spLocks/>
          </p:cNvSpPr>
          <p:nvPr/>
        </p:nvSpPr>
        <p:spPr bwMode="auto">
          <a:xfrm>
            <a:off x="3635375" y="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70000"/>
              </a:lnSpc>
            </a:pPr>
            <a:r>
              <a:rPr lang="ru-RU" sz="2000" b="1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Структура доходов бюджета</a:t>
            </a:r>
          </a:p>
        </p:txBody>
      </p:sp>
      <p:graphicFrame>
        <p:nvGraphicFramePr>
          <p:cNvPr id="2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6643116"/>
              </p:ext>
            </p:extLst>
          </p:nvPr>
        </p:nvGraphicFramePr>
        <p:xfrm>
          <a:off x="251520" y="1406219"/>
          <a:ext cx="3945136" cy="5061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8505285"/>
              </p:ext>
            </p:extLst>
          </p:nvPr>
        </p:nvGraphicFramePr>
        <p:xfrm>
          <a:off x="5076056" y="1340768"/>
          <a:ext cx="3793711" cy="5083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6870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16FF084-76AD-462B-A355-FAC841F4577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 smtClean="0"/>
          </a:p>
        </p:txBody>
      </p:sp>
      <p:sp>
        <p:nvSpPr>
          <p:cNvPr id="7" name="TextBox 6"/>
          <p:cNvSpPr txBox="1"/>
          <p:nvPr/>
        </p:nvSpPr>
        <p:spPr>
          <a:xfrm>
            <a:off x="746575" y="6314000"/>
            <a:ext cx="2422458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Всего: 3 073,6 млн</a:t>
            </a:r>
            <a:r>
              <a:rPr lang="ru-RU" sz="1400" b="1" dirty="0">
                <a:cs typeface="Tahoma" pitchFamily="34" charset="0"/>
              </a:rPr>
              <a:t>. руб.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76596" y="6313999"/>
            <a:ext cx="2422458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Всего: 3 078,7 млн</a:t>
            </a:r>
            <a:r>
              <a:rPr lang="ru-RU" sz="1400" b="1" dirty="0">
                <a:cs typeface="Tahoma" pitchFamily="34" charset="0"/>
              </a:rPr>
              <a:t>. руб.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37337" y="1263857"/>
            <a:ext cx="1008609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2019 год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91680" y="1262369"/>
            <a:ext cx="1008609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2018 год</a:t>
            </a:r>
          </a:p>
        </p:txBody>
      </p:sp>
    </p:spTree>
    <p:extLst>
      <p:ext uri="{BB962C8B-B14F-4D97-AF65-F5344CB8AC3E}">
        <p14:creationId xmlns:p14="http://schemas.microsoft.com/office/powerpoint/2010/main" val="2841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8712017"/>
              </p:ext>
            </p:extLst>
          </p:nvPr>
        </p:nvGraphicFramePr>
        <p:xfrm>
          <a:off x="2225675" y="1839913"/>
          <a:ext cx="4522788" cy="2876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96838" y="4922838"/>
            <a:ext cx="1871662" cy="5476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>
                <a:solidFill>
                  <a:schemeClr val="tx1"/>
                </a:solidFill>
                <a:cs typeface="Tahoma" pitchFamily="34" charset="0"/>
              </a:rPr>
              <a:t>Налог на доходы физических лиц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33350" y="2960688"/>
            <a:ext cx="1846263" cy="7191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Налоги на совокупный доход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19856" y="1150938"/>
            <a:ext cx="1873250" cy="5461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>
                <a:solidFill>
                  <a:schemeClr val="tx1"/>
                </a:solidFill>
                <a:cs typeface="Tahoma" pitchFamily="34" charset="0"/>
              </a:rPr>
              <a:t>Налоги на имущество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0409" y="1697038"/>
            <a:ext cx="1420582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2015 </a:t>
            </a:r>
            <a:r>
              <a:rPr lang="ru-RU" sz="1200" dirty="0">
                <a:cs typeface="Tahoma" pitchFamily="34" charset="0"/>
              </a:rPr>
              <a:t>год – </a:t>
            </a:r>
            <a:r>
              <a:rPr lang="ru-RU" sz="1200" dirty="0" smtClean="0">
                <a:cs typeface="Tahoma" pitchFamily="34" charset="0"/>
              </a:rPr>
              <a:t>59,4</a:t>
            </a:r>
            <a:endParaRPr lang="ru-RU" sz="1200" dirty="0"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2016 год – </a:t>
            </a:r>
            <a:r>
              <a:rPr lang="ru-RU" sz="1200" dirty="0" smtClean="0">
                <a:cs typeface="Tahoma" pitchFamily="34" charset="0"/>
              </a:rPr>
              <a:t>47,2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u="sng" dirty="0" smtClean="0">
                <a:cs typeface="Tahoma" pitchFamily="34" charset="0"/>
              </a:rPr>
              <a:t>2017 год – 54,1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2018 год – 57,2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2019 год – 57,2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986588" y="1196975"/>
            <a:ext cx="1873250" cy="5476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>
                <a:solidFill>
                  <a:schemeClr val="tx1"/>
                </a:solidFill>
                <a:cs typeface="Tahoma" pitchFamily="34" charset="0"/>
              </a:rPr>
              <a:t>Доходы от продажи активов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650038" y="2989263"/>
            <a:ext cx="2466975" cy="6889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>
                <a:solidFill>
                  <a:schemeClr val="tx1"/>
                </a:solidFill>
                <a:cs typeface="Tahoma" pitchFamily="34" charset="0"/>
              </a:rPr>
              <a:t>Доходы от использования муниципального имущества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011988" y="4954588"/>
            <a:ext cx="1871662" cy="5476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Прочие доходы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563938" y="1236663"/>
            <a:ext cx="2372765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u="sng" dirty="0" smtClean="0">
                <a:cs typeface="Tahoma" pitchFamily="34" charset="0"/>
              </a:rPr>
              <a:t>2017 </a:t>
            </a:r>
            <a:r>
              <a:rPr lang="ru-RU" sz="1400" b="1" u="sng" dirty="0">
                <a:cs typeface="Tahoma" pitchFamily="34" charset="0"/>
              </a:rPr>
              <a:t>год (млн. рублей)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352327" y="5257562"/>
            <a:ext cx="4336444" cy="13849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u="sng" dirty="0">
                <a:cs typeface="Tahoma" pitchFamily="34" charset="0"/>
              </a:rPr>
              <a:t>Налоговые и неналоговые доходы (ВСЕГО):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cs typeface="Tahoma" pitchFamily="34" charset="0"/>
              </a:rPr>
              <a:t>	</a:t>
            </a:r>
            <a:r>
              <a:rPr lang="ru-RU" sz="1400" dirty="0" smtClean="0">
                <a:cs typeface="Tahoma" pitchFamily="34" charset="0"/>
              </a:rPr>
              <a:t>2015 </a:t>
            </a:r>
            <a:r>
              <a:rPr lang="ru-RU" sz="1400" dirty="0">
                <a:cs typeface="Tahoma" pitchFamily="34" charset="0"/>
              </a:rPr>
              <a:t>год </a:t>
            </a:r>
            <a:r>
              <a:rPr lang="ru-RU" sz="1400" dirty="0" smtClean="0">
                <a:cs typeface="Tahoma" pitchFamily="34" charset="0"/>
              </a:rPr>
              <a:t>– 1 376,1</a:t>
            </a:r>
            <a:endParaRPr lang="ru-RU" sz="1400" dirty="0"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cs typeface="Tahoma" pitchFamily="34" charset="0"/>
              </a:rPr>
              <a:t>	2016 </a:t>
            </a:r>
            <a:r>
              <a:rPr lang="ru-RU" sz="1400" dirty="0" smtClean="0">
                <a:cs typeface="Tahoma" pitchFamily="34" charset="0"/>
              </a:rPr>
              <a:t>год </a:t>
            </a:r>
            <a:r>
              <a:rPr lang="ru-RU" sz="1400" dirty="0">
                <a:cs typeface="Tahoma" pitchFamily="34" charset="0"/>
              </a:rPr>
              <a:t>(ожидаемое)</a:t>
            </a:r>
            <a:r>
              <a:rPr lang="ru-RU" sz="1400" dirty="0" smtClean="0">
                <a:cs typeface="Tahoma" pitchFamily="34" charset="0"/>
              </a:rPr>
              <a:t> </a:t>
            </a:r>
            <a:r>
              <a:rPr lang="ru-RU" sz="1400" dirty="0">
                <a:cs typeface="Tahoma" pitchFamily="34" charset="0"/>
              </a:rPr>
              <a:t>– </a:t>
            </a:r>
            <a:r>
              <a:rPr lang="ru-RU" sz="1400" dirty="0" smtClean="0">
                <a:cs typeface="Tahoma" pitchFamily="34" charset="0"/>
              </a:rPr>
              <a:t>1 390,4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cs typeface="Tahoma" pitchFamily="34" charset="0"/>
              </a:rPr>
              <a:t>	</a:t>
            </a:r>
            <a:r>
              <a:rPr lang="ru-RU" sz="1400" b="1" u="sng" dirty="0" smtClean="0">
                <a:cs typeface="Tahoma" pitchFamily="34" charset="0"/>
              </a:rPr>
              <a:t>2017 год </a:t>
            </a:r>
            <a:r>
              <a:rPr lang="ru-RU" sz="1400" b="1" u="sng" dirty="0">
                <a:cs typeface="Tahoma" pitchFamily="34" charset="0"/>
              </a:rPr>
              <a:t>–</a:t>
            </a:r>
            <a:r>
              <a:rPr lang="ru-RU" sz="1400" b="1" u="sng" dirty="0" smtClean="0">
                <a:cs typeface="Tahoma" pitchFamily="34" charset="0"/>
              </a:rPr>
              <a:t> 1 351,6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cs typeface="Tahoma" pitchFamily="34" charset="0"/>
              </a:rPr>
              <a:t>	2018 год – 1 338,2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cs typeface="Tahoma" pitchFamily="34" charset="0"/>
              </a:rPr>
              <a:t>	2019 год – 1 343,0</a:t>
            </a:r>
            <a:endParaRPr lang="ru-RU" sz="1400" dirty="0">
              <a:cs typeface="Tahoma" pitchFamily="34" charset="0"/>
            </a:endParaRPr>
          </a:p>
        </p:txBody>
      </p:sp>
      <p:cxnSp>
        <p:nvCxnSpPr>
          <p:cNvPr id="26" name="Соединительная линия уступом 25"/>
          <p:cNvCxnSpPr/>
          <p:nvPr/>
        </p:nvCxnSpPr>
        <p:spPr>
          <a:xfrm rot="5400000" flipH="1" flipV="1">
            <a:off x="6093619" y="1912144"/>
            <a:ext cx="1409700" cy="427038"/>
          </a:xfrm>
          <a:prstGeom prst="bentConnector3">
            <a:avLst>
              <a:gd name="adj1" fmla="val 148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Соединительная линия уступом 41"/>
          <p:cNvCxnSpPr/>
          <p:nvPr/>
        </p:nvCxnSpPr>
        <p:spPr>
          <a:xfrm>
            <a:off x="5853113" y="4162425"/>
            <a:ext cx="1158875" cy="85883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Соединительная линия уступом 44"/>
          <p:cNvCxnSpPr/>
          <p:nvPr/>
        </p:nvCxnSpPr>
        <p:spPr>
          <a:xfrm>
            <a:off x="2078038" y="1577975"/>
            <a:ext cx="4292600" cy="1065213"/>
          </a:xfrm>
          <a:prstGeom prst="bentConnector3">
            <a:avLst>
              <a:gd name="adj1" fmla="val 9927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Соединительная линия уступом 48"/>
          <p:cNvCxnSpPr>
            <a:endCxn id="7" idx="3"/>
          </p:cNvCxnSpPr>
          <p:nvPr/>
        </p:nvCxnSpPr>
        <p:spPr>
          <a:xfrm rot="5400000">
            <a:off x="1504156" y="4144169"/>
            <a:ext cx="1516063" cy="587375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Соединительная линия уступом 50"/>
          <p:cNvCxnSpPr/>
          <p:nvPr/>
        </p:nvCxnSpPr>
        <p:spPr>
          <a:xfrm rot="10800000" flipV="1">
            <a:off x="1979613" y="2125663"/>
            <a:ext cx="3313112" cy="1303337"/>
          </a:xfrm>
          <a:prstGeom prst="bentConnector3">
            <a:avLst>
              <a:gd name="adj1" fmla="val 9424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09" name="TextBox 38"/>
          <p:cNvSpPr txBox="1">
            <a:spLocks noChangeArrowheads="1"/>
          </p:cNvSpPr>
          <p:nvPr/>
        </p:nvSpPr>
        <p:spPr bwMode="auto">
          <a:xfrm>
            <a:off x="3622014" y="171589"/>
            <a:ext cx="54578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Структура налоговых и</a:t>
            </a:r>
          </a:p>
          <a:p>
            <a:r>
              <a:rPr lang="ru-RU" sz="2000" b="1" dirty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н</a:t>
            </a:r>
            <a:r>
              <a:rPr lang="ru-RU" sz="2000" b="1" dirty="0" smtClean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еналоговых доходов</a:t>
            </a:r>
            <a:endParaRPr lang="ru-RU" sz="23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37910" name="Picture 2" descr="C:\Documents and Settings\ahmedova\Рабочий стол\Логотип_новый_без_текст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2700" y="0"/>
            <a:ext cx="229235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1274763" y="271463"/>
            <a:ext cx="2282825" cy="60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Финансовое управление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администрации МОГО «Ухта»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3503613" y="0"/>
            <a:ext cx="0" cy="105251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339656" y="3686680"/>
            <a:ext cx="1518364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2015 </a:t>
            </a:r>
            <a:r>
              <a:rPr lang="ru-RU" sz="1200" dirty="0">
                <a:cs typeface="Tahoma" pitchFamily="34" charset="0"/>
              </a:rPr>
              <a:t>год – </a:t>
            </a:r>
            <a:r>
              <a:rPr lang="ru-RU" sz="1200" dirty="0" smtClean="0">
                <a:cs typeface="Tahoma" pitchFamily="34" charset="0"/>
              </a:rPr>
              <a:t>242,6</a:t>
            </a:r>
            <a:endParaRPr lang="ru-RU" sz="1200" dirty="0"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2016 год – </a:t>
            </a:r>
            <a:r>
              <a:rPr lang="ru-RU" sz="1200" dirty="0" smtClean="0">
                <a:cs typeface="Tahoma" pitchFamily="34" charset="0"/>
              </a:rPr>
              <a:t>232,3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u="sng" dirty="0" smtClean="0">
                <a:cs typeface="Tahoma" pitchFamily="34" charset="0"/>
              </a:rPr>
              <a:t>2017 год – 236,5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2018 год – 237,3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2019 год – 237,5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9525" y="5475724"/>
            <a:ext cx="1518364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2015 </a:t>
            </a:r>
            <a:r>
              <a:rPr lang="ru-RU" sz="1200" dirty="0">
                <a:cs typeface="Tahoma" pitchFamily="34" charset="0"/>
              </a:rPr>
              <a:t>год – </a:t>
            </a:r>
            <a:r>
              <a:rPr lang="ru-RU" sz="1200" dirty="0" smtClean="0">
                <a:cs typeface="Tahoma" pitchFamily="34" charset="0"/>
              </a:rPr>
              <a:t>732,4</a:t>
            </a:r>
            <a:endParaRPr lang="ru-RU" sz="1200" dirty="0"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2016 год – </a:t>
            </a:r>
            <a:r>
              <a:rPr lang="ru-RU" sz="1200" dirty="0" smtClean="0">
                <a:cs typeface="Tahoma" pitchFamily="34" charset="0"/>
              </a:rPr>
              <a:t>733,2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u="sng" dirty="0" smtClean="0">
                <a:cs typeface="Tahoma" pitchFamily="34" charset="0"/>
              </a:rPr>
              <a:t>2017 год – 744,3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2018 год – 755,4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2019 год – 763,0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68497" y="1766798"/>
            <a:ext cx="1420582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2015 </a:t>
            </a:r>
            <a:r>
              <a:rPr lang="ru-RU" sz="1200" dirty="0">
                <a:cs typeface="Tahoma" pitchFamily="34" charset="0"/>
              </a:rPr>
              <a:t>год – </a:t>
            </a:r>
            <a:r>
              <a:rPr lang="ru-RU" sz="1200" dirty="0" smtClean="0">
                <a:cs typeface="Tahoma" pitchFamily="34" charset="0"/>
              </a:rPr>
              <a:t>91,0</a:t>
            </a:r>
            <a:endParaRPr lang="ru-RU" sz="1200" dirty="0"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2016 год – </a:t>
            </a:r>
            <a:r>
              <a:rPr lang="ru-RU" sz="1200" dirty="0" smtClean="0">
                <a:cs typeface="Tahoma" pitchFamily="34" charset="0"/>
              </a:rPr>
              <a:t>108,7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u="sng" dirty="0" smtClean="0">
                <a:cs typeface="Tahoma" pitchFamily="34" charset="0"/>
              </a:rPr>
              <a:t>2017 год – 39,8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2018 год – 16,9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2019 год – 16,5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367522" y="3691572"/>
            <a:ext cx="1518364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2015 год – 183,7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2016 </a:t>
            </a:r>
            <a:r>
              <a:rPr lang="ru-RU" sz="1200" dirty="0">
                <a:cs typeface="Tahoma" pitchFamily="34" charset="0"/>
              </a:rPr>
              <a:t>год – </a:t>
            </a:r>
            <a:r>
              <a:rPr lang="ru-RU" sz="1200" dirty="0" smtClean="0">
                <a:cs typeface="Tahoma" pitchFamily="34" charset="0"/>
              </a:rPr>
              <a:t>190,5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u="sng" dirty="0" smtClean="0">
                <a:cs typeface="Tahoma" pitchFamily="34" charset="0"/>
              </a:rPr>
              <a:t>2017 год – 192,6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2018 год – 186,0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2019 год – 182,9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437937" y="5517053"/>
            <a:ext cx="1420582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2015 </a:t>
            </a:r>
            <a:r>
              <a:rPr lang="ru-RU" sz="1200" dirty="0">
                <a:cs typeface="Tahoma" pitchFamily="34" charset="0"/>
              </a:rPr>
              <a:t>год – </a:t>
            </a:r>
            <a:r>
              <a:rPr lang="ru-RU" sz="1200" dirty="0" smtClean="0">
                <a:cs typeface="Tahoma" pitchFamily="34" charset="0"/>
              </a:rPr>
              <a:t>67,0</a:t>
            </a:r>
            <a:endParaRPr lang="ru-RU" sz="1200" dirty="0"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2016 год – </a:t>
            </a:r>
            <a:r>
              <a:rPr lang="ru-RU" sz="1200" dirty="0" smtClean="0">
                <a:cs typeface="Tahoma" pitchFamily="34" charset="0"/>
              </a:rPr>
              <a:t>78,5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u="sng" dirty="0" smtClean="0">
                <a:cs typeface="Tahoma" pitchFamily="34" charset="0"/>
              </a:rPr>
              <a:t>2017 год – 84,3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2018 год – 85,4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2019 год – 85,9</a:t>
            </a:r>
            <a:endParaRPr lang="ru-RU" sz="1200" dirty="0"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Заголовок 1"/>
          <p:cNvSpPr txBox="1">
            <a:spLocks/>
          </p:cNvSpPr>
          <p:nvPr/>
        </p:nvSpPr>
        <p:spPr bwMode="auto">
          <a:xfrm>
            <a:off x="3654425" y="31750"/>
            <a:ext cx="4878388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Динамика изменения налоговых и неналоговых </a:t>
            </a:r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доходов</a:t>
            </a:r>
            <a:endParaRPr lang="ru-RU" sz="2000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2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8245785"/>
              </p:ext>
            </p:extLst>
          </p:nvPr>
        </p:nvGraphicFramePr>
        <p:xfrm>
          <a:off x="0" y="1262062"/>
          <a:ext cx="8966200" cy="4615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11188" y="1046163"/>
            <a:ext cx="1081087" cy="307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cs typeface="Tahoma" pitchFamily="34" charset="0"/>
              </a:rPr>
              <a:t>млн. руб.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33375" y="5877272"/>
            <a:ext cx="8640763" cy="739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400" dirty="0">
                <a:latin typeface="Tahoma" pitchFamily="34" charset="0"/>
                <a:cs typeface="Tahoma" pitchFamily="34" charset="0"/>
              </a:rPr>
              <a:t>Потери бюджета МОГО «Ухта» по налоговым и неналоговым доходам связаны со снижением поступлений по налогу на доходы физических лиц и доходов от продажи материальных и нематериальных активов. </a:t>
            </a:r>
          </a:p>
        </p:txBody>
      </p:sp>
      <p:sp>
        <p:nvSpPr>
          <p:cNvPr id="38918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162BC8A-E050-441B-B96E-A542BC93E82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Выпадающие доходы при предоставлении льгот по местным налогам</a:t>
            </a:r>
          </a:p>
        </p:txBody>
      </p:sp>
      <p:sp>
        <p:nvSpPr>
          <p:cNvPr id="3993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FD41BCA-7A0B-4248-8B22-C3E21C965B0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ru-RU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878578"/>
              </p:ext>
            </p:extLst>
          </p:nvPr>
        </p:nvGraphicFramePr>
        <p:xfrm>
          <a:off x="250825" y="1499770"/>
          <a:ext cx="8712967" cy="487374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19065"/>
                <a:gridCol w="707652"/>
                <a:gridCol w="884565"/>
                <a:gridCol w="840337"/>
                <a:gridCol w="840337"/>
                <a:gridCol w="840337"/>
                <a:gridCol w="840337"/>
                <a:gridCol w="840337"/>
              </a:tblGrid>
              <a:tr h="44406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Показатели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2010 год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2011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2012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2013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2014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2016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 gridSpan="7">
                  <a:txBody>
                    <a:bodyPr/>
                    <a:lstStyle/>
                    <a:p>
                      <a:r>
                        <a:rPr lang="ru-RU" sz="1200" b="1" dirty="0" smtClean="0"/>
                        <a:t>1. Сумма</a:t>
                      </a:r>
                      <a:r>
                        <a:rPr lang="ru-RU" sz="1200" b="1" baseline="0" dirty="0" smtClean="0"/>
                        <a:t> льготы по земельному налогу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Физические лица в</a:t>
                      </a:r>
                      <a:r>
                        <a:rPr lang="ru-RU" sz="1200" baseline="0" dirty="0" smtClean="0"/>
                        <a:t> соответствии с решением Совета МОГО «Ухта» от 21.11.2006 № 24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0,4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0,4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0,4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0,5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0,5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0,5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0,5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Юридические лица в</a:t>
                      </a:r>
                      <a:r>
                        <a:rPr lang="ru-RU" sz="1200" baseline="0" dirty="0" smtClean="0"/>
                        <a:t> соответствии с решением Совета МОГО «Ухта» от 20.11.2014 № 331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41,8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24,4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25,1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21,4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21,4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21,4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23,2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Юридические лица в соответствии с Налоговым кодексом Российской Федерации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2,5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2,4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2,4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1,9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1,9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1,9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3,6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 gridSpan="7">
                  <a:txBody>
                    <a:bodyPr/>
                    <a:lstStyle/>
                    <a:p>
                      <a:r>
                        <a:rPr lang="ru-RU" sz="1200" b="1" dirty="0" smtClean="0"/>
                        <a:t>2. Сумма льготы по налогу на имущество </a:t>
                      </a:r>
                    </a:p>
                    <a:p>
                      <a:r>
                        <a:rPr lang="ru-RU" sz="1200" b="1" dirty="0" smtClean="0"/>
                        <a:t>физических лиц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Физические лица в соответствии с решением Совета МОГО «Ухта» от 20.11.2014 № 331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Физические лица в соответствии с Налоговым кодексом Российской Федерации</a:t>
                      </a:r>
                    </a:p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17,1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19,2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18,2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21,8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21,8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24,8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7,0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Итого: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61,8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46,4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46,1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45,6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45,6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48,6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34,3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84368" y="1057430"/>
            <a:ext cx="1081087" cy="307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cs typeface="Tahoma" pitchFamily="34" charset="0"/>
              </a:rPr>
              <a:t>млн.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Мероприятия по увеличению доходов</a:t>
            </a:r>
            <a:endParaRPr lang="ru-RU" dirty="0"/>
          </a:p>
        </p:txBody>
      </p:sp>
      <p:sp>
        <p:nvSpPr>
          <p:cNvPr id="8" name="Пятиугольник 7"/>
          <p:cNvSpPr/>
          <p:nvPr/>
        </p:nvSpPr>
        <p:spPr>
          <a:xfrm rot="10800000">
            <a:off x="151355" y="1502522"/>
            <a:ext cx="8786895" cy="1296407"/>
          </a:xfrm>
          <a:prstGeom prst="homePlate">
            <a:avLst>
              <a:gd name="adj" fmla="val 2639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Шестиугольник 9"/>
          <p:cNvSpPr/>
          <p:nvPr/>
        </p:nvSpPr>
        <p:spPr>
          <a:xfrm>
            <a:off x="248900" y="1569782"/>
            <a:ext cx="1309634" cy="1148444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152400" dist="38100" dir="2700000" sx="114000" sy="114000" algn="tl" rotWithShape="0">
              <a:prstClr val="black">
                <a:alpha val="13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Шестиугольник 10"/>
          <p:cNvSpPr/>
          <p:nvPr/>
        </p:nvSpPr>
        <p:spPr>
          <a:xfrm>
            <a:off x="353599" y="1664999"/>
            <a:ext cx="1100235" cy="971458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304800" dist="38100" dir="2700000" sx="119000" sy="119000" algn="tl" rotWithShape="0">
              <a:prstClr val="black">
                <a:alpha val="31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1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2" name="Пятиугольник 31"/>
          <p:cNvSpPr/>
          <p:nvPr/>
        </p:nvSpPr>
        <p:spPr>
          <a:xfrm rot="10800000">
            <a:off x="151354" y="3145542"/>
            <a:ext cx="8786896" cy="1296408"/>
          </a:xfrm>
          <a:prstGeom prst="homePlate">
            <a:avLst>
              <a:gd name="adj" fmla="val 2639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Пятиугольник 34"/>
          <p:cNvSpPr/>
          <p:nvPr/>
        </p:nvSpPr>
        <p:spPr>
          <a:xfrm rot="10800000">
            <a:off x="151354" y="4804955"/>
            <a:ext cx="8786896" cy="1296410"/>
          </a:xfrm>
          <a:prstGeom prst="homePlate">
            <a:avLst>
              <a:gd name="adj" fmla="val 2639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Шестиугольник 35"/>
          <p:cNvSpPr/>
          <p:nvPr/>
        </p:nvSpPr>
        <p:spPr>
          <a:xfrm>
            <a:off x="244554" y="4872214"/>
            <a:ext cx="1251297" cy="1148447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152400" dist="38100" dir="2700000" sx="114000" sy="114000" algn="tl" rotWithShape="0">
              <a:prstClr val="black">
                <a:alpha val="13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Шестиугольник 36"/>
          <p:cNvSpPr/>
          <p:nvPr/>
        </p:nvSpPr>
        <p:spPr>
          <a:xfrm>
            <a:off x="344589" y="4967431"/>
            <a:ext cx="1051226" cy="971461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304800" dist="38100" dir="2700000" sx="119000" sy="119000" algn="tl" rotWithShape="0">
              <a:prstClr val="black">
                <a:alpha val="31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4"/>
                </a:solidFill>
              </a:rPr>
              <a:t>3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699473" y="1605395"/>
            <a:ext cx="7310014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dirty="0"/>
              <a:t>Заключен договор о взаимном сотрудничестве между Межрайонной </a:t>
            </a:r>
            <a:endParaRPr lang="ru-RU" sz="1600" dirty="0" smtClean="0"/>
          </a:p>
          <a:p>
            <a:r>
              <a:rPr lang="ru-RU" sz="1600" dirty="0" smtClean="0"/>
              <a:t>инспекцией Федеральной </a:t>
            </a:r>
            <a:r>
              <a:rPr lang="ru-RU" sz="1600" dirty="0"/>
              <a:t>налоговой службы № 3 по Республике Коми и </a:t>
            </a:r>
            <a:endParaRPr lang="ru-RU" sz="1600" dirty="0" smtClean="0"/>
          </a:p>
          <a:p>
            <a:r>
              <a:rPr lang="ru-RU" sz="1600" dirty="0" smtClean="0"/>
              <a:t>администрацией </a:t>
            </a:r>
            <a:r>
              <a:rPr lang="ru-RU" sz="1600" dirty="0"/>
              <a:t>МОГО «Ухта». </a:t>
            </a:r>
            <a:r>
              <a:rPr lang="ru-RU" sz="1600" dirty="0" smtClean="0"/>
              <a:t>Будет </a:t>
            </a:r>
            <a:r>
              <a:rPr lang="ru-RU" sz="1600" dirty="0"/>
              <a:t>продолжена работа по легализации </a:t>
            </a:r>
            <a:endParaRPr lang="ru-RU" sz="1600" dirty="0" smtClean="0"/>
          </a:p>
          <a:p>
            <a:r>
              <a:rPr lang="ru-RU" sz="1600" dirty="0" smtClean="0"/>
              <a:t>объектов </a:t>
            </a:r>
            <a:r>
              <a:rPr lang="ru-RU" sz="1600" dirty="0"/>
              <a:t>налогообложения, трудовой деятельности</a:t>
            </a:r>
            <a:r>
              <a:rPr lang="ru-RU" sz="1600" dirty="0" smtClean="0"/>
              <a:t>;</a:t>
            </a:r>
            <a:endParaRPr lang="ru-RU" sz="16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826695" y="3494635"/>
            <a:ext cx="7156126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dirty="0"/>
              <a:t>Развитие социального партнерства («шефство») – </a:t>
            </a:r>
            <a:r>
              <a:rPr lang="ru-RU" sz="1600" dirty="0" smtClean="0"/>
              <a:t>планируется </a:t>
            </a:r>
          </a:p>
          <a:p>
            <a:r>
              <a:rPr lang="ru-RU" sz="1600" dirty="0" smtClean="0"/>
              <a:t>заключение договоров с </a:t>
            </a:r>
            <a:r>
              <a:rPr lang="ru-RU" sz="1600" dirty="0"/>
              <a:t>Газпромом, Лукойлом, </a:t>
            </a:r>
            <a:r>
              <a:rPr lang="ru-RU" sz="1600" dirty="0" err="1" smtClean="0"/>
              <a:t>Транснефтью</a:t>
            </a:r>
            <a:r>
              <a:rPr lang="ru-RU" sz="1600" dirty="0" smtClean="0"/>
              <a:t>, </a:t>
            </a:r>
            <a:r>
              <a:rPr lang="ru-RU" sz="1600" dirty="0" err="1" smtClean="0"/>
              <a:t>Ситтеком</a:t>
            </a:r>
            <a:r>
              <a:rPr lang="ru-RU" sz="1600" dirty="0" smtClean="0"/>
              <a:t>;</a:t>
            </a:r>
            <a:endParaRPr lang="ru-RU" sz="16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813900" y="5037662"/>
            <a:ext cx="6613798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dirty="0" smtClean="0"/>
              <a:t>Снижение и недопущение роста задолженности по неналоговым </a:t>
            </a:r>
          </a:p>
          <a:p>
            <a:r>
              <a:rPr lang="ru-RU" sz="1600" dirty="0" smtClean="0"/>
              <a:t>доходам (</a:t>
            </a:r>
            <a:r>
              <a:rPr lang="ru-RU" sz="1600" dirty="0" err="1"/>
              <a:t>с</a:t>
            </a:r>
            <a:r>
              <a:rPr lang="ru-RU" sz="1600" dirty="0" err="1" smtClean="0"/>
              <a:t>правочно</a:t>
            </a:r>
            <a:r>
              <a:rPr lang="ru-RU" sz="1600" dirty="0" smtClean="0"/>
              <a:t>: по состоянию на 01.01.2016 – 95,4 млн. руб., </a:t>
            </a:r>
          </a:p>
          <a:p>
            <a:r>
              <a:rPr lang="ru-RU" sz="1600" dirty="0" smtClean="0"/>
              <a:t>на 01.11.2016 – 114,6 млн. руб.)</a:t>
            </a:r>
            <a:endParaRPr lang="ru-RU" sz="1600" dirty="0"/>
          </a:p>
        </p:txBody>
      </p:sp>
      <p:sp>
        <p:nvSpPr>
          <p:cNvPr id="6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</p:spPr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  <p:sp>
        <p:nvSpPr>
          <p:cNvPr id="19" name="Шестиугольник 18"/>
          <p:cNvSpPr/>
          <p:nvPr/>
        </p:nvSpPr>
        <p:spPr>
          <a:xfrm>
            <a:off x="257749" y="3212798"/>
            <a:ext cx="1251297" cy="1148447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152400" dist="38100" dir="2700000" sx="114000" sy="114000" algn="tl" rotWithShape="0">
              <a:prstClr val="black">
                <a:alpha val="13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Шестиугольник 19"/>
          <p:cNvSpPr/>
          <p:nvPr/>
        </p:nvSpPr>
        <p:spPr>
          <a:xfrm>
            <a:off x="357784" y="3308015"/>
            <a:ext cx="1051226" cy="971461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304800" dist="38100" dir="2700000" sx="119000" sy="119000" algn="tl" rotWithShape="0">
              <a:prstClr val="black">
                <a:alpha val="31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3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8819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 txBox="1">
            <a:spLocks/>
          </p:cNvSpPr>
          <p:nvPr/>
        </p:nvSpPr>
        <p:spPr bwMode="auto">
          <a:xfrm>
            <a:off x="3654425" y="3175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ru-RU" sz="2000" b="1" u="sng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0963" name="Рисунок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22625" y="-9525"/>
            <a:ext cx="8636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Прямоугольник 1"/>
          <p:cNvSpPr>
            <a:spLocks noChangeArrowheads="1"/>
          </p:cNvSpPr>
          <p:nvPr/>
        </p:nvSpPr>
        <p:spPr bwMode="auto">
          <a:xfrm>
            <a:off x="244475" y="6488113"/>
            <a:ext cx="238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 </a:t>
            </a:r>
          </a:p>
        </p:txBody>
      </p:sp>
      <p:sp>
        <p:nvSpPr>
          <p:cNvPr id="40965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386928C-1285-4259-8D4B-DBC1597046E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ru-RU" smtClean="0"/>
          </a:p>
        </p:txBody>
      </p:sp>
      <p:sp>
        <p:nvSpPr>
          <p:cNvPr id="40966" name="Прямоугольник 2"/>
          <p:cNvSpPr>
            <a:spLocks noChangeArrowheads="1"/>
          </p:cNvSpPr>
          <p:nvPr/>
        </p:nvSpPr>
        <p:spPr bwMode="auto">
          <a:xfrm>
            <a:off x="2355850" y="1930400"/>
            <a:ext cx="4659313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355600" algn="ctr">
              <a:lnSpc>
                <a:spcPts val="2338"/>
              </a:lnSpc>
            </a:pPr>
            <a:r>
              <a:rPr lang="ru-RU" sz="2500" b="1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РАСХОДЫ МОГО «УХТА»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Структура расходов бюджета</a:t>
            </a:r>
          </a:p>
        </p:txBody>
      </p:sp>
      <p:sp>
        <p:nvSpPr>
          <p:cNvPr id="4608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57207F-02A4-4ECC-838F-0AE55BE59D3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ru-RU" smtClean="0"/>
          </a:p>
        </p:txBody>
      </p:sp>
      <p:graphicFrame>
        <p:nvGraphicFramePr>
          <p:cNvPr id="2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5236419"/>
              </p:ext>
            </p:extLst>
          </p:nvPr>
        </p:nvGraphicFramePr>
        <p:xfrm>
          <a:off x="107504" y="1484784"/>
          <a:ext cx="8856984" cy="5322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496814" y="6201237"/>
            <a:ext cx="2422458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Всего: 3 177,5 млн. руб.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5856" y="4509120"/>
            <a:ext cx="623889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61,2%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11760" y="2562225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5,0%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15805" y="2393476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3,0%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12208" y="2278761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1,9%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07852" y="2043361"/>
            <a:ext cx="542925" cy="246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cs typeface="Tahoma" pitchFamily="34" charset="0"/>
              </a:rPr>
              <a:t>0,1%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40152" y="2297301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1,0%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30862" y="2316242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8,9%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42885" y="2294129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4,1%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94143" y="2639697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5,5%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64288" y="3068960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9,3%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16913" y="836613"/>
            <a:ext cx="730250" cy="246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cs typeface="Tahoma" pitchFamily="34" charset="0"/>
              </a:rPr>
              <a:t>млн. руб.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707904" y="1082674"/>
            <a:ext cx="1008609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2017 год</a:t>
            </a:r>
            <a:endParaRPr lang="ru-RU" sz="1400" b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41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Структура расходов бюджета</a:t>
            </a:r>
          </a:p>
        </p:txBody>
      </p:sp>
      <p:sp>
        <p:nvSpPr>
          <p:cNvPr id="4608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57207F-02A4-4ECC-838F-0AE55BE59D3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ru-RU" smtClean="0"/>
          </a:p>
        </p:txBody>
      </p:sp>
      <p:graphicFrame>
        <p:nvGraphicFramePr>
          <p:cNvPr id="2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9775631"/>
              </p:ext>
            </p:extLst>
          </p:nvPr>
        </p:nvGraphicFramePr>
        <p:xfrm>
          <a:off x="4455480" y="1379867"/>
          <a:ext cx="4797040" cy="579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861050" y="6307578"/>
            <a:ext cx="2422458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Всего: </a:t>
            </a:r>
            <a:r>
              <a:rPr lang="ru-RU" sz="1400" b="1" dirty="0">
                <a:cs typeface="Tahoma" pitchFamily="34" charset="0"/>
              </a:rPr>
              <a:t>3 </a:t>
            </a:r>
            <a:r>
              <a:rPr lang="ru-RU" sz="1400" b="1" dirty="0" smtClean="0">
                <a:cs typeface="Tahoma" pitchFamily="34" charset="0"/>
              </a:rPr>
              <a:t>065,7 млн. руб.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83580" y="4410724"/>
            <a:ext cx="623889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63,9%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26421" y="3249838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5,5%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62623" y="3001986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3,2%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00188" y="2892258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4,1%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25148" y="2803071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0,2%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4358" y="2936739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1,7%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14970" y="3079330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8,3%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12610" y="3001509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cs typeface="Tahoma" pitchFamily="34" charset="0"/>
              </a:rPr>
              <a:t>1</a:t>
            </a:r>
            <a:r>
              <a:rPr lang="ru-RU" sz="1000" b="1" dirty="0" smtClean="0">
                <a:cs typeface="Tahoma" pitchFamily="34" charset="0"/>
              </a:rPr>
              <a:t>,0%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08581" y="3269830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7,4%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59545" y="3519924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cs typeface="Tahoma" pitchFamily="34" charset="0"/>
              </a:rPr>
              <a:t>4</a:t>
            </a:r>
            <a:r>
              <a:rPr lang="ru-RU" sz="1000" b="1" dirty="0" smtClean="0">
                <a:cs typeface="Tahoma" pitchFamily="34" charset="0"/>
              </a:rPr>
              <a:t>,7%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16913" y="836613"/>
            <a:ext cx="730250" cy="246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cs typeface="Tahoma" pitchFamily="34" charset="0"/>
              </a:rPr>
              <a:t>млн. руб.</a:t>
            </a:r>
          </a:p>
        </p:txBody>
      </p:sp>
      <p:graphicFrame>
        <p:nvGraphicFramePr>
          <p:cNvPr id="23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1296605"/>
              </p:ext>
            </p:extLst>
          </p:nvPr>
        </p:nvGraphicFramePr>
        <p:xfrm>
          <a:off x="-1568" y="1145089"/>
          <a:ext cx="4665216" cy="5847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424543" y="4420943"/>
            <a:ext cx="623889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64,8%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80402" y="3462204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4,8%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87300" y="3244198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cs typeface="Tahoma" pitchFamily="34" charset="0"/>
              </a:rPr>
              <a:t>6</a:t>
            </a:r>
            <a:r>
              <a:rPr lang="ru-RU" sz="1000" b="1" dirty="0" smtClean="0">
                <a:cs typeface="Tahoma" pitchFamily="34" charset="0"/>
              </a:rPr>
              <a:t>,2%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06989" y="3001590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1,0%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32322" y="3071822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8,7%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39220" y="2891783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1,9%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21955" y="2822917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0,2%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02509" y="2900514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cs typeface="Tahoma" pitchFamily="34" charset="0"/>
              </a:rPr>
              <a:t>4</a:t>
            </a:r>
            <a:r>
              <a:rPr lang="ru-RU" sz="1000" b="1" dirty="0" smtClean="0">
                <a:cs typeface="Tahoma" pitchFamily="34" charset="0"/>
              </a:rPr>
              <a:t>,2%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61253" y="2988846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3,2%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96843" y="3233426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5,0%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60454" y="6316756"/>
            <a:ext cx="2422458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Всего: </a:t>
            </a:r>
            <a:r>
              <a:rPr lang="ru-RU" sz="1400" b="1" dirty="0">
                <a:cs typeface="Tahoma" pitchFamily="34" charset="0"/>
              </a:rPr>
              <a:t>3 </a:t>
            </a:r>
            <a:r>
              <a:rPr lang="ru-RU" sz="1400" b="1" dirty="0" smtClean="0">
                <a:cs typeface="Tahoma" pitchFamily="34" charset="0"/>
              </a:rPr>
              <a:t>015,6 млн. руб.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860035" y="1132435"/>
            <a:ext cx="1008609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2018 год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235317" y="1118745"/>
            <a:ext cx="1008609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2019 год</a:t>
            </a:r>
            <a:endParaRPr lang="ru-RU" sz="1400" b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31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Социально-экономическая характеристика МОГО «Ухта»</a:t>
            </a:r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7F6A282-DDFC-41A6-8D02-D2E91026481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smtClean="0"/>
          </a:p>
        </p:txBody>
      </p:sp>
      <p:pic>
        <p:nvPicPr>
          <p:cNvPr id="19461" name="Picture 3" descr="E:\18 Бюджет для граждан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293" y="1059462"/>
            <a:ext cx="1134994" cy="143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Прямоугольник 9"/>
          <p:cNvSpPr>
            <a:spLocks noChangeArrowheads="1"/>
          </p:cNvSpPr>
          <p:nvPr/>
        </p:nvSpPr>
        <p:spPr bwMode="auto">
          <a:xfrm>
            <a:off x="2339752" y="1226566"/>
            <a:ext cx="490922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>
                <a:latin typeface="Tahoma" pitchFamily="34" charset="0"/>
              </a:rPr>
              <a:t>Площадь  </a:t>
            </a:r>
            <a:r>
              <a:rPr lang="ru-RU" sz="1400" b="1" dirty="0">
                <a:latin typeface="Tahoma" pitchFamily="34" charset="0"/>
              </a:rPr>
              <a:t>13 232 </a:t>
            </a:r>
            <a:r>
              <a:rPr lang="ru-RU" sz="1400" dirty="0">
                <a:latin typeface="Tahoma" pitchFamily="34" charset="0"/>
              </a:rPr>
              <a:t>км</a:t>
            </a:r>
            <a:r>
              <a:rPr lang="ru-RU" sz="1400" baseline="30000" dirty="0">
                <a:latin typeface="Tahoma" pitchFamily="34" charset="0"/>
              </a:rPr>
              <a:t>2</a:t>
            </a:r>
            <a:r>
              <a:rPr lang="ru-RU" sz="1400" dirty="0">
                <a:latin typeface="Tahoma" pitchFamily="34" charset="0"/>
              </a:rPr>
              <a:t> </a:t>
            </a:r>
            <a:endParaRPr lang="ru-RU" sz="1400" b="1" dirty="0" smtClean="0">
              <a:latin typeface="Tahoma" pitchFamily="34" charset="0"/>
            </a:endParaRPr>
          </a:p>
          <a:p>
            <a:r>
              <a:rPr lang="ru-RU" sz="1400" b="1" dirty="0" smtClean="0">
                <a:latin typeface="Tahoma" pitchFamily="34" charset="0"/>
              </a:rPr>
              <a:t>18 </a:t>
            </a:r>
            <a:r>
              <a:rPr lang="ru-RU" sz="1400" dirty="0">
                <a:latin typeface="Tahoma" pitchFamily="34" charset="0"/>
              </a:rPr>
              <a:t>населенных </a:t>
            </a:r>
            <a:r>
              <a:rPr lang="ru-RU" sz="1400" dirty="0" smtClean="0">
                <a:latin typeface="Tahoma" pitchFamily="34" charset="0"/>
              </a:rPr>
              <a:t>пунктов</a:t>
            </a:r>
          </a:p>
          <a:p>
            <a:r>
              <a:rPr lang="ru-RU" sz="1400" dirty="0" smtClean="0">
                <a:latin typeface="Tahoma" pitchFamily="34" charset="0"/>
              </a:rPr>
              <a:t>Протяженность </a:t>
            </a:r>
            <a:r>
              <a:rPr lang="ru-RU" sz="1400" dirty="0">
                <a:latin typeface="Tahoma" pitchFamily="34" charset="0"/>
              </a:rPr>
              <a:t>автомобильных </a:t>
            </a:r>
            <a:r>
              <a:rPr lang="ru-RU" sz="1400" dirty="0" smtClean="0">
                <a:latin typeface="Tahoma" pitchFamily="34" charset="0"/>
              </a:rPr>
              <a:t>дорог </a:t>
            </a:r>
            <a:r>
              <a:rPr lang="ru-RU" sz="1400" b="1" dirty="0" smtClean="0">
                <a:latin typeface="Tahoma" pitchFamily="34" charset="0"/>
              </a:rPr>
              <a:t>109,13 </a:t>
            </a:r>
            <a:r>
              <a:rPr lang="ru-RU" sz="1400" dirty="0" smtClean="0">
                <a:latin typeface="Tahoma" pitchFamily="34" charset="0"/>
              </a:rPr>
              <a:t>км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400" dirty="0"/>
              <a:t>Городское население   </a:t>
            </a:r>
            <a:r>
              <a:rPr lang="ru-RU" sz="1400" b="1" dirty="0"/>
              <a:t>98 </a:t>
            </a:r>
            <a:r>
              <a:rPr lang="ru-RU" sz="1400" dirty="0"/>
              <a:t>%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400" dirty="0"/>
              <a:t>Сельское население  </a:t>
            </a:r>
            <a:r>
              <a:rPr lang="ru-RU" sz="1400" b="1" dirty="0"/>
              <a:t>2 </a:t>
            </a:r>
            <a:r>
              <a:rPr lang="ru-RU" sz="1400" dirty="0" smtClean="0"/>
              <a:t>%</a:t>
            </a:r>
            <a:endParaRPr lang="ru-RU" sz="1400" dirty="0">
              <a:latin typeface="Tahoma" pitchFamily="34" charset="0"/>
            </a:endParaRPr>
          </a:p>
        </p:txBody>
      </p:sp>
      <p:pic>
        <p:nvPicPr>
          <p:cNvPr id="19466" name="Picture 2" descr="C:\Documents and Settings\ahmedova\Рабочий стол\Komi_N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62" y="967449"/>
            <a:ext cx="2231444" cy="16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0914837"/>
              </p:ext>
            </p:extLst>
          </p:nvPr>
        </p:nvGraphicFramePr>
        <p:xfrm>
          <a:off x="107505" y="2660735"/>
          <a:ext cx="8928990" cy="396240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456383"/>
                <a:gridCol w="1152128"/>
                <a:gridCol w="1080120"/>
                <a:gridCol w="1152128"/>
                <a:gridCol w="1008112"/>
                <a:gridCol w="1080119"/>
              </a:tblGrid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Показатели</a:t>
                      </a:r>
                      <a:endParaRPr lang="ru-RU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2015 год</a:t>
                      </a:r>
                      <a:endParaRPr lang="ru-RU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2016 год</a:t>
                      </a:r>
                      <a:endParaRPr lang="ru-RU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2017 год</a:t>
                      </a:r>
                      <a:endParaRPr lang="ru-RU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2018 год</a:t>
                      </a:r>
                      <a:endParaRPr lang="ru-RU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2019 год</a:t>
                      </a:r>
                      <a:endParaRPr lang="ru-RU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728">
                <a:tc gridSpan="4">
                  <a:txBody>
                    <a:bodyPr/>
                    <a:lstStyle/>
                    <a:p>
                      <a:r>
                        <a:rPr lang="ru-RU" sz="1000" dirty="0" smtClean="0"/>
                        <a:t>Демография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Численность населения среднегодовая, тыс. чел.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120,1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120,0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120,0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120,0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120,0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Общий коэффициент</a:t>
                      </a:r>
                      <a:r>
                        <a:rPr lang="ru-RU" sz="1000" baseline="0" dirty="0" smtClean="0"/>
                        <a:t> рождаемости (на 1 000 чел.)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11,9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11,7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11,7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11,7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11,7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6856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Общий коэффициент смертности (на 1 000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ru-RU" sz="1000" dirty="0" smtClean="0"/>
                        <a:t>чел.)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11,6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11,4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11,4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11,4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11,4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0568">
                <a:tc gridSpan="6">
                  <a:txBody>
                    <a:bodyPr/>
                    <a:lstStyle/>
                    <a:p>
                      <a:r>
                        <a:rPr lang="ru-RU" sz="1000" dirty="0" smtClean="0"/>
                        <a:t>Строительство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Общий объем работ (млн. руб.)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7 971,3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7 836,2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7 992,9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8 152,7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8 234,3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992">
                <a:tc gridSpan="4">
                  <a:txBody>
                    <a:bodyPr/>
                    <a:lstStyle/>
                    <a:p>
                      <a:r>
                        <a:rPr lang="ru-RU" sz="1000" dirty="0" smtClean="0"/>
                        <a:t>Торговля и услуги населению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Индекс потребительских цен (% к предыдущему году)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113,2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108,0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107,6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106,2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105,6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408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Оборот розничной торговли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(млн. руб.)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20 870,2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21 254,2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22 513,9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23 877,7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25 180,5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7120">
                <a:tc gridSpan="6">
                  <a:txBody>
                    <a:bodyPr/>
                    <a:lstStyle/>
                    <a:p>
                      <a:r>
                        <a:rPr lang="ru-RU" sz="1000" dirty="0" smtClean="0"/>
                        <a:t>Денежные доходы населения, труд и занятость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50832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Величина прожиточного минимума (руб. в месяц)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11,4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12,4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13,3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13,3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14,1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% населения с доходами ниже</a:t>
                      </a:r>
                      <a:r>
                        <a:rPr lang="ru-RU" sz="1000" baseline="0" dirty="0" smtClean="0"/>
                        <a:t> прожиточного минимума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14,7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14,9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14,5-14,0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14,0-13,5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13,5-13,2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Среднемесячная номинальная</a:t>
                      </a:r>
                      <a:r>
                        <a:rPr lang="ru-RU" sz="1000" baseline="0" dirty="0" smtClean="0"/>
                        <a:t> начисленная з/п (тыс. руб.)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50,8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56,5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57,6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58,8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59,4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996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Уровень безработицы (%)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0,5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0,5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0,6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0,6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0,6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397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>
          <a:xfrm>
            <a:off x="1981200" y="5580063"/>
            <a:ext cx="6938963" cy="6318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010" name="Заголовок 1"/>
          <p:cNvSpPr txBox="1">
            <a:spLocks/>
          </p:cNvSpPr>
          <p:nvPr/>
        </p:nvSpPr>
        <p:spPr bwMode="auto">
          <a:xfrm>
            <a:off x="3654425" y="3175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Расходы в расчете на душу населения в </a:t>
            </a:r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2017 </a:t>
            </a:r>
            <a:r>
              <a:rPr lang="ru-RU" sz="20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году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979613" y="1260475"/>
            <a:ext cx="6940550" cy="6302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079500" y="1079500"/>
            <a:ext cx="1116013" cy="112236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014" name="TextBox 15"/>
          <p:cNvSpPr txBox="1">
            <a:spLocks noChangeArrowheads="1"/>
          </p:cNvSpPr>
          <p:nvPr/>
        </p:nvSpPr>
        <p:spPr bwMode="auto">
          <a:xfrm>
            <a:off x="252413" y="1206500"/>
            <a:ext cx="9779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latin typeface="Tahoma" pitchFamily="34" charset="0"/>
                <a:cs typeface="Tahoma" pitchFamily="34" charset="0"/>
              </a:rPr>
              <a:t>26 </a:t>
            </a:r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479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рублей </a:t>
            </a: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в год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3015" name="TextBox 16"/>
          <p:cNvSpPr txBox="1">
            <a:spLocks noChangeArrowheads="1"/>
          </p:cNvSpPr>
          <p:nvPr/>
        </p:nvSpPr>
        <p:spPr bwMode="auto">
          <a:xfrm>
            <a:off x="1223963" y="1206500"/>
            <a:ext cx="8509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2 </a:t>
            </a:r>
            <a:r>
              <a:rPr lang="ru-RU" sz="1400" b="1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207</a:t>
            </a:r>
            <a:endParaRPr lang="ru-RU" sz="1400" b="1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рублей </a:t>
            </a:r>
            <a:endParaRPr lang="ru-RU" sz="1400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43016" name="TextBox 17"/>
          <p:cNvSpPr txBox="1">
            <a:spLocks noChangeArrowheads="1"/>
          </p:cNvSpPr>
          <p:nvPr/>
        </p:nvSpPr>
        <p:spPr bwMode="auto">
          <a:xfrm>
            <a:off x="2268538" y="1422400"/>
            <a:ext cx="6664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приходится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на одного гражданина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979613" y="2339975"/>
            <a:ext cx="6940550" cy="6318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079500" y="2095500"/>
            <a:ext cx="1116013" cy="11207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020" name="TextBox 21"/>
          <p:cNvSpPr txBox="1">
            <a:spLocks noChangeArrowheads="1"/>
          </p:cNvSpPr>
          <p:nvPr/>
        </p:nvSpPr>
        <p:spPr bwMode="auto">
          <a:xfrm>
            <a:off x="246254" y="2294952"/>
            <a:ext cx="935037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latin typeface="Tahoma" pitchFamily="34" charset="0"/>
                <a:cs typeface="Tahoma" pitchFamily="34" charset="0"/>
              </a:rPr>
              <a:t>2 </a:t>
            </a:r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348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рублей 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43021" name="TextBox 22"/>
          <p:cNvSpPr txBox="1">
            <a:spLocks noChangeArrowheads="1"/>
          </p:cNvSpPr>
          <p:nvPr/>
        </p:nvSpPr>
        <p:spPr bwMode="auto">
          <a:xfrm>
            <a:off x="1149350" y="2286000"/>
            <a:ext cx="9350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196</a:t>
            </a:r>
            <a:endParaRPr lang="ru-RU" sz="1400" b="1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рублей </a:t>
            </a: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43022" name="TextBox 23"/>
          <p:cNvSpPr txBox="1">
            <a:spLocks noChangeArrowheads="1"/>
          </p:cNvSpPr>
          <p:nvPr/>
        </p:nvSpPr>
        <p:spPr bwMode="auto">
          <a:xfrm>
            <a:off x="2268538" y="2393950"/>
            <a:ext cx="6664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на общегосударственные вопросы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приходится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на одного гражданина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981200" y="3419475"/>
            <a:ext cx="6938963" cy="6318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1079500" y="3175000"/>
            <a:ext cx="1116013" cy="11207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026" name="TextBox 27"/>
          <p:cNvSpPr txBox="1">
            <a:spLocks noChangeArrowheads="1"/>
          </p:cNvSpPr>
          <p:nvPr/>
        </p:nvSpPr>
        <p:spPr bwMode="auto">
          <a:xfrm>
            <a:off x="235237" y="3367088"/>
            <a:ext cx="93503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2 418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рублей 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43027" name="TextBox 29"/>
          <p:cNvSpPr txBox="1">
            <a:spLocks noChangeArrowheads="1"/>
          </p:cNvSpPr>
          <p:nvPr/>
        </p:nvSpPr>
        <p:spPr bwMode="auto">
          <a:xfrm>
            <a:off x="1182688" y="3367088"/>
            <a:ext cx="93503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202</a:t>
            </a:r>
            <a:endParaRPr lang="ru-RU" sz="1400" b="1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рубля </a:t>
            </a:r>
            <a:endParaRPr lang="ru-RU" sz="1400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43028" name="TextBox 30"/>
          <p:cNvSpPr txBox="1">
            <a:spLocks noChangeArrowheads="1"/>
          </p:cNvSpPr>
          <p:nvPr/>
        </p:nvSpPr>
        <p:spPr bwMode="auto">
          <a:xfrm>
            <a:off x="2268538" y="3473450"/>
            <a:ext cx="6696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на культуру, физическую культуру и спорт</a:t>
            </a:r>
            <a:r>
              <a:rPr lang="ru-RU" sz="14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приходится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на одного гражданина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981200" y="4500563"/>
            <a:ext cx="6938963" cy="6302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1079500" y="4254500"/>
            <a:ext cx="1116013" cy="112236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032" name="TextBox 35"/>
          <p:cNvSpPr txBox="1">
            <a:spLocks noChangeArrowheads="1"/>
          </p:cNvSpPr>
          <p:nvPr/>
        </p:nvSpPr>
        <p:spPr bwMode="auto">
          <a:xfrm>
            <a:off x="236538" y="4460302"/>
            <a:ext cx="93503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latin typeface="Tahoma" pitchFamily="34" charset="0"/>
                <a:cs typeface="Tahoma" pitchFamily="34" charset="0"/>
              </a:rPr>
              <a:t>16 </a:t>
            </a:r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202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рубля 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43033" name="TextBox 36"/>
          <p:cNvSpPr txBox="1">
            <a:spLocks noChangeArrowheads="1"/>
          </p:cNvSpPr>
          <p:nvPr/>
        </p:nvSpPr>
        <p:spPr bwMode="auto">
          <a:xfrm>
            <a:off x="1166813" y="4446588"/>
            <a:ext cx="93503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1 </a:t>
            </a:r>
            <a:r>
              <a:rPr lang="ru-RU" sz="1400" b="1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350</a:t>
            </a:r>
            <a:endParaRPr lang="ru-RU" sz="1400" b="1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рублей </a:t>
            </a:r>
            <a:endParaRPr lang="ru-RU" sz="1400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43034" name="TextBox 37"/>
          <p:cNvSpPr txBox="1">
            <a:spLocks noChangeArrowheads="1"/>
          </p:cNvSpPr>
          <p:nvPr/>
        </p:nvSpPr>
        <p:spPr bwMode="auto">
          <a:xfrm>
            <a:off x="2268538" y="4653691"/>
            <a:ext cx="66960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на образование</a:t>
            </a:r>
            <a:r>
              <a:rPr lang="ru-RU" sz="14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приходится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на одного гражданина</a:t>
            </a:r>
          </a:p>
        </p:txBody>
      </p:sp>
      <p:sp>
        <p:nvSpPr>
          <p:cNvPr id="41" name="Овал 40"/>
          <p:cNvSpPr/>
          <p:nvPr/>
        </p:nvSpPr>
        <p:spPr>
          <a:xfrm>
            <a:off x="1079500" y="5335588"/>
            <a:ext cx="1116013" cy="11207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037" name="TextBox 41"/>
          <p:cNvSpPr txBox="1">
            <a:spLocks noChangeArrowheads="1"/>
          </p:cNvSpPr>
          <p:nvPr/>
        </p:nvSpPr>
        <p:spPr bwMode="auto">
          <a:xfrm>
            <a:off x="236538" y="5502275"/>
            <a:ext cx="93503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2 465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рублей 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43038" name="TextBox 42"/>
          <p:cNvSpPr txBox="1">
            <a:spLocks noChangeArrowheads="1"/>
          </p:cNvSpPr>
          <p:nvPr/>
        </p:nvSpPr>
        <p:spPr bwMode="auto">
          <a:xfrm>
            <a:off x="1182688" y="5527675"/>
            <a:ext cx="93503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400" b="1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205</a:t>
            </a: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рублей </a:t>
            </a: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43039" name="TextBox 45"/>
          <p:cNvSpPr txBox="1">
            <a:spLocks noChangeArrowheads="1"/>
          </p:cNvSpPr>
          <p:nvPr/>
        </p:nvSpPr>
        <p:spPr bwMode="auto">
          <a:xfrm>
            <a:off x="2268538" y="5634038"/>
            <a:ext cx="6696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на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жилищно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-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коммунальное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хозяйство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приходится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на одного гражданина</a:t>
            </a:r>
          </a:p>
        </p:txBody>
      </p:sp>
      <p:sp>
        <p:nvSpPr>
          <p:cNvPr id="43040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8A12B65-9628-4E40-92E7-20739371073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>
          <a:xfrm>
            <a:off x="1979613" y="5580063"/>
            <a:ext cx="6940550" cy="6318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034" name="Заголовок 1"/>
          <p:cNvSpPr txBox="1">
            <a:spLocks/>
          </p:cNvSpPr>
          <p:nvPr/>
        </p:nvSpPr>
        <p:spPr bwMode="auto">
          <a:xfrm>
            <a:off x="3654425" y="3175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Расходы в расчете на одного воспитанника, </a:t>
            </a:r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обучающегося в 2017 году</a:t>
            </a:r>
            <a:endParaRPr lang="ru-RU" sz="2000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79613" y="1260475"/>
            <a:ext cx="6940550" cy="6318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040" name="TextBox 15"/>
          <p:cNvSpPr txBox="1">
            <a:spLocks noChangeArrowheads="1"/>
          </p:cNvSpPr>
          <p:nvPr/>
        </p:nvSpPr>
        <p:spPr bwMode="auto">
          <a:xfrm>
            <a:off x="214695" y="1206500"/>
            <a:ext cx="9779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109 279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рублей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44042" name="TextBox 17"/>
          <p:cNvSpPr txBox="1">
            <a:spLocks noChangeArrowheads="1"/>
          </p:cNvSpPr>
          <p:nvPr/>
        </p:nvSpPr>
        <p:spPr bwMode="auto">
          <a:xfrm>
            <a:off x="2268538" y="1314450"/>
            <a:ext cx="66643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на одного воспитанника детского дошкольного учреждения (среднегодовая численность –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8 059)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979613" y="2339975"/>
            <a:ext cx="6940550" cy="6318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046" name="TextBox 21"/>
          <p:cNvSpPr txBox="1">
            <a:spLocks noChangeArrowheads="1"/>
          </p:cNvSpPr>
          <p:nvPr/>
        </p:nvSpPr>
        <p:spPr bwMode="auto">
          <a:xfrm>
            <a:off x="236538" y="2270125"/>
            <a:ext cx="935037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latin typeface="Tahoma" pitchFamily="34" charset="0"/>
                <a:cs typeface="Tahoma" pitchFamily="34" charset="0"/>
              </a:rPr>
              <a:t>63 </a:t>
            </a:r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418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рублей 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44048" name="TextBox 23"/>
          <p:cNvSpPr txBox="1">
            <a:spLocks noChangeArrowheads="1"/>
          </p:cNvSpPr>
          <p:nvPr/>
        </p:nvSpPr>
        <p:spPr bwMode="auto">
          <a:xfrm>
            <a:off x="2268538" y="2401888"/>
            <a:ext cx="6664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на одного обучающегося общеобразовательного учреждения (среднегодовая численность – 12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498)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979613" y="3419475"/>
            <a:ext cx="6940550" cy="6302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052" name="TextBox 27"/>
          <p:cNvSpPr txBox="1">
            <a:spLocks noChangeArrowheads="1"/>
          </p:cNvSpPr>
          <p:nvPr/>
        </p:nvSpPr>
        <p:spPr bwMode="auto">
          <a:xfrm>
            <a:off x="204788" y="3364486"/>
            <a:ext cx="935037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32 312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рублей</a:t>
            </a: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44054" name="TextBox 30"/>
          <p:cNvSpPr txBox="1">
            <a:spLocks noChangeArrowheads="1"/>
          </p:cNvSpPr>
          <p:nvPr/>
        </p:nvSpPr>
        <p:spPr bwMode="auto">
          <a:xfrm>
            <a:off x="2268538" y="3473450"/>
            <a:ext cx="6696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на одного обучающегося детско-юношеской спортивной школы (среднегодовая численность – 2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067)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979613" y="4500563"/>
            <a:ext cx="6940550" cy="6318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058" name="TextBox 35"/>
          <p:cNvSpPr txBox="1">
            <a:spLocks noChangeArrowheads="1"/>
          </p:cNvSpPr>
          <p:nvPr/>
        </p:nvSpPr>
        <p:spPr bwMode="auto">
          <a:xfrm>
            <a:off x="194976" y="4478624"/>
            <a:ext cx="93503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79 360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рублей 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44060" name="TextBox 37"/>
          <p:cNvSpPr txBox="1">
            <a:spLocks noChangeArrowheads="1"/>
          </p:cNvSpPr>
          <p:nvPr/>
        </p:nvSpPr>
        <p:spPr bwMode="auto">
          <a:xfrm>
            <a:off x="2268538" y="4560888"/>
            <a:ext cx="6696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на одного обучающегося музыкальной школы </a:t>
            </a:r>
          </a:p>
          <a:p>
            <a:r>
              <a:rPr lang="ru-RU" sz="1400" dirty="0">
                <a:latin typeface="Tahoma" pitchFamily="34" charset="0"/>
                <a:cs typeface="Tahoma" pitchFamily="34" charset="0"/>
              </a:rPr>
              <a:t>(среднегодовая численность –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495)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4063" name="TextBox 41"/>
          <p:cNvSpPr txBox="1">
            <a:spLocks noChangeArrowheads="1"/>
          </p:cNvSpPr>
          <p:nvPr/>
        </p:nvSpPr>
        <p:spPr bwMode="auto">
          <a:xfrm>
            <a:off x="228505" y="5558029"/>
            <a:ext cx="935037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28 289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рублей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44065" name="TextBox 45"/>
          <p:cNvSpPr txBox="1">
            <a:spLocks noChangeArrowheads="1"/>
          </p:cNvSpPr>
          <p:nvPr/>
        </p:nvSpPr>
        <p:spPr bwMode="auto">
          <a:xfrm>
            <a:off x="2268538" y="5630863"/>
            <a:ext cx="66976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на одного обучающегося художественной школы </a:t>
            </a:r>
          </a:p>
          <a:p>
            <a:r>
              <a:rPr lang="ru-RU" sz="1400" dirty="0">
                <a:latin typeface="Tahoma" pitchFamily="34" charset="0"/>
                <a:cs typeface="Tahoma" pitchFamily="34" charset="0"/>
              </a:rPr>
              <a:t>(среднегодовая численность –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270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44066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431DDA7-A8C9-4369-9783-B8299493E1D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ru-RU" smtClean="0"/>
          </a:p>
        </p:txBody>
      </p:sp>
      <p:sp>
        <p:nvSpPr>
          <p:cNvPr id="43" name="Овал 42"/>
          <p:cNvSpPr/>
          <p:nvPr/>
        </p:nvSpPr>
        <p:spPr>
          <a:xfrm>
            <a:off x="1079500" y="1079500"/>
            <a:ext cx="1116013" cy="112236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1079500" y="2095500"/>
            <a:ext cx="1116013" cy="11207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1079500" y="3175000"/>
            <a:ext cx="1116013" cy="11207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1079500" y="4254500"/>
            <a:ext cx="1116013" cy="112236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1079500" y="5335588"/>
            <a:ext cx="1116013" cy="11207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TextBox 16"/>
          <p:cNvSpPr txBox="1">
            <a:spLocks noChangeArrowheads="1"/>
          </p:cNvSpPr>
          <p:nvPr/>
        </p:nvSpPr>
        <p:spPr bwMode="auto">
          <a:xfrm>
            <a:off x="1104900" y="1200495"/>
            <a:ext cx="103822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9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107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рублей 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50" name="TextBox 22"/>
          <p:cNvSpPr txBox="1">
            <a:spLocks noChangeArrowheads="1"/>
          </p:cNvSpPr>
          <p:nvPr/>
        </p:nvSpPr>
        <p:spPr bwMode="auto">
          <a:xfrm>
            <a:off x="1171575" y="2287933"/>
            <a:ext cx="9350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5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285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рублей 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51" name="TextBox 29"/>
          <p:cNvSpPr txBox="1">
            <a:spLocks noChangeArrowheads="1"/>
          </p:cNvSpPr>
          <p:nvPr/>
        </p:nvSpPr>
        <p:spPr bwMode="auto">
          <a:xfrm>
            <a:off x="1152525" y="3359495"/>
            <a:ext cx="9350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2 </a:t>
            </a:r>
            <a:r>
              <a:rPr lang="ru-RU" sz="1400" b="1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693</a:t>
            </a:r>
            <a:endParaRPr lang="ru-RU" sz="1400" b="1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рубля </a:t>
            </a:r>
            <a:endParaRPr lang="ru-RU" sz="1400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52" name="TextBox 36"/>
          <p:cNvSpPr txBox="1">
            <a:spLocks noChangeArrowheads="1"/>
          </p:cNvSpPr>
          <p:nvPr/>
        </p:nvSpPr>
        <p:spPr bwMode="auto">
          <a:xfrm>
            <a:off x="1155700" y="4505670"/>
            <a:ext cx="93503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6 </a:t>
            </a:r>
            <a:r>
              <a:rPr lang="ru-RU" sz="1400" b="1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613</a:t>
            </a:r>
            <a:endParaRPr lang="ru-RU" sz="1400" b="1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рублей </a:t>
            </a: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53" name="TextBox 42"/>
          <p:cNvSpPr txBox="1">
            <a:spLocks noChangeArrowheads="1"/>
          </p:cNvSpPr>
          <p:nvPr/>
        </p:nvSpPr>
        <p:spPr bwMode="auto">
          <a:xfrm>
            <a:off x="1154113" y="5574058"/>
            <a:ext cx="93503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 2 </a:t>
            </a:r>
            <a:r>
              <a:rPr lang="ru-RU" sz="1400" b="1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357</a:t>
            </a:r>
            <a:endParaRPr lang="ru-RU" sz="1400" b="1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рублей</a:t>
            </a:r>
            <a:endParaRPr lang="ru-RU" sz="1400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Муниципальные программы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32</a:t>
            </a:fld>
            <a:endParaRPr lang="ru-RU" dirty="0"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291071" y="1058622"/>
            <a:ext cx="87039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Tahoma" pitchFamily="34" charset="0"/>
                <a:cs typeface="Tahoma" pitchFamily="34" charset="0"/>
              </a:rPr>
              <a:t>Муниципальная программа – комплекс мероприятий, направленных на достижение стратегической цели.</a:t>
            </a:r>
          </a:p>
          <a:p>
            <a:pPr algn="just"/>
            <a:r>
              <a:rPr lang="ru-RU" sz="1200" dirty="0" smtClean="0">
                <a:latin typeface="Tahoma" pitchFamily="34" charset="0"/>
                <a:cs typeface="Tahoma" pitchFamily="34" charset="0"/>
              </a:rPr>
              <a:t>Проект сформирован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в рамках девяти муниципальных и одной иной программы. </a:t>
            </a:r>
          </a:p>
        </p:txBody>
      </p:sp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1243822" y="1734997"/>
            <a:ext cx="242245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200" dirty="0">
                <a:latin typeface="Tahoma" pitchFamily="34" charset="0"/>
                <a:cs typeface="Tahoma" pitchFamily="34" charset="0"/>
              </a:rPr>
              <a:t>МУНИЦИПАЛЬНАЯ ПРОГРАММА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78888" y="2187294"/>
            <a:ext cx="2952327" cy="35798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TextBox 16"/>
          <p:cNvSpPr txBox="1">
            <a:spLocks noChangeArrowheads="1"/>
          </p:cNvSpPr>
          <p:nvPr/>
        </p:nvSpPr>
        <p:spPr bwMode="auto">
          <a:xfrm>
            <a:off x="978888" y="2227784"/>
            <a:ext cx="295232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ahoma" pitchFamily="34" charset="0"/>
                <a:cs typeface="Tahoma" pitchFamily="34" charset="0"/>
              </a:rPr>
              <a:t>Стратегическая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цель МОГО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«Ухта»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91071" y="3092450"/>
            <a:ext cx="1256593" cy="35004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TextBox 18"/>
          <p:cNvSpPr txBox="1">
            <a:spLocks noChangeArrowheads="1"/>
          </p:cNvSpPr>
          <p:nvPr/>
        </p:nvSpPr>
        <p:spPr bwMode="auto">
          <a:xfrm>
            <a:off x="183058" y="3128972"/>
            <a:ext cx="14726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ahoma" pitchFamily="34" charset="0"/>
                <a:cs typeface="Tahoma" pitchFamily="34" charset="0"/>
              </a:rPr>
              <a:t>Цель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программы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55225" y="3092400"/>
            <a:ext cx="1256593" cy="35004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TextBox 18"/>
          <p:cNvSpPr txBox="1">
            <a:spLocks noChangeArrowheads="1"/>
          </p:cNvSpPr>
          <p:nvPr/>
        </p:nvSpPr>
        <p:spPr bwMode="auto">
          <a:xfrm>
            <a:off x="1647212" y="3121336"/>
            <a:ext cx="14726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ahoma" pitchFamily="34" charset="0"/>
                <a:cs typeface="Tahoma" pitchFamily="34" charset="0"/>
              </a:rPr>
              <a:t>Цель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программы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22000" y="3092450"/>
            <a:ext cx="1256593" cy="35004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TextBox 18"/>
          <p:cNvSpPr txBox="1">
            <a:spLocks noChangeArrowheads="1"/>
          </p:cNvSpPr>
          <p:nvPr/>
        </p:nvSpPr>
        <p:spPr bwMode="auto">
          <a:xfrm>
            <a:off x="3128060" y="3128972"/>
            <a:ext cx="14726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ahoma" pitchFamily="34" charset="0"/>
                <a:cs typeface="Tahoma" pitchFamily="34" charset="0"/>
              </a:rPr>
              <a:t>Цель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программы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91071" y="3752518"/>
            <a:ext cx="1256593" cy="35004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TextBox 18"/>
          <p:cNvSpPr txBox="1">
            <a:spLocks noChangeArrowheads="1"/>
          </p:cNvSpPr>
          <p:nvPr/>
        </p:nvSpPr>
        <p:spPr bwMode="auto">
          <a:xfrm>
            <a:off x="183058" y="3789040"/>
            <a:ext cx="14726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ahoma" pitchFamily="34" charset="0"/>
                <a:cs typeface="Tahoma" pitchFamily="34" charset="0"/>
              </a:rPr>
              <a:t>Задачи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756800" y="3752518"/>
            <a:ext cx="1256593" cy="35004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" name="TextBox 18"/>
          <p:cNvSpPr txBox="1">
            <a:spLocks noChangeArrowheads="1"/>
          </p:cNvSpPr>
          <p:nvPr/>
        </p:nvSpPr>
        <p:spPr bwMode="auto">
          <a:xfrm>
            <a:off x="1656226" y="3789040"/>
            <a:ext cx="14726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ahoma" pitchFamily="34" charset="0"/>
                <a:cs typeface="Tahoma" pitchFamily="34" charset="0"/>
              </a:rPr>
              <a:t>Задачи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222000" y="3752517"/>
            <a:ext cx="1256593" cy="35004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" name="TextBox 18"/>
          <p:cNvSpPr txBox="1">
            <a:spLocks noChangeArrowheads="1"/>
          </p:cNvSpPr>
          <p:nvPr/>
        </p:nvSpPr>
        <p:spPr bwMode="auto">
          <a:xfrm>
            <a:off x="3148649" y="3789039"/>
            <a:ext cx="14726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ahoma" pitchFamily="34" charset="0"/>
                <a:cs typeface="Tahoma" pitchFamily="34" charset="0"/>
              </a:rPr>
              <a:t>Задачи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91071" y="4410000"/>
            <a:ext cx="1256593" cy="35004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2" name="TextBox 18"/>
          <p:cNvSpPr txBox="1">
            <a:spLocks noChangeArrowheads="1"/>
          </p:cNvSpPr>
          <p:nvPr/>
        </p:nvSpPr>
        <p:spPr bwMode="auto">
          <a:xfrm>
            <a:off x="183058" y="4446522"/>
            <a:ext cx="14726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ahoma" pitchFamily="34" charset="0"/>
                <a:cs typeface="Tahoma" pitchFamily="34" charset="0"/>
              </a:rPr>
              <a:t>Мероприятия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756800" y="4410000"/>
            <a:ext cx="1256593" cy="35004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4" name="TextBox 18"/>
          <p:cNvSpPr txBox="1">
            <a:spLocks noChangeArrowheads="1"/>
          </p:cNvSpPr>
          <p:nvPr/>
        </p:nvSpPr>
        <p:spPr bwMode="auto">
          <a:xfrm>
            <a:off x="1656226" y="4446521"/>
            <a:ext cx="14726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ahoma" pitchFamily="34" charset="0"/>
                <a:cs typeface="Tahoma" pitchFamily="34" charset="0"/>
              </a:rPr>
              <a:t>Мероприятия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222000" y="4410000"/>
            <a:ext cx="1256593" cy="35004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6" name="TextBox 18"/>
          <p:cNvSpPr txBox="1">
            <a:spLocks noChangeArrowheads="1"/>
          </p:cNvSpPr>
          <p:nvPr/>
        </p:nvSpPr>
        <p:spPr bwMode="auto">
          <a:xfrm>
            <a:off x="3148649" y="4446520"/>
            <a:ext cx="14726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ahoma" pitchFamily="34" charset="0"/>
                <a:cs typeface="Tahoma" pitchFamily="34" charset="0"/>
              </a:rPr>
              <a:t>Мероприятия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8" name="TextBox 41"/>
          <p:cNvSpPr txBox="1">
            <a:spLocks noChangeArrowheads="1"/>
          </p:cNvSpPr>
          <p:nvPr/>
        </p:nvSpPr>
        <p:spPr bwMode="auto">
          <a:xfrm>
            <a:off x="1314355" y="5805264"/>
            <a:ext cx="21563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200" dirty="0">
                <a:latin typeface="Tahoma" pitchFamily="34" charset="0"/>
                <a:cs typeface="Tahoma" pitchFamily="34" charset="0"/>
              </a:rPr>
              <a:t>Показатели эффективности</a:t>
            </a: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H="1">
            <a:off x="1043608" y="2708920"/>
            <a:ext cx="333263" cy="2632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3533231" y="2708920"/>
            <a:ext cx="317065" cy="2632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2420883" y="2698760"/>
            <a:ext cx="0" cy="27343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 flipV="1">
            <a:off x="362022" y="5009824"/>
            <a:ext cx="1904665" cy="64807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>
            <a:off x="2642861" y="5009825"/>
            <a:ext cx="1835732" cy="64807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685513" y="1724788"/>
            <a:ext cx="4428108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200" b="1" dirty="0" smtClean="0">
                <a:latin typeface="Tahoma" pitchFamily="34" charset="0"/>
                <a:cs typeface="Tahoma" pitchFamily="34" charset="0"/>
              </a:rPr>
              <a:t>Муниципальные программы: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endParaRPr lang="ru-RU" sz="800" b="1" dirty="0" smtClean="0">
              <a:latin typeface="Tahoma" pitchFamily="34" charset="0"/>
              <a:cs typeface="Tahoma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«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Развитие системы муниципального управления </a:t>
            </a:r>
            <a:endParaRPr lang="ru-RU" sz="1200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на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2014 – 2020 годы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»;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endParaRPr lang="ru-RU" sz="800" dirty="0">
              <a:latin typeface="Tahoma" pitchFamily="34" charset="0"/>
              <a:cs typeface="Tahoma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«Развитие экономики на 2014 – 2020 годы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»;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endParaRPr lang="ru-RU" sz="800" dirty="0">
              <a:latin typeface="Tahoma" pitchFamily="34" charset="0"/>
              <a:cs typeface="Tahoma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«Безопасность жизнедеятельности населения </a:t>
            </a:r>
            <a:endParaRPr lang="ru-RU" sz="1200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на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2014 – 2020 годы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»;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endParaRPr lang="ru-RU" sz="800" dirty="0">
              <a:latin typeface="Tahoma" pitchFamily="34" charset="0"/>
              <a:cs typeface="Tahoma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«Развитие транспортной системы на 2014 – 2020 годы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»;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endParaRPr lang="ru-RU" sz="800" dirty="0">
              <a:latin typeface="Tahoma" pitchFamily="34" charset="0"/>
              <a:cs typeface="Tahoma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«Жильё и жилищно – коммунальное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хозяйство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на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2014 – 2020 годы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»;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endParaRPr lang="ru-RU" sz="800" dirty="0">
              <a:latin typeface="Tahoma" pitchFamily="34" charset="0"/>
              <a:cs typeface="Tahoma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«Развитие образования </a:t>
            </a:r>
            <a:r>
              <a:rPr lang="ru-RU" sz="1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на 2014 – 2020 годы</a:t>
            </a:r>
            <a:r>
              <a:rPr 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»;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endParaRPr lang="ru-RU" sz="8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«Культура на 2014 – 2020 годы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»;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endParaRPr lang="ru-RU" sz="800" dirty="0">
              <a:latin typeface="Tahoma" pitchFamily="34" charset="0"/>
              <a:cs typeface="Tahoma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«Социальная поддержка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населения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на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2016 – 2020 годы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»;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endParaRPr lang="ru-RU" sz="800" dirty="0">
              <a:latin typeface="Tahoma" pitchFamily="34" charset="0"/>
              <a:cs typeface="Tahoma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«Развитие физической культуры и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спорта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на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2014 – 2020 годы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».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endParaRPr lang="ru-RU" sz="800" dirty="0">
              <a:latin typeface="Tahoma" pitchFamily="34" charset="0"/>
              <a:cs typeface="Tahoma" pitchFamily="34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«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Переселение граждан, проживающих на </a:t>
            </a:r>
            <a:endParaRPr lang="ru-RU" sz="1200" dirty="0" smtClean="0">
              <a:latin typeface="Tahoma" pitchFamily="34" charset="0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территории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МОГО «Ухта», из аварийного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жилищного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фонда на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2013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- 2017 годы».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4788024" y="5867219"/>
            <a:ext cx="374441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779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Программные расходы бюджета</a:t>
            </a:r>
          </a:p>
        </p:txBody>
      </p:sp>
      <p:sp>
        <p:nvSpPr>
          <p:cNvPr id="5120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EC0B035-033E-4A87-9E55-1B609C1D47C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ru-RU" smtClean="0"/>
          </a:p>
        </p:txBody>
      </p:sp>
      <p:graphicFrame>
        <p:nvGraphicFramePr>
          <p:cNvPr id="2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7344367"/>
              </p:ext>
            </p:extLst>
          </p:nvPr>
        </p:nvGraphicFramePr>
        <p:xfrm>
          <a:off x="320675" y="1484785"/>
          <a:ext cx="8680450" cy="4954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168959" y="5229200"/>
            <a:ext cx="623889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65,6%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2254" y="2656240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4,4%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36836" y="2711271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5,5%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01032" y="2501644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0,1%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16168" y="2768640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cs typeface="Tahoma" pitchFamily="34" charset="0"/>
              </a:rPr>
              <a:t>7</a:t>
            </a:r>
            <a:r>
              <a:rPr lang="ru-RU" sz="1000" b="1" dirty="0" smtClean="0">
                <a:cs typeface="Tahoma" pitchFamily="34" charset="0"/>
              </a:rPr>
              <a:t>,0</a:t>
            </a:r>
            <a:r>
              <a:rPr lang="ru-RU" sz="1000" b="1" dirty="0">
                <a:cs typeface="Tahoma" pitchFamily="34" charset="0"/>
              </a:rPr>
              <a:t>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06715" y="2907756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0,1%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95706" y="3142085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9,8%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92925" y="2839765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4,6%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94256" y="2429312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1,6%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40688" y="1047750"/>
            <a:ext cx="841375" cy="2778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млн. руб.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45259" y="2429313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1,3%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07904" y="1082674"/>
            <a:ext cx="1008609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2017 год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65223" y="6181301"/>
            <a:ext cx="2422458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Всего: 2 964,8 млн. руб.</a:t>
            </a:r>
            <a:endParaRPr lang="ru-RU" sz="1400" b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0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/>
              <a:t>Программные расходы бюджета</a:t>
            </a:r>
            <a:endParaRPr lang="ru-RU" dirty="0" smtClean="0"/>
          </a:p>
        </p:txBody>
      </p:sp>
      <p:sp>
        <p:nvSpPr>
          <p:cNvPr id="4608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57207F-02A4-4ECC-838F-0AE55BE59D3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ru-RU" smtClean="0"/>
          </a:p>
        </p:txBody>
      </p:sp>
      <p:sp>
        <p:nvSpPr>
          <p:cNvPr id="22" name="TextBox 21"/>
          <p:cNvSpPr txBox="1"/>
          <p:nvPr/>
        </p:nvSpPr>
        <p:spPr>
          <a:xfrm>
            <a:off x="8316913" y="1110750"/>
            <a:ext cx="730250" cy="246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cs typeface="Tahoma" pitchFamily="34" charset="0"/>
              </a:rPr>
              <a:t>млн. руб.</a:t>
            </a:r>
          </a:p>
        </p:txBody>
      </p:sp>
      <p:graphicFrame>
        <p:nvGraphicFramePr>
          <p:cNvPr id="23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2849042"/>
              </p:ext>
            </p:extLst>
          </p:nvPr>
        </p:nvGraphicFramePr>
        <p:xfrm>
          <a:off x="218772" y="937782"/>
          <a:ext cx="4665216" cy="5847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396548" y="4284298"/>
            <a:ext cx="623889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69,6%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52911" y="3157172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5,4%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93227" y="2790080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1,6%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8904" y="3247617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0,1%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09776" y="3067113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5,2%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15671" y="2803186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0,1%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436096" y="3038310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4,6%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32193" y="3313334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6,3%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957111" y="3102892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7,1%</a:t>
            </a:r>
            <a:endParaRPr lang="ru-RU" sz="1000" b="1" dirty="0">
              <a:cs typeface="Tahoma" pitchFamily="34" charset="0"/>
            </a:endParaRPr>
          </a:p>
        </p:txBody>
      </p:sp>
      <p:graphicFrame>
        <p:nvGraphicFramePr>
          <p:cNvPr id="35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2640644"/>
              </p:ext>
            </p:extLst>
          </p:nvPr>
        </p:nvGraphicFramePr>
        <p:xfrm>
          <a:off x="4470157" y="1006612"/>
          <a:ext cx="4665216" cy="5847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5671907" y="4283034"/>
            <a:ext cx="623889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68,5%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651565" y="3183454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6,6%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471498" y="2847759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1,6%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999079" y="3293223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0,1%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145345" y="3071441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5,0%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144315" y="2856671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0,1%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742566" y="3045079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4,4%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756724" y="3346701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6,2%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251651" y="3123003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7,5%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281040" y="6315311"/>
            <a:ext cx="2422458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Всего: 2 811,2 млн. руб.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802405" y="6315311"/>
            <a:ext cx="2422458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Всего: 2 868,9 млн. руб.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860035" y="1132435"/>
            <a:ext cx="1008609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2018 год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235317" y="1118745"/>
            <a:ext cx="1008609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2019 год</a:t>
            </a:r>
            <a:endParaRPr lang="ru-RU" sz="1400" b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06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/>
              <a:t>Развитие системы муниципального управления на 2014-2020 годы</a:t>
            </a:r>
            <a:endParaRPr lang="ru-RU" dirty="0" smtClean="0"/>
          </a:p>
        </p:txBody>
      </p:sp>
      <p:sp>
        <p:nvSpPr>
          <p:cNvPr id="6144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19A723-C26E-4E0B-95E2-FC6335F7E3ED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ru-RU" smtClean="0">
              <a:solidFill>
                <a:srgbClr val="000000"/>
              </a:solidFill>
            </a:endParaRPr>
          </a:p>
        </p:txBody>
      </p:sp>
      <p:graphicFrame>
        <p:nvGraphicFramePr>
          <p:cNvPr id="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4196444"/>
              </p:ext>
            </p:extLst>
          </p:nvPr>
        </p:nvGraphicFramePr>
        <p:xfrm>
          <a:off x="4792241" y="1284263"/>
          <a:ext cx="3960440" cy="1115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1471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445285"/>
              </p:ext>
            </p:extLst>
          </p:nvPr>
        </p:nvGraphicFramePr>
        <p:xfrm>
          <a:off x="101599" y="2472248"/>
          <a:ext cx="8922236" cy="4114800"/>
        </p:xfrm>
        <a:graphic>
          <a:graphicData uri="http://schemas.openxmlformats.org/drawingml/2006/table">
            <a:tbl>
              <a:tblPr/>
              <a:tblGrid>
                <a:gridCol w="5938754"/>
                <a:gridCol w="745850"/>
                <a:gridCol w="745850"/>
                <a:gridCol w="745932"/>
                <a:gridCol w="745850"/>
              </a:tblGrid>
              <a:tr h="16313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Финансирование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15056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2016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2017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2018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2019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Подпрограмма «Электронный муниципалитет»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16,1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347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Развитие единой муниципальной мультисервисной корпоративной сети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Обеспечение функционирования информационных систем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Оказание услуг многофункциональными центрами предоставления государственных и муниципальных услуг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12,0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Содержание МУ «Информационно-расчетный центр»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16,0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16,0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16,0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Подпрограмма «Управление муниципальными финансами и муниципальным долгом»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81,3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82,7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79,7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77,4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Обслуживание муниципального долга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57,1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58,8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55,8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Содержание Финансового управления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24,2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Подпрограмма «Управление муниципальным имуществом и земельными ресурсами»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48,7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47,3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Организация технической инвентаризации и паспортизации объектов недвижимого имущества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Содержание и ремонт объектов муниципальной собственности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15,8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11,9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Вовлечение в оборот муниципального имущества и земельных ресурсов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Содержание Комитета по управлению муниципальным имуществом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35,8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38,1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36,7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36,7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9087" y="1076707"/>
            <a:ext cx="3938899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b="1" dirty="0" smtClean="0">
                <a:solidFill>
                  <a:schemeClr val="tx1"/>
                </a:solidFill>
              </a:rPr>
              <a:t>Цель программы:</a:t>
            </a:r>
          </a:p>
          <a:p>
            <a:pPr lvl="0"/>
            <a:r>
              <a:rPr lang="ru-RU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Повышение эффективности и результативности деятельности </a:t>
            </a:r>
            <a:endParaRPr lang="ru-RU" sz="10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lvl="0"/>
            <a:r>
              <a:rPr lang="ru-RU" sz="1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органов </a:t>
            </a:r>
            <a:r>
              <a:rPr lang="ru-RU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местного </a:t>
            </a:r>
            <a:r>
              <a:rPr lang="ru-RU" sz="1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самоуправления.</a:t>
            </a:r>
            <a:endParaRPr lang="ru-RU" sz="1000" dirty="0">
              <a:solidFill>
                <a:schemeClr val="tx1"/>
              </a:solidFill>
            </a:endParaRPr>
          </a:p>
          <a:p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Ответственный исполнитель: </a:t>
            </a:r>
          </a:p>
          <a:p>
            <a:r>
              <a:rPr lang="ru-RU" sz="1000" dirty="0" smtClean="0"/>
              <a:t>Администрация.</a:t>
            </a:r>
          </a:p>
          <a:p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Соисполнители:</a:t>
            </a:r>
          </a:p>
          <a:p>
            <a:r>
              <a:rPr lang="ru-RU" sz="1000" dirty="0">
                <a:latin typeface="Tahoma" pitchFamily="34" charset="0"/>
                <a:cs typeface="Tahoma" pitchFamily="34" charset="0"/>
              </a:rPr>
              <a:t>Финансовое </a:t>
            </a:r>
            <a:r>
              <a:rPr lang="ru-RU" sz="1000" dirty="0" smtClean="0">
                <a:latin typeface="Tahoma" pitchFamily="34" charset="0"/>
                <a:cs typeface="Tahoma" pitchFamily="34" charset="0"/>
              </a:rPr>
              <a:t>управление;</a:t>
            </a:r>
          </a:p>
          <a:p>
            <a:r>
              <a:rPr lang="ru-RU" sz="1000" dirty="0" smtClean="0">
                <a:latin typeface="Tahoma" pitchFamily="34" charset="0"/>
                <a:cs typeface="Tahoma" pitchFamily="34" charset="0"/>
              </a:rPr>
              <a:t>Комитет </a:t>
            </a:r>
            <a:r>
              <a:rPr lang="ru-RU" sz="1000" dirty="0">
                <a:latin typeface="Tahoma" pitchFamily="34" charset="0"/>
                <a:cs typeface="Tahoma" pitchFamily="34" charset="0"/>
              </a:rPr>
              <a:t>по управлению муниципальным </a:t>
            </a:r>
            <a:r>
              <a:rPr lang="ru-RU" sz="1000" dirty="0" smtClean="0">
                <a:latin typeface="Tahoma" pitchFamily="34" charset="0"/>
                <a:cs typeface="Tahoma" pitchFamily="34" charset="0"/>
              </a:rPr>
              <a:t>имуществом.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09211" y="1082110"/>
            <a:ext cx="133241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b="1" dirty="0" smtClean="0">
                <a:solidFill>
                  <a:schemeClr val="tx1"/>
                </a:solidFill>
              </a:rPr>
              <a:t>Финансирование</a:t>
            </a:r>
            <a:endParaRPr lang="ru-RU" sz="10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72400" y="1085343"/>
            <a:ext cx="73129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dirty="0">
                <a:solidFill>
                  <a:schemeClr val="tx1"/>
                </a:solidFill>
              </a:rPr>
              <a:t>м</a:t>
            </a:r>
            <a:r>
              <a:rPr lang="ru-RU" sz="1000" dirty="0" smtClean="0">
                <a:solidFill>
                  <a:schemeClr val="tx1"/>
                </a:solidFill>
              </a:rPr>
              <a:t>лн. руб.</a:t>
            </a:r>
            <a:endParaRPr lang="ru-RU" sz="1000" dirty="0" smtClean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/>
              <a:t>Развитие экономики на 2014-2020 годы</a:t>
            </a:r>
            <a:endParaRPr lang="ru-RU" dirty="0" smtClean="0"/>
          </a:p>
        </p:txBody>
      </p:sp>
      <p:sp>
        <p:nvSpPr>
          <p:cNvPr id="6144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19A723-C26E-4E0B-95E2-FC6335F7E3ED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ru-RU" smtClean="0">
              <a:solidFill>
                <a:srgbClr val="000000"/>
              </a:solidFill>
            </a:endParaRPr>
          </a:p>
        </p:txBody>
      </p:sp>
      <p:graphicFrame>
        <p:nvGraphicFramePr>
          <p:cNvPr id="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8029337"/>
              </p:ext>
            </p:extLst>
          </p:nvPr>
        </p:nvGraphicFramePr>
        <p:xfrm>
          <a:off x="4788024" y="1341144"/>
          <a:ext cx="3960440" cy="1059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1471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62815"/>
              </p:ext>
            </p:extLst>
          </p:nvPr>
        </p:nvGraphicFramePr>
        <p:xfrm>
          <a:off x="101599" y="2450214"/>
          <a:ext cx="8922236" cy="3505200"/>
        </p:xfrm>
        <a:graphic>
          <a:graphicData uri="http://schemas.openxmlformats.org/drawingml/2006/table">
            <a:tbl>
              <a:tblPr/>
              <a:tblGrid>
                <a:gridCol w="5938754"/>
                <a:gridCol w="745850"/>
                <a:gridCol w="745850"/>
                <a:gridCol w="745932"/>
                <a:gridCol w="745850"/>
              </a:tblGrid>
              <a:tr h="16313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Финансирование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15056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2016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2017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2018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2019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Подпрограмма "Малое и среднее предпринимательство в МОГО "Ухта"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47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Финансовая поддержка субъектов малого и среднего предпринимательства, в том числе: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Субсидирование части затрат субъектов малого и среднего предпринимательства, связанных с началом предпринимательской деятельности (гранты)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Субсидирование части затрат субъектов малого и среднего предпринимательства на уплату лизинговых платежей по договорам финансовой аренды (лизинга)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Субсидирование части расходов субъектам малого и среднего предпринимательства на приобретение оборудования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Обеспечение деятельности информационно - маркетингового центра малого и среднего предпринимательства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0,6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0,4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0,4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0,4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Подпрограмма "Внутренний и въездной туризм в МОГО "Ухта"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Изготовление и установка средств ориентирующей информации для туристов (стенды, указатели, баннеры)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9087" y="1076707"/>
            <a:ext cx="4358886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b="1" dirty="0" smtClean="0">
                <a:solidFill>
                  <a:schemeClr val="tx1"/>
                </a:solidFill>
              </a:rPr>
              <a:t>Цель программы:</a:t>
            </a:r>
          </a:p>
          <a:p>
            <a:pPr lvl="0"/>
            <a:r>
              <a:rPr lang="ru-RU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Создание благоприятных условий для устойчивого экономического </a:t>
            </a:r>
            <a:endParaRPr lang="ru-RU" sz="10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lvl="0"/>
            <a:r>
              <a:rPr lang="ru-RU" sz="1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развития </a:t>
            </a:r>
            <a:r>
              <a:rPr lang="ru-RU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городского </a:t>
            </a:r>
            <a:r>
              <a:rPr lang="ru-RU" sz="1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округа.</a:t>
            </a:r>
            <a:endParaRPr lang="ru-RU" sz="1000" dirty="0">
              <a:solidFill>
                <a:schemeClr val="tx1"/>
              </a:solidFill>
            </a:endParaRPr>
          </a:p>
          <a:p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Ответственный исполнитель: </a:t>
            </a:r>
          </a:p>
          <a:p>
            <a:r>
              <a:rPr lang="ru-RU" sz="1000" dirty="0"/>
              <a:t>Управление экономического </a:t>
            </a:r>
            <a:r>
              <a:rPr lang="ru-RU" sz="1000" dirty="0" smtClean="0"/>
              <a:t>развития.</a:t>
            </a:r>
          </a:p>
          <a:p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Соисполнители:</a:t>
            </a:r>
          </a:p>
          <a:p>
            <a:r>
              <a:rPr lang="ru-RU" sz="1000" dirty="0" smtClean="0"/>
              <a:t>Управление культуры;</a:t>
            </a:r>
            <a:endParaRPr lang="ru-RU" sz="1000" dirty="0"/>
          </a:p>
          <a:p>
            <a:r>
              <a:rPr lang="ru-RU" sz="1000" dirty="0" smtClean="0"/>
              <a:t>Комитет </a:t>
            </a:r>
            <a:r>
              <a:rPr lang="ru-RU" sz="1000" dirty="0"/>
              <a:t>по управлению муниципальным </a:t>
            </a:r>
            <a:r>
              <a:rPr lang="ru-RU" sz="1000" dirty="0" smtClean="0"/>
              <a:t>имуществом. </a:t>
            </a:r>
            <a:endParaRPr lang="ru-RU" sz="10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14039" y="1082110"/>
            <a:ext cx="133241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b="1" dirty="0" smtClean="0">
                <a:solidFill>
                  <a:schemeClr val="tx1"/>
                </a:solidFill>
              </a:rPr>
              <a:t>Финансирование</a:t>
            </a:r>
            <a:endParaRPr lang="ru-RU" sz="10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72400" y="1085343"/>
            <a:ext cx="73129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dirty="0">
                <a:solidFill>
                  <a:schemeClr val="tx1"/>
                </a:solidFill>
              </a:rPr>
              <a:t>м</a:t>
            </a:r>
            <a:r>
              <a:rPr lang="ru-RU" sz="1000" dirty="0" smtClean="0">
                <a:solidFill>
                  <a:schemeClr val="tx1"/>
                </a:solidFill>
              </a:rPr>
              <a:t>лн. руб.</a:t>
            </a:r>
            <a:endParaRPr lang="ru-RU" sz="1000" dirty="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20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/>
              <a:t>Безопасность жизнедеятельности населения на 2014-2020 годы</a:t>
            </a:r>
            <a:endParaRPr lang="ru-RU" dirty="0" smtClean="0"/>
          </a:p>
        </p:txBody>
      </p:sp>
      <p:graphicFrame>
        <p:nvGraphicFramePr>
          <p:cNvPr id="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9430673"/>
              </p:ext>
            </p:extLst>
          </p:nvPr>
        </p:nvGraphicFramePr>
        <p:xfrm>
          <a:off x="4793554" y="1304435"/>
          <a:ext cx="3960440" cy="1227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1471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474677"/>
              </p:ext>
            </p:extLst>
          </p:nvPr>
        </p:nvGraphicFramePr>
        <p:xfrm>
          <a:off x="101599" y="2486056"/>
          <a:ext cx="8922236" cy="4358640"/>
        </p:xfrm>
        <a:graphic>
          <a:graphicData uri="http://schemas.openxmlformats.org/drawingml/2006/table">
            <a:tbl>
              <a:tblPr/>
              <a:tblGrid>
                <a:gridCol w="5938754"/>
                <a:gridCol w="745850"/>
                <a:gridCol w="745850"/>
                <a:gridCol w="745932"/>
                <a:gridCol w="745850"/>
              </a:tblGrid>
              <a:tr h="16313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Финансирование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207777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2016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2017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2018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2019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</a:tr>
              <a:tr h="1265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Подпрограмма «Защита населения и территории городского округа»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28,6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Содержание комплексной системы «Безопасный город»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9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Осуществление материального стимулирования членов народной дружины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Осуществление материального стимулирования добровольных пожарных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Обустройству минерализованных полос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25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Приобретение 5 мотопомп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Содержание 38 пожарных водоемов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1,0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1,0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1,0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98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Содержание Управления по делам ГО и ЧС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28,3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27,4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27,4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6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Подпрограмма «Обеспечение безопасности участников дорожного движения на территории городского округа»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16,0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15,2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15,2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15,2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198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Содержание 2500 дорожных знаков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Содержание 21 светофорного объекта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72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Устройство 118 897 метров дорожной разметки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Установка пешеходных ограждений (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пр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-д Дружбы, ул.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Чибьюская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46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Обустройство пешеходных переходов светофорами Т7 (ул. Дзержинского, ул. Оплеснина, ул. Мира, ул. Бушуева)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9087" y="1076707"/>
            <a:ext cx="3129383" cy="1477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b="1" dirty="0" smtClean="0">
                <a:solidFill>
                  <a:schemeClr val="tx1"/>
                </a:solidFill>
              </a:rPr>
              <a:t>Цель программы:</a:t>
            </a:r>
          </a:p>
          <a:p>
            <a:pPr lvl="0"/>
            <a:r>
              <a:rPr lang="ru-RU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Содействие повышению уровня безопасности </a:t>
            </a:r>
            <a:endParaRPr lang="ru-RU" sz="10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lvl="0"/>
            <a:r>
              <a:rPr lang="ru-RU" sz="1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жизнедеятельности населения.</a:t>
            </a:r>
            <a:endParaRPr lang="ru-RU" sz="1000" dirty="0">
              <a:solidFill>
                <a:schemeClr val="tx1"/>
              </a:solidFill>
            </a:endParaRPr>
          </a:p>
          <a:p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Ответственный исполнитель: </a:t>
            </a:r>
          </a:p>
          <a:p>
            <a:r>
              <a:rPr lang="ru-RU" sz="1000" dirty="0" smtClean="0"/>
              <a:t>Управление </a:t>
            </a:r>
            <a:r>
              <a:rPr lang="ru-RU" sz="1000" dirty="0"/>
              <a:t>по делам ГО и </a:t>
            </a:r>
            <a:r>
              <a:rPr lang="ru-RU" sz="1000" dirty="0" smtClean="0"/>
              <a:t>ЧС.</a:t>
            </a:r>
          </a:p>
          <a:p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Соисполнители:</a:t>
            </a:r>
          </a:p>
          <a:p>
            <a:r>
              <a:rPr lang="ru-RU" sz="1000" dirty="0" smtClean="0"/>
              <a:t>Управление </a:t>
            </a:r>
            <a:r>
              <a:rPr lang="ru-RU" sz="1000" dirty="0"/>
              <a:t>жилищно-коммунального </a:t>
            </a:r>
            <a:r>
              <a:rPr lang="ru-RU" sz="1000" dirty="0" smtClean="0"/>
              <a:t>хозяйства; </a:t>
            </a:r>
            <a:endParaRPr lang="ru-RU" sz="1000" dirty="0"/>
          </a:p>
          <a:p>
            <a:r>
              <a:rPr lang="ru-RU" sz="1000" dirty="0" smtClean="0"/>
              <a:t>Управление </a:t>
            </a:r>
            <a:r>
              <a:rPr lang="ru-RU" sz="1000" dirty="0"/>
              <a:t>капитального </a:t>
            </a:r>
            <a:r>
              <a:rPr lang="ru-RU" sz="1000" dirty="0" smtClean="0"/>
              <a:t>строительства;</a:t>
            </a:r>
            <a:endParaRPr lang="ru-RU" sz="1000" dirty="0"/>
          </a:p>
          <a:p>
            <a:r>
              <a:rPr lang="ru-RU" sz="1000" dirty="0" smtClean="0"/>
              <a:t>Управление образования.</a:t>
            </a:r>
            <a:endParaRPr lang="ru-RU" sz="1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72400" y="1085343"/>
            <a:ext cx="73129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dirty="0">
                <a:solidFill>
                  <a:schemeClr val="tx1"/>
                </a:solidFill>
              </a:rPr>
              <a:t>м</a:t>
            </a:r>
            <a:r>
              <a:rPr lang="ru-RU" sz="1000" dirty="0" smtClean="0">
                <a:solidFill>
                  <a:schemeClr val="tx1"/>
                </a:solidFill>
              </a:rPr>
              <a:t>лн. руб.</a:t>
            </a:r>
            <a:endParaRPr lang="ru-RU" sz="1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14039" y="1082110"/>
            <a:ext cx="133241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b="1" dirty="0" smtClean="0">
                <a:solidFill>
                  <a:schemeClr val="tx1"/>
                </a:solidFill>
              </a:rPr>
              <a:t>Финансирование</a:t>
            </a:r>
            <a:endParaRPr lang="ru-RU" sz="10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011988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19A723-C26E-4E0B-95E2-FC6335F7E3ED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50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/>
              <a:t>Развитие транспортной системы на 2014-2020 годы</a:t>
            </a:r>
            <a:endParaRPr lang="ru-RU" dirty="0" smtClean="0"/>
          </a:p>
        </p:txBody>
      </p:sp>
      <p:graphicFrame>
        <p:nvGraphicFramePr>
          <p:cNvPr id="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2390198"/>
              </p:ext>
            </p:extLst>
          </p:nvPr>
        </p:nvGraphicFramePr>
        <p:xfrm>
          <a:off x="4788024" y="1125189"/>
          <a:ext cx="3960440" cy="1121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1471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1904490"/>
              </p:ext>
            </p:extLst>
          </p:nvPr>
        </p:nvGraphicFramePr>
        <p:xfrm>
          <a:off x="101599" y="2295976"/>
          <a:ext cx="8922236" cy="4450080"/>
        </p:xfrm>
        <a:graphic>
          <a:graphicData uri="http://schemas.openxmlformats.org/drawingml/2006/table">
            <a:tbl>
              <a:tblPr/>
              <a:tblGrid>
                <a:gridCol w="5938754"/>
                <a:gridCol w="745850"/>
                <a:gridCol w="745850"/>
                <a:gridCol w="745932"/>
                <a:gridCol w="745850"/>
              </a:tblGrid>
              <a:tr h="16313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Финансирование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15056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2016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2017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2018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2019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23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Капитальный ремонт автомобильных дорог (площадь отремонтированных дорог составит </a:t>
                      </a:r>
                      <a:endParaRPr kumimoji="0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4 тыс. м</a:t>
                      </a:r>
                      <a:r>
                        <a:rPr kumimoji="0" lang="ru-RU" sz="1000" b="0" i="0" u="none" strike="noStrike" kern="1200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2</a:t>
                      </a: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)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3,0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8,0</a:t>
                      </a: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11,8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51,1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7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Капитальный ремонт автомобильных дорог за счет средств муниципального дорожного фонда (площадь отремонтированных дорог составит 5,1 тыс. м2)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25,1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10,1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10,1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10,1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Оплата исполнительных листов по ремонту дорог и разработке проектно-сметной документации на строительство пешеходного моста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36,7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Техническое обслуживание и санитарное содержание автомобильных дорог (проезжая часть, тротуары, обочины, придорожные газоны, площадки, автостоянки площадью 172 км)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92,0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116,8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126,8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126,8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Проектно-изыскательские работы, технический надзор, контроль, лабораторные исследования, расчет и проверка сметной стоимости объектов дорожного хозяйства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Оборудование и содержание ледовых переправ и зимних автомобильных дорог через р. Ижма в с. </a:t>
                      </a:r>
                      <a:r>
                        <a:rPr kumimoji="0" lang="ru-RU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Кедвавом</a:t>
                      </a:r>
                      <a:endParaRPr kumimoji="0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1,6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1,0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1,0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1,0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Ремонт деревянных мостов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Обустройство остановочных пунктов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Обустройство тротуара по ул. Печорская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Организация перевозок на дачных </a:t>
                      </a:r>
                      <a:r>
                        <a:rPr kumimoji="0" lang="ru-RU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внутримуниципальных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 маршрутах (количество выданных в 2016 году талонов 23 628)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Организация пассажирских перевозок воздушным транспортом в с. </a:t>
                      </a:r>
                      <a:r>
                        <a:rPr kumimoji="0" lang="ru-RU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Кедвавом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 (количество рейсов 29)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9087" y="1076707"/>
            <a:ext cx="4174541" cy="11695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b="1" dirty="0" smtClean="0">
                <a:solidFill>
                  <a:schemeClr val="tx1"/>
                </a:solidFill>
              </a:rPr>
              <a:t>Цель программы:</a:t>
            </a:r>
          </a:p>
          <a:p>
            <a:r>
              <a:rPr lang="ru-RU" sz="1000" dirty="0"/>
              <a:t>Обеспечение потребности населения в качественных и доступных </a:t>
            </a:r>
            <a:endParaRPr lang="ru-RU" sz="1000" dirty="0" smtClean="0"/>
          </a:p>
          <a:p>
            <a:r>
              <a:rPr lang="ru-RU" sz="1000" dirty="0" smtClean="0"/>
              <a:t>транспортных услугах</a:t>
            </a:r>
            <a:r>
              <a:rPr lang="ru-RU" sz="1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.</a:t>
            </a:r>
            <a:endParaRPr lang="ru-RU" sz="1000" dirty="0">
              <a:solidFill>
                <a:schemeClr val="tx1"/>
              </a:solidFill>
            </a:endParaRPr>
          </a:p>
          <a:p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Ответственный исполнитель: </a:t>
            </a:r>
          </a:p>
          <a:p>
            <a:r>
              <a:rPr lang="ru-RU" sz="1000" dirty="0" smtClean="0"/>
              <a:t>Управление </a:t>
            </a:r>
            <a:r>
              <a:rPr lang="ru-RU" sz="1000" dirty="0"/>
              <a:t>жилищно-коммунального </a:t>
            </a:r>
            <a:r>
              <a:rPr lang="ru-RU" sz="1000" dirty="0" smtClean="0"/>
              <a:t>хозяйства».</a:t>
            </a:r>
          </a:p>
          <a:p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Соисполнитель:</a:t>
            </a:r>
          </a:p>
          <a:p>
            <a:r>
              <a:rPr lang="ru-RU" sz="1000" dirty="0" smtClean="0"/>
              <a:t>Управление </a:t>
            </a:r>
            <a:r>
              <a:rPr lang="ru-RU" sz="1000" dirty="0"/>
              <a:t>капитального </a:t>
            </a:r>
            <a:r>
              <a:rPr lang="ru-RU" sz="1000" dirty="0" smtClean="0"/>
              <a:t>строительства.</a:t>
            </a:r>
            <a:endParaRPr lang="ru-RU" sz="10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72400" y="1085343"/>
            <a:ext cx="73129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dirty="0">
                <a:solidFill>
                  <a:schemeClr val="tx1"/>
                </a:solidFill>
              </a:rPr>
              <a:t>м</a:t>
            </a:r>
            <a:r>
              <a:rPr lang="ru-RU" sz="1000" dirty="0" smtClean="0">
                <a:solidFill>
                  <a:schemeClr val="tx1"/>
                </a:solidFill>
              </a:rPr>
              <a:t>лн. руб.</a:t>
            </a:r>
            <a:endParaRPr lang="ru-RU" sz="1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14039" y="1082110"/>
            <a:ext cx="133241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b="1" dirty="0" smtClean="0">
                <a:solidFill>
                  <a:schemeClr val="tx1"/>
                </a:solidFill>
              </a:rPr>
              <a:t>Финансирование</a:t>
            </a:r>
            <a:endParaRPr lang="ru-RU" sz="10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011988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19A723-C26E-4E0B-95E2-FC6335F7E3ED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03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/>
              <a:t>Жилье и </a:t>
            </a:r>
            <a:r>
              <a:rPr lang="ru-RU" dirty="0" smtClean="0"/>
              <a:t>жилищно-коммунальное </a:t>
            </a:r>
            <a:r>
              <a:rPr lang="ru-RU" dirty="0"/>
              <a:t>хозяйство на 2014-2020 годы</a:t>
            </a:r>
            <a:endParaRPr lang="ru-RU" dirty="0" smtClean="0"/>
          </a:p>
        </p:txBody>
      </p:sp>
      <p:sp>
        <p:nvSpPr>
          <p:cNvPr id="6144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19A723-C26E-4E0B-95E2-FC6335F7E3ED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ru-RU" smtClean="0">
              <a:solidFill>
                <a:srgbClr val="000000"/>
              </a:solidFill>
            </a:endParaRPr>
          </a:p>
        </p:txBody>
      </p:sp>
      <p:graphicFrame>
        <p:nvGraphicFramePr>
          <p:cNvPr id="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2670455"/>
              </p:ext>
            </p:extLst>
          </p:nvPr>
        </p:nvGraphicFramePr>
        <p:xfrm>
          <a:off x="4788024" y="1341144"/>
          <a:ext cx="3960440" cy="1121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1471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9232054"/>
              </p:ext>
            </p:extLst>
          </p:nvPr>
        </p:nvGraphicFramePr>
        <p:xfrm>
          <a:off x="101599" y="2769707"/>
          <a:ext cx="8922236" cy="3476520"/>
        </p:xfrm>
        <a:graphic>
          <a:graphicData uri="http://schemas.openxmlformats.org/drawingml/2006/table">
            <a:tbl>
              <a:tblPr/>
              <a:tblGrid>
                <a:gridCol w="5938754"/>
                <a:gridCol w="745850"/>
                <a:gridCol w="745850"/>
                <a:gridCol w="745932"/>
                <a:gridCol w="745850"/>
              </a:tblGrid>
              <a:tr h="16313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Финансирование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15056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2016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2017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2018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2019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3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Подпрограмма "Доступное и комфортное жилье"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209,5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142,6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34,0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34,0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347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Снос аварийных жилых домов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8,1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6,0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6,0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6,0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Переселение граждан из аварийного жилищного фонда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125,1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108,1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 Обеспечение </a:t>
                      </a: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жильем отдельных категорий граждан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31,7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11,2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10,7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10,7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Предоставление социальных выплат на приобретение (строительство) жилья 56 молодым семьям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44,6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17,3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17,3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17,3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Подпрограмма "Жилищное хозяйство"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16,3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10,4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10,4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11,2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Оплата ежемесячных взносов на капитальный ремонт за жилые помещения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Капитальный ремонт муниципальных домов и квартир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Содержание и ремонт дворовых территорий, проездов к дворовым территориям МКД (ремонт 2х дворовых территорий МКД и проездов к дворовым территориям в год)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Межевание, инвентаризация МКД и кадастр земельных участков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Предоставление субсидий организациям для улучшения состояния и содержания муниципального жилищного фонда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Обустройство пандуса для инвалидов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9087" y="1076707"/>
            <a:ext cx="4044697" cy="1477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b="1" dirty="0" smtClean="0">
                <a:solidFill>
                  <a:schemeClr val="tx1"/>
                </a:solidFill>
              </a:rPr>
              <a:t>Цель программы:</a:t>
            </a:r>
          </a:p>
          <a:p>
            <a:r>
              <a:rPr lang="ru-RU" sz="1000" dirty="0"/>
              <a:t>Создание условий для удовлетворения потребностей населения </a:t>
            </a:r>
            <a:endParaRPr lang="ru-RU" sz="1000" dirty="0" smtClean="0"/>
          </a:p>
          <a:p>
            <a:r>
              <a:rPr lang="ru-RU" sz="1000" dirty="0" smtClean="0"/>
              <a:t>в </a:t>
            </a:r>
            <a:r>
              <a:rPr lang="ru-RU" sz="1000" dirty="0"/>
              <a:t>качественном жилье и жилищно-коммунальных </a:t>
            </a:r>
            <a:r>
              <a:rPr lang="ru-RU" sz="1000" dirty="0" smtClean="0"/>
              <a:t>услугах.</a:t>
            </a:r>
          </a:p>
          <a:p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Ответственный исполнитель: </a:t>
            </a:r>
          </a:p>
          <a:p>
            <a:r>
              <a:rPr lang="ru-RU" sz="1000" dirty="0" smtClean="0"/>
              <a:t>Управление </a:t>
            </a:r>
            <a:r>
              <a:rPr lang="ru-RU" sz="1000" dirty="0"/>
              <a:t>жилищно-коммунального </a:t>
            </a:r>
            <a:r>
              <a:rPr lang="ru-RU" sz="1000" dirty="0" smtClean="0"/>
              <a:t>хозяйства.</a:t>
            </a:r>
          </a:p>
          <a:p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Соисполнитель:</a:t>
            </a:r>
          </a:p>
          <a:p>
            <a:r>
              <a:rPr lang="ru-RU" sz="1000" dirty="0" smtClean="0"/>
              <a:t>Управление </a:t>
            </a:r>
            <a:r>
              <a:rPr lang="ru-RU" sz="1000" dirty="0"/>
              <a:t>капитального </a:t>
            </a:r>
            <a:r>
              <a:rPr lang="ru-RU" sz="1000" dirty="0" smtClean="0"/>
              <a:t>строительства;</a:t>
            </a:r>
            <a:endParaRPr lang="ru-RU" sz="1000" dirty="0"/>
          </a:p>
          <a:p>
            <a:r>
              <a:rPr lang="ru-RU" sz="1000" dirty="0" smtClean="0"/>
              <a:t>Управление образования;</a:t>
            </a:r>
            <a:endParaRPr lang="ru-RU" sz="1000" dirty="0"/>
          </a:p>
          <a:p>
            <a:r>
              <a:rPr lang="ru-RU" sz="1000" dirty="0"/>
              <a:t>Комитет по управлению муниципальным </a:t>
            </a:r>
            <a:r>
              <a:rPr lang="ru-RU" sz="1000" dirty="0" smtClean="0"/>
              <a:t>имуществом.</a:t>
            </a:r>
            <a:endParaRPr lang="ru-RU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8172400" y="1085343"/>
            <a:ext cx="73129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dirty="0">
                <a:solidFill>
                  <a:schemeClr val="tx1"/>
                </a:solidFill>
              </a:rPr>
              <a:t>м</a:t>
            </a:r>
            <a:r>
              <a:rPr lang="ru-RU" sz="1000" dirty="0" smtClean="0">
                <a:solidFill>
                  <a:schemeClr val="tx1"/>
                </a:solidFill>
              </a:rPr>
              <a:t>лн. руб.</a:t>
            </a:r>
            <a:endParaRPr lang="ru-RU" sz="1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14039" y="1082110"/>
            <a:ext cx="133241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b="1" dirty="0" smtClean="0">
                <a:solidFill>
                  <a:schemeClr val="tx1"/>
                </a:solidFill>
              </a:rPr>
              <a:t>Финансирование</a:t>
            </a:r>
            <a:endParaRPr lang="ru-RU" sz="1000" b="1" dirty="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04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Сеть муниципальных учреждений</a:t>
            </a:r>
          </a:p>
        </p:txBody>
      </p:sp>
      <p:sp>
        <p:nvSpPr>
          <p:cNvPr id="2048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497A6B-283C-47C2-86D9-1B17013206C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smtClean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7636" y="1174750"/>
            <a:ext cx="2876550" cy="68421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07636" y="5412471"/>
            <a:ext cx="2876550" cy="68262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199063" y="1174750"/>
            <a:ext cx="2876550" cy="68262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72761" y="1254124"/>
            <a:ext cx="2146300" cy="523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cs typeface="Tahoma" pitchFamily="34" charset="0"/>
              </a:rPr>
              <a:t>3</a:t>
            </a:r>
            <a:r>
              <a:rPr lang="ru-RU" sz="1400" dirty="0">
                <a:cs typeface="Tahoma" pitchFamily="34" charset="0"/>
              </a:rPr>
              <a:t> органа местного самоуправления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2761" y="5379879"/>
            <a:ext cx="2146300" cy="739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6</a:t>
            </a:r>
            <a:r>
              <a:rPr lang="ru-RU" sz="1400" dirty="0" smtClean="0">
                <a:cs typeface="Tahoma" pitchFamily="34" charset="0"/>
              </a:rPr>
              <a:t> </a:t>
            </a:r>
            <a:r>
              <a:rPr lang="ru-RU" sz="1400" dirty="0">
                <a:cs typeface="Tahoma" pitchFamily="34" charset="0"/>
              </a:rPr>
              <a:t>отраслевых (функциональных) управлений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64188" y="1254123"/>
            <a:ext cx="2146300" cy="523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103</a:t>
            </a:r>
            <a:r>
              <a:rPr lang="ru-RU" sz="1400" dirty="0" smtClean="0">
                <a:cs typeface="Tahoma" pitchFamily="34" charset="0"/>
              </a:rPr>
              <a:t> </a:t>
            </a:r>
            <a:r>
              <a:rPr lang="ru-RU" sz="1400" dirty="0">
                <a:cs typeface="Tahoma" pitchFamily="34" charset="0"/>
              </a:rPr>
              <a:t>муниципальных </a:t>
            </a:r>
            <a:r>
              <a:rPr lang="ru-RU" sz="1400" dirty="0" smtClean="0">
                <a:cs typeface="Tahoma" pitchFamily="34" charset="0"/>
              </a:rPr>
              <a:t>учреждения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743450" y="2119313"/>
            <a:ext cx="1919288" cy="65881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836400" y="2120400"/>
            <a:ext cx="1919287" cy="67786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6807031" y="2128039"/>
            <a:ext cx="1978025" cy="6477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cs typeface="Tahoma" pitchFamily="34" charset="0"/>
              </a:rPr>
              <a:t>46</a:t>
            </a:r>
            <a:r>
              <a:rPr lang="ru-RU" sz="1200" dirty="0" smtClean="0">
                <a:cs typeface="Tahoma" pitchFamily="34" charset="0"/>
              </a:rPr>
              <a:t> </a:t>
            </a:r>
            <a:r>
              <a:rPr lang="ru-RU" sz="1200" dirty="0">
                <a:cs typeface="Tahoma" pitchFamily="34" charset="0"/>
              </a:rPr>
              <a:t>детских дошкольных учреждений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 </a:t>
            </a:r>
            <a:r>
              <a:rPr lang="ru-RU" sz="1200" b="1" dirty="0">
                <a:cs typeface="Tahoma" pitchFamily="34" charset="0"/>
              </a:rPr>
              <a:t>8</a:t>
            </a:r>
            <a:r>
              <a:rPr lang="ru-RU" sz="1200" b="1" dirty="0" smtClean="0">
                <a:cs typeface="Tahoma" pitchFamily="34" charset="0"/>
              </a:rPr>
              <a:t> 059 </a:t>
            </a:r>
            <a:r>
              <a:rPr lang="ru-RU" sz="1200" dirty="0">
                <a:cs typeface="Tahoma" pitchFamily="34" charset="0"/>
              </a:rPr>
              <a:t>воспитанников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93720" y="2228349"/>
            <a:ext cx="1817688" cy="461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cs typeface="Tahoma" pitchFamily="34" charset="0"/>
              </a:rPr>
              <a:t>27</a:t>
            </a:r>
            <a:r>
              <a:rPr lang="ru-RU" sz="1200" dirty="0">
                <a:cs typeface="Tahoma" pitchFamily="34" charset="0"/>
              </a:rPr>
              <a:t> школ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cs typeface="Tahoma" pitchFamily="34" charset="0"/>
              </a:rPr>
              <a:t>12 </a:t>
            </a:r>
            <a:r>
              <a:rPr lang="ru-RU" sz="1200" b="1" dirty="0" smtClean="0">
                <a:cs typeface="Tahoma" pitchFamily="34" charset="0"/>
              </a:rPr>
              <a:t>498 </a:t>
            </a:r>
            <a:r>
              <a:rPr lang="ru-RU" sz="1200" dirty="0">
                <a:cs typeface="Tahoma" pitchFamily="34" charset="0"/>
              </a:rPr>
              <a:t>обучающихся</a:t>
            </a:r>
            <a:endParaRPr lang="ru-RU" sz="1200" b="1" dirty="0">
              <a:cs typeface="Tahoma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744800" y="2840038"/>
            <a:ext cx="1919287" cy="79356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744800" y="3692604"/>
            <a:ext cx="1919287" cy="660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744800" y="4412604"/>
            <a:ext cx="1919287" cy="660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744800" y="5132604"/>
            <a:ext cx="1919287" cy="660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743450" y="5852604"/>
            <a:ext cx="1919288" cy="61470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836400" y="2840400"/>
            <a:ext cx="1919288" cy="79319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836400" y="3659553"/>
            <a:ext cx="1919288" cy="660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836400" y="4379553"/>
            <a:ext cx="1919288" cy="660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4793720" y="2839054"/>
            <a:ext cx="1783878" cy="800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" b="1" dirty="0">
                <a:cs typeface="Tahoma" pitchFamily="34" charset="0"/>
              </a:rPr>
              <a:t>3</a:t>
            </a:r>
            <a:r>
              <a:rPr lang="ru-RU" sz="1150" dirty="0">
                <a:cs typeface="Tahoma" pitchFamily="34" charset="0"/>
              </a:rPr>
              <a:t> учреждения </a:t>
            </a:r>
            <a:r>
              <a:rPr lang="ru-RU" sz="1150" dirty="0" smtClean="0">
                <a:cs typeface="Tahoma" pitchFamily="34" charset="0"/>
              </a:rPr>
              <a:t>дополнительного </a:t>
            </a:r>
            <a:r>
              <a:rPr lang="ru-RU" sz="1150" dirty="0">
                <a:cs typeface="Tahoma" pitchFamily="34" charset="0"/>
              </a:rPr>
              <a:t>образования детей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" dirty="0">
                <a:cs typeface="Tahoma" pitchFamily="34" charset="0"/>
              </a:rPr>
              <a:t> </a:t>
            </a:r>
            <a:r>
              <a:rPr lang="ru-RU" sz="1150" b="1" dirty="0">
                <a:cs typeface="Tahoma" pitchFamily="34" charset="0"/>
              </a:rPr>
              <a:t>2 664</a:t>
            </a:r>
            <a:r>
              <a:rPr lang="ru-RU" sz="1150" dirty="0">
                <a:cs typeface="Tahoma" pitchFamily="34" charset="0"/>
              </a:rPr>
              <a:t> </a:t>
            </a:r>
            <a:r>
              <a:rPr lang="ru-RU" sz="1150" b="1" dirty="0">
                <a:cs typeface="Tahoma" pitchFamily="34" charset="0"/>
              </a:rPr>
              <a:t> </a:t>
            </a:r>
            <a:r>
              <a:rPr lang="ru-RU" sz="1150" dirty="0" smtClean="0">
                <a:cs typeface="Tahoma" pitchFamily="34" charset="0"/>
              </a:rPr>
              <a:t>обучающихся</a:t>
            </a:r>
            <a:endParaRPr lang="ru-RU" sz="1150" dirty="0">
              <a:cs typeface="Tahoma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876270" y="3683266"/>
            <a:ext cx="1618778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Информационно-методический центр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777662" y="2906707"/>
            <a:ext cx="1978025" cy="64611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cs typeface="Tahoma" pitchFamily="34" charset="0"/>
              </a:rPr>
              <a:t>4</a:t>
            </a:r>
            <a:r>
              <a:rPr lang="ru-RU" sz="1200" dirty="0">
                <a:cs typeface="Tahoma" pitchFamily="34" charset="0"/>
              </a:rPr>
              <a:t> </a:t>
            </a:r>
            <a:r>
              <a:rPr lang="ru-RU" sz="1200" dirty="0" smtClean="0">
                <a:cs typeface="Tahoma" pitchFamily="34" charset="0"/>
              </a:rPr>
              <a:t>детско-юношеские </a:t>
            </a:r>
            <a:r>
              <a:rPr lang="ru-RU" sz="1200" dirty="0">
                <a:cs typeface="Tahoma" pitchFamily="34" charset="0"/>
              </a:rPr>
              <a:t>школы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 </a:t>
            </a:r>
            <a:r>
              <a:rPr lang="ru-RU" sz="1200" b="1" dirty="0">
                <a:cs typeface="Tahoma" pitchFamily="34" charset="0"/>
              </a:rPr>
              <a:t>2 </a:t>
            </a:r>
            <a:r>
              <a:rPr lang="ru-RU" sz="1200" b="1" dirty="0" smtClean="0">
                <a:cs typeface="Tahoma" pitchFamily="34" charset="0"/>
              </a:rPr>
              <a:t>067 </a:t>
            </a:r>
            <a:r>
              <a:rPr lang="ru-RU" sz="1200" dirty="0">
                <a:cs typeface="Tahoma" pitchFamily="34" charset="0"/>
              </a:rPr>
              <a:t>обучающихся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738158" y="4511971"/>
            <a:ext cx="1928812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cs typeface="Tahoma" pitchFamily="34" charset="0"/>
              </a:rPr>
              <a:t>3</a:t>
            </a:r>
            <a:r>
              <a:rPr lang="ru-RU" sz="1200" dirty="0">
                <a:cs typeface="Tahoma" pitchFamily="34" charset="0"/>
              </a:rPr>
              <a:t> музыкальные школы </a:t>
            </a:r>
            <a:r>
              <a:rPr lang="ru-RU" sz="1200" b="1" dirty="0" smtClean="0">
                <a:cs typeface="Tahoma" pitchFamily="34" charset="0"/>
              </a:rPr>
              <a:t>495</a:t>
            </a:r>
            <a:r>
              <a:rPr lang="ru-RU" sz="1200" dirty="0" smtClean="0">
                <a:cs typeface="Tahoma" pitchFamily="34" charset="0"/>
              </a:rPr>
              <a:t> </a:t>
            </a:r>
            <a:r>
              <a:rPr lang="ru-RU" sz="1200" dirty="0">
                <a:cs typeface="Tahoma" pitchFamily="34" charset="0"/>
              </a:rPr>
              <a:t>обучающихся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837988" y="3732751"/>
            <a:ext cx="1976437" cy="461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Художественная школа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cs typeface="Tahoma" pitchFamily="34" charset="0"/>
              </a:rPr>
              <a:t>270</a:t>
            </a:r>
            <a:r>
              <a:rPr lang="ru-RU" sz="1200" dirty="0" smtClean="0">
                <a:cs typeface="Tahoma" pitchFamily="34" charset="0"/>
              </a:rPr>
              <a:t> </a:t>
            </a:r>
            <a:r>
              <a:rPr lang="ru-RU" sz="1200" dirty="0">
                <a:cs typeface="Tahoma" pitchFamily="34" charset="0"/>
              </a:rPr>
              <a:t>обучающихся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919688" y="5232841"/>
            <a:ext cx="1565752" cy="460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cs typeface="Tahoma" pitchFamily="34" charset="0"/>
              </a:rPr>
              <a:t>10</a:t>
            </a:r>
            <a:r>
              <a:rPr lang="ru-RU" sz="1200" dirty="0">
                <a:cs typeface="Tahoma" pitchFamily="34" charset="0"/>
              </a:rPr>
              <a:t> учреждений культуры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837988" y="4404826"/>
            <a:ext cx="1976438" cy="646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cs typeface="Tahoma" pitchFamily="34" charset="0"/>
              </a:rPr>
              <a:t>5</a:t>
            </a:r>
            <a:r>
              <a:rPr lang="ru-RU" sz="1200" dirty="0">
                <a:cs typeface="Tahoma" pitchFamily="34" charset="0"/>
              </a:rPr>
              <a:t> учреждений физической культуры и спорта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716224" y="5910548"/>
            <a:ext cx="1976438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Информационно-расчетный центр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41" name="Прямоугольный треугольник 40"/>
          <p:cNvSpPr/>
          <p:nvPr/>
        </p:nvSpPr>
        <p:spPr>
          <a:xfrm rot="13376540">
            <a:off x="925229" y="2410777"/>
            <a:ext cx="1263650" cy="207963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2" name="Прямоугольный треугольник 41"/>
          <p:cNvSpPr/>
          <p:nvPr/>
        </p:nvSpPr>
        <p:spPr>
          <a:xfrm rot="8685520">
            <a:off x="727956" y="4941717"/>
            <a:ext cx="1263650" cy="207963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3" name="Прямоугольный треугольник 42"/>
          <p:cNvSpPr/>
          <p:nvPr/>
        </p:nvSpPr>
        <p:spPr>
          <a:xfrm rot="18316618">
            <a:off x="3563938" y="2155190"/>
            <a:ext cx="1263650" cy="207963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5" name="Овал 44"/>
          <p:cNvSpPr/>
          <p:nvPr/>
        </p:nvSpPr>
        <p:spPr>
          <a:xfrm>
            <a:off x="1878013" y="2747963"/>
            <a:ext cx="2273300" cy="22733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6" name="TextBox 45"/>
          <p:cNvSpPr txBox="1"/>
          <p:nvPr/>
        </p:nvSpPr>
        <p:spPr>
          <a:xfrm>
            <a:off x="1845945" y="3526949"/>
            <a:ext cx="2351088" cy="738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cs typeface="Tahoma" pitchFamily="34" charset="0"/>
              </a:rPr>
              <a:t>Из бюджета МОГО «Ухта»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cs typeface="Tahoma" pitchFamily="34" charset="0"/>
              </a:rPr>
              <a:t>финансируется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112 </a:t>
            </a:r>
            <a:r>
              <a:rPr lang="ru-RU" sz="1400" b="1" dirty="0">
                <a:cs typeface="Tahoma" pitchFamily="34" charset="0"/>
              </a:rPr>
              <a:t>учреждений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836400" y="5819553"/>
            <a:ext cx="1919287" cy="660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6836400" y="5099778"/>
            <a:ext cx="1919287" cy="660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9" name="TextBox 48"/>
          <p:cNvSpPr txBox="1"/>
          <p:nvPr/>
        </p:nvSpPr>
        <p:spPr>
          <a:xfrm>
            <a:off x="6836399" y="5199790"/>
            <a:ext cx="1978025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Управление по делам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 ГО и ЧС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837988" y="5826587"/>
            <a:ext cx="1978025" cy="64633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Управление капитального строительства</a:t>
            </a:r>
            <a:endParaRPr lang="ru-RU" sz="1200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06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Жилье и </a:t>
            </a:r>
            <a:r>
              <a:rPr lang="ru-RU" dirty="0" smtClean="0"/>
              <a:t>жилищно-коммунальное </a:t>
            </a:r>
            <a:r>
              <a:rPr lang="ru-RU" dirty="0"/>
              <a:t>хозяйство на 2014-2020 годы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40</a:t>
            </a:fld>
            <a:endParaRPr lang="ru-RU" dirty="0"/>
          </a:p>
        </p:txBody>
      </p:sp>
      <p:graphicFrame>
        <p:nvGraphicFramePr>
          <p:cNvPr id="5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0281"/>
              </p:ext>
            </p:extLst>
          </p:nvPr>
        </p:nvGraphicFramePr>
        <p:xfrm>
          <a:off x="101599" y="1051055"/>
          <a:ext cx="8922236" cy="5762520"/>
        </p:xfrm>
        <a:graphic>
          <a:graphicData uri="http://schemas.openxmlformats.org/drawingml/2006/table">
            <a:tbl>
              <a:tblPr/>
              <a:tblGrid>
                <a:gridCol w="5938754"/>
                <a:gridCol w="745850"/>
                <a:gridCol w="745850"/>
                <a:gridCol w="745932"/>
                <a:gridCol w="745850"/>
              </a:tblGrid>
              <a:tr h="16313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Финансирование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15056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2016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2017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2018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2019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3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Подпрограмма "Коммунальное хозяйство"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2,4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4,6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1,4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1,4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347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Организация транспортировки тел умерших, личность которых не установлена, одиноких и криминальных граждан с места смерти в городской морг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Актуализация системы теплоснабжения, в т. ч. электронной модели теплоснабжения МОГО "Ухта"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4,0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Строительство станции водоочистки с созданием системы управления комплексом водоснабжения в Пожня - Ель г. Ухта 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Подпрограмма "Благоустройство"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87,8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78,1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77,5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77,5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Содержание объектов зеленого хозяйства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23,0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23,0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23,0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23,0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Ремонт улиц в </a:t>
                      </a:r>
                      <a:r>
                        <a:rPr kumimoji="0" lang="ru-RU" sz="9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пгт</a:t>
                      </a: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. Ярега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8,3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Ремонт, содержание систем наружного освещения и оплата за потребленную электроэнергию по наружному освещению города и пригородной зоны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Содержание объектов внешнего благоустройства (малые архитектурные формы, гидротехнические сооружения, лестницы, мосты, ливневая канализации, подпорных стен, подготовка улиц к праздникам)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13,7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Содержание мест погребений площадью 44,525 га (Загородная, Куратова, Крохаль, </a:t>
                      </a:r>
                      <a:r>
                        <a:rPr kumimoji="0" lang="ru-RU" sz="9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Шудаяг</a:t>
                      </a: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, Ярега, Водный, </a:t>
                      </a:r>
                      <a:r>
                        <a:rPr kumimoji="0" lang="ru-RU" sz="9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Седью</a:t>
                      </a: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, </a:t>
                      </a:r>
                      <a:r>
                        <a:rPr kumimoji="0" lang="ru-RU" sz="9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Усть</a:t>
                      </a: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-Ухта)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Ликвидация несанкционированных свалок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Принудительная эвакуация длительно хранящегося брошенного и разукомплектованного автотранспорта, незаконно установленных </a:t>
                      </a:r>
                      <a:r>
                        <a:rPr kumimoji="0" lang="ru-RU" sz="9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балков</a:t>
                      </a: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 и торговых объектов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Обустройство ледового городка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Обустройство линии наружного освещения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Капитальный ремонт и содержание пожарных водоемов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Капитальный ремонт регулирующей плотины, входящей в состав ГТС «Плотина на р. Лунь-</a:t>
                      </a:r>
                      <a:r>
                        <a:rPr kumimoji="0" lang="ru-RU" sz="9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Вож</a:t>
                      </a: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Отлов безнадзорных животных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Приобретение, установка, содержание детских площадок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Подпрограмма "Обеспечение реализации Программы"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58,7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Содержание </a:t>
                      </a: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УЖКХ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58,7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53308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/>
              <a:t>Развитие образования на 2014-2020 годы</a:t>
            </a:r>
            <a:endParaRPr lang="ru-RU" dirty="0" smtClean="0"/>
          </a:p>
        </p:txBody>
      </p:sp>
      <p:sp>
        <p:nvSpPr>
          <p:cNvPr id="6144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19A723-C26E-4E0B-95E2-FC6335F7E3ED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ru-RU" smtClean="0">
              <a:solidFill>
                <a:srgbClr val="000000"/>
              </a:solidFill>
            </a:endParaRPr>
          </a:p>
        </p:txBody>
      </p:sp>
      <p:graphicFrame>
        <p:nvGraphicFramePr>
          <p:cNvPr id="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8535683"/>
              </p:ext>
            </p:extLst>
          </p:nvPr>
        </p:nvGraphicFramePr>
        <p:xfrm>
          <a:off x="4788024" y="1329937"/>
          <a:ext cx="3960440" cy="1224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1471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7880040"/>
              </p:ext>
            </p:extLst>
          </p:nvPr>
        </p:nvGraphicFramePr>
        <p:xfrm>
          <a:off x="101599" y="2692588"/>
          <a:ext cx="8922236" cy="3535680"/>
        </p:xfrm>
        <a:graphic>
          <a:graphicData uri="http://schemas.openxmlformats.org/drawingml/2006/table">
            <a:tbl>
              <a:tblPr/>
              <a:tblGrid>
                <a:gridCol w="5938754"/>
                <a:gridCol w="745850"/>
                <a:gridCol w="745850"/>
                <a:gridCol w="745932"/>
                <a:gridCol w="745850"/>
              </a:tblGrid>
              <a:tr h="16313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Финансирование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15056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2016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2017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2018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2019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Подпрограмма "Развитие дошкольного образования"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943,1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953,3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950,1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953,9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Оказание услуг дошкольными образовательными учреждениями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884,0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880,8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894,9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897,8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Погашение кредиторской задолженности по реконструкции здания МОУ "Межшкольный учебный комбинат" МОГО "Ухта" под ДОУ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Установка видеонаблюдения и ограждения по периметру территории учреждений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Капитальный ремонт кровли, замена перемычек над оконными блоками МДОУ "Д/с №15"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8,3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Создание эвакуационных выходов в дошкольных образовательных учреждениях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16,4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Обучение на базе ПОУ "Ухтинский педагогический колледж" 92 человека по специальности "Воспитатель", планируемый выпуск в 2017 году – 29 воспитателей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Повышение квалификации работников дошкольных образовательных учреждений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Выплата ежемесячной денежной компенсации на оплату коммунальных услуг 140 педагогическим работникам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Компенсация части родительской платы за 6 700 детей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33,8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43.4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9087" y="1076707"/>
            <a:ext cx="3879588" cy="1477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b="1" dirty="0" smtClean="0">
                <a:solidFill>
                  <a:schemeClr val="tx1"/>
                </a:solidFill>
              </a:rPr>
              <a:t>Цель программы:</a:t>
            </a:r>
          </a:p>
          <a:p>
            <a:pPr lvl="0"/>
            <a:r>
              <a:rPr lang="ru-RU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Повышение доступности, качества и эффективности системы </a:t>
            </a:r>
            <a:endParaRPr lang="ru-RU" sz="10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lvl="0"/>
            <a:r>
              <a:rPr lang="ru-RU" sz="1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образования </a:t>
            </a:r>
            <a:r>
              <a:rPr lang="ru-RU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 учетом потребностей </a:t>
            </a:r>
            <a:r>
              <a:rPr lang="ru-RU" sz="1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населения</a:t>
            </a:r>
            <a:r>
              <a:rPr lang="ru-RU" sz="1000" dirty="0" smtClean="0">
                <a:solidFill>
                  <a:schemeClr val="tx1"/>
                </a:solidFill>
              </a:rPr>
              <a:t>.</a:t>
            </a:r>
            <a:endParaRPr lang="ru-RU" sz="1000" dirty="0">
              <a:solidFill>
                <a:schemeClr val="tx1"/>
              </a:solidFill>
            </a:endParaRPr>
          </a:p>
          <a:p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Ответственный исполнитель: </a:t>
            </a:r>
          </a:p>
          <a:p>
            <a:r>
              <a:rPr lang="ru-RU" sz="1000" dirty="0" smtClean="0"/>
              <a:t>Управление образования.</a:t>
            </a:r>
          </a:p>
          <a:p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Соисполнители:</a:t>
            </a:r>
          </a:p>
          <a:p>
            <a:r>
              <a:rPr lang="ru-RU" sz="1000" dirty="0" smtClean="0">
                <a:latin typeface="Tahoma" pitchFamily="34" charset="0"/>
                <a:cs typeface="Tahoma" pitchFamily="34" charset="0"/>
              </a:rPr>
              <a:t>Управление </a:t>
            </a:r>
            <a:r>
              <a:rPr lang="ru-RU" sz="1000" dirty="0">
                <a:latin typeface="Tahoma" pitchFamily="34" charset="0"/>
                <a:cs typeface="Tahoma" pitchFamily="34" charset="0"/>
              </a:rPr>
              <a:t>капитального </a:t>
            </a:r>
            <a:r>
              <a:rPr lang="ru-RU" sz="1000" dirty="0" smtClean="0">
                <a:latin typeface="Tahoma" pitchFamily="34" charset="0"/>
                <a:cs typeface="Tahoma" pitchFamily="34" charset="0"/>
              </a:rPr>
              <a:t>строительства; </a:t>
            </a:r>
          </a:p>
          <a:p>
            <a:r>
              <a:rPr lang="ru-RU" sz="1000" dirty="0" smtClean="0">
                <a:latin typeface="Tahoma" pitchFamily="34" charset="0"/>
                <a:cs typeface="Tahoma" pitchFamily="34" charset="0"/>
              </a:rPr>
              <a:t>Управление культуры; </a:t>
            </a:r>
          </a:p>
          <a:p>
            <a:r>
              <a:rPr lang="ru-RU" sz="1000" dirty="0" smtClean="0">
                <a:latin typeface="Tahoma" pitchFamily="34" charset="0"/>
                <a:cs typeface="Tahoma" pitchFamily="34" charset="0"/>
              </a:rPr>
              <a:t>Управление </a:t>
            </a:r>
            <a:r>
              <a:rPr lang="ru-RU" sz="1000" dirty="0">
                <a:latin typeface="Tahoma" pitchFamily="34" charset="0"/>
                <a:cs typeface="Tahoma" pitchFamily="34" charset="0"/>
              </a:rPr>
              <a:t>физической культуры и </a:t>
            </a:r>
            <a:r>
              <a:rPr lang="ru-RU" sz="1000" dirty="0" smtClean="0">
                <a:latin typeface="Tahoma" pitchFamily="34" charset="0"/>
                <a:cs typeface="Tahoma" pitchFamily="34" charset="0"/>
              </a:rPr>
              <a:t>спорта.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72400" y="876020"/>
            <a:ext cx="73129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dirty="0">
                <a:solidFill>
                  <a:schemeClr val="tx1"/>
                </a:solidFill>
              </a:rPr>
              <a:t>м</a:t>
            </a:r>
            <a:r>
              <a:rPr lang="ru-RU" sz="1000" dirty="0" smtClean="0">
                <a:solidFill>
                  <a:schemeClr val="tx1"/>
                </a:solidFill>
              </a:rPr>
              <a:t>лн. руб.</a:t>
            </a:r>
            <a:endParaRPr lang="ru-RU" sz="1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14039" y="1082110"/>
            <a:ext cx="133241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b="1" dirty="0" smtClean="0">
                <a:solidFill>
                  <a:schemeClr val="tx1"/>
                </a:solidFill>
              </a:rPr>
              <a:t>Финансирование</a:t>
            </a:r>
            <a:endParaRPr lang="ru-RU" sz="1000" b="1" dirty="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62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Развитие образования на 2014-2020 годы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42</a:t>
            </a:fld>
            <a:endParaRPr lang="ru-RU" dirty="0"/>
          </a:p>
        </p:txBody>
      </p:sp>
      <p:graphicFrame>
        <p:nvGraphicFramePr>
          <p:cNvPr id="5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640915"/>
              </p:ext>
            </p:extLst>
          </p:nvPr>
        </p:nvGraphicFramePr>
        <p:xfrm>
          <a:off x="101599" y="1304446"/>
          <a:ext cx="8922236" cy="5151120"/>
        </p:xfrm>
        <a:graphic>
          <a:graphicData uri="http://schemas.openxmlformats.org/drawingml/2006/table">
            <a:tbl>
              <a:tblPr/>
              <a:tblGrid>
                <a:gridCol w="5938754"/>
                <a:gridCol w="745850"/>
                <a:gridCol w="745850"/>
                <a:gridCol w="745932"/>
                <a:gridCol w="745850"/>
              </a:tblGrid>
              <a:tr h="16313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Финансирование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15056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2016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2017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2018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2019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Подпрограмма "Развитие общего образования"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883,7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863,4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877,0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880,7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Оказание услуг общеобразовательными учреждениями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801,8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792,6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803,6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806,0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Ремонт помещений спортивного зала МОУ "СОШ № 9"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Капитальный ремонт кровли МОУ "СОШ № 9"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2,6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Капитальный ремонт кровли МОУ "СОШ № 4"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Капитальный ремонт кровли МОУ "СОШ № 7"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Выполнение работ по установке окон в МОУ "СОШ № 4"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Капитальный ремонт эвакуационного выхода МОУ "СОШ № 9"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Капитальный ремонт МОУ "СОШ №21 с углубленным изучением отдельных предметов" г. Ухты, в том числе изготовление ПСД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Создание эвакуационных выходов в общеобразовательных учреждениях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Создание условий для обучения детей-инвалидов (обустройство пандуса, входной группы, санитарных помещений в МОУ "СОШ №5"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Установка видеонаблюдения и ограждения по периметру территории учреждений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14,6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Приобретение оборудования для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автогородка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для МОУ "СОШ № 18"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Организация и проведение ЕГЭ и ГИА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Организация, проведение и участие обучающихся и педагогов в конкурсах, фестивалях, соревнованиях, различных мероприятиях федерального, республиканского и городского уровней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Повышение квалификации работников общеобразовательных учреждений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12964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Развитие образования на 2014-2020 годы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43</a:t>
            </a:fld>
            <a:endParaRPr lang="ru-RU" dirty="0"/>
          </a:p>
        </p:txBody>
      </p:sp>
      <p:graphicFrame>
        <p:nvGraphicFramePr>
          <p:cNvPr id="5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4945341"/>
              </p:ext>
            </p:extLst>
          </p:nvPr>
        </p:nvGraphicFramePr>
        <p:xfrm>
          <a:off x="101599" y="1249361"/>
          <a:ext cx="8922236" cy="3627120"/>
        </p:xfrm>
        <a:graphic>
          <a:graphicData uri="http://schemas.openxmlformats.org/drawingml/2006/table">
            <a:tbl>
              <a:tblPr/>
              <a:tblGrid>
                <a:gridCol w="5938754"/>
                <a:gridCol w="745850"/>
                <a:gridCol w="745850"/>
                <a:gridCol w="745932"/>
                <a:gridCol w="745850"/>
              </a:tblGrid>
              <a:tr h="16313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Финансирование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15056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2016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2017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2018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2019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Содержание информационно-методического центра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7,3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7,0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7,1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7,1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Мероприятия по организации питания 5 330 обучающихся 1-4 классов в МОГО "Ухта"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40,4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42,8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44,7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46,3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Выплата ежемесячной денежной компенсации на оплату коммунальных услуг 180 педагогическим работникам и специалистам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Подпрограмма "Развитие дополнительного образования"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42,7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44,4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44,6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Оказание услуг  учреждениями дополнительного образования детей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42,6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44,3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Выплата ежемесячной денежной компенсации на оплату коммунальных услуг 2 педагогическим работникам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Подпрограмма "Оздоровление, отдых детей и трудоустройство подростков"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18,2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Организация временной занятости 1000 подростков в летний период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7,5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7,5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7,5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Организация оздоровления и отдыха 2 900 детей и подростков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10,7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Подпрограмма "Обеспечение реализации Программы"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67,4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67,3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67,3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67,3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Содержание Управления образования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67,4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67,3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67,3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67,3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68878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/>
              <a:t>Культура на 2014-2020 годы</a:t>
            </a:r>
            <a:endParaRPr lang="ru-RU" dirty="0" smtClean="0"/>
          </a:p>
        </p:txBody>
      </p:sp>
      <p:sp>
        <p:nvSpPr>
          <p:cNvPr id="6144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19A723-C26E-4E0B-95E2-FC6335F7E3ED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ru-RU" smtClean="0">
              <a:solidFill>
                <a:srgbClr val="000000"/>
              </a:solidFill>
            </a:endParaRPr>
          </a:p>
        </p:txBody>
      </p:sp>
      <p:graphicFrame>
        <p:nvGraphicFramePr>
          <p:cNvPr id="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9361017"/>
              </p:ext>
            </p:extLst>
          </p:nvPr>
        </p:nvGraphicFramePr>
        <p:xfrm>
          <a:off x="4788024" y="1340604"/>
          <a:ext cx="3960440" cy="1070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1471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0147582"/>
              </p:ext>
            </p:extLst>
          </p:nvPr>
        </p:nvGraphicFramePr>
        <p:xfrm>
          <a:off x="101599" y="2626486"/>
          <a:ext cx="8922236" cy="3931920"/>
        </p:xfrm>
        <a:graphic>
          <a:graphicData uri="http://schemas.openxmlformats.org/drawingml/2006/table">
            <a:tbl>
              <a:tblPr/>
              <a:tblGrid>
                <a:gridCol w="5938754"/>
                <a:gridCol w="745850"/>
                <a:gridCol w="745850"/>
                <a:gridCol w="745932"/>
                <a:gridCol w="745850"/>
              </a:tblGrid>
              <a:tr h="16313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Финансирование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15056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2016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2017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2018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2019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Капитальный ремонт здания клуба в пос. Подгорный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Капитальный ремонт кровли на объекте "Капитальный ремонт здания МАУ "Городской Дворец культуры"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6,3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Ремонт кладки стен МУ ДО "Детская художественная школа" МОГО "Ухта"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Выполнение противопожарных мероприятий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Укрепление и модернизация материально - технической базы (приобретение рояля для музыкальной школы и приобретение оборудования для учреждения культуры)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Мероприятия по обеспечению учреждений средствами антитеррористической защиты (приобретение и установка камер видеонаблюдения 6 учреждениям)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Установка пандуса в учреждении культуры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Содержание и обслуживание объектов культурного наследия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Выполнение кадастровых работ исторической части города (межевание)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Оказание услуг музеями (количество выставочных образцов - 3100 ед., выставок - 15 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Оказание услуг библиотеками (число посещений 241,6 тыс. чел, количество читателей - 36,2 тыс. человек)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24,6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25,3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25,3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9087" y="1087724"/>
            <a:ext cx="4419800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b="1" dirty="0" smtClean="0">
                <a:solidFill>
                  <a:schemeClr val="tx1"/>
                </a:solidFill>
              </a:rPr>
              <a:t>Цель программы:</a:t>
            </a:r>
          </a:p>
          <a:p>
            <a:r>
              <a:rPr lang="ru-RU" sz="1000" dirty="0">
                <a:solidFill>
                  <a:schemeClr val="tx1"/>
                </a:solidFill>
              </a:rPr>
              <a:t>Развитие культурного потенциала, сохранение культурного наследия </a:t>
            </a:r>
            <a:endParaRPr lang="ru-RU" sz="1000" dirty="0" smtClean="0">
              <a:solidFill>
                <a:schemeClr val="tx1"/>
              </a:solidFill>
            </a:endParaRPr>
          </a:p>
          <a:p>
            <a:r>
              <a:rPr lang="ru-RU" sz="1000" dirty="0" smtClean="0">
                <a:solidFill>
                  <a:schemeClr val="tx1"/>
                </a:solidFill>
              </a:rPr>
              <a:t>и </a:t>
            </a:r>
            <a:r>
              <a:rPr lang="ru-RU" sz="1000" dirty="0">
                <a:solidFill>
                  <a:schemeClr val="tx1"/>
                </a:solidFill>
              </a:rPr>
              <a:t>гармонизация культурной жизни населения муниципального </a:t>
            </a:r>
            <a:endParaRPr lang="ru-RU" sz="1000" dirty="0" smtClean="0">
              <a:solidFill>
                <a:schemeClr val="tx1"/>
              </a:solidFill>
            </a:endParaRPr>
          </a:p>
          <a:p>
            <a:r>
              <a:rPr lang="ru-RU" sz="1000" dirty="0" smtClean="0">
                <a:solidFill>
                  <a:schemeClr val="tx1"/>
                </a:solidFill>
              </a:rPr>
              <a:t>образования.</a:t>
            </a:r>
            <a:endParaRPr lang="ru-RU" sz="1000" dirty="0">
              <a:solidFill>
                <a:schemeClr val="tx1"/>
              </a:solidFill>
            </a:endParaRPr>
          </a:p>
          <a:p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Ответственный исполнитель: </a:t>
            </a:r>
          </a:p>
          <a:p>
            <a:r>
              <a:rPr lang="ru-RU" sz="1000" dirty="0" smtClean="0"/>
              <a:t>Управление культуры.</a:t>
            </a:r>
          </a:p>
          <a:p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Соисполнитель:</a:t>
            </a:r>
          </a:p>
          <a:p>
            <a:r>
              <a:rPr lang="ru-RU" sz="1000" dirty="0" smtClean="0"/>
              <a:t>Управление </a:t>
            </a:r>
            <a:r>
              <a:rPr lang="ru-RU" sz="1000" dirty="0"/>
              <a:t>капитального </a:t>
            </a:r>
            <a:r>
              <a:rPr lang="ru-RU" sz="1000" dirty="0" smtClean="0"/>
              <a:t>строительства.</a:t>
            </a:r>
            <a:endParaRPr lang="ru-RU" sz="10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72400" y="876020"/>
            <a:ext cx="73129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dirty="0">
                <a:solidFill>
                  <a:schemeClr val="tx1"/>
                </a:solidFill>
              </a:rPr>
              <a:t>м</a:t>
            </a:r>
            <a:r>
              <a:rPr lang="ru-RU" sz="1000" dirty="0" smtClean="0">
                <a:solidFill>
                  <a:schemeClr val="tx1"/>
                </a:solidFill>
              </a:rPr>
              <a:t>лн. руб.</a:t>
            </a:r>
            <a:endParaRPr lang="ru-RU" sz="1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14039" y="1082110"/>
            <a:ext cx="133241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b="1" dirty="0" smtClean="0">
                <a:solidFill>
                  <a:schemeClr val="tx1"/>
                </a:solidFill>
              </a:rPr>
              <a:t>Финансирование</a:t>
            </a:r>
            <a:endParaRPr lang="ru-RU" sz="1000" b="1" dirty="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49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Культура на 2014-2020 годы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45</a:t>
            </a:fld>
            <a:endParaRPr lang="ru-RU" dirty="0"/>
          </a:p>
        </p:txBody>
      </p:sp>
      <p:graphicFrame>
        <p:nvGraphicFramePr>
          <p:cNvPr id="5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44629"/>
              </p:ext>
            </p:extLst>
          </p:nvPr>
        </p:nvGraphicFramePr>
        <p:xfrm>
          <a:off x="101599" y="1392582"/>
          <a:ext cx="8922236" cy="3505200"/>
        </p:xfrm>
        <a:graphic>
          <a:graphicData uri="http://schemas.openxmlformats.org/drawingml/2006/table">
            <a:tbl>
              <a:tblPr/>
              <a:tblGrid>
                <a:gridCol w="5938754"/>
                <a:gridCol w="745850"/>
                <a:gridCol w="745850"/>
                <a:gridCol w="745932"/>
                <a:gridCol w="745850"/>
              </a:tblGrid>
              <a:tr h="16313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Финансирование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15056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2016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2017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2018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2019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Комплектование документных (книжных) фондов библиотек  (на 1 тысячу человек населения 7,66 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Оказание услуг учреждениями культурно - досуговой сферы (количество творческих коллективов - 351 с численностью 6 686 человек,  проведение 3 190 культурно - массовых мероприятий)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67,8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68,1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68,1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68,1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Оказание услуг учреждениями дополнительного образования детей в области искусств (количество учащихся ДМШ и ДХШ 765 человек)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47,9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46,9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47,1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47,1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Оказание услуг прочими учреждениями культуры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24,4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24,5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24,5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24,5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Организация городских мероприятий, фестивалей, смотров, реализация творческих проектов в области культуры (проведение 9 общегородских мероприятий)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15,0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Выплата денежной компенсации расходов на оплату жилого помещения и коммунальных услуг 39 специалистам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Реализация малых проектов в сфере культуры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Содержание Управления культуры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23,7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91018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Социальная поддержка населения на 2016-2020 годы</a:t>
            </a:r>
          </a:p>
        </p:txBody>
      </p:sp>
      <p:sp>
        <p:nvSpPr>
          <p:cNvPr id="6144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19A723-C26E-4E0B-95E2-FC6335F7E3ED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ru-RU" smtClean="0">
              <a:solidFill>
                <a:srgbClr val="000000"/>
              </a:solidFill>
            </a:endParaRPr>
          </a:p>
        </p:txBody>
      </p:sp>
      <p:graphicFrame>
        <p:nvGraphicFramePr>
          <p:cNvPr id="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4497734"/>
              </p:ext>
            </p:extLst>
          </p:nvPr>
        </p:nvGraphicFramePr>
        <p:xfrm>
          <a:off x="4788024" y="1032827"/>
          <a:ext cx="3960440" cy="1181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1471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192680"/>
              </p:ext>
            </p:extLst>
          </p:nvPr>
        </p:nvGraphicFramePr>
        <p:xfrm>
          <a:off x="101599" y="2273942"/>
          <a:ext cx="8922236" cy="4206240"/>
        </p:xfrm>
        <a:graphic>
          <a:graphicData uri="http://schemas.openxmlformats.org/drawingml/2006/table">
            <a:tbl>
              <a:tblPr/>
              <a:tblGrid>
                <a:gridCol w="5938754"/>
                <a:gridCol w="745850"/>
                <a:gridCol w="745850"/>
                <a:gridCol w="745932"/>
                <a:gridCol w="745850"/>
              </a:tblGrid>
              <a:tr h="16313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Финансирование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15056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2016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2017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2018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2019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Предоставление дополнительных мер социальной поддержки отдельным категориям граждан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97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Оказание единовременной материальной помощи гражданам, попавшим в трудную жизненную или экстремальную ситуацию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2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Оказание материальной помощи родителям военнослужащих, погибших при исполнении служебного долга в локальных войнах и конфликтах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33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Оказание материальной помощи инвалидам вследствие Чернобыльской катастрофы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630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Многодетным семьям, награжденным орденом «Родительская слава» или медалью ордена «Родительская слава», премией Правительства Республики Коми лучшим многодетным семьям в Республике Коми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Оказание адресной помощи ветеранам в связи с праздничными, юбилейными и памятными датами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36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Оказание материальной помощи гражданам, удостоенным звания «Почетный гражданин г. Ухты», и гражданам, награжденным знаком отличия «За заслуги перед Ухтой» (в связи с юбилейными датами) ‒ 10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Проведение текущего ремонта жилых помещений ветеранов Великой Отечественной войны 1941-1945 годов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Организация и проведение конкурса среди социально ориентированных некоммерческих организаций на предоставление субсидий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9087" y="1087724"/>
            <a:ext cx="2890535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b="1" dirty="0" smtClean="0">
                <a:solidFill>
                  <a:schemeClr val="tx1"/>
                </a:solidFill>
              </a:rPr>
              <a:t>Цель программы:</a:t>
            </a:r>
          </a:p>
          <a:p>
            <a:pPr lvl="0"/>
            <a:r>
              <a:rPr lang="ru-RU" sz="1000" dirty="0" smtClean="0">
                <a:solidFill>
                  <a:schemeClr val="tx1"/>
                </a:solidFill>
              </a:rPr>
              <a:t>Оказание </a:t>
            </a:r>
            <a:r>
              <a:rPr lang="ru-RU" sz="1000" dirty="0">
                <a:solidFill>
                  <a:schemeClr val="tx1"/>
                </a:solidFill>
              </a:rPr>
              <a:t>социальной поддержки </a:t>
            </a:r>
            <a:r>
              <a:rPr lang="ru-RU" sz="1000" dirty="0" smtClean="0">
                <a:solidFill>
                  <a:schemeClr val="tx1"/>
                </a:solidFill>
              </a:rPr>
              <a:t>гражданам.</a:t>
            </a:r>
            <a:endParaRPr lang="ru-RU" sz="1000" dirty="0">
              <a:solidFill>
                <a:schemeClr val="tx1"/>
              </a:solidFill>
            </a:endParaRPr>
          </a:p>
          <a:p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Ответственный исполнитель: </a:t>
            </a:r>
          </a:p>
          <a:p>
            <a:r>
              <a:rPr lang="ru-RU" sz="1000" dirty="0"/>
              <a:t>Социальный отдел </a:t>
            </a:r>
            <a:r>
              <a:rPr lang="ru-RU" sz="1000" dirty="0" smtClean="0"/>
              <a:t>администрации.</a:t>
            </a:r>
            <a:endParaRPr lang="ru-RU" sz="10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72400" y="876020"/>
            <a:ext cx="73129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dirty="0">
                <a:solidFill>
                  <a:schemeClr val="tx1"/>
                </a:solidFill>
              </a:rPr>
              <a:t>м</a:t>
            </a:r>
            <a:r>
              <a:rPr lang="ru-RU" sz="1000" dirty="0" smtClean="0">
                <a:solidFill>
                  <a:schemeClr val="tx1"/>
                </a:solidFill>
              </a:rPr>
              <a:t>лн. руб.</a:t>
            </a:r>
            <a:endParaRPr lang="ru-RU" sz="1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14039" y="1082110"/>
            <a:ext cx="133241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b="1" dirty="0" smtClean="0">
                <a:solidFill>
                  <a:schemeClr val="tx1"/>
                </a:solidFill>
              </a:rPr>
              <a:t>Финансирование</a:t>
            </a:r>
            <a:endParaRPr lang="ru-RU" sz="1000" b="1" dirty="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16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/>
              <a:t>Развитие физической культуры и спорта на 2014-2020 годы</a:t>
            </a:r>
            <a:endParaRPr lang="ru-RU" dirty="0" smtClean="0"/>
          </a:p>
        </p:txBody>
      </p:sp>
      <p:sp>
        <p:nvSpPr>
          <p:cNvPr id="6144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19A723-C26E-4E0B-95E2-FC6335F7E3ED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ru-RU" smtClean="0">
              <a:solidFill>
                <a:srgbClr val="000000"/>
              </a:solidFill>
            </a:endParaRPr>
          </a:p>
        </p:txBody>
      </p:sp>
      <p:graphicFrame>
        <p:nvGraphicFramePr>
          <p:cNvPr id="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1193715"/>
              </p:ext>
            </p:extLst>
          </p:nvPr>
        </p:nvGraphicFramePr>
        <p:xfrm>
          <a:off x="4788024" y="1341144"/>
          <a:ext cx="3960440" cy="1322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1471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015386"/>
              </p:ext>
            </p:extLst>
          </p:nvPr>
        </p:nvGraphicFramePr>
        <p:xfrm>
          <a:off x="101599" y="2824792"/>
          <a:ext cx="8922236" cy="3200400"/>
        </p:xfrm>
        <a:graphic>
          <a:graphicData uri="http://schemas.openxmlformats.org/drawingml/2006/table">
            <a:tbl>
              <a:tblPr/>
              <a:tblGrid>
                <a:gridCol w="5938754"/>
                <a:gridCol w="745850"/>
                <a:gridCol w="745850"/>
                <a:gridCol w="745932"/>
                <a:gridCol w="745850"/>
              </a:tblGrid>
              <a:tr h="16313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Финансирование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15056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2016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2017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2018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2019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Строительство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физкультурно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- оздоровительного комплекса на территории МОГО "Ухта"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7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Ремонт наружных стен старого здания спортивного комплекса "Нефтяник"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Обеспечение учреждений средствами антитеррористической защиты (камеры видеонаблюдения,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металлодетекторы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Адаптация муниципальных учреждений физкультуры и спорта к обслуживанию инвалидов; проведение мероприятий с участием инвалидов  (спартакиады, фестивали, тренинги)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Оказание  услуг  учреждениями дополнительного образования детей в области физической культуры и спорта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65,9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Оказание услуг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физкультурно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- спортивными учреждениями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40,1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108,4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108,8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108,8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Содержание Управления физической культуры и спорта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14,3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Реализация мероприятий по внедрению Всероссийского физкультурно-спортивного комплекса "Готов к труду и обороне" (ГТО)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9087" y="1065690"/>
            <a:ext cx="4204997" cy="1785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b="1" dirty="0" smtClean="0">
                <a:solidFill>
                  <a:schemeClr val="tx1"/>
                </a:solidFill>
              </a:rPr>
              <a:t>Цель программы:</a:t>
            </a:r>
          </a:p>
          <a:p>
            <a:pPr lvl="0"/>
            <a:r>
              <a:rPr lang="ru-RU" sz="1000" dirty="0">
                <a:solidFill>
                  <a:schemeClr val="tx1"/>
                </a:solidFill>
              </a:rPr>
              <a:t>Совершенствование системы физической культуры и спорта, </a:t>
            </a:r>
            <a:endParaRPr lang="ru-RU" sz="1000" dirty="0" smtClean="0">
              <a:solidFill>
                <a:schemeClr val="tx1"/>
              </a:solidFill>
            </a:endParaRPr>
          </a:p>
          <a:p>
            <a:pPr lvl="0"/>
            <a:r>
              <a:rPr lang="ru-RU" sz="1000" dirty="0" smtClean="0">
                <a:solidFill>
                  <a:schemeClr val="tx1"/>
                </a:solidFill>
              </a:rPr>
              <a:t>направленной </a:t>
            </a:r>
            <a:r>
              <a:rPr lang="ru-RU" sz="1000" dirty="0">
                <a:solidFill>
                  <a:schemeClr val="tx1"/>
                </a:solidFill>
              </a:rPr>
              <a:t>на укрепление здоровья, улучшение качества </a:t>
            </a:r>
            <a:r>
              <a:rPr lang="ru-RU" sz="1000" dirty="0" smtClean="0">
                <a:solidFill>
                  <a:schemeClr val="tx1"/>
                </a:solidFill>
              </a:rPr>
              <a:t>жизни</a:t>
            </a:r>
          </a:p>
          <a:p>
            <a:pPr lvl="0"/>
            <a:r>
              <a:rPr lang="ru-RU" sz="1000" dirty="0" smtClean="0">
                <a:solidFill>
                  <a:schemeClr val="tx1"/>
                </a:solidFill>
              </a:rPr>
              <a:t>населения </a:t>
            </a:r>
            <a:r>
              <a:rPr lang="ru-RU" sz="1000" dirty="0">
                <a:solidFill>
                  <a:schemeClr val="tx1"/>
                </a:solidFill>
              </a:rPr>
              <a:t>и развитие массового </a:t>
            </a:r>
            <a:r>
              <a:rPr lang="ru-RU" sz="1000" dirty="0" smtClean="0">
                <a:solidFill>
                  <a:schemeClr val="tx1"/>
                </a:solidFill>
              </a:rPr>
              <a:t>спорта.</a:t>
            </a:r>
            <a:endParaRPr lang="ru-RU" sz="1000" dirty="0">
              <a:solidFill>
                <a:schemeClr val="tx1"/>
              </a:solidFill>
            </a:endParaRPr>
          </a:p>
          <a:p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Ответственный исполнитель: </a:t>
            </a:r>
          </a:p>
          <a:p>
            <a:r>
              <a:rPr lang="ru-RU" sz="1000" dirty="0" smtClean="0"/>
              <a:t>Управление </a:t>
            </a:r>
            <a:r>
              <a:rPr lang="ru-RU" sz="1000" dirty="0"/>
              <a:t>физической культуры и </a:t>
            </a:r>
            <a:r>
              <a:rPr lang="ru-RU" sz="1000" dirty="0" smtClean="0"/>
              <a:t>спорта.</a:t>
            </a:r>
          </a:p>
          <a:p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Соисполнители:</a:t>
            </a:r>
          </a:p>
          <a:p>
            <a:r>
              <a:rPr lang="ru-RU" sz="1000" dirty="0" smtClean="0">
                <a:latin typeface="Tahoma" pitchFamily="34" charset="0"/>
                <a:cs typeface="Tahoma" pitchFamily="34" charset="0"/>
              </a:rPr>
              <a:t>Управление </a:t>
            </a:r>
            <a:r>
              <a:rPr lang="ru-RU" sz="1000" dirty="0">
                <a:latin typeface="Tahoma" pitchFamily="34" charset="0"/>
                <a:cs typeface="Tahoma" pitchFamily="34" charset="0"/>
              </a:rPr>
              <a:t>капитального </a:t>
            </a:r>
            <a:r>
              <a:rPr lang="ru-RU" sz="1000" dirty="0" smtClean="0">
                <a:latin typeface="Tahoma" pitchFamily="34" charset="0"/>
                <a:cs typeface="Tahoma" pitchFamily="34" charset="0"/>
              </a:rPr>
              <a:t>строительства;</a:t>
            </a:r>
          </a:p>
          <a:p>
            <a:r>
              <a:rPr lang="ru-RU" sz="1000" dirty="0" smtClean="0">
                <a:latin typeface="Tahoma" pitchFamily="34" charset="0"/>
                <a:cs typeface="Tahoma" pitchFamily="34" charset="0"/>
              </a:rPr>
              <a:t>Управление образования;</a:t>
            </a:r>
            <a:endParaRPr lang="ru-RU" sz="1000" dirty="0">
              <a:latin typeface="Tahoma" pitchFamily="34" charset="0"/>
              <a:cs typeface="Tahoma" pitchFamily="34" charset="0"/>
            </a:endParaRPr>
          </a:p>
          <a:p>
            <a:r>
              <a:rPr lang="ru-RU" sz="1000" dirty="0" smtClean="0">
                <a:latin typeface="Tahoma" pitchFamily="34" charset="0"/>
                <a:cs typeface="Tahoma" pitchFamily="34" charset="0"/>
              </a:rPr>
              <a:t>Управление </a:t>
            </a:r>
            <a:r>
              <a:rPr lang="ru-RU" sz="1000" dirty="0">
                <a:latin typeface="Tahoma" pitchFamily="34" charset="0"/>
                <a:cs typeface="Tahoma" pitchFamily="34" charset="0"/>
              </a:rPr>
              <a:t>жилищно-коммунального </a:t>
            </a:r>
            <a:r>
              <a:rPr lang="ru-RU" sz="1000" dirty="0" smtClean="0">
                <a:latin typeface="Tahoma" pitchFamily="34" charset="0"/>
                <a:cs typeface="Tahoma" pitchFamily="34" charset="0"/>
              </a:rPr>
              <a:t>хозяйства.</a:t>
            </a:r>
            <a:endParaRPr lang="ru-RU" sz="1000" dirty="0">
              <a:latin typeface="Tahoma" pitchFamily="34" charset="0"/>
              <a:cs typeface="Tahoma" pitchFamily="34" charset="0"/>
            </a:endParaRPr>
          </a:p>
          <a:p>
            <a:endParaRPr lang="ru-RU" sz="10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72400" y="1085343"/>
            <a:ext cx="73129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dirty="0">
                <a:solidFill>
                  <a:schemeClr val="tx1"/>
                </a:solidFill>
              </a:rPr>
              <a:t>м</a:t>
            </a:r>
            <a:r>
              <a:rPr lang="ru-RU" sz="1000" dirty="0" smtClean="0">
                <a:solidFill>
                  <a:schemeClr val="tx1"/>
                </a:solidFill>
              </a:rPr>
              <a:t>лн. руб.</a:t>
            </a:r>
            <a:endParaRPr lang="ru-RU" sz="1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14039" y="1082110"/>
            <a:ext cx="133241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b="1" dirty="0" smtClean="0">
                <a:solidFill>
                  <a:schemeClr val="tx1"/>
                </a:solidFill>
              </a:rPr>
              <a:t>Финансирование</a:t>
            </a:r>
            <a:endParaRPr lang="ru-RU" sz="1000" b="1" dirty="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06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Заголовок 1"/>
          <p:cNvSpPr txBox="1">
            <a:spLocks/>
          </p:cNvSpPr>
          <p:nvPr/>
        </p:nvSpPr>
        <p:spPr bwMode="auto">
          <a:xfrm>
            <a:off x="3654425" y="31750"/>
            <a:ext cx="5310188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/>
            <a:r>
              <a:rPr lang="ru-RU" sz="14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Муниципальная программа «Переселение граждан, проживающих на территории МОГО «Ухта», из аварийного жилищного фонда </a:t>
            </a:r>
            <a:r>
              <a:rPr lang="ru-RU" sz="14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на 2013-2017 годы»</a:t>
            </a:r>
            <a:endParaRPr lang="ru-RU" sz="1400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3490" name="Прямоугольник 17"/>
          <p:cNvSpPr>
            <a:spLocks noChangeArrowheads="1"/>
          </p:cNvSpPr>
          <p:nvPr/>
        </p:nvSpPr>
        <p:spPr bwMode="auto">
          <a:xfrm>
            <a:off x="5004048" y="1332203"/>
            <a:ext cx="396056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Реализация мероприятий муниципальной программы позволит достичь следующих результатов</a:t>
            </a:r>
          </a:p>
        </p:txBody>
      </p:sp>
      <p:sp>
        <p:nvSpPr>
          <p:cNvPr id="63581" name="Прямоугольник 28"/>
          <p:cNvSpPr>
            <a:spLocks noChangeArrowheads="1"/>
          </p:cNvSpPr>
          <p:nvPr/>
        </p:nvSpPr>
        <p:spPr bwMode="auto">
          <a:xfrm>
            <a:off x="467544" y="1315694"/>
            <a:ext cx="40324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Объём финансирования программы</a:t>
            </a:r>
          </a:p>
        </p:txBody>
      </p:sp>
      <p:sp>
        <p:nvSpPr>
          <p:cNvPr id="63582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912E47D-BB87-493E-AEE4-2DBE053F48D4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38914" name="Picture 2" descr="E:\18 Бюджет для граждан\Картинки\Домик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8272"/>
            <a:ext cx="4057505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6" name="Picture 4" descr="E:\18 Бюджет для граждан\Картинки\Домик копия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785" y="2085708"/>
            <a:ext cx="1166734" cy="103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7" name="Picture 5" descr="E:\18 Бюджет для граждан\Картинки\Человечек копия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696" y="3172088"/>
            <a:ext cx="826641" cy="164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28"/>
          <p:cNvSpPr>
            <a:spLocks noChangeArrowheads="1"/>
          </p:cNvSpPr>
          <p:nvPr/>
        </p:nvSpPr>
        <p:spPr bwMode="auto">
          <a:xfrm>
            <a:off x="3278709" y="5733256"/>
            <a:ext cx="20416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Средства Фонда</a:t>
            </a:r>
          </a:p>
          <a:p>
            <a:pPr algn="just"/>
            <a:r>
              <a:rPr lang="ru-RU" sz="12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содействия</a:t>
            </a:r>
          </a:p>
          <a:p>
            <a:pPr algn="just"/>
            <a:r>
              <a:rPr lang="ru-RU" sz="1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р</a:t>
            </a:r>
            <a:r>
              <a:rPr lang="ru-RU" sz="12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еформированию ЖКХ</a:t>
            </a:r>
            <a:endParaRPr lang="ru-RU" sz="12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Прямоугольник 28"/>
          <p:cNvSpPr>
            <a:spLocks noChangeArrowheads="1"/>
          </p:cNvSpPr>
          <p:nvPr/>
        </p:nvSpPr>
        <p:spPr bwMode="auto">
          <a:xfrm>
            <a:off x="3518783" y="2486212"/>
            <a:ext cx="148526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Средства </a:t>
            </a:r>
          </a:p>
          <a:p>
            <a:pPr algn="just"/>
            <a:r>
              <a:rPr lang="ru-RU" sz="1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р</a:t>
            </a:r>
            <a:r>
              <a:rPr lang="ru-RU" sz="12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еспубликанского </a:t>
            </a:r>
          </a:p>
          <a:p>
            <a:pPr algn="just"/>
            <a:r>
              <a:rPr lang="ru-RU" sz="12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бюджета</a:t>
            </a:r>
            <a:endParaRPr lang="ru-RU" sz="12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Прямоугольник 28"/>
          <p:cNvSpPr>
            <a:spLocks noChangeArrowheads="1"/>
          </p:cNvSpPr>
          <p:nvPr/>
        </p:nvSpPr>
        <p:spPr bwMode="auto">
          <a:xfrm>
            <a:off x="185746" y="1771867"/>
            <a:ext cx="12263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Средства </a:t>
            </a:r>
          </a:p>
          <a:p>
            <a:pPr algn="just"/>
            <a:r>
              <a:rPr lang="ru-RU" sz="1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б</a:t>
            </a:r>
            <a:r>
              <a:rPr lang="ru-RU" sz="12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юджета</a:t>
            </a:r>
          </a:p>
          <a:p>
            <a:pPr algn="just"/>
            <a:r>
              <a:rPr lang="ru-RU" sz="12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МОГО «Ухта»</a:t>
            </a:r>
          </a:p>
        </p:txBody>
      </p:sp>
      <p:sp>
        <p:nvSpPr>
          <p:cNvPr id="18" name="Прямоугольник 28"/>
          <p:cNvSpPr>
            <a:spLocks noChangeArrowheads="1"/>
          </p:cNvSpPr>
          <p:nvPr/>
        </p:nvSpPr>
        <p:spPr bwMode="auto">
          <a:xfrm>
            <a:off x="2843808" y="4651808"/>
            <a:ext cx="100811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368,8 </a:t>
            </a:r>
          </a:p>
          <a:p>
            <a:pPr algn="just"/>
            <a:r>
              <a:rPr lang="ru-RU" sz="12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м</a:t>
            </a:r>
            <a:r>
              <a:rPr lang="ru-RU" sz="1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лн. руб.</a:t>
            </a:r>
            <a:endParaRPr lang="ru-RU" sz="12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Прямоугольник 28"/>
          <p:cNvSpPr>
            <a:spLocks noChangeArrowheads="1"/>
          </p:cNvSpPr>
          <p:nvPr/>
        </p:nvSpPr>
        <p:spPr bwMode="auto">
          <a:xfrm>
            <a:off x="1776216" y="3512041"/>
            <a:ext cx="100811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337,8 </a:t>
            </a:r>
          </a:p>
          <a:p>
            <a:pPr algn="just"/>
            <a:r>
              <a:rPr lang="ru-RU" sz="12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м</a:t>
            </a:r>
            <a:r>
              <a:rPr lang="ru-RU" sz="1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лн. руб.</a:t>
            </a:r>
            <a:endParaRPr lang="ru-RU" sz="12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Прямоугольник 28"/>
          <p:cNvSpPr>
            <a:spLocks noChangeArrowheads="1"/>
          </p:cNvSpPr>
          <p:nvPr/>
        </p:nvSpPr>
        <p:spPr bwMode="auto">
          <a:xfrm>
            <a:off x="798912" y="2809378"/>
            <a:ext cx="100811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76,5 </a:t>
            </a:r>
          </a:p>
          <a:p>
            <a:pPr algn="just"/>
            <a:r>
              <a:rPr lang="ru-RU" sz="12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м</a:t>
            </a:r>
            <a:r>
              <a:rPr lang="ru-RU" sz="1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лн. руб.</a:t>
            </a:r>
            <a:endParaRPr lang="ru-RU" sz="12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Прямоугольник 28"/>
          <p:cNvSpPr>
            <a:spLocks noChangeArrowheads="1"/>
          </p:cNvSpPr>
          <p:nvPr/>
        </p:nvSpPr>
        <p:spPr bwMode="auto">
          <a:xfrm>
            <a:off x="251520" y="6039819"/>
            <a:ext cx="25922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Всего: 783,1 млн. руб.</a:t>
            </a:r>
            <a:endParaRPr lang="ru-RU" sz="1400" b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851920" y="4928807"/>
            <a:ext cx="40949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261415" y="4928807"/>
            <a:ext cx="0" cy="73244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851920" y="3512041"/>
            <a:ext cx="20474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4056667" y="3132543"/>
            <a:ext cx="0" cy="37949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20" idx="1"/>
          </p:cNvCxnSpPr>
          <p:nvPr/>
        </p:nvCxnSpPr>
        <p:spPr>
          <a:xfrm flipH="1">
            <a:off x="395536" y="3086377"/>
            <a:ext cx="40337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395536" y="2418198"/>
            <a:ext cx="0" cy="66817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28"/>
          <p:cNvSpPr>
            <a:spLocks noChangeArrowheads="1"/>
          </p:cNvSpPr>
          <p:nvPr/>
        </p:nvSpPr>
        <p:spPr bwMode="auto">
          <a:xfrm>
            <a:off x="6372199" y="2184649"/>
            <a:ext cx="2592413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70</a:t>
            </a:r>
            <a:r>
              <a:rPr lang="ru-RU" sz="14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– расселяемых дома</a:t>
            </a:r>
          </a:p>
          <a:p>
            <a:pPr algn="just"/>
            <a:r>
              <a:rPr lang="ru-RU" sz="16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508</a:t>
            </a:r>
            <a:r>
              <a:rPr lang="ru-RU" sz="14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– расселяемых жилых</a:t>
            </a:r>
          </a:p>
          <a:p>
            <a:pPr algn="just"/>
            <a:r>
              <a:rPr lang="ru-RU" sz="14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помещений</a:t>
            </a:r>
            <a:endParaRPr lang="ru-RU" sz="14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7" name="Прямоугольник 28"/>
          <p:cNvSpPr>
            <a:spLocks noChangeArrowheads="1"/>
          </p:cNvSpPr>
          <p:nvPr/>
        </p:nvSpPr>
        <p:spPr bwMode="auto">
          <a:xfrm>
            <a:off x="6372200" y="3665524"/>
            <a:ext cx="27718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1 215 </a:t>
            </a:r>
            <a:r>
              <a:rPr lang="ru-RU" sz="14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– </a:t>
            </a:r>
          </a:p>
          <a:p>
            <a:pPr algn="just"/>
            <a:r>
              <a:rPr lang="ru-RU" sz="14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расселяемых жителей</a:t>
            </a:r>
            <a:endParaRPr lang="ru-RU" sz="14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5" name="Прямоугольник 28"/>
          <p:cNvSpPr>
            <a:spLocks noChangeArrowheads="1"/>
          </p:cNvSpPr>
          <p:nvPr/>
        </p:nvSpPr>
        <p:spPr bwMode="auto">
          <a:xfrm>
            <a:off x="5320333" y="4928807"/>
            <a:ext cx="353367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Объёмы </a:t>
            </a:r>
            <a:r>
              <a:rPr lang="ru-RU" sz="12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финансирования </a:t>
            </a:r>
            <a:endParaRPr lang="ru-RU" sz="1200" b="1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algn="just"/>
            <a:r>
              <a:rPr lang="ru-RU" sz="12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на 2017 год – 39,5 млн. руб., из них:</a:t>
            </a:r>
          </a:p>
          <a:p>
            <a:pPr algn="just"/>
            <a:endParaRPr lang="ru-RU" sz="1200" b="1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algn="just"/>
            <a:r>
              <a:rPr lang="en-US" sz="1200" dirty="0">
                <a:solidFill>
                  <a:srgbClr val="000000"/>
                </a:solidFill>
                <a:latin typeface="Tahoma" pitchFamily="34" charset="0"/>
              </a:rPr>
              <a:t>III </a:t>
            </a:r>
            <a:r>
              <a:rPr lang="ru-RU" sz="1200" dirty="0">
                <a:solidFill>
                  <a:srgbClr val="000000"/>
                </a:solidFill>
                <a:latin typeface="Tahoma" pitchFamily="34" charset="0"/>
              </a:rPr>
              <a:t>этап </a:t>
            </a:r>
            <a:r>
              <a:rPr lang="ru-RU" sz="1200" dirty="0" smtClean="0">
                <a:solidFill>
                  <a:srgbClr val="000000"/>
                </a:solidFill>
                <a:latin typeface="Tahoma" pitchFamily="34" charset="0"/>
              </a:rPr>
              <a:t> - 7,2 млн. руб.</a:t>
            </a:r>
          </a:p>
          <a:p>
            <a:pPr algn="just"/>
            <a:endParaRPr lang="ru-RU" sz="1200" dirty="0" smtClean="0">
              <a:solidFill>
                <a:srgbClr val="000000"/>
              </a:solidFill>
              <a:latin typeface="Tahoma" pitchFamily="34" charset="0"/>
            </a:endParaRPr>
          </a:p>
          <a:p>
            <a:pPr algn="just"/>
            <a:r>
              <a:rPr lang="en-US" sz="1200" dirty="0">
                <a:solidFill>
                  <a:srgbClr val="000000"/>
                </a:solidFill>
                <a:latin typeface="Tahoma" pitchFamily="34" charset="0"/>
              </a:rPr>
              <a:t>IV </a:t>
            </a:r>
            <a:r>
              <a:rPr lang="ru-RU" sz="1200" dirty="0">
                <a:solidFill>
                  <a:srgbClr val="000000"/>
                </a:solidFill>
                <a:latin typeface="Tahoma" pitchFamily="34" charset="0"/>
              </a:rPr>
              <a:t>этап </a:t>
            </a:r>
            <a:r>
              <a:rPr lang="ru-RU" sz="1200" dirty="0" smtClean="0">
                <a:solidFill>
                  <a:srgbClr val="000000"/>
                </a:solidFill>
                <a:latin typeface="Tahoma" pitchFamily="34" charset="0"/>
              </a:rPr>
              <a:t> - 32,3 млн. руб.</a:t>
            </a:r>
            <a:endParaRPr lang="ru-RU" sz="1200" b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17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Участие в федеральных и республиканских программах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49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527784"/>
              </p:ext>
            </p:extLst>
          </p:nvPr>
        </p:nvGraphicFramePr>
        <p:xfrm>
          <a:off x="85804" y="1122428"/>
          <a:ext cx="8986696" cy="53669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00931"/>
                <a:gridCol w="2939631"/>
                <a:gridCol w="675075"/>
                <a:gridCol w="630070"/>
                <a:gridCol w="615764"/>
                <a:gridCol w="684000"/>
                <a:gridCol w="666150"/>
                <a:gridCol w="675075"/>
              </a:tblGrid>
              <a:tr h="136991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Наименование программы / мероприятия</a:t>
                      </a:r>
                      <a:endParaRPr lang="ru-RU" sz="900" b="1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2017 год, млн. руб.</a:t>
                      </a:r>
                      <a:endParaRPr lang="ru-RU" sz="900" b="1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Процент </a:t>
                      </a:r>
                      <a:r>
                        <a:rPr lang="ru-RU" sz="900" b="1" dirty="0" err="1" smtClean="0"/>
                        <a:t>софинансирования</a:t>
                      </a:r>
                      <a:r>
                        <a:rPr lang="ru-RU" sz="900" b="1" dirty="0" smtClean="0"/>
                        <a:t>, %</a:t>
                      </a:r>
                      <a:endParaRPr lang="ru-RU" sz="900" b="1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</a:tr>
              <a:tr h="221281">
                <a:tc gridSpan="2" vMerge="1">
                  <a:txBody>
                    <a:bodyPr/>
                    <a:lstStyle/>
                    <a:p>
                      <a:endParaRPr lang="ru-RU" sz="100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ФБ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РК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МБ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ФБ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РК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МБ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127696">
                <a:tc gridSpan="2">
                  <a:txBody>
                    <a:bodyPr/>
                    <a:lstStyle/>
                    <a:p>
                      <a:r>
                        <a:rPr lang="ru-RU" sz="900" b="1" dirty="0" smtClean="0"/>
                        <a:t>МП МОГО "Ухта" "Развитие экономики на 2014 – 2020 годы"</a:t>
                      </a:r>
                      <a:endParaRPr lang="ru-RU" sz="900" b="1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1,4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21307">
                <a:tc rowSpan="2">
                  <a:txBody>
                    <a:bodyPr/>
                    <a:lstStyle/>
                    <a:p>
                      <a:r>
                        <a:rPr lang="ru-RU" sz="900" dirty="0" smtClean="0"/>
                        <a:t>ГП РК "Развитие экономики" 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Финансовая поддержка субъектов малого и среднего предпринимательства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1,0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36,0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14,0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50,0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Обеспечение деятельности информационно - маркетингового центра малого и среднего предпринимательства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25,0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75,0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r>
                        <a:rPr lang="ru-RU" sz="900" b="1" dirty="0" smtClean="0"/>
                        <a:t>МП МОГО "Ухта" "Развитие транспортной системы на 2014 - 2020 годы"</a:t>
                      </a:r>
                      <a:endParaRPr lang="ru-RU" sz="900" b="1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0,2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r>
                        <a:rPr lang="ru-RU" sz="900" dirty="0" smtClean="0"/>
                        <a:t>ГП РК "Развитие транспортной системы" 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Реконструкция, модернизация, капитальный ремонт (ремонт) и содержание дорог общего пользования местного значения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99,0 - 95,0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1,0 - 5,0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Обеспечение транспортного обслуживания населения в границах городского округа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95,0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5,0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r>
                        <a:rPr lang="ru-RU" sz="900" b="1" dirty="0" smtClean="0"/>
                        <a:t>МП МОГО "Ухта" "Жилье и </a:t>
                      </a:r>
                      <a:r>
                        <a:rPr lang="ru-RU" sz="900" b="1" dirty="0" err="1" smtClean="0"/>
                        <a:t>жилищно</a:t>
                      </a:r>
                      <a:r>
                        <a:rPr lang="ru-RU" sz="900" b="1" dirty="0" smtClean="0"/>
                        <a:t> - коммунальное хозяйство на 2014 – 2020 годы"</a:t>
                      </a:r>
                      <a:endParaRPr lang="ru-RU" sz="900" b="1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2,9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9,5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18,4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36282">
                <a:tc rowSpan="3">
                  <a:txBody>
                    <a:bodyPr/>
                    <a:lstStyle/>
                    <a:p>
                      <a:r>
                        <a:rPr lang="ru-RU" sz="900" dirty="0" smtClean="0"/>
                        <a:t>ГП РК "Социальная защита населения" 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обеспечение жильем ветеранов и инвалидов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2,9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100,0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100,0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707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осуществление переданных государственных полномочий в области государственной поддержки граждан 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100,0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987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обеспечение жильем детей-сирот и детей, оставшихся без попечения родителей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7,6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100,0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6352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ФЦП "Жилище на 2015-2020 годы" </a:t>
                      </a:r>
                    </a:p>
                    <a:p>
                      <a:r>
                        <a:rPr lang="ru-RU" sz="900" dirty="0" smtClean="0"/>
                        <a:t>ГП РК "Развитие строительства и жилищно-коммунального комплекса, энергосбережение и повышение энергоэффективности" 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Предоставление социальных выплат молодым семьям на приобретение жилого помещения или создание объекта индивидуального жилищного строительства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17,3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35,0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30,0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35,0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429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ГП РК «Развитие транспортной системы»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Капитальный ремонт (ремонт) и содержание объектов внешнего благоустройства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0,1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99,0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1,0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6538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понятия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135792"/>
            <a:ext cx="8784976" cy="68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338"/>
              </a:lnSpc>
            </a:pPr>
            <a:r>
              <a:rPr lang="ru-RU" sz="16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Бюджет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3212976"/>
            <a:ext cx="2117897" cy="954107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ahoma" pitchFamily="34" charset="0"/>
                <a:cs typeface="Tahoma" pitchFamily="34" charset="0"/>
              </a:rPr>
              <a:t>Доходы бюджета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- поступающие в бюджет денежные средства.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660232" y="3212976"/>
            <a:ext cx="2117897" cy="954107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ahoma" pitchFamily="34" charset="0"/>
                <a:cs typeface="Tahoma" pitchFamily="34" charset="0"/>
              </a:rPr>
              <a:t>Расходы бюджета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- выплачиваемые из бюджета денежные средства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71600" y="1988840"/>
            <a:ext cx="1273105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ДОХОДЫ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092280" y="1988840"/>
            <a:ext cx="138371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РАСХОДЫ</a:t>
            </a:r>
          </a:p>
        </p:txBody>
      </p:sp>
      <p:pic>
        <p:nvPicPr>
          <p:cNvPr id="80898" name="Picture 2" descr="C:\Users\Masha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0425" y="2633663"/>
            <a:ext cx="2382838" cy="2200275"/>
          </a:xfrm>
          <a:prstGeom prst="rect">
            <a:avLst/>
          </a:prstGeom>
          <a:noFill/>
        </p:spPr>
      </p:pic>
      <p:pic>
        <p:nvPicPr>
          <p:cNvPr id="80899" name="Picture 3" descr="C:\Users\Masha\Desktop\Рисунок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222040">
            <a:off x="4548313" y="2214406"/>
            <a:ext cx="2726223" cy="2277886"/>
          </a:xfrm>
          <a:prstGeom prst="rect">
            <a:avLst/>
          </a:prstGeom>
          <a:noFill/>
        </p:spPr>
      </p:pic>
      <p:pic>
        <p:nvPicPr>
          <p:cNvPr id="80900" name="Picture 4" descr="C:\Users\Masha\Desktop\Рисунок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396796">
            <a:off x="1642498" y="2247009"/>
            <a:ext cx="2752436" cy="2299789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3744405" y="3882008"/>
            <a:ext cx="1715534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БЮДЖЕТ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9552" y="5301208"/>
            <a:ext cx="1273105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ДОХОДЫ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123728" y="5301208"/>
            <a:ext cx="138371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РАСХОДЫ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39552" y="6021288"/>
            <a:ext cx="1273105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ДОХОДЫ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119536" y="6021288"/>
            <a:ext cx="138371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РАСХОДЫ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635896" y="5233392"/>
            <a:ext cx="5165526" cy="523220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ahoma" pitchFamily="34" charset="0"/>
                <a:cs typeface="Tahoma" pitchFamily="34" charset="0"/>
              </a:rPr>
              <a:t>Профицит бюджета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- превышение доходов бюджета над его расходами.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3635896" y="5949280"/>
            <a:ext cx="5184576" cy="523220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ahoma" pitchFamily="34" charset="0"/>
                <a:cs typeface="Tahoma" pitchFamily="34" charset="0"/>
              </a:rPr>
              <a:t>Дефицит бюджета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- превышение расходов бюджета над его доходами.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691680" y="5119092"/>
            <a:ext cx="56297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ahoma" pitchFamily="34" charset="0"/>
                <a:cs typeface="Tahoma" pitchFamily="34" charset="0"/>
              </a:rPr>
              <a:t>&gt;</a:t>
            </a:r>
          </a:p>
        </p:txBody>
      </p:sp>
      <p:sp>
        <p:nvSpPr>
          <p:cNvPr id="36" name="TextBox 35"/>
          <p:cNvSpPr txBox="1"/>
          <p:nvPr/>
        </p:nvSpPr>
        <p:spPr>
          <a:xfrm rot="10800000">
            <a:off x="1634530" y="5934422"/>
            <a:ext cx="56297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ahoma" pitchFamily="34" charset="0"/>
                <a:cs typeface="Tahoma" pitchFamily="34" charset="0"/>
              </a:rPr>
              <a:t>&gt;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718446" y="4293096"/>
            <a:ext cx="1795684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Со </a:t>
            </a:r>
            <a:r>
              <a:rPr lang="ru-RU" sz="10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старонормандского</a:t>
            </a:r>
            <a:endParaRPr lang="ru-RU" sz="10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buogette</a:t>
            </a:r>
            <a:r>
              <a:rPr lang="en-US" sz="1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– </a:t>
            </a:r>
            <a:r>
              <a:rPr lang="ru-RU" sz="1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сумка, кошелек</a:t>
            </a:r>
          </a:p>
        </p:txBody>
      </p:sp>
    </p:spTree>
    <p:extLst>
      <p:ext uri="{BB962C8B-B14F-4D97-AF65-F5344CB8AC3E}">
        <p14:creationId xmlns:p14="http://schemas.microsoft.com/office/powerpoint/2010/main" val="213224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Участие в федеральных и республиканских программах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50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133275"/>
              </p:ext>
            </p:extLst>
          </p:nvPr>
        </p:nvGraphicFramePr>
        <p:xfrm>
          <a:off x="81205" y="985520"/>
          <a:ext cx="8991145" cy="5852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02400"/>
                <a:gridCol w="2941200"/>
                <a:gridCol w="675075"/>
                <a:gridCol w="630070"/>
                <a:gridCol w="615600"/>
                <a:gridCol w="684000"/>
                <a:gridCol w="666000"/>
                <a:gridCol w="676800"/>
              </a:tblGrid>
              <a:tr h="138222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Наименование программы / мероприятия</a:t>
                      </a:r>
                      <a:endParaRPr lang="ru-RU" sz="900" b="1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2017 год, млн. руб.</a:t>
                      </a:r>
                      <a:endParaRPr lang="ru-RU" sz="900" b="1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Процент </a:t>
                      </a:r>
                      <a:r>
                        <a:rPr lang="ru-RU" sz="900" b="1" dirty="0" err="1" smtClean="0"/>
                        <a:t>софинансирования</a:t>
                      </a:r>
                      <a:r>
                        <a:rPr lang="ru-RU" sz="900" b="1" dirty="0" smtClean="0"/>
                        <a:t>, %</a:t>
                      </a:r>
                      <a:endParaRPr lang="ru-RU" sz="900" b="1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</a:tr>
              <a:tr h="0">
                <a:tc gridSpan="2" vMerge="1">
                  <a:txBody>
                    <a:bodyPr/>
                    <a:lstStyle/>
                    <a:p>
                      <a:endParaRPr lang="ru-RU" sz="100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ФБ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РК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МБ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ФБ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РК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МБ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734553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ГП РК «Развитие сельского хозяйства и регулирование</a:t>
                      </a:r>
                      <a:r>
                        <a:rPr lang="ru-RU" sz="900" baseline="0" dirty="0" smtClean="0"/>
                        <a:t> рынков сельскохозяйственной продукции, сырья и продовольствия, развитие </a:t>
                      </a:r>
                      <a:r>
                        <a:rPr lang="ru-RU" sz="900" baseline="0" dirty="0" err="1" smtClean="0"/>
                        <a:t>рыбохозяйственного</a:t>
                      </a:r>
                      <a:r>
                        <a:rPr lang="ru-RU" sz="900" baseline="0" dirty="0" smtClean="0"/>
                        <a:t> комплекса в Республике Коми</a:t>
                      </a:r>
                      <a:r>
                        <a:rPr lang="ru-RU" sz="900" dirty="0" smtClean="0"/>
                        <a:t>»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Осуществление государственного полномочия Республики Коми по отлову и содержанию безнадзорных животных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1,2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100,0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228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ГП РК "Развитие строительства и жилищно-коммунального комплекса, энергосбережение и повышение энергоэффективности" 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Приобретение и установка детской площадки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90,0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10,0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218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ФЦП "Доступная среда на 2011 - 2020 годы"</a:t>
                      </a:r>
                    </a:p>
                    <a:p>
                      <a:r>
                        <a:rPr lang="ru-RU" sz="900" dirty="0" smtClean="0"/>
                        <a:t>ГП РК "Доступная среда на 2016 - 2020 годы"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Обустройство пандуса для инвалидов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70,0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30,0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3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ГП РК</a:t>
                      </a:r>
                      <a:r>
                        <a:rPr lang="ru-RU" sz="900" baseline="0" dirty="0" smtClean="0"/>
                        <a:t> </a:t>
                      </a:r>
                      <a:r>
                        <a:rPr lang="ru-RU" sz="900" dirty="0" smtClean="0"/>
                        <a:t>"Воспроизводство и использование природных ресурсов и охрана окружающей среды"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Капитальный ремонт регулирующей плотины, входящей в состав ГТС "Плотина на р. Лунь - </a:t>
                      </a:r>
                      <a:r>
                        <a:rPr lang="ru-RU" sz="900" dirty="0" err="1" smtClean="0"/>
                        <a:t>Вож</a:t>
                      </a:r>
                      <a:r>
                        <a:rPr lang="ru-RU" sz="900" dirty="0" smtClean="0"/>
                        <a:t>"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95,0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5,0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318">
                <a:tc gridSpan="2">
                  <a:txBody>
                    <a:bodyPr/>
                    <a:lstStyle/>
                    <a:p>
                      <a:r>
                        <a:rPr lang="ru-RU" sz="900" b="1" dirty="0" smtClean="0"/>
                        <a:t>МП "Переселение граждан, проживающих на территории МОГО "Ухта", из аварийного жилищного фонда на 2013 - 2017 годы"</a:t>
                      </a:r>
                      <a:endParaRPr lang="ru-RU" sz="900" b="1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39,5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61623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ГП РК "Развитие строительства и жилищно-коммунального комплекса, энергосбережение и повышение энергоэффективности"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Переселение граждан из аварийного жилого фонда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39,5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61,0-69,0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23,0-27,0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8,0-12,0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578">
                <a:tc gridSpan="2">
                  <a:txBody>
                    <a:bodyPr/>
                    <a:lstStyle/>
                    <a:p>
                      <a:r>
                        <a:rPr lang="ru-RU" sz="900" b="1" dirty="0" smtClean="0"/>
                        <a:t>МП МОГО "Ухта" "Развитие образования на 2014 - 2020 годы"</a:t>
                      </a:r>
                      <a:endParaRPr lang="ru-RU" sz="900" b="1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1 543,3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7,1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68018">
                <a:tc rowSpan="2">
                  <a:txBody>
                    <a:bodyPr/>
                    <a:lstStyle/>
                    <a:p>
                      <a:r>
                        <a:rPr lang="ru-RU" sz="900" dirty="0" smtClean="0"/>
                        <a:t>ГП РК "Развитие образования" 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Оказание муниципальных услуг (выполнение работ) дошкольными образовательными учреждениями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1 447,2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100,0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283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Мероприятия по организации питания обучающихся 1 - 4 классов 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42,4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99,0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1,0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5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ГП РК "Развитие </a:t>
                      </a:r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образования"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Проведение оздоровительной кампании детей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4,6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5,6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50,0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50,0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0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ФЦП "Доступная </a:t>
                      </a:r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среда на 2011 - 2020 </a:t>
                      </a:r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годы"</a:t>
                      </a:r>
                      <a:r>
                        <a:rPr lang="ru-RU" sz="900" b="0" i="0" u="none" strike="noStrike" baseline="0" dirty="0" smtClean="0">
                          <a:effectLst/>
                          <a:latin typeface="Tahoma"/>
                        </a:rPr>
                        <a:t>  </a:t>
                      </a:r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ГП РК "Доступная </a:t>
                      </a:r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среда на 2016 - 2020 годы"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Создание условий для обучения детей - инвалидов в общеобразовательных организациях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1,1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70,0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30,0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956047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Участие в федеральных и республиканских программах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51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94109"/>
              </p:ext>
            </p:extLst>
          </p:nvPr>
        </p:nvGraphicFramePr>
        <p:xfrm>
          <a:off x="85804" y="1155363"/>
          <a:ext cx="8988107" cy="5577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00931"/>
                <a:gridCol w="2939631"/>
                <a:gridCol w="675075"/>
                <a:gridCol w="630070"/>
                <a:gridCol w="615600"/>
                <a:gridCol w="684000"/>
                <a:gridCol w="666000"/>
                <a:gridCol w="676800"/>
              </a:tblGrid>
              <a:tr h="136991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Наименование программы / мероприятия</a:t>
                      </a:r>
                      <a:endParaRPr lang="ru-RU" sz="900" b="1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2017 год, млн. руб.</a:t>
                      </a:r>
                      <a:endParaRPr lang="ru-RU" sz="900" b="1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Процент </a:t>
                      </a:r>
                      <a:r>
                        <a:rPr lang="ru-RU" sz="900" b="1" dirty="0" err="1" smtClean="0"/>
                        <a:t>софинансирования</a:t>
                      </a:r>
                      <a:r>
                        <a:rPr lang="ru-RU" sz="900" b="1" dirty="0" smtClean="0"/>
                        <a:t>, %</a:t>
                      </a:r>
                      <a:endParaRPr lang="ru-RU" sz="900" b="1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</a:tr>
              <a:tr h="221281">
                <a:tc gridSpan="2" vMerge="1">
                  <a:txBody>
                    <a:bodyPr/>
                    <a:lstStyle/>
                    <a:p>
                      <a:endParaRPr lang="ru-RU" sz="100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ФБ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РК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МБ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ФБ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РК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МБ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127696">
                <a:tc rowSpan="2">
                  <a:txBody>
                    <a:bodyPr/>
                    <a:lstStyle/>
                    <a:p>
                      <a:r>
                        <a:rPr lang="ru-RU" sz="900" dirty="0" smtClean="0"/>
                        <a:t>ГП РК "Социальная защита населения"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Предоставление компенсации родителям платы за присмотр и уход за детьми, посещающими ДОУ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41,3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100,0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7696">
                <a:tc v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Выплата денежной компенсации расходов на оплату жилого помещения и коммунальных услуг педагогическим работникам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7,8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100,0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7696"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МП МОГО "Ухта" "Культура на 2014 - 2020 годы"</a:t>
                      </a:r>
                      <a:endParaRPr lang="ru-RU" sz="900" b="1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b="1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0,1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2,1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21307">
                <a:tc rowSpan="3">
                  <a:txBody>
                    <a:bodyPr/>
                    <a:lstStyle/>
                    <a:p>
                      <a:r>
                        <a:rPr lang="ru-RU" sz="900" dirty="0" smtClean="0"/>
                        <a:t>ГП РК "Культура Республики Коми" 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Укрепление и модернизация материально - технической базы в области культуры, дополнительного образования детей, объектов культурного наследия (приобретение рояля)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1,3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80,0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20,0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Укрепление и модернизация материально - технической базы в области культуры, дополнительного образования детей, объектов культурного наследия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50,0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50,0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45720" marR="457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Комплектование документных (книжных) фондов библиотек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50,0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50,0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ФЦП "Доступная среда на 2011 - 2020 годы"</a:t>
                      </a:r>
                    </a:p>
                    <a:p>
                      <a:r>
                        <a:rPr lang="ru-RU" sz="900" dirty="0" smtClean="0"/>
                        <a:t>ГП РК "Доступная среда на 2016 - 2020 годы"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Проведение мероприятий с участием инвалидов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70,0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30,0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ГП РК "Социальная защита населения"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Выплата денежной компенсации расходов на оплату жилого помещения и коммунальных услуг педагогическим работникам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100,0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654">
                <a:tc gridSpan="2">
                  <a:txBody>
                    <a:bodyPr/>
                    <a:lstStyle/>
                    <a:p>
                      <a:r>
                        <a:rPr lang="ru-RU" sz="900" b="1" dirty="0" smtClean="0"/>
                        <a:t>МП МОГО "Ухта" "Развитие физической культуры и спорта на 2014 - 2020 годы"</a:t>
                      </a:r>
                      <a:endParaRPr lang="ru-RU" sz="900" b="1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0,2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47774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ФЦП "Доступная среда на 2011 - 2020 годы"</a:t>
                      </a:r>
                    </a:p>
                    <a:p>
                      <a:r>
                        <a:rPr lang="ru-RU" sz="900" dirty="0" smtClean="0"/>
                        <a:t>ГП РК "Доступная среда на 2016 - 2020 годы"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Проведение мероприятий с участием инвалидов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70,0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30,0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r>
                        <a:rPr lang="ru-RU" sz="900" b="1" dirty="0" smtClean="0"/>
                        <a:t>Всего</a:t>
                      </a:r>
                      <a:endParaRPr lang="ru-RU" sz="900" b="1" dirty="0"/>
                    </a:p>
                  </a:txBody>
                  <a:tcPr marL="45720" marR="45720"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2,9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ahoma"/>
                        </a:rPr>
                        <a:t>1 552,9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68,9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228551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Непрограммные мероприятия</a:t>
            </a:r>
          </a:p>
        </p:txBody>
      </p:sp>
      <p:sp>
        <p:nvSpPr>
          <p:cNvPr id="6451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AF0CFD2-54D2-4E49-8F67-E963210EC96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ru-RU" dirty="0" smtClean="0"/>
          </a:p>
        </p:txBody>
      </p:sp>
      <p:graphicFrame>
        <p:nvGraphicFramePr>
          <p:cNvPr id="2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6520452"/>
              </p:ext>
            </p:extLst>
          </p:nvPr>
        </p:nvGraphicFramePr>
        <p:xfrm>
          <a:off x="231837" y="1354553"/>
          <a:ext cx="8734301" cy="5441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172400" y="836712"/>
            <a:ext cx="841375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млн. руб.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05420" y="4869160"/>
            <a:ext cx="623889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57,2%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43912" y="2321863"/>
            <a:ext cx="541338" cy="246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cs typeface="Tahoma" pitchFamily="34" charset="0"/>
              </a:rPr>
              <a:t>3,2%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60599" y="2396530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5,7%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13102" y="2506623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1,9%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75484" y="2792190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9,5%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79347" y="2471500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4,7%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83530" y="3465268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8,1%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67355" y="4067780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0,3%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07383" y="2654619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2,3%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35896" y="2332094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7,1%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8" name="Прямоугольник 28"/>
          <p:cNvSpPr>
            <a:spLocks noChangeArrowheads="1"/>
          </p:cNvSpPr>
          <p:nvPr/>
        </p:nvSpPr>
        <p:spPr bwMode="auto">
          <a:xfrm>
            <a:off x="3906964" y="954671"/>
            <a:ext cx="25922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2017 год</a:t>
            </a:r>
            <a:endParaRPr lang="ru-RU" sz="1400" b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88491" y="6381328"/>
            <a:ext cx="2255746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Всего: 212,7 млн. руб.</a:t>
            </a:r>
            <a:endParaRPr lang="ru-RU" sz="1400" b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98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Непрограммные мероприятия</a:t>
            </a:r>
          </a:p>
        </p:txBody>
      </p:sp>
      <p:sp>
        <p:nvSpPr>
          <p:cNvPr id="6451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AF0CFD2-54D2-4E49-8F67-E963210EC96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53</a:t>
            </a:fld>
            <a:endParaRPr lang="ru-RU" dirty="0" smtClean="0"/>
          </a:p>
        </p:txBody>
      </p:sp>
      <p:graphicFrame>
        <p:nvGraphicFramePr>
          <p:cNvPr id="2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0358760"/>
              </p:ext>
            </p:extLst>
          </p:nvPr>
        </p:nvGraphicFramePr>
        <p:xfrm>
          <a:off x="231837" y="1340768"/>
          <a:ext cx="4421439" cy="5455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172400" y="836712"/>
            <a:ext cx="841375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млн. руб.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03545" y="4448924"/>
            <a:ext cx="623889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58,2%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2397" y="3090612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3,4%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91531" y="3307993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5,9%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31840" y="3558842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9,1%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03545" y="3373724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4,9%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19872" y="3946960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8,4%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33667" y="3262001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2,8%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28614" y="3264161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7,3%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8" name="Прямоугольник 28"/>
          <p:cNvSpPr>
            <a:spLocks noChangeArrowheads="1"/>
          </p:cNvSpPr>
          <p:nvPr/>
        </p:nvSpPr>
        <p:spPr bwMode="auto">
          <a:xfrm>
            <a:off x="1835696" y="985504"/>
            <a:ext cx="12961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2018 год</a:t>
            </a:r>
            <a:endParaRPr lang="ru-RU" sz="1400" b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9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6479595"/>
              </p:ext>
            </p:extLst>
          </p:nvPr>
        </p:nvGraphicFramePr>
        <p:xfrm>
          <a:off x="4722561" y="1342202"/>
          <a:ext cx="4421439" cy="5455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Прямоугольник 28"/>
          <p:cNvSpPr>
            <a:spLocks noChangeArrowheads="1"/>
          </p:cNvSpPr>
          <p:nvPr/>
        </p:nvSpPr>
        <p:spPr bwMode="auto">
          <a:xfrm>
            <a:off x="6058288" y="1001062"/>
            <a:ext cx="12961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2019 год</a:t>
            </a:r>
            <a:endParaRPr lang="ru-RU" sz="1400" b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24202" y="4472865"/>
            <a:ext cx="623889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56,6%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35891" y="3082761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3,5%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06042" y="3310556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6,1%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90419" y="3604694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9,5%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03052" y="3385111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5,1%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23366" y="3981933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8,7%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48178" y="3315184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2,9%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23387" y="3264161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7,6%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66631" y="6309320"/>
            <a:ext cx="2255746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Всего: 204,4 млн. руб.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33722" y="6309319"/>
            <a:ext cx="2255746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Всего: 196,8 млн. руб.</a:t>
            </a:r>
            <a:endParaRPr lang="ru-RU" sz="1400" b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31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375" y="36227"/>
            <a:ext cx="5508625" cy="1052513"/>
          </a:xfrm>
        </p:spPr>
        <p:txBody>
          <a:bodyPr/>
          <a:lstStyle/>
          <a:p>
            <a:r>
              <a:rPr lang="ru-RU" dirty="0" smtClean="0"/>
              <a:t>Мероприятия по расходам</a:t>
            </a:r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151355" y="1392353"/>
            <a:ext cx="8813132" cy="859155"/>
            <a:chOff x="151355" y="1143426"/>
            <a:chExt cx="8813132" cy="859155"/>
          </a:xfrm>
        </p:grpSpPr>
        <p:sp>
          <p:nvSpPr>
            <p:cNvPr id="8" name="Пятиугольник 7"/>
            <p:cNvSpPr/>
            <p:nvPr/>
          </p:nvSpPr>
          <p:spPr>
            <a:xfrm rot="10800000">
              <a:off x="151355" y="1143426"/>
              <a:ext cx="8813132" cy="859155"/>
            </a:xfrm>
            <a:prstGeom prst="homePlate">
              <a:avLst>
                <a:gd name="adj" fmla="val 2639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0" name="Шестиугольник 9"/>
            <p:cNvSpPr/>
            <p:nvPr/>
          </p:nvSpPr>
          <p:spPr>
            <a:xfrm>
              <a:off x="216000" y="1188000"/>
              <a:ext cx="867921" cy="761097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dist="38100" dir="2700000" sx="114000" sy="114000" algn="tl" rotWithShape="0">
                <a:prstClr val="black">
                  <a:alpha val="13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1" name="Шестиугольник 10"/>
            <p:cNvSpPr/>
            <p:nvPr/>
          </p:nvSpPr>
          <p:spPr>
            <a:xfrm>
              <a:off x="285386" y="1251102"/>
              <a:ext cx="729148" cy="643805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>
              <a:outerShdw blurRad="304800" dist="38100" dir="2700000" sx="119000" sy="119000" algn="tl" rotWithShape="0">
                <a:prstClr val="black">
                  <a:alpha val="31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accent1"/>
                  </a:solidFill>
                </a:rPr>
                <a:t>1</a:t>
              </a:r>
              <a:endParaRPr lang="ru-RU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151354" y="2377417"/>
            <a:ext cx="8813132" cy="859155"/>
            <a:chOff x="151354" y="2128490"/>
            <a:chExt cx="8813132" cy="859155"/>
          </a:xfrm>
        </p:grpSpPr>
        <p:sp>
          <p:nvSpPr>
            <p:cNvPr id="32" name="Пятиугольник 31"/>
            <p:cNvSpPr/>
            <p:nvPr/>
          </p:nvSpPr>
          <p:spPr>
            <a:xfrm rot="10800000">
              <a:off x="151354" y="2128490"/>
              <a:ext cx="8813132" cy="859155"/>
            </a:xfrm>
            <a:prstGeom prst="homePlate">
              <a:avLst>
                <a:gd name="adj" fmla="val 26390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3" name="Шестиугольник 32"/>
            <p:cNvSpPr/>
            <p:nvPr/>
          </p:nvSpPr>
          <p:spPr>
            <a:xfrm>
              <a:off x="215999" y="2173064"/>
              <a:ext cx="867921" cy="761097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dist="38100" dir="2700000" sx="114000" sy="114000" algn="tl" rotWithShape="0">
                <a:prstClr val="black">
                  <a:alpha val="13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4" name="Шестиугольник 33"/>
            <p:cNvSpPr/>
            <p:nvPr/>
          </p:nvSpPr>
          <p:spPr>
            <a:xfrm>
              <a:off x="285385" y="2236166"/>
              <a:ext cx="729148" cy="643805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>
              <a:outerShdw blurRad="304800" dist="38100" dir="2700000" sx="119000" sy="119000" algn="tl" rotWithShape="0">
                <a:prstClr val="black">
                  <a:alpha val="31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accent3"/>
                  </a:solidFill>
                </a:rPr>
                <a:t>2</a:t>
              </a:r>
              <a:endParaRPr lang="ru-RU" b="1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151355" y="3359327"/>
            <a:ext cx="8813132" cy="859155"/>
            <a:chOff x="151355" y="3134778"/>
            <a:chExt cx="8813132" cy="859155"/>
          </a:xfrm>
        </p:grpSpPr>
        <p:sp>
          <p:nvSpPr>
            <p:cNvPr id="35" name="Пятиугольник 34"/>
            <p:cNvSpPr/>
            <p:nvPr/>
          </p:nvSpPr>
          <p:spPr>
            <a:xfrm rot="10800000">
              <a:off x="151355" y="3134778"/>
              <a:ext cx="8813132" cy="859155"/>
            </a:xfrm>
            <a:prstGeom prst="homePlate">
              <a:avLst>
                <a:gd name="adj" fmla="val 2639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6" name="Шестиугольник 35"/>
            <p:cNvSpPr/>
            <p:nvPr/>
          </p:nvSpPr>
          <p:spPr>
            <a:xfrm>
              <a:off x="216000" y="3179352"/>
              <a:ext cx="867921" cy="761097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dist="38100" dir="2700000" sx="114000" sy="114000" algn="tl" rotWithShape="0">
                <a:prstClr val="black">
                  <a:alpha val="13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7" name="Шестиугольник 36"/>
            <p:cNvSpPr/>
            <p:nvPr/>
          </p:nvSpPr>
          <p:spPr>
            <a:xfrm>
              <a:off x="285386" y="3242454"/>
              <a:ext cx="729148" cy="643805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>
              <a:outerShdw blurRad="304800" dist="38100" dir="2700000" sx="119000" sy="119000" algn="tl" rotWithShape="0">
                <a:prstClr val="black">
                  <a:alpha val="31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accent4"/>
                  </a:solidFill>
                </a:rPr>
                <a:t>3</a:t>
              </a: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151200" y="4342127"/>
            <a:ext cx="8813132" cy="859155"/>
            <a:chOff x="151200" y="4093200"/>
            <a:chExt cx="8813132" cy="859155"/>
          </a:xfrm>
        </p:grpSpPr>
        <p:sp>
          <p:nvSpPr>
            <p:cNvPr id="38" name="Пятиугольник 37"/>
            <p:cNvSpPr/>
            <p:nvPr/>
          </p:nvSpPr>
          <p:spPr>
            <a:xfrm rot="10800000">
              <a:off x="151200" y="4093200"/>
              <a:ext cx="8813132" cy="859155"/>
            </a:xfrm>
            <a:prstGeom prst="homePlate">
              <a:avLst>
                <a:gd name="adj" fmla="val 26390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9" name="Шестиугольник 38"/>
            <p:cNvSpPr/>
            <p:nvPr/>
          </p:nvSpPr>
          <p:spPr>
            <a:xfrm>
              <a:off x="203529" y="4121646"/>
              <a:ext cx="867921" cy="761097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dist="38100" dir="2700000" sx="114000" sy="114000" algn="tl" rotWithShape="0">
                <a:prstClr val="black">
                  <a:alpha val="13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0" name="Шестиугольник 39"/>
            <p:cNvSpPr/>
            <p:nvPr/>
          </p:nvSpPr>
          <p:spPr>
            <a:xfrm>
              <a:off x="272915" y="4184748"/>
              <a:ext cx="729148" cy="643805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>
              <a:outerShdw blurRad="304800" dist="38100" dir="2700000" sx="119000" sy="119000" algn="tl" rotWithShape="0">
                <a:prstClr val="black">
                  <a:alpha val="31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accent2"/>
                  </a:solidFill>
                </a:rPr>
                <a:t>4</a:t>
              </a: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151200" y="5324927"/>
            <a:ext cx="8813132" cy="859155"/>
            <a:chOff x="138883" y="5013176"/>
            <a:chExt cx="8813132" cy="859155"/>
          </a:xfrm>
        </p:grpSpPr>
        <p:sp>
          <p:nvSpPr>
            <p:cNvPr id="41" name="Пятиугольник 40"/>
            <p:cNvSpPr/>
            <p:nvPr/>
          </p:nvSpPr>
          <p:spPr>
            <a:xfrm rot="10800000">
              <a:off x="138883" y="5013176"/>
              <a:ext cx="8813132" cy="859155"/>
            </a:xfrm>
            <a:prstGeom prst="homePlate">
              <a:avLst>
                <a:gd name="adj" fmla="val 26390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2" name="Шестиугольник 41"/>
            <p:cNvSpPr/>
            <p:nvPr/>
          </p:nvSpPr>
          <p:spPr>
            <a:xfrm>
              <a:off x="203528" y="5057750"/>
              <a:ext cx="867921" cy="761097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dist="38100" dir="2700000" sx="114000" sy="114000" algn="tl" rotWithShape="0">
                <a:prstClr val="black">
                  <a:alpha val="13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3" name="Шестиугольник 42"/>
            <p:cNvSpPr/>
            <p:nvPr/>
          </p:nvSpPr>
          <p:spPr>
            <a:xfrm>
              <a:off x="272914" y="5120852"/>
              <a:ext cx="729148" cy="643805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>
              <a:outerShdw blurRad="304800" dist="38100" dir="2700000" sx="119000" sy="119000" algn="tl" rotWithShape="0">
                <a:prstClr val="black">
                  <a:alpha val="31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accent5"/>
                  </a:solidFill>
                </a:rPr>
                <a:t>5</a:t>
              </a:r>
              <a:endParaRPr lang="ru-RU" b="1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1221650" y="1663586"/>
            <a:ext cx="4754828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ru-RU"/>
            </a:defPPr>
            <a:lvl1pPr>
              <a:defRPr sz="1400"/>
            </a:lvl1pPr>
          </a:lstStyle>
          <a:p>
            <a:r>
              <a:rPr lang="ru-RU" dirty="0" smtClean="0"/>
              <a:t>Оптимизация структуры администрации МОГО «Ухта»;</a:t>
            </a:r>
            <a:endParaRPr lang="ru-RU" dirty="0"/>
          </a:p>
        </p:txBody>
      </p:sp>
      <p:sp>
        <p:nvSpPr>
          <p:cNvPr id="54" name="TextBox 53"/>
          <p:cNvSpPr txBox="1"/>
          <p:nvPr/>
        </p:nvSpPr>
        <p:spPr>
          <a:xfrm>
            <a:off x="1208477" y="2648650"/>
            <a:ext cx="6936514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ru-RU"/>
            </a:defPPr>
            <a:lvl1pPr>
              <a:defRPr sz="1400"/>
            </a:lvl1pPr>
          </a:lstStyle>
          <a:p>
            <a:r>
              <a:rPr lang="ru-RU" dirty="0" smtClean="0"/>
              <a:t>Сокращение штатных единиц </a:t>
            </a:r>
            <a:r>
              <a:rPr lang="ru-RU" dirty="0"/>
              <a:t>казённых, бюджетных и автономных учреждений;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255497" y="3630560"/>
            <a:ext cx="6718506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ru-RU"/>
            </a:defPPr>
            <a:lvl1pPr>
              <a:defRPr sz="1400"/>
            </a:lvl1pPr>
          </a:lstStyle>
          <a:p>
            <a:r>
              <a:rPr lang="ru-RU" dirty="0"/>
              <a:t>У</a:t>
            </a:r>
            <a:r>
              <a:rPr lang="ru-RU" dirty="0" smtClean="0"/>
              <a:t>величение </a:t>
            </a:r>
            <a:r>
              <a:rPr lang="ru-RU" dirty="0"/>
              <a:t>доли муниципальных услуг, предоставляемых на платной основе</a:t>
            </a:r>
            <a:r>
              <a:rPr lang="ru-RU" dirty="0" smtClean="0"/>
              <a:t>;</a:t>
            </a:r>
            <a:endParaRPr lang="ru-RU" dirty="0"/>
          </a:p>
        </p:txBody>
      </p:sp>
      <p:sp>
        <p:nvSpPr>
          <p:cNvPr id="57" name="TextBox 56"/>
          <p:cNvSpPr txBox="1"/>
          <p:nvPr/>
        </p:nvSpPr>
        <p:spPr>
          <a:xfrm>
            <a:off x="1255496" y="4489511"/>
            <a:ext cx="7708835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/>
            </a:lvl1pPr>
          </a:lstStyle>
          <a:p>
            <a:r>
              <a:rPr lang="ru-RU" dirty="0"/>
              <a:t>Ц</a:t>
            </a:r>
            <a:r>
              <a:rPr lang="ru-RU" dirty="0" smtClean="0"/>
              <a:t>ентрализация </a:t>
            </a:r>
            <a:r>
              <a:rPr lang="ru-RU" dirty="0"/>
              <a:t>ряда функций – экономических, </a:t>
            </a:r>
            <a:r>
              <a:rPr lang="ru-RU" dirty="0" smtClean="0"/>
              <a:t>бухгалтерских, юридических</a:t>
            </a:r>
            <a:r>
              <a:rPr lang="ru-RU" dirty="0"/>
              <a:t>, административно-хозяйственных;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256294" y="5492895"/>
            <a:ext cx="6934912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ru-RU"/>
            </a:defPPr>
            <a:lvl1pPr>
              <a:defRPr sz="1400"/>
            </a:lvl1pPr>
          </a:lstStyle>
          <a:p>
            <a:r>
              <a:rPr lang="ru-RU" dirty="0"/>
              <a:t>П</a:t>
            </a:r>
            <a:r>
              <a:rPr lang="ru-RU" dirty="0" smtClean="0"/>
              <a:t>еревод </a:t>
            </a:r>
            <a:r>
              <a:rPr lang="ru-RU" dirty="0"/>
              <a:t>учреждений из занимаемых площадей немуниципальной собственности</a:t>
            </a:r>
          </a:p>
          <a:p>
            <a:r>
              <a:rPr lang="ru-RU" dirty="0"/>
              <a:t>на свободные муниципальные </a:t>
            </a:r>
            <a:r>
              <a:rPr lang="ru-RU" dirty="0" smtClean="0"/>
              <a:t>площади.</a:t>
            </a:r>
            <a:endParaRPr lang="ru-RU" dirty="0"/>
          </a:p>
        </p:txBody>
      </p:sp>
      <p:sp>
        <p:nvSpPr>
          <p:cNvPr id="53" name="Номер слайда 3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54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425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Заголовок 1"/>
          <p:cNvSpPr txBox="1">
            <a:spLocks/>
          </p:cNvSpPr>
          <p:nvPr/>
        </p:nvSpPr>
        <p:spPr bwMode="auto">
          <a:xfrm>
            <a:off x="3654425" y="3175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Дефицит и источники финансирования дефицита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883910"/>
              </p:ext>
            </p:extLst>
          </p:nvPr>
        </p:nvGraphicFramePr>
        <p:xfrm>
          <a:off x="116504" y="1481213"/>
          <a:ext cx="8910993" cy="3782477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3145851"/>
                <a:gridCol w="1383097"/>
                <a:gridCol w="1173611"/>
                <a:gridCol w="1069478"/>
                <a:gridCol w="1069478"/>
                <a:gridCol w="1069478"/>
              </a:tblGrid>
              <a:tr h="5534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Источники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План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 2016 год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Ожидаемое исполнение 2016 года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2017 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2018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2019 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4467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</a:rPr>
                        <a:t>Кредиты </a:t>
                      </a:r>
                      <a:r>
                        <a:rPr lang="ru-RU" sz="1400" u="none" strike="noStrike" dirty="0">
                          <a:effectLst/>
                        </a:rPr>
                        <a:t>кредитных </a:t>
                      </a:r>
                      <a:r>
                        <a:rPr lang="ru-RU" sz="1400" u="none" strike="noStrike" dirty="0" smtClean="0">
                          <a:effectLst/>
                        </a:rPr>
                        <a:t>организаций (привлечение кредита)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474,0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509,0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35,0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35,0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374,0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437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Кредиты кредитных организаций </a:t>
                      </a:r>
                      <a:r>
                        <a:rPr lang="ru-RU" sz="1400" u="none" strike="noStrike" dirty="0" smtClean="0">
                          <a:effectLst/>
                        </a:rPr>
                        <a:t>(погашение кредита)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-474,0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-609,0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-35,0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-35,0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-374,0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55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</a:rPr>
                        <a:t>Бюджетные </a:t>
                      </a:r>
                      <a:r>
                        <a:rPr lang="ru-RU" sz="1400" u="none" strike="noStrike" dirty="0">
                          <a:effectLst/>
                        </a:rPr>
                        <a:t>кредиты от других бюджетов бюджетной </a:t>
                      </a:r>
                      <a:r>
                        <a:rPr lang="ru-RU" sz="1400" u="none" strike="noStrike" dirty="0" smtClean="0">
                          <a:effectLst/>
                        </a:rPr>
                        <a:t>системы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-29,0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-58,0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-13,0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21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</a:rPr>
                        <a:t>Изменение </a:t>
                      </a:r>
                      <a:r>
                        <a:rPr lang="ru-RU" sz="1400" u="none" strike="noStrike" dirty="0">
                          <a:effectLst/>
                        </a:rPr>
                        <a:t>остатков средств на счетах по учету средств бюджета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115,0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150,9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36,4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3485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ahoma" pitchFamily="34" charset="0"/>
                          <a:cs typeface="Tahoma" pitchFamily="34" charset="0"/>
                        </a:rPr>
                        <a:t>Средства от продажи акций и иных форм участия в капитале, находящихся в собственности  городских округов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21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</a:rPr>
                        <a:t>Всего источников </a:t>
                      </a:r>
                      <a:r>
                        <a:rPr lang="ru-RU" sz="1400" u="none" strike="noStrike" dirty="0">
                          <a:effectLst/>
                        </a:rPr>
                        <a:t>финансирования </a:t>
                      </a:r>
                      <a:r>
                        <a:rPr lang="ru-RU" sz="1400" u="none" strike="noStrike" dirty="0" smtClean="0">
                          <a:effectLst/>
                        </a:rPr>
                        <a:t>дефицита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215,0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150,9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-58,0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-13,0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7627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1F1434C-7C76-4E5C-941E-BB203F85CA2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55</a:t>
            </a:fld>
            <a:endParaRPr lang="ru-RU" smtClean="0"/>
          </a:p>
        </p:txBody>
      </p:sp>
      <p:sp>
        <p:nvSpPr>
          <p:cNvPr id="6" name="TextBox 5"/>
          <p:cNvSpPr txBox="1"/>
          <p:nvPr/>
        </p:nvSpPr>
        <p:spPr>
          <a:xfrm>
            <a:off x="7795437" y="1104379"/>
            <a:ext cx="954088" cy="307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cs typeface="Tahoma" pitchFamily="34" charset="0"/>
              </a:rPr>
              <a:t>млн.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/>
              <a:t>Динамика муниципального внутреннего долга</a:t>
            </a:r>
            <a:endParaRPr lang="ru-RU" dirty="0" smtClean="0"/>
          </a:p>
        </p:txBody>
      </p:sp>
      <p:sp>
        <p:nvSpPr>
          <p:cNvPr id="6656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036D9C-1FD0-4557-AC38-1B73C034200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56</a:t>
            </a:fld>
            <a:endParaRPr lang="ru-RU" smtClean="0"/>
          </a:p>
        </p:txBody>
      </p:sp>
      <p:graphicFrame>
        <p:nvGraphicFramePr>
          <p:cNvPr id="2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5740737"/>
              </p:ext>
            </p:extLst>
          </p:nvPr>
        </p:nvGraphicFramePr>
        <p:xfrm>
          <a:off x="179512" y="1042455"/>
          <a:ext cx="8856984" cy="3374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27088" y="903956"/>
            <a:ext cx="841897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млн. руб.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4348581"/>
            <a:ext cx="800732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b="1" dirty="0"/>
              <a:t>Мероприятия по оптимизации муниципального долга и сокращения расходов на </a:t>
            </a:r>
            <a:r>
              <a:rPr lang="ru-RU" sz="1200" b="1" dirty="0" smtClean="0"/>
              <a:t>обслуживание</a:t>
            </a:r>
            <a:endParaRPr lang="ru-RU" sz="12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0000" y="4680000"/>
            <a:ext cx="8424935" cy="620452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0000" y="5399228"/>
            <a:ext cx="8424935" cy="620452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60000" y="6120000"/>
            <a:ext cx="8424935" cy="620452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360000" y="4680000"/>
            <a:ext cx="1080523" cy="504056"/>
            <a:chOff x="1835696" y="5805264"/>
            <a:chExt cx="1080523" cy="50405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1" name="Прямоугольник 20"/>
            <p:cNvSpPr/>
            <p:nvPr/>
          </p:nvSpPr>
          <p:spPr>
            <a:xfrm>
              <a:off x="1835696" y="5805264"/>
              <a:ext cx="1080120" cy="1440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2" name="Прямоугольный треугольник 21"/>
            <p:cNvSpPr/>
            <p:nvPr/>
          </p:nvSpPr>
          <p:spPr>
            <a:xfrm rot="5400000">
              <a:off x="1979712" y="5805264"/>
              <a:ext cx="360040" cy="648072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3" name="Прямоугольный треугольник 22"/>
            <p:cNvSpPr/>
            <p:nvPr/>
          </p:nvSpPr>
          <p:spPr>
            <a:xfrm rot="10800000">
              <a:off x="2268147" y="5949280"/>
              <a:ext cx="648072" cy="36004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359597" y="5399228"/>
            <a:ext cx="1080523" cy="504056"/>
            <a:chOff x="1835696" y="5805264"/>
            <a:chExt cx="1080523" cy="504056"/>
          </a:xfrm>
          <a:solidFill>
            <a:schemeClr val="accent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5" name="Прямоугольник 24"/>
            <p:cNvSpPr/>
            <p:nvPr/>
          </p:nvSpPr>
          <p:spPr>
            <a:xfrm>
              <a:off x="1835696" y="5805264"/>
              <a:ext cx="1080120" cy="14401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6" name="Прямоугольный треугольник 25"/>
            <p:cNvSpPr/>
            <p:nvPr/>
          </p:nvSpPr>
          <p:spPr>
            <a:xfrm rot="5400000">
              <a:off x="1979712" y="5805264"/>
              <a:ext cx="360040" cy="648072"/>
            </a:xfrm>
            <a:prstGeom prst="rt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7" name="Прямоугольный треугольник 26"/>
            <p:cNvSpPr/>
            <p:nvPr/>
          </p:nvSpPr>
          <p:spPr>
            <a:xfrm rot="10800000">
              <a:off x="2268147" y="5949280"/>
              <a:ext cx="648072" cy="360040"/>
            </a:xfrm>
            <a:prstGeom prst="rt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361087" y="6120000"/>
            <a:ext cx="1080120" cy="504056"/>
            <a:chOff x="1835696" y="5805264"/>
            <a:chExt cx="1080120" cy="504056"/>
          </a:xfrm>
          <a:solidFill>
            <a:schemeClr val="accent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9" name="Прямоугольник 28"/>
            <p:cNvSpPr/>
            <p:nvPr/>
          </p:nvSpPr>
          <p:spPr>
            <a:xfrm>
              <a:off x="1835696" y="5805264"/>
              <a:ext cx="1080120" cy="14401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0" name="Прямоугольный треугольник 29"/>
            <p:cNvSpPr/>
            <p:nvPr/>
          </p:nvSpPr>
          <p:spPr>
            <a:xfrm rot="5400000">
              <a:off x="1979712" y="5805264"/>
              <a:ext cx="360040" cy="648072"/>
            </a:xfrm>
            <a:prstGeom prst="rt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1" name="Прямоугольный треугольник 30"/>
            <p:cNvSpPr/>
            <p:nvPr/>
          </p:nvSpPr>
          <p:spPr>
            <a:xfrm rot="10800000">
              <a:off x="2265607" y="5949280"/>
              <a:ext cx="648072" cy="360040"/>
            </a:xfrm>
            <a:prstGeom prst="rt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758275" y="4728616"/>
            <a:ext cx="5051383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just">
              <a:buClr>
                <a:srgbClr val="984807"/>
              </a:buClr>
            </a:pPr>
            <a:r>
              <a:rPr lang="ru-RU" sz="1200" dirty="0"/>
              <a:t>Проведение работы по снижению процентных ставок в рамках уже </a:t>
            </a:r>
            <a:endParaRPr lang="ru-RU" sz="1200" dirty="0" smtClean="0"/>
          </a:p>
          <a:p>
            <a:pPr algn="just">
              <a:buClr>
                <a:srgbClr val="984807"/>
              </a:buClr>
            </a:pPr>
            <a:r>
              <a:rPr lang="ru-RU" sz="1200" dirty="0" smtClean="0"/>
              <a:t>заключённых муниципальных контрактов </a:t>
            </a:r>
            <a:r>
              <a:rPr lang="ru-RU" sz="1200" dirty="0"/>
              <a:t>с банками;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780196" y="5478621"/>
            <a:ext cx="4552849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indent="0" algn="just">
              <a:buClr>
                <a:srgbClr val="984807"/>
              </a:buClr>
              <a:buNone/>
            </a:pPr>
            <a:r>
              <a:rPr lang="ru-RU" sz="1200" dirty="0"/>
              <a:t>Мероприятия по </a:t>
            </a:r>
            <a:r>
              <a:rPr lang="ru-RU" sz="1200" dirty="0" err="1"/>
              <a:t>перекредитованию</a:t>
            </a:r>
            <a:r>
              <a:rPr lang="ru-RU" sz="1200" dirty="0"/>
              <a:t> коммерческих кредитов </a:t>
            </a:r>
            <a:endParaRPr lang="ru-RU" sz="1200" dirty="0" smtClean="0"/>
          </a:p>
          <a:p>
            <a:pPr marL="0" indent="0" algn="just">
              <a:buClr>
                <a:srgbClr val="984807"/>
              </a:buClr>
              <a:buNone/>
            </a:pPr>
            <a:r>
              <a:rPr lang="ru-RU" sz="1200" dirty="0" smtClean="0"/>
              <a:t>(</a:t>
            </a:r>
            <a:r>
              <a:rPr lang="ru-RU" sz="1200" dirty="0"/>
              <a:t>замещение «дорогих» кредитов на «дешёвые</a:t>
            </a:r>
            <a:r>
              <a:rPr lang="ru-RU" sz="1200" dirty="0" smtClean="0"/>
              <a:t>»);</a:t>
            </a:r>
            <a:endParaRPr lang="ru-RU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1773822" y="6199393"/>
            <a:ext cx="6266459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indent="0" algn="just">
              <a:buClr>
                <a:srgbClr val="984807"/>
              </a:buClr>
              <a:buNone/>
            </a:pPr>
            <a:r>
              <a:rPr lang="ru-RU" sz="1200" dirty="0"/>
              <a:t>Использование временно свободных средств бюджетных и автономных учреждений </a:t>
            </a:r>
            <a:endParaRPr lang="ru-RU" sz="1200" dirty="0" smtClean="0"/>
          </a:p>
          <a:p>
            <a:pPr marL="0" indent="0" algn="just">
              <a:buClr>
                <a:srgbClr val="984807"/>
              </a:buClr>
              <a:buNone/>
            </a:pPr>
            <a:r>
              <a:rPr lang="ru-RU" sz="1200" dirty="0" smtClean="0"/>
              <a:t>с последующим восстановлением </a:t>
            </a:r>
            <a:r>
              <a:rPr lang="ru-RU" sz="1200" dirty="0"/>
              <a:t>их до конца очередного финансового года.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4076" y="4690489"/>
            <a:ext cx="298480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86643" y="5394000"/>
            <a:ext cx="298480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2</a:t>
            </a:r>
            <a:endParaRPr lang="ru-RU" sz="14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61087" y="6120000"/>
            <a:ext cx="298480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4794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Ограничения, установленные Бюджетным кодексом Российской Федерации</a:t>
            </a:r>
          </a:p>
        </p:txBody>
      </p:sp>
      <p:sp>
        <p:nvSpPr>
          <p:cNvPr id="7065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C3C6D70-6635-4663-80B0-059728D169D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57</a:t>
            </a:fld>
            <a:endParaRPr lang="ru-RU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082997"/>
              </p:ext>
            </p:extLst>
          </p:nvPr>
        </p:nvGraphicFramePr>
        <p:xfrm>
          <a:off x="107504" y="1457730"/>
          <a:ext cx="8928991" cy="5018123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1044116"/>
                <a:gridCol w="972108"/>
                <a:gridCol w="2160240"/>
                <a:gridCol w="936104"/>
                <a:gridCol w="710687"/>
                <a:gridCol w="945497"/>
                <a:gridCol w="607371"/>
                <a:gridCol w="904797"/>
                <a:gridCol w="648071"/>
              </a:tblGrid>
              <a:tr h="216371">
                <a:tc rowSpan="2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b="1" kern="1200" dirty="0">
                          <a:solidFill>
                            <a:schemeClr val="tx1"/>
                          </a:solidFill>
                          <a:effectLst/>
                        </a:rPr>
                        <a:t>Наименование показателя</a:t>
                      </a:r>
                      <a:endParaRPr lang="ru-RU" sz="95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b="1" kern="1200" dirty="0">
                          <a:solidFill>
                            <a:schemeClr val="tx1"/>
                          </a:solidFill>
                          <a:effectLst/>
                        </a:rPr>
                        <a:t>Статья Бюджетного Кодекса Российской Федерации</a:t>
                      </a:r>
                      <a:endParaRPr lang="ru-RU" sz="95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b="1" kern="1200" dirty="0">
                          <a:solidFill>
                            <a:schemeClr val="tx1"/>
                          </a:solidFill>
                          <a:effectLst/>
                        </a:rPr>
                        <a:t>Ограничения, </a:t>
                      </a:r>
                      <a:endParaRPr lang="ru-RU" sz="95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b="1" kern="1200" dirty="0">
                          <a:solidFill>
                            <a:schemeClr val="tx1"/>
                          </a:solidFill>
                          <a:effectLst/>
                        </a:rPr>
                        <a:t>установленные Бюджетным кодексом Российской Федерации</a:t>
                      </a:r>
                      <a:endParaRPr lang="ru-RU" sz="95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  <a:tabLst>
                          <a:tab pos="314325" algn="l"/>
                        </a:tabLst>
                      </a:pPr>
                      <a:r>
                        <a:rPr lang="ru-RU" sz="95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2017 год</a:t>
                      </a:r>
                      <a:endParaRPr lang="ru-RU" sz="95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  <a:tabLst>
                          <a:tab pos="314325" algn="l"/>
                        </a:tabLst>
                      </a:pP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/>
                </a:tc>
                <a:tc gridSpan="2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  <a:tabLst>
                          <a:tab pos="314325" algn="l"/>
                        </a:tabLst>
                      </a:pPr>
                      <a:r>
                        <a:rPr lang="ru-RU" sz="95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2018 год</a:t>
                      </a:r>
                      <a:endParaRPr lang="ru-RU" sz="95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  <a:tabLst>
                          <a:tab pos="314325" algn="l"/>
                        </a:tabLs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/>
                </a:tc>
                <a:tc gridSpan="2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  <a:tabLst>
                          <a:tab pos="314325" algn="l"/>
                        </a:tabLst>
                      </a:pPr>
                      <a:r>
                        <a:rPr lang="ru-RU" sz="95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2019 год</a:t>
                      </a:r>
                      <a:endParaRPr lang="ru-RU" sz="95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  <a:tabLst>
                          <a:tab pos="314325" algn="l"/>
                        </a:tabLs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/>
                </a:tc>
              </a:tr>
              <a:tr h="864096">
                <a:tc vMerge="1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/>
                </a:tc>
                <a:tc vMerge="1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/>
                </a:tc>
                <a:tc vMerge="1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  <a:tabLst>
                          <a:tab pos="314325" algn="l"/>
                        </a:tabLst>
                      </a:pPr>
                      <a:r>
                        <a:rPr lang="ru-RU" sz="950" b="1" kern="1200" dirty="0">
                          <a:solidFill>
                            <a:schemeClr val="tx1"/>
                          </a:solidFill>
                          <a:effectLst/>
                        </a:rPr>
                        <a:t>Предельная расчетная величина по Бюджетному кодексу Российской Федерации</a:t>
                      </a:r>
                      <a:endParaRPr lang="ru-RU" sz="95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Проект</a:t>
                      </a:r>
                      <a:endParaRPr lang="ru-RU" sz="95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14325" algn="l"/>
                        </a:tabLst>
                        <a:defRPr/>
                      </a:pPr>
                      <a:r>
                        <a:rPr lang="ru-RU" sz="95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Предельная расчетная величина по Бюджетному кодексу Российской Федерации</a:t>
                      </a:r>
                      <a:endParaRPr lang="ru-RU" sz="950" b="1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  <a:tabLst>
                          <a:tab pos="314325" algn="l"/>
                        </a:tabLst>
                      </a:pPr>
                      <a:endParaRPr lang="ru-RU" sz="95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Проект</a:t>
                      </a:r>
                      <a:endParaRPr lang="ru-RU" sz="95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  <a:tabLst>
                          <a:tab pos="314325" algn="l"/>
                        </a:tabLst>
                      </a:pPr>
                      <a:endParaRPr lang="ru-RU" sz="95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14325" algn="l"/>
                        </a:tabLst>
                        <a:defRPr/>
                      </a:pPr>
                      <a:r>
                        <a:rPr lang="ru-RU" sz="95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Предельная расчетная величина по Бюджетному кодексу Российской Федерации</a:t>
                      </a:r>
                      <a:endParaRPr lang="ru-RU" sz="950" b="1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  <a:tabLst>
                          <a:tab pos="314325" algn="l"/>
                        </a:tabLst>
                      </a:pPr>
                      <a:endParaRPr lang="ru-RU" sz="95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Проект</a:t>
                      </a:r>
                      <a:endParaRPr lang="ru-RU" sz="95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  <a:tabLst>
                          <a:tab pos="314325" algn="l"/>
                        </a:tabLst>
                      </a:pPr>
                      <a:endParaRPr lang="ru-RU" sz="95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1152748"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950" b="0" kern="1200" dirty="0" smtClean="0">
                          <a:effectLst/>
                        </a:rPr>
                        <a:t>Предельный </a:t>
                      </a:r>
                      <a:r>
                        <a:rPr lang="ru-RU" sz="950" b="0" kern="1200" dirty="0">
                          <a:effectLst/>
                        </a:rPr>
                        <a:t>объем муниципального долга МОГО «Ухта» 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kern="1200" dirty="0" smtClean="0">
                          <a:effectLst/>
                        </a:rPr>
                        <a:t>п.3 </a:t>
                      </a:r>
                      <a:endParaRPr lang="ru-RU" sz="950" dirty="0">
                        <a:effectLst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kern="1200" dirty="0">
                          <a:effectLst/>
                        </a:rPr>
                        <a:t>статья 107 </a:t>
                      </a:r>
                      <a:endParaRPr lang="ru-RU" sz="95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950" kern="1200" dirty="0">
                          <a:effectLst/>
                        </a:rPr>
                        <a:t>Предельный объем муниципального долга не должен превышать утвержденный общий годовой объем доходов местного бюджета без учета утвержденного объема безвозмездных поступлений и поступлений налоговых доходов по дополнительным нормативам отчислений</a:t>
                      </a:r>
                      <a:endParaRPr lang="ru-RU" sz="95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95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1 351,6</a:t>
                      </a:r>
                      <a:endParaRPr lang="ru-RU" sz="95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95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95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351,6</a:t>
                      </a:r>
                      <a:endParaRPr lang="ru-RU" sz="95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95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1 338,1</a:t>
                      </a:r>
                      <a:endParaRPr lang="ru-RU" sz="95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95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1 338,1</a:t>
                      </a:r>
                      <a:endParaRPr lang="ru-RU" sz="95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95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1 343,1</a:t>
                      </a:r>
                      <a:endParaRPr lang="ru-RU" sz="95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95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1 343,1</a:t>
                      </a:r>
                      <a:endParaRPr lang="ru-RU" sz="95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78285"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950" b="0" kern="1200" dirty="0">
                          <a:effectLst/>
                        </a:rPr>
                        <a:t>Верхний предел муниципального долга МОГО «Ухта»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kern="1200" dirty="0" smtClean="0">
                          <a:effectLst/>
                        </a:rPr>
                        <a:t>п.6 </a:t>
                      </a:r>
                      <a:endParaRPr lang="ru-RU" sz="950" dirty="0">
                        <a:effectLst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kern="1200" dirty="0">
                          <a:effectLst/>
                        </a:rPr>
                        <a:t>статья 107 </a:t>
                      </a:r>
                      <a:endParaRPr lang="ru-RU" sz="95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950" kern="1200" dirty="0" smtClean="0">
                          <a:effectLst/>
                        </a:rPr>
                        <a:t>Верхний </a:t>
                      </a:r>
                      <a:r>
                        <a:rPr lang="ru-RU" sz="950" kern="1200" dirty="0">
                          <a:effectLst/>
                        </a:rPr>
                        <a:t>предел муниципального долга не должен превышать ограничения, установленные для предельного объема муниципального долга</a:t>
                      </a:r>
                      <a:endParaRPr lang="ru-RU" sz="95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95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95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351,6</a:t>
                      </a:r>
                      <a:endParaRPr lang="ru-RU" sz="95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95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445,0</a:t>
                      </a:r>
                      <a:endParaRPr lang="ru-RU" sz="95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95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1 338,1</a:t>
                      </a:r>
                      <a:endParaRPr lang="ru-RU" sz="95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95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387,0</a:t>
                      </a:r>
                      <a:endParaRPr lang="ru-RU" sz="95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95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1 343,1</a:t>
                      </a:r>
                      <a:endParaRPr lang="ru-RU" sz="95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95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374,0</a:t>
                      </a:r>
                      <a:endParaRPr lang="ru-RU" sz="95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17427"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950" b="0" kern="1200" dirty="0">
                          <a:effectLst/>
                        </a:rPr>
                        <a:t>Объем расходов на обслуживание муниципального долга МОГО «Ухта» 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spcAft>
                          <a:spcPts val="0"/>
                        </a:spcAft>
                      </a:pPr>
                      <a:r>
                        <a:rPr lang="ru-RU" sz="950" kern="1200" dirty="0">
                          <a:effectLst/>
                        </a:rPr>
                        <a:t> </a:t>
                      </a:r>
                      <a:endParaRPr lang="ru-RU" sz="950" dirty="0">
                        <a:effectLst/>
                      </a:endParaRPr>
                    </a:p>
                    <a:p>
                      <a:pPr algn="ctr" eaLnBrk="0" fontAlgn="base" hangingPunct="0">
                        <a:spcAft>
                          <a:spcPts val="0"/>
                        </a:spcAft>
                      </a:pPr>
                      <a:r>
                        <a:rPr lang="ru-RU" sz="950" kern="1200" dirty="0">
                          <a:effectLst/>
                        </a:rPr>
                        <a:t>статья 111 </a:t>
                      </a:r>
                      <a:endParaRPr lang="ru-RU" sz="95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950" dirty="0">
                          <a:effectLst/>
                        </a:rPr>
                        <a:t>Объем расходов на обслуживание муниципального долга не должен превышать </a:t>
                      </a:r>
                      <a:r>
                        <a:rPr lang="ru-RU" sz="950" dirty="0" smtClean="0">
                          <a:effectLst/>
                        </a:rPr>
                        <a:t>15 % </a:t>
                      </a:r>
                      <a:r>
                        <a:rPr lang="ru-RU" sz="950" dirty="0">
                          <a:effectLst/>
                        </a:rPr>
                        <a:t>объема расходов местного бюджета, за исключением объема расходов, которые осуществляются за счет субвенций, предоставляемых из бюджетов бюджетной системы Российской Федерации</a:t>
                      </a:r>
                      <a:endParaRPr lang="ru-RU" sz="95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95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250,3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15%</a:t>
                      </a:r>
                      <a:endParaRPr lang="ru-RU" sz="95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95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58,8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3,5%</a:t>
                      </a:r>
                      <a:endParaRPr lang="ru-RU" sz="95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95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225,9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15%</a:t>
                      </a:r>
                      <a:endParaRPr lang="ru-RU" sz="95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95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55,8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3,7%</a:t>
                      </a:r>
                      <a:endParaRPr lang="ru-RU" sz="95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95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233,3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15%</a:t>
                      </a:r>
                      <a:endParaRPr lang="ru-RU" sz="95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95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53,5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3,4%</a:t>
                      </a:r>
                      <a:endParaRPr lang="ru-RU" sz="95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156861" y="1045880"/>
            <a:ext cx="841897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млн.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Риски и проблемы бюджета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58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68633" y="1493785"/>
            <a:ext cx="8682185" cy="45243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Бюджет МОГО «Ухта» характеризуется рядом бюджетных рисков:</a:t>
            </a:r>
          </a:p>
          <a:p>
            <a:r>
              <a:rPr lang="ru-RU" dirty="0"/>
              <a:t> </a:t>
            </a:r>
          </a:p>
          <a:p>
            <a:pPr marL="285750" lvl="0" indent="-28575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Возврат доходов за предыдущие периоды в связи с изменением методики </a:t>
            </a:r>
            <a:endParaRPr lang="ru-RU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lvl="0" algn="just">
              <a:buClr>
                <a:schemeClr val="accent6">
                  <a:lumMod val="50000"/>
                </a:schemeClr>
              </a:buClr>
            </a:pPr>
            <a:r>
              <a:rPr lang="ru-RU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расчета </a:t>
            </a:r>
            <a:r>
              <a:rPr lang="ru-RU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арендной платы земельных участков в размере 175 млн. рублей</a:t>
            </a:r>
            <a:r>
              <a:rPr lang="ru-RU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;</a:t>
            </a:r>
          </a:p>
          <a:p>
            <a:pPr marL="285750" lvl="0" indent="-28575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endParaRPr lang="ru-RU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285750" lvl="0" indent="-28575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Снижение доходов в связи с массовым высвобождение </a:t>
            </a:r>
            <a:r>
              <a:rPr lang="ru-RU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работников</a:t>
            </a:r>
          </a:p>
          <a:p>
            <a:pPr lvl="0" algn="just">
              <a:buClr>
                <a:schemeClr val="accent6">
                  <a:lumMod val="50000"/>
                </a:schemeClr>
              </a:buClr>
            </a:pPr>
            <a:r>
              <a:rPr lang="ru-RU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предприятий </a:t>
            </a:r>
            <a:r>
              <a:rPr lang="ru-RU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«ГАЗПРОМ» и «ЛУКОЙЛ» (реструктуризация компаний и </a:t>
            </a:r>
            <a:endParaRPr lang="ru-RU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lvl="0" algn="just">
              <a:buClr>
                <a:schemeClr val="accent6">
                  <a:lumMod val="50000"/>
                </a:schemeClr>
              </a:buClr>
            </a:pPr>
            <a:r>
              <a:rPr lang="ru-RU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изменение </a:t>
            </a:r>
            <a:r>
              <a:rPr lang="ru-RU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управления проектами) в размере 22 млн. рублей</a:t>
            </a:r>
            <a:r>
              <a:rPr lang="ru-RU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;</a:t>
            </a:r>
          </a:p>
          <a:p>
            <a:pPr marL="285750" lvl="0" indent="-28575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endParaRPr lang="ru-RU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285750" lvl="0" indent="-28575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Не запланированы средства на оплату кредиторской задолженности </a:t>
            </a:r>
            <a:endParaRPr lang="ru-RU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lvl="0" algn="just">
              <a:buClr>
                <a:schemeClr val="accent6">
                  <a:lumMod val="50000"/>
                </a:schemeClr>
              </a:buClr>
            </a:pPr>
            <a:r>
              <a:rPr lang="ru-RU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на </a:t>
            </a:r>
            <a:r>
              <a:rPr lang="ru-RU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01 января 2017 года (объем просроченной кредиторской задолженности </a:t>
            </a:r>
            <a:endParaRPr lang="ru-RU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lvl="0" algn="just">
              <a:buClr>
                <a:schemeClr val="accent6">
                  <a:lumMod val="50000"/>
                </a:schemeClr>
              </a:buClr>
            </a:pPr>
            <a:r>
              <a:rPr lang="ru-RU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составляет </a:t>
            </a:r>
            <a:r>
              <a:rPr lang="ru-RU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83 млн. </a:t>
            </a:r>
            <a:r>
              <a:rPr lang="ru-RU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рублей</a:t>
            </a:r>
            <a:r>
              <a:rPr lang="ru-RU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);</a:t>
            </a:r>
          </a:p>
          <a:p>
            <a:pPr marL="285750" lvl="0" indent="-28575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endParaRPr lang="ru-RU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285750" lvl="0" indent="-28575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Отсутствуют дополнительные источники доходов на принятие </a:t>
            </a:r>
            <a:endParaRPr lang="ru-RU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lvl="0" algn="just">
              <a:buClr>
                <a:schemeClr val="accent6">
                  <a:lumMod val="50000"/>
                </a:schemeClr>
              </a:buClr>
            </a:pPr>
            <a:r>
              <a:rPr lang="ru-RU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новых </a:t>
            </a:r>
            <a:r>
              <a:rPr lang="ru-RU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расходных обязательств.</a:t>
            </a:r>
          </a:p>
          <a:p>
            <a:endParaRPr lang="ru-RU" dirty="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50314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Народный бюджет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59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68633" y="1493785"/>
            <a:ext cx="8528297" cy="36933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latin typeface="Tahoma" pitchFamily="34" charset="0"/>
                <a:cs typeface="Tahoma" pitchFamily="34" charset="0"/>
              </a:rPr>
              <a:t>В рамках реализации проекта «Народный бюджет» собраниями граждан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ahoma" pitchFamily="34" charset="0"/>
                <a:cs typeface="Tahoma" pitchFamily="34" charset="0"/>
              </a:rPr>
              <a:t>одобрены 12 проектов.</a:t>
            </a:r>
          </a:p>
          <a:p>
            <a:pPr>
              <a:lnSpc>
                <a:spcPct val="150000"/>
              </a:lnSpc>
            </a:pPr>
            <a:endParaRPr lang="ru-RU" dirty="0" smtClean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latin typeface="Tahoma" pitchFamily="34" charset="0"/>
                <a:cs typeface="Tahoma" pitchFamily="34" charset="0"/>
              </a:rPr>
              <a:t>Перечень проектов утвержден постановлением администрации от 25.08.2016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ahoma" pitchFamily="34" charset="0"/>
                <a:cs typeface="Tahoma" pitchFamily="34" charset="0"/>
              </a:rPr>
              <a:t>№ 2284 (</a:t>
            </a:r>
            <a:r>
              <a:rPr lang="en-US" dirty="0">
                <a:latin typeface="Tahoma" pitchFamily="34" charset="0"/>
                <a:cs typeface="Tahoma" pitchFamily="34" charset="0"/>
                <a:hlinkClick r:id="rId2"/>
              </a:rPr>
              <a:t>http://mouhta.ru/adm/post</a:t>
            </a:r>
            <a:r>
              <a:rPr lang="en-US" dirty="0" smtClean="0">
                <a:latin typeface="Tahoma" pitchFamily="34" charset="0"/>
                <a:cs typeface="Tahoma" pitchFamily="34" charset="0"/>
                <a:hlinkClick r:id="rId2"/>
              </a:rPr>
              <a:t>/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).</a:t>
            </a:r>
          </a:p>
          <a:p>
            <a:pPr>
              <a:lnSpc>
                <a:spcPct val="150000"/>
              </a:lnSpc>
            </a:pPr>
            <a:endParaRPr lang="ru-RU" dirty="0" smtClean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latin typeface="Tahoma" pitchFamily="34" charset="0"/>
                <a:cs typeface="Tahoma" pitchFamily="34" charset="0"/>
              </a:rPr>
              <a:t>До 30 марта 2017 года Администрацией Главы Республики Коми будет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ahoma" pitchFamily="34" charset="0"/>
                <a:cs typeface="Tahoma" pitchFamily="34" charset="0"/>
              </a:rPr>
              <a:t>проведен отбор народных проектов.</a:t>
            </a:r>
            <a:endParaRPr lang="ru-RU" dirty="0">
              <a:latin typeface="Tahoma" pitchFamily="34" charset="0"/>
              <a:cs typeface="Tahoma" pitchFamily="34" charset="0"/>
            </a:endParaRPr>
          </a:p>
          <a:p>
            <a:endParaRPr lang="ru-RU" dirty="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31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Бюджетная классификация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9D6AB-9825-4B82-A89A-C2B1EE56C2E4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412776"/>
            <a:ext cx="8352928" cy="1754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ahoma" pitchFamily="34" charset="0"/>
                <a:cs typeface="Tahoma" pitchFamily="34" charset="0"/>
              </a:rPr>
              <a:t>Бюджетная классификация Российской Федерации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– группировка доходов, расходов и источников финансирования дефицитов бюджетов бюджетной системы Российской Федерации, используемая для составления и исполнения бюджетов, составления бюджетной отчетности, обеспечивающей сопоставимость показателей бюджетов бюджетной системы Российской Федерации (статья 18 Бюджетного кодекса).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0911" y="3573016"/>
            <a:ext cx="8352928" cy="1754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ahoma" pitchFamily="34" charset="0"/>
                <a:cs typeface="Tahoma" pitchFamily="34" charset="0"/>
              </a:rPr>
              <a:t>Состав бюджетной классификации</a:t>
            </a:r>
          </a:p>
          <a:p>
            <a:pPr algn="just"/>
            <a:r>
              <a:rPr lang="ru-RU" b="1" dirty="0" smtClean="0">
                <a:latin typeface="Tahoma" pitchFamily="34" charset="0"/>
                <a:cs typeface="Tahoma" pitchFamily="34" charset="0"/>
              </a:rPr>
              <a:t>(статья 19 Бюджетного кодекса):</a:t>
            </a:r>
          </a:p>
          <a:p>
            <a:pPr algn="just"/>
            <a:endParaRPr lang="ru-RU" b="1" dirty="0" smtClean="0">
              <a:latin typeface="Tahoma" pitchFamily="34" charset="0"/>
              <a:cs typeface="Tahoma" pitchFamily="34" charset="0"/>
            </a:endParaRP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Классификация доходов бюджетов;</a:t>
            </a: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b="1" i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Классификация расходов бюджетов;</a:t>
            </a: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Классификация источников финансирования дефицитов </a:t>
            </a:r>
            <a:r>
              <a:rPr lang="ru-RU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бюджетов</a:t>
            </a:r>
            <a:r>
              <a:rPr lang="ru-RU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5580112" y="3284984"/>
            <a:ext cx="3096344" cy="1442194"/>
          </a:xfrm>
          <a:prstGeom prst="wedgeRoundRectCallout">
            <a:avLst>
              <a:gd name="adj1" fmla="val -58802"/>
              <a:gd name="adj2" fmla="val 6250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Классификация расходов бюджетов – основа для построения ведомственной структуры расходов соответствующего бюджета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46387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Открытость бюджетных данных, </a:t>
            </a:r>
            <a:r>
              <a:rPr lang="ru-RU" dirty="0"/>
              <a:t>о</a:t>
            </a:r>
            <a:r>
              <a:rPr lang="ru-RU" dirty="0" smtClean="0"/>
              <a:t>просы и конкурсы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60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20120" y="1094320"/>
            <a:ext cx="8879354" cy="5801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400" dirty="0" smtClean="0">
                <a:latin typeface="Tahoma" pitchFamily="34" charset="0"/>
                <a:cs typeface="Tahoma" pitchFamily="34" charset="0"/>
              </a:rPr>
              <a:t>В 2016 году Финансовое управление стало победителем </a:t>
            </a:r>
            <a:r>
              <a:rPr lang="ru-RU" sz="1400" dirty="0" smtClean="0"/>
              <a:t>регионального </a:t>
            </a:r>
            <a:r>
              <a:rPr lang="ru-RU" sz="1400" dirty="0"/>
              <a:t>этапа федерального открытого </a:t>
            </a:r>
            <a:endParaRPr lang="ru-RU" sz="1400" dirty="0" smtClean="0"/>
          </a:p>
          <a:p>
            <a:pPr algn="just">
              <a:lnSpc>
                <a:spcPct val="150000"/>
              </a:lnSpc>
            </a:pPr>
            <a:r>
              <a:rPr lang="ru-RU" sz="1400" dirty="0" smtClean="0"/>
              <a:t>публичного  </a:t>
            </a:r>
            <a:r>
              <a:rPr lang="ru-RU" sz="1400" dirty="0"/>
              <a:t>конкурса проектов </a:t>
            </a:r>
            <a:r>
              <a:rPr lang="ru-RU" sz="1400" dirty="0" smtClean="0"/>
              <a:t>по </a:t>
            </a:r>
            <a:r>
              <a:rPr lang="ru-RU" sz="1400" dirty="0"/>
              <a:t>представлению бюджета в максимально доступной </a:t>
            </a:r>
            <a:endParaRPr lang="ru-RU" sz="1400" dirty="0" smtClean="0"/>
          </a:p>
          <a:p>
            <a:pPr algn="just">
              <a:lnSpc>
                <a:spcPct val="150000"/>
              </a:lnSpc>
            </a:pPr>
            <a:r>
              <a:rPr lang="ru-RU" sz="1400" dirty="0" smtClean="0"/>
              <a:t>для граждан форме и стало дипломантом федерального конкурса.</a:t>
            </a:r>
          </a:p>
          <a:p>
            <a:pPr algn="just">
              <a:lnSpc>
                <a:spcPct val="150000"/>
              </a:lnSpc>
            </a:pPr>
            <a:endParaRPr lang="ru-RU" sz="700" dirty="0"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1400" dirty="0" smtClean="0">
                <a:latin typeface="Tahoma" pitchFamily="34" charset="0"/>
                <a:cs typeface="Tahoma" pitchFamily="34" charset="0"/>
              </a:rPr>
              <a:t>Является организатором и участником </a:t>
            </a:r>
            <a:r>
              <a:rPr lang="ru-RU" sz="1400" dirty="0" smtClean="0"/>
              <a:t>Всероссийской акции «Дни </a:t>
            </a:r>
            <a:r>
              <a:rPr lang="ru-RU" sz="1400" dirty="0"/>
              <a:t>финансовой </a:t>
            </a:r>
            <a:r>
              <a:rPr lang="ru-RU" sz="1400" dirty="0" smtClean="0"/>
              <a:t>грамотности</a:t>
            </a:r>
          </a:p>
          <a:p>
            <a:pPr algn="just">
              <a:lnSpc>
                <a:spcPct val="150000"/>
              </a:lnSpc>
            </a:pPr>
            <a:r>
              <a:rPr lang="ru-RU" sz="1400" dirty="0" smtClean="0"/>
              <a:t>в </a:t>
            </a:r>
            <a:r>
              <a:rPr lang="ru-RU" sz="1400" dirty="0"/>
              <a:t>учебных </a:t>
            </a:r>
            <a:r>
              <a:rPr lang="ru-RU" sz="1400" dirty="0" smtClean="0"/>
              <a:t>заведениях». </a:t>
            </a:r>
          </a:p>
          <a:p>
            <a:pPr algn="just">
              <a:lnSpc>
                <a:spcPct val="150000"/>
              </a:lnSpc>
            </a:pPr>
            <a:r>
              <a:rPr lang="ru-RU" sz="1400" dirty="0" smtClean="0"/>
              <a:t>В 2016 году лекторами-экспертами стали </a:t>
            </a:r>
            <a:r>
              <a:rPr lang="ru-RU" sz="1400" dirty="0"/>
              <a:t>работники</a:t>
            </a:r>
            <a:r>
              <a:rPr lang="ru-RU" sz="1400" dirty="0" smtClean="0"/>
              <a:t>:</a:t>
            </a:r>
          </a:p>
          <a:p>
            <a:pPr algn="just">
              <a:lnSpc>
                <a:spcPct val="150000"/>
              </a:lnSpc>
            </a:pPr>
            <a:r>
              <a:rPr lang="ru-RU" sz="1400" dirty="0" smtClean="0"/>
              <a:t>- Межрайонной </a:t>
            </a:r>
            <a:r>
              <a:rPr lang="ru-RU" sz="1400" dirty="0"/>
              <a:t>ИФНС </a:t>
            </a:r>
            <a:r>
              <a:rPr lang="ru-RU" sz="1400" dirty="0" smtClean="0"/>
              <a:t>России </a:t>
            </a:r>
            <a:r>
              <a:rPr lang="ru-RU" sz="1400" dirty="0"/>
              <a:t>№ 3 по Республике Коми, </a:t>
            </a:r>
            <a:endParaRPr lang="ru-RU" sz="1400" dirty="0" smtClean="0"/>
          </a:p>
          <a:p>
            <a:pPr algn="just">
              <a:lnSpc>
                <a:spcPct val="150000"/>
              </a:lnSpc>
            </a:pPr>
            <a:r>
              <a:rPr lang="ru-RU" sz="1400" dirty="0" smtClean="0"/>
              <a:t>- Государственного </a:t>
            </a:r>
            <a:r>
              <a:rPr lang="ru-RU" sz="1400" dirty="0"/>
              <a:t>учреждения -Управление Пенсионного фонда </a:t>
            </a:r>
            <a:r>
              <a:rPr lang="ru-RU" sz="1400" dirty="0" smtClean="0"/>
              <a:t>РФ в г. Ухте,</a:t>
            </a:r>
          </a:p>
          <a:p>
            <a:pPr algn="just">
              <a:lnSpc>
                <a:spcPct val="150000"/>
              </a:lnSpc>
            </a:pPr>
            <a:r>
              <a:rPr lang="ru-RU" sz="1400" dirty="0" smtClean="0"/>
              <a:t>- Филиала </a:t>
            </a:r>
            <a:r>
              <a:rPr lang="ru-RU" sz="1400" dirty="0"/>
              <a:t>№ 5 Государственного </a:t>
            </a:r>
            <a:r>
              <a:rPr lang="ru-RU" sz="1400" dirty="0" smtClean="0"/>
              <a:t>учреждения-регионального </a:t>
            </a:r>
            <a:r>
              <a:rPr lang="ru-RU" sz="1400" dirty="0"/>
              <a:t>отделения </a:t>
            </a:r>
            <a:r>
              <a:rPr lang="ru-RU" sz="1400" dirty="0" smtClean="0"/>
              <a:t>ФСС РФ </a:t>
            </a:r>
            <a:r>
              <a:rPr lang="ru-RU" sz="1400" dirty="0"/>
              <a:t>по </a:t>
            </a:r>
            <a:r>
              <a:rPr lang="ru-RU" sz="1400" dirty="0" smtClean="0"/>
              <a:t>Республике </a:t>
            </a:r>
            <a:r>
              <a:rPr lang="ru-RU" sz="1400" dirty="0"/>
              <a:t>Коми, </a:t>
            </a:r>
            <a:endParaRPr lang="ru-RU" sz="1400" dirty="0" smtClean="0"/>
          </a:p>
          <a:p>
            <a:pPr algn="just">
              <a:lnSpc>
                <a:spcPct val="150000"/>
              </a:lnSpc>
            </a:pPr>
            <a:r>
              <a:rPr lang="ru-RU" sz="1400" dirty="0" smtClean="0"/>
              <a:t>- Расчетно-кассового </a:t>
            </a:r>
            <a:r>
              <a:rPr lang="ru-RU" sz="1400" dirty="0"/>
              <a:t>центра г</a:t>
            </a:r>
            <a:r>
              <a:rPr lang="ru-RU" sz="1400" dirty="0" smtClean="0"/>
              <a:t>. Ухта</a:t>
            </a:r>
            <a:r>
              <a:rPr lang="ru-RU" sz="1400" dirty="0"/>
              <a:t>, </a:t>
            </a:r>
            <a:endParaRPr lang="ru-RU" sz="1400" dirty="0" smtClean="0"/>
          </a:p>
          <a:p>
            <a:pPr algn="just">
              <a:lnSpc>
                <a:spcPct val="150000"/>
              </a:lnSpc>
            </a:pPr>
            <a:r>
              <a:rPr lang="ru-RU" sz="1400" dirty="0" smtClean="0"/>
              <a:t>- ПАО </a:t>
            </a:r>
            <a:r>
              <a:rPr lang="ru-RU" sz="1400" dirty="0"/>
              <a:t>БАНК СГБ, </a:t>
            </a:r>
            <a:endParaRPr lang="ru-RU" sz="1400" dirty="0" smtClean="0"/>
          </a:p>
          <a:p>
            <a:pPr algn="just">
              <a:lnSpc>
                <a:spcPct val="150000"/>
              </a:lnSpc>
            </a:pPr>
            <a:r>
              <a:rPr lang="ru-RU" sz="1400" dirty="0" smtClean="0"/>
              <a:t>- Коми </a:t>
            </a:r>
            <a:r>
              <a:rPr lang="ru-RU" sz="1400" dirty="0"/>
              <a:t>отделения № 8617 ПАО </a:t>
            </a:r>
            <a:r>
              <a:rPr lang="ru-RU" sz="1400" dirty="0" smtClean="0"/>
              <a:t>Сбербанк,</a:t>
            </a:r>
          </a:p>
          <a:p>
            <a:pPr algn="just">
              <a:lnSpc>
                <a:spcPct val="150000"/>
              </a:lnSpc>
            </a:pPr>
            <a:r>
              <a:rPr lang="ru-RU" sz="1400" dirty="0" smtClean="0"/>
              <a:t>- Филиала </a:t>
            </a:r>
            <a:r>
              <a:rPr lang="ru-RU" sz="1400" dirty="0"/>
              <a:t>Банка ГПБ (АО) в г</a:t>
            </a:r>
            <a:r>
              <a:rPr lang="ru-RU" sz="1400" dirty="0" smtClean="0"/>
              <a:t>. Санкт-Петербурге</a:t>
            </a:r>
            <a:r>
              <a:rPr lang="ru-RU" sz="1400" dirty="0"/>
              <a:t>.</a:t>
            </a:r>
            <a:endParaRPr lang="ru-RU" sz="1400" dirty="0" smtClean="0"/>
          </a:p>
          <a:p>
            <a:pPr algn="just">
              <a:lnSpc>
                <a:spcPct val="150000"/>
              </a:lnSpc>
            </a:pPr>
            <a:endParaRPr lang="ru-RU" sz="700" dirty="0"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1400" dirty="0" smtClean="0"/>
              <a:t>С </a:t>
            </a:r>
            <a:r>
              <a:rPr lang="ru-RU" sz="1400" dirty="0"/>
              <a:t>17 октября 2016 года по 1 ноября 2016 года </a:t>
            </a:r>
            <a:r>
              <a:rPr lang="ru-RU" sz="1400" dirty="0" smtClean="0"/>
              <a:t>на сайте Финансового управления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проводился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опрос </a:t>
            </a:r>
            <a:endParaRPr lang="ru-RU" sz="1400" dirty="0" smtClean="0"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1400" dirty="0" smtClean="0"/>
              <a:t>по </a:t>
            </a:r>
            <a:r>
              <a:rPr lang="ru-RU" sz="1400" dirty="0"/>
              <a:t>теме: "Бюджет МОГО "Ухта", </a:t>
            </a:r>
            <a:r>
              <a:rPr lang="ru-RU" sz="1400" dirty="0" smtClean="0"/>
              <a:t>с </a:t>
            </a:r>
            <a:r>
              <a:rPr lang="ru-RU" sz="1400" dirty="0"/>
              <a:t>результатами опроса можно ознакомиться </a:t>
            </a:r>
            <a:endParaRPr lang="ru-RU" sz="1400" dirty="0" smtClean="0"/>
          </a:p>
          <a:p>
            <a:pPr algn="just">
              <a:lnSpc>
                <a:spcPct val="150000"/>
              </a:lnSpc>
            </a:pPr>
            <a:r>
              <a:rPr lang="ru-RU" sz="1400" dirty="0" smtClean="0"/>
              <a:t>по </a:t>
            </a:r>
            <a:r>
              <a:rPr lang="ru-RU" sz="1400" dirty="0"/>
              <a:t>адресу  </a:t>
            </a:r>
            <a:r>
              <a:rPr lang="ru-RU" sz="1400" dirty="0">
                <a:hlinkClick r:id="rId2"/>
              </a:rPr>
              <a:t>http://fin.mouhta.ru/opros/rez_opros.php</a:t>
            </a:r>
            <a:r>
              <a:rPr lang="ru-RU" sz="1400" dirty="0"/>
              <a:t>.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endParaRPr lang="ru-RU" sz="1400" dirty="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73014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52413" y="1220007"/>
            <a:ext cx="8639175" cy="335476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Финансовое управление администрации МОГО «Ухта»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Tahoma" pitchFamily="34" charset="0"/>
                <a:cs typeface="Tahoma" pitchFamily="34" charset="0"/>
              </a:rPr>
              <a:t>http://</a:t>
            </a:r>
            <a:r>
              <a:rPr lang="en-US" sz="1400" dirty="0" smtClean="0">
                <a:latin typeface="Tahoma" pitchFamily="34" charset="0"/>
                <a:cs typeface="Tahoma" pitchFamily="34" charset="0"/>
              </a:rPr>
              <a:t>fin.mouhta.ru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Адрес: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169300, Республика Коми, </a:t>
            </a:r>
            <a:r>
              <a:rPr lang="ru-RU" sz="1400" dirty="0" err="1" smtClean="0">
                <a:latin typeface="Tahoma" pitchFamily="34" charset="0"/>
                <a:cs typeface="Tahoma" pitchFamily="34" charset="0"/>
              </a:rPr>
              <a:t>г.Ухта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, ул. Бушуева, д.11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Телефон: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8(8216)700-130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Факс: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8(8216)700-129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Электронная почта: </a:t>
            </a:r>
            <a:r>
              <a:rPr lang="en-US" sz="1400" dirty="0" smtClean="0">
                <a:latin typeface="Tahoma" pitchFamily="34" charset="0"/>
                <a:cs typeface="Tahoma" pitchFamily="34" charset="0"/>
              </a:rPr>
              <a:t>fu02uxta@mail.ru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endParaRPr lang="en-US" sz="1000" dirty="0">
              <a:latin typeface="Tahoma" pitchFamily="34" charset="0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Время работы: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400" dirty="0" smtClean="0">
                <a:latin typeface="Tahoma" pitchFamily="34" charset="0"/>
                <a:cs typeface="Tahoma" pitchFamily="34" charset="0"/>
              </a:rPr>
              <a:t>Понедельник - четверг с 08:45 до 17:15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400" dirty="0" smtClean="0">
                <a:latin typeface="Tahoma" pitchFamily="34" charset="0"/>
                <a:cs typeface="Tahoma" pitchFamily="34" charset="0"/>
              </a:rPr>
              <a:t>Пятница с 08:45 до 15:45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400" dirty="0" smtClean="0">
                <a:latin typeface="Tahoma" pitchFamily="34" charset="0"/>
                <a:cs typeface="Tahoma" pitchFamily="34" charset="0"/>
              </a:rPr>
              <a:t>Обед с 13:00 до 14:00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400" dirty="0" smtClean="0">
                <a:latin typeface="Tahoma" pitchFamily="34" charset="0"/>
                <a:cs typeface="Tahoma" pitchFamily="34" charset="0"/>
              </a:rPr>
              <a:t>Суббота, воскресенье – выходные дни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endParaRPr lang="ru-RU" sz="1000" dirty="0">
              <a:latin typeface="Tahoma" pitchFamily="34" charset="0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График личного приема граждан руководством Финансового управления администрации МОГО «Ухта»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1682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D74AFB7-B8E6-46A9-BDDA-B22F155CF21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61</a:t>
            </a:fld>
            <a:endParaRPr lang="ru-RU" smtClean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635375" y="0"/>
            <a:ext cx="5508625" cy="1052513"/>
          </a:xfrm>
        </p:spPr>
        <p:txBody>
          <a:bodyPr/>
          <a:lstStyle/>
          <a:p>
            <a:r>
              <a:rPr lang="ru-RU" dirty="0" smtClean="0"/>
              <a:t>Контактная информация</a:t>
            </a: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185482"/>
              </p:ext>
            </p:extLst>
          </p:nvPr>
        </p:nvGraphicFramePr>
        <p:xfrm>
          <a:off x="341531" y="4659837"/>
          <a:ext cx="8541152" cy="1767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67881"/>
                <a:gridCol w="4325455"/>
                <a:gridCol w="234781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Игнатова Елена Васильевна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Заместитель руководителя администрации МОГО «Ухта» -</a:t>
                      </a:r>
                      <a:r>
                        <a:rPr lang="ru-RU" sz="1400" baseline="0" dirty="0" smtClean="0"/>
                        <a:t> начальник Финансового управления администрации МОГО «Ухта»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1-й вторник</a:t>
                      </a:r>
                      <a:r>
                        <a:rPr lang="ru-RU" sz="1400" baseline="0" dirty="0" smtClean="0"/>
                        <a:t> каждого месяца с 11:00 до 13:00</a:t>
                      </a:r>
                      <a:endParaRPr lang="ru-RU" sz="1400" dirty="0"/>
                    </a:p>
                  </a:txBody>
                  <a:tcPr/>
                </a:tc>
              </a:tr>
              <a:tr h="340845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Брюшкова</a:t>
                      </a:r>
                      <a:r>
                        <a:rPr lang="ru-RU" sz="1400" dirty="0" smtClean="0"/>
                        <a:t>  Елена Александровна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Заместитель начальника  </a:t>
                      </a:r>
                      <a:r>
                        <a:rPr lang="ru-RU" sz="1400" baseline="0" dirty="0" smtClean="0"/>
                        <a:t>Финансового управления администрации МОГО «Ухта»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2-й четверг</a:t>
                      </a:r>
                      <a:r>
                        <a:rPr lang="ru-RU" sz="1400" baseline="0" dirty="0" smtClean="0"/>
                        <a:t> каждого месяца с 11:00 до13:00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Крайн</a:t>
                      </a:r>
                      <a:r>
                        <a:rPr lang="ru-RU" sz="1400" dirty="0" smtClean="0"/>
                        <a:t> Галина Владимировна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Заместитель начальника  </a:t>
                      </a:r>
                      <a:r>
                        <a:rPr lang="ru-RU" sz="1400" baseline="0" dirty="0" smtClean="0"/>
                        <a:t>Финансового управления администрации МОГО «Ухта»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3-я среда</a:t>
                      </a:r>
                      <a:r>
                        <a:rPr lang="ru-RU" sz="1400" baseline="0" dirty="0" smtClean="0"/>
                        <a:t> каждого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/>
                        <a:t>месяца с 11:00 до13:00</a:t>
                      </a:r>
                      <a:endParaRPr lang="ru-RU" sz="14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839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Бюджетная классификация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9D6AB-9825-4B82-A89A-C2B1EE56C2E4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84519" y="1724178"/>
            <a:ext cx="360040" cy="648072"/>
          </a:xfrm>
          <a:prstGeom prst="round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Х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79685" y="1725167"/>
            <a:ext cx="360040" cy="648072"/>
          </a:xfrm>
          <a:prstGeom prst="round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Х</a:t>
            </a:r>
            <a:endParaRPr lang="ru-RU" sz="32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76719" y="1724178"/>
            <a:ext cx="360040" cy="648072"/>
          </a:xfrm>
          <a:prstGeom prst="round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Х</a:t>
            </a:r>
            <a:endParaRPr lang="ru-RU" sz="32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627025" y="1726245"/>
            <a:ext cx="360040" cy="648072"/>
          </a:xfrm>
          <a:prstGeom prst="round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Х</a:t>
            </a:r>
            <a:endParaRPr lang="ru-RU" sz="32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45321" y="1726245"/>
            <a:ext cx="360040" cy="648072"/>
          </a:xfrm>
          <a:prstGeom prst="round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Х</a:t>
            </a:r>
            <a:endParaRPr lang="ru-RU" sz="32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610189" y="1722200"/>
            <a:ext cx="360040" cy="64807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Х</a:t>
            </a:r>
            <a:endParaRPr lang="ru-RU" sz="3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433135" y="1723189"/>
            <a:ext cx="360040" cy="648072"/>
          </a:xfrm>
          <a:prstGeom prst="roundRect">
            <a:avLst/>
          </a:prstGeom>
          <a:gradFill flip="none" rotWithShape="1">
            <a:gsLst>
              <a:gs pos="0">
                <a:srgbClr val="666699">
                  <a:shade val="30000"/>
                  <a:satMod val="115000"/>
                </a:srgbClr>
              </a:gs>
              <a:gs pos="50000">
                <a:srgbClr val="666699">
                  <a:shade val="67500"/>
                  <a:satMod val="115000"/>
                </a:srgbClr>
              </a:gs>
              <a:gs pos="100000">
                <a:srgbClr val="666699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9999CC"/>
                </a:solidFill>
              </a:rPr>
              <a:t>Х</a:t>
            </a:r>
            <a:endParaRPr lang="ru-RU" sz="3200" b="1" dirty="0">
              <a:solidFill>
                <a:srgbClr val="9999CC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826678" y="1716088"/>
            <a:ext cx="360040" cy="648072"/>
          </a:xfrm>
          <a:prstGeom prst="roundRect">
            <a:avLst/>
          </a:prstGeom>
          <a:gradFill flip="none" rotWithShape="1">
            <a:gsLst>
              <a:gs pos="0">
                <a:srgbClr val="CC99CC">
                  <a:shade val="30000"/>
                  <a:satMod val="115000"/>
                </a:srgbClr>
              </a:gs>
              <a:gs pos="50000">
                <a:srgbClr val="CC99CC">
                  <a:shade val="67500"/>
                  <a:satMod val="115000"/>
                </a:srgbClr>
              </a:gs>
              <a:gs pos="100000">
                <a:srgbClr val="CC99CC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D8B2D8"/>
                </a:solidFill>
              </a:rPr>
              <a:t>Х</a:t>
            </a:r>
            <a:endParaRPr lang="ru-RU" sz="3200" b="1" dirty="0">
              <a:solidFill>
                <a:srgbClr val="D8B2D8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241803" y="1712245"/>
            <a:ext cx="360040" cy="648072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Х</a:t>
            </a:r>
            <a:endParaRPr lang="ru-RU" sz="32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072053" y="1716088"/>
            <a:ext cx="360040" cy="648072"/>
          </a:xfrm>
          <a:prstGeom prst="roundRect">
            <a:avLst/>
          </a:prstGeom>
          <a:gradFill flip="none" rotWithShape="1">
            <a:gsLst>
              <a:gs pos="0">
                <a:srgbClr val="CCCCFF">
                  <a:shade val="30000"/>
                  <a:satMod val="115000"/>
                </a:srgbClr>
              </a:gs>
              <a:gs pos="50000">
                <a:srgbClr val="CCCCFF">
                  <a:shade val="67500"/>
                  <a:satMod val="115000"/>
                </a:srgbClr>
              </a:gs>
              <a:gs pos="100000">
                <a:srgbClr val="CCCCFF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Х</a:t>
            </a:r>
            <a:endParaRPr lang="ru-RU" sz="32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656928" y="1712245"/>
            <a:ext cx="360040" cy="648072"/>
          </a:xfrm>
          <a:prstGeom prst="roundRect">
            <a:avLst/>
          </a:prstGeom>
          <a:gradFill flip="none" rotWithShape="1">
            <a:gsLst>
              <a:gs pos="0">
                <a:srgbClr val="9999CC">
                  <a:shade val="30000"/>
                  <a:satMod val="115000"/>
                </a:srgbClr>
              </a:gs>
              <a:gs pos="50000">
                <a:srgbClr val="9999CC">
                  <a:shade val="67500"/>
                  <a:satMod val="115000"/>
                </a:srgbClr>
              </a:gs>
              <a:gs pos="100000">
                <a:srgbClr val="9999CC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Х</a:t>
            </a:r>
            <a:endParaRPr lang="ru-RU" sz="32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440223" y="1716088"/>
            <a:ext cx="360040" cy="648072"/>
          </a:xfrm>
          <a:prstGeom prst="roundRect">
            <a:avLst/>
          </a:prstGeom>
          <a:gradFill flip="none" rotWithShape="1">
            <a:gsLst>
              <a:gs pos="0">
                <a:srgbClr val="CC6699">
                  <a:shade val="30000"/>
                  <a:satMod val="115000"/>
                </a:srgbClr>
              </a:gs>
              <a:gs pos="50000">
                <a:srgbClr val="CC6699">
                  <a:shade val="67500"/>
                  <a:satMod val="115000"/>
                </a:srgbClr>
              </a:gs>
              <a:gs pos="100000">
                <a:srgbClr val="CC6699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C99CC"/>
                </a:solidFill>
              </a:rPr>
              <a:t>Х</a:t>
            </a:r>
            <a:endParaRPr lang="ru-RU" sz="3200" b="1" dirty="0">
              <a:solidFill>
                <a:srgbClr val="CC99CC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006295" y="1723189"/>
            <a:ext cx="360040" cy="64807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Х</a:t>
            </a:r>
            <a:endParaRPr lang="ru-RU" sz="3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823655" y="1723189"/>
            <a:ext cx="360040" cy="648072"/>
          </a:xfrm>
          <a:prstGeom prst="roundRect">
            <a:avLst/>
          </a:prstGeom>
          <a:gradFill flip="none" rotWithShape="1">
            <a:gsLst>
              <a:gs pos="0">
                <a:srgbClr val="666699">
                  <a:shade val="30000"/>
                  <a:satMod val="115000"/>
                </a:srgbClr>
              </a:gs>
              <a:gs pos="50000">
                <a:srgbClr val="666699">
                  <a:shade val="67500"/>
                  <a:satMod val="115000"/>
                </a:srgbClr>
              </a:gs>
              <a:gs pos="100000">
                <a:srgbClr val="666699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9999CC"/>
                </a:solidFill>
              </a:rPr>
              <a:t>Х</a:t>
            </a:r>
            <a:endParaRPr lang="ru-RU" sz="3200" b="1" dirty="0">
              <a:solidFill>
                <a:srgbClr val="9999CC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433587" y="1716088"/>
            <a:ext cx="360040" cy="648072"/>
          </a:xfrm>
          <a:prstGeom prst="roundRect">
            <a:avLst/>
          </a:prstGeom>
          <a:gradFill flip="none" rotWithShape="1">
            <a:gsLst>
              <a:gs pos="0">
                <a:srgbClr val="CC99CC">
                  <a:shade val="30000"/>
                  <a:satMod val="115000"/>
                </a:srgbClr>
              </a:gs>
              <a:gs pos="50000">
                <a:srgbClr val="CC99CC">
                  <a:shade val="67500"/>
                  <a:satMod val="115000"/>
                </a:srgbClr>
              </a:gs>
              <a:gs pos="100000">
                <a:srgbClr val="CC99CC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D8B2D8"/>
                </a:solidFill>
              </a:rPr>
              <a:t>Х</a:t>
            </a:r>
            <a:endParaRPr lang="ru-RU" sz="3200" b="1" dirty="0">
              <a:solidFill>
                <a:srgbClr val="D8B2D8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040496" y="1716088"/>
            <a:ext cx="360040" cy="648072"/>
          </a:xfrm>
          <a:prstGeom prst="roundRect">
            <a:avLst/>
          </a:prstGeom>
          <a:gradFill flip="none" rotWithShape="1">
            <a:gsLst>
              <a:gs pos="0">
                <a:srgbClr val="CC99CC">
                  <a:shade val="30000"/>
                  <a:satMod val="115000"/>
                </a:srgbClr>
              </a:gs>
              <a:gs pos="50000">
                <a:srgbClr val="CC99CC">
                  <a:shade val="67500"/>
                  <a:satMod val="115000"/>
                </a:srgbClr>
              </a:gs>
              <a:gs pos="100000">
                <a:srgbClr val="CC99CC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D8B2D8"/>
                </a:solidFill>
              </a:rPr>
              <a:t>Х</a:t>
            </a:r>
            <a:endParaRPr lang="ru-RU" sz="3200" b="1" dirty="0">
              <a:solidFill>
                <a:srgbClr val="D8B2D8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254314" y="1717093"/>
            <a:ext cx="360040" cy="648072"/>
          </a:xfrm>
          <a:prstGeom prst="roundRect">
            <a:avLst/>
          </a:prstGeom>
          <a:gradFill flip="none" rotWithShape="1">
            <a:gsLst>
              <a:gs pos="0">
                <a:srgbClr val="CC99CC">
                  <a:shade val="30000"/>
                  <a:satMod val="115000"/>
                </a:srgbClr>
              </a:gs>
              <a:gs pos="50000">
                <a:srgbClr val="CC99CC">
                  <a:shade val="67500"/>
                  <a:satMod val="115000"/>
                </a:srgbClr>
              </a:gs>
              <a:gs pos="100000">
                <a:srgbClr val="CC99CC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D8B2D8"/>
                </a:solidFill>
              </a:rPr>
              <a:t>Х</a:t>
            </a:r>
            <a:endParaRPr lang="ru-RU" sz="3200" b="1" dirty="0">
              <a:solidFill>
                <a:srgbClr val="D8B2D8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647405" y="1716088"/>
            <a:ext cx="360040" cy="648072"/>
          </a:xfrm>
          <a:prstGeom prst="roundRect">
            <a:avLst/>
          </a:prstGeom>
          <a:gradFill flip="none" rotWithShape="1">
            <a:gsLst>
              <a:gs pos="0">
                <a:srgbClr val="CC99CC">
                  <a:shade val="30000"/>
                  <a:satMod val="115000"/>
                </a:srgbClr>
              </a:gs>
              <a:gs pos="50000">
                <a:srgbClr val="CC99CC">
                  <a:shade val="67500"/>
                  <a:satMod val="115000"/>
                </a:srgbClr>
              </a:gs>
              <a:gs pos="100000">
                <a:srgbClr val="CC99CC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D8B2D8"/>
                </a:solidFill>
              </a:rPr>
              <a:t>Х</a:t>
            </a:r>
            <a:endParaRPr lang="ru-RU" sz="3200" b="1" dirty="0">
              <a:solidFill>
                <a:srgbClr val="D8B2D8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830743" y="1717093"/>
            <a:ext cx="360040" cy="648072"/>
          </a:xfrm>
          <a:prstGeom prst="roundRect">
            <a:avLst/>
          </a:prstGeom>
          <a:gradFill flip="none" rotWithShape="1">
            <a:gsLst>
              <a:gs pos="0">
                <a:srgbClr val="CC6699">
                  <a:shade val="30000"/>
                  <a:satMod val="115000"/>
                </a:srgbClr>
              </a:gs>
              <a:gs pos="50000">
                <a:srgbClr val="CC6699">
                  <a:shade val="67500"/>
                  <a:satMod val="115000"/>
                </a:srgbClr>
              </a:gs>
              <a:gs pos="100000">
                <a:srgbClr val="CC6699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C99CC"/>
                </a:solidFill>
              </a:rPr>
              <a:t>Х</a:t>
            </a:r>
            <a:endParaRPr lang="ru-RU" sz="3200" b="1" dirty="0">
              <a:solidFill>
                <a:srgbClr val="CC99CC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049703" y="1716088"/>
            <a:ext cx="360040" cy="64807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Х</a:t>
            </a:r>
            <a:endParaRPr lang="ru-RU" sz="32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flipV="1">
            <a:off x="384519" y="143614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384519" y="1436146"/>
            <a:ext cx="1152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1536759" y="143614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V="1">
            <a:off x="7243565" y="143614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7243565" y="1436146"/>
            <a:ext cx="1152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8395805" y="143614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V="1">
            <a:off x="1599172" y="143614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1599172" y="1436146"/>
            <a:ext cx="7753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2374547" y="143614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V="1">
            <a:off x="2435967" y="1436927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2435967" y="1436927"/>
            <a:ext cx="7753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3211342" y="1436927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V="1">
            <a:off x="3257503" y="143614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3257503" y="1436146"/>
            <a:ext cx="3921194" cy="7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7178697" y="1436927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5215206" y="2444243"/>
            <a:ext cx="0" cy="3426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V="1">
            <a:off x="3217673" y="2444258"/>
            <a:ext cx="0" cy="3426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3217673" y="2785997"/>
            <a:ext cx="20004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flipV="1">
            <a:off x="5243736" y="2447081"/>
            <a:ext cx="0" cy="339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5239074" y="2786899"/>
            <a:ext cx="19348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7178697" y="2446424"/>
            <a:ext cx="0" cy="340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flipV="1">
            <a:off x="7243565" y="2441460"/>
            <a:ext cx="0" cy="3407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7242295" y="2786374"/>
            <a:ext cx="3876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7624649" y="2441435"/>
            <a:ext cx="0" cy="3407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 flipV="1">
            <a:off x="7652869" y="2441460"/>
            <a:ext cx="0" cy="3407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>
            <a:off x="7651599" y="2786374"/>
            <a:ext cx="3876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>
            <a:off x="8033953" y="2441435"/>
            <a:ext cx="0" cy="3407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 flipV="1">
            <a:off x="8064620" y="2441460"/>
            <a:ext cx="0" cy="3454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>
            <a:off x="8063350" y="2786374"/>
            <a:ext cx="3876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>
            <a:off x="8445704" y="2441435"/>
            <a:ext cx="0" cy="3407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316071" y="917515"/>
            <a:ext cx="1289135" cy="507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Главный </a:t>
            </a:r>
          </a:p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распорядитель</a:t>
            </a:r>
          </a:p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 бюджетных средств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1693782" y="1205314"/>
            <a:ext cx="551754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Раздел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2426757" y="1205314"/>
            <a:ext cx="756938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Подраздел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4637192" y="1205314"/>
            <a:ext cx="1010213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Целевая статья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7347658" y="1205314"/>
            <a:ext cx="904415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Вид расходов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138962" y="2765168"/>
            <a:ext cx="211535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Программное (непрограммное)</a:t>
            </a:r>
          </a:p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 направление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5503405" y="2802870"/>
            <a:ext cx="1415773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Направление расходов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7148217" y="2808664"/>
            <a:ext cx="558166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Группа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7581523" y="2782186"/>
            <a:ext cx="546945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Под-</a:t>
            </a:r>
          </a:p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группа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8060002" y="2793483"/>
            <a:ext cx="439543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Эле-</a:t>
            </a:r>
          </a:p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мент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384519" y="5536101"/>
            <a:ext cx="7568097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just"/>
            <a:r>
              <a:rPr lang="ru-RU" sz="1100" dirty="0" smtClean="0">
                <a:latin typeface="Tahoma" pitchFamily="34" charset="0"/>
                <a:cs typeface="Tahoma" pitchFamily="34" charset="0"/>
              </a:rPr>
              <a:t>Буквы «</a:t>
            </a:r>
            <a:r>
              <a:rPr lang="en-US" sz="1100" dirty="0" smtClean="0">
                <a:latin typeface="Tahoma" pitchFamily="34" charset="0"/>
                <a:cs typeface="Tahoma" pitchFamily="34" charset="0"/>
              </a:rPr>
              <a:t>R</a:t>
            </a:r>
            <a:r>
              <a:rPr lang="ru-RU" sz="1100" dirty="0" smtClean="0">
                <a:latin typeface="Tahoma" pitchFamily="34" charset="0"/>
                <a:cs typeface="Tahoma" pitchFamily="34" charset="0"/>
              </a:rPr>
              <a:t>»</a:t>
            </a:r>
            <a:r>
              <a:rPr lang="ru-RU" sz="1100" dirty="0">
                <a:latin typeface="Tahoma" pitchFamily="34" charset="0"/>
                <a:cs typeface="Tahoma" pitchFamily="34" charset="0"/>
              </a:rPr>
              <a:t>,</a:t>
            </a:r>
            <a:r>
              <a:rPr lang="en-US" sz="11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1100" dirty="0" smtClean="0">
                <a:latin typeface="Tahoma" pitchFamily="34" charset="0"/>
                <a:cs typeface="Tahoma" pitchFamily="34" charset="0"/>
              </a:rPr>
              <a:t>«</a:t>
            </a:r>
            <a:r>
              <a:rPr lang="en-US" sz="1100" dirty="0" smtClean="0">
                <a:latin typeface="Tahoma" pitchFamily="34" charset="0"/>
                <a:cs typeface="Tahoma" pitchFamily="34" charset="0"/>
              </a:rPr>
              <a:t>L</a:t>
            </a:r>
            <a:r>
              <a:rPr lang="ru-RU" sz="1100" dirty="0" smtClean="0">
                <a:latin typeface="Tahoma" pitchFamily="34" charset="0"/>
                <a:cs typeface="Tahoma" pitchFamily="34" charset="0"/>
              </a:rPr>
              <a:t>» и «</a:t>
            </a:r>
            <a:r>
              <a:rPr lang="en-US" sz="1100" dirty="0" smtClean="0">
                <a:latin typeface="Tahoma" pitchFamily="34" charset="0"/>
                <a:cs typeface="Tahoma" pitchFamily="34" charset="0"/>
              </a:rPr>
              <a:t>S</a:t>
            </a:r>
            <a:r>
              <a:rPr lang="ru-RU" sz="1100" dirty="0" smtClean="0">
                <a:latin typeface="Tahoma" pitchFamily="34" charset="0"/>
                <a:cs typeface="Tahoma" pitchFamily="34" charset="0"/>
              </a:rPr>
              <a:t>» означают расходы, направляемые на софинансирование уровня расходных обязательств:</a:t>
            </a:r>
          </a:p>
          <a:p>
            <a:pPr algn="just"/>
            <a:r>
              <a:rPr lang="ru-RU" sz="1100" b="1" dirty="0">
                <a:latin typeface="Tahoma" pitchFamily="34" charset="0"/>
                <a:cs typeface="Tahoma" pitchFamily="34" charset="0"/>
              </a:rPr>
              <a:t>«</a:t>
            </a:r>
            <a:r>
              <a:rPr lang="en-US" sz="1100" b="1" dirty="0">
                <a:latin typeface="Tahoma" pitchFamily="34" charset="0"/>
                <a:cs typeface="Tahoma" pitchFamily="34" charset="0"/>
              </a:rPr>
              <a:t>L</a:t>
            </a:r>
            <a:r>
              <a:rPr lang="ru-RU" sz="1100" b="1" dirty="0">
                <a:latin typeface="Tahoma" pitchFamily="34" charset="0"/>
                <a:cs typeface="Tahoma" pitchFamily="34" charset="0"/>
              </a:rPr>
              <a:t>»</a:t>
            </a:r>
            <a:r>
              <a:rPr lang="en-US" sz="1100" dirty="0">
                <a:latin typeface="Tahoma" pitchFamily="34" charset="0"/>
                <a:cs typeface="Tahoma" pitchFamily="34" charset="0"/>
              </a:rPr>
              <a:t> - </a:t>
            </a:r>
            <a:r>
              <a:rPr lang="ru-RU" sz="1100" dirty="0">
                <a:latin typeface="Tahoma" pitchFamily="34" charset="0"/>
                <a:cs typeface="Tahoma" pitchFamily="34" charset="0"/>
              </a:rPr>
              <a:t>для отражения расходов федерального бюджета;</a:t>
            </a:r>
          </a:p>
          <a:p>
            <a:pPr algn="just"/>
            <a:r>
              <a:rPr lang="ru-RU" sz="1100" b="1" dirty="0" smtClean="0">
                <a:latin typeface="Tahoma" pitchFamily="34" charset="0"/>
                <a:cs typeface="Tahoma" pitchFamily="34" charset="0"/>
              </a:rPr>
              <a:t>«</a:t>
            </a:r>
            <a:r>
              <a:rPr lang="en-US" sz="1100" b="1" dirty="0" smtClean="0">
                <a:latin typeface="Tahoma" pitchFamily="34" charset="0"/>
                <a:cs typeface="Tahoma" pitchFamily="34" charset="0"/>
              </a:rPr>
              <a:t>R</a:t>
            </a:r>
            <a:r>
              <a:rPr lang="ru-RU" sz="1100" b="1" dirty="0" smtClean="0">
                <a:latin typeface="Tahoma" pitchFamily="34" charset="0"/>
                <a:cs typeface="Tahoma" pitchFamily="34" charset="0"/>
              </a:rPr>
              <a:t>»</a:t>
            </a:r>
            <a:r>
              <a:rPr lang="en-US" sz="1100" dirty="0" smtClean="0">
                <a:latin typeface="Tahoma" pitchFamily="34" charset="0"/>
                <a:cs typeface="Tahoma" pitchFamily="34" charset="0"/>
              </a:rPr>
              <a:t> - </a:t>
            </a:r>
            <a:r>
              <a:rPr lang="ru-RU" sz="1100" dirty="0" smtClean="0">
                <a:latin typeface="Tahoma" pitchFamily="34" charset="0"/>
                <a:cs typeface="Tahoma" pitchFamily="34" charset="0"/>
              </a:rPr>
              <a:t>для отражения расходов республиканского бюджета;</a:t>
            </a:r>
          </a:p>
          <a:p>
            <a:pPr algn="just"/>
            <a:r>
              <a:rPr lang="ru-RU" sz="1100" b="1" dirty="0" smtClean="0">
                <a:latin typeface="Tahoma" pitchFamily="34" charset="0"/>
                <a:cs typeface="Tahoma" pitchFamily="34" charset="0"/>
              </a:rPr>
              <a:t>«</a:t>
            </a:r>
            <a:r>
              <a:rPr lang="en-US" sz="1100" b="1" dirty="0">
                <a:latin typeface="Tahoma" pitchFamily="34" charset="0"/>
                <a:cs typeface="Tahoma" pitchFamily="34" charset="0"/>
              </a:rPr>
              <a:t>S</a:t>
            </a:r>
            <a:r>
              <a:rPr lang="ru-RU" sz="1100" b="1" dirty="0" smtClean="0">
                <a:latin typeface="Tahoma" pitchFamily="34" charset="0"/>
                <a:cs typeface="Tahoma" pitchFamily="34" charset="0"/>
              </a:rPr>
              <a:t>»</a:t>
            </a:r>
            <a:r>
              <a:rPr lang="en-US" sz="1100" dirty="0" smtClean="0">
                <a:latin typeface="Tahoma" pitchFamily="34" charset="0"/>
                <a:cs typeface="Tahoma" pitchFamily="34" charset="0"/>
              </a:rPr>
              <a:t> - </a:t>
            </a:r>
            <a:r>
              <a:rPr lang="ru-RU" sz="1100" dirty="0" smtClean="0">
                <a:latin typeface="Tahoma" pitchFamily="34" charset="0"/>
                <a:cs typeface="Tahoma" pitchFamily="34" charset="0"/>
              </a:rPr>
              <a:t>для отражения расходов местного бюджета, в целях </a:t>
            </a:r>
            <a:r>
              <a:rPr lang="ru-RU" sz="1100" dirty="0" err="1" smtClean="0">
                <a:latin typeface="Tahoma" pitchFamily="34" charset="0"/>
                <a:cs typeface="Tahoma" pitchFamily="34" charset="0"/>
              </a:rPr>
              <a:t>софинансирования</a:t>
            </a:r>
            <a:r>
              <a:rPr lang="ru-RU" sz="1100" dirty="0" smtClean="0">
                <a:latin typeface="Tahoma" pitchFamily="34" charset="0"/>
                <a:cs typeface="Tahoma" pitchFamily="34" charset="0"/>
              </a:rPr>
              <a:t>.</a:t>
            </a:r>
          </a:p>
        </p:txBody>
      </p:sp>
      <p:graphicFrame>
        <p:nvGraphicFramePr>
          <p:cNvPr id="103" name="Таблица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1027735"/>
              </p:ext>
            </p:extLst>
          </p:nvPr>
        </p:nvGraphicFramePr>
        <p:xfrm>
          <a:off x="384519" y="3132936"/>
          <a:ext cx="8063980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199"/>
                <a:gridCol w="403199"/>
                <a:gridCol w="403199"/>
                <a:gridCol w="403199"/>
                <a:gridCol w="403199"/>
                <a:gridCol w="403199"/>
                <a:gridCol w="403199"/>
                <a:gridCol w="403199"/>
                <a:gridCol w="403199"/>
                <a:gridCol w="403199"/>
                <a:gridCol w="403199"/>
                <a:gridCol w="403199"/>
                <a:gridCol w="403199"/>
                <a:gridCol w="403199"/>
                <a:gridCol w="403199"/>
                <a:gridCol w="403199"/>
                <a:gridCol w="403199"/>
                <a:gridCol w="403199"/>
                <a:gridCol w="403199"/>
                <a:gridCol w="40319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72636">
                <a:tc gridSpan="3"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Уникальный код для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каждого ГРБС</a:t>
                      </a:r>
                    </a:p>
                    <a:p>
                      <a:endParaRPr lang="ru-RU" sz="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975</a:t>
                      </a:r>
                    </a:p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МУ «Управление образования» администрации МОГО «Ухта»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Разделы определяют отраслевые направления расходов </a:t>
                      </a:r>
                    </a:p>
                    <a:p>
                      <a:pPr algn="ctr"/>
                      <a:endParaRPr lang="ru-RU" sz="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07 «Образование»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Подразделы детализируют направления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в разделах </a:t>
                      </a:r>
                    </a:p>
                    <a:p>
                      <a:endParaRPr lang="ru-RU" sz="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01</a:t>
                      </a:r>
                    </a:p>
                    <a:p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«Дошкольное образование»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10"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Целевые статьи обеспечивают увязку бюджетных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ассигнований к целевым назначениям, в том числе к конкретным программам, направлениям деятельности субъектов бюджетного планирования</a:t>
                      </a:r>
                    </a:p>
                    <a:p>
                      <a:endParaRPr lang="ru-RU" sz="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8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07.1.21.73010 </a:t>
                      </a:r>
                    </a:p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07 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– 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 МП «Развитие образования на 2014-2020 годы»</a:t>
                      </a:r>
                    </a:p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1 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–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 Подпрограмма «Развитие дошкольного образования»</a:t>
                      </a:r>
                    </a:p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– Оказание муниципальных услуг (выполнения работ) дошкольными образовательными учреждениями</a:t>
                      </a:r>
                    </a:p>
                    <a:p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73010 – Реализация образовательных программ дошкольного образования</a:t>
                      </a:r>
                      <a:endParaRPr lang="ru-RU" sz="8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Виды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расходов указывают вид бюджетных ассигнований (выплаты персоналу, закупки, инвестиции, субсидии ...)</a:t>
                      </a:r>
                    </a:p>
                    <a:p>
                      <a:pPr algn="ctr"/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611 </a:t>
                      </a:r>
                    </a:p>
                    <a:p>
                      <a:pPr algn="l"/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Субсидии бюджетным учреждениям на финансовое обеспечение муниципального задания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69" name="Прямая соединительная линия 68"/>
          <p:cNvCxnSpPr/>
          <p:nvPr/>
        </p:nvCxnSpPr>
        <p:spPr>
          <a:xfrm>
            <a:off x="4001680" y="2346689"/>
            <a:ext cx="0" cy="133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flipV="1">
            <a:off x="3237243" y="2365739"/>
            <a:ext cx="0" cy="1080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>
            <a:off x="3237243" y="2479954"/>
            <a:ext cx="7644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3075431" y="2424751"/>
            <a:ext cx="1168350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latin typeface="Tahoma" pitchFamily="34" charset="0"/>
                <a:cs typeface="Tahoma" pitchFamily="34" charset="0"/>
              </a:rPr>
              <a:t>Программа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4221623" y="2432371"/>
            <a:ext cx="1168350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latin typeface="Tahoma" pitchFamily="34" charset="0"/>
                <a:cs typeface="Tahoma" pitchFamily="34" charset="0"/>
              </a:rPr>
              <a:t>Основное мероприятие</a:t>
            </a:r>
          </a:p>
        </p:txBody>
      </p:sp>
      <p:cxnSp>
        <p:nvCxnSpPr>
          <p:cNvPr id="97" name="Прямая соединительная линия 96"/>
          <p:cNvCxnSpPr/>
          <p:nvPr/>
        </p:nvCxnSpPr>
        <p:spPr>
          <a:xfrm flipV="1">
            <a:off x="4025480" y="2346689"/>
            <a:ext cx="0" cy="133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3714394" y="2428561"/>
            <a:ext cx="1008112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latin typeface="Tahoma" pitchFamily="34" charset="0"/>
                <a:cs typeface="Tahoma" pitchFamily="34" charset="0"/>
              </a:rPr>
              <a:t>Под-</a:t>
            </a:r>
          </a:p>
          <a:p>
            <a:pPr algn="ctr"/>
            <a:r>
              <a:rPr lang="ru-RU" sz="800" dirty="0" smtClean="0">
                <a:latin typeface="Tahoma" pitchFamily="34" charset="0"/>
                <a:cs typeface="Tahoma" pitchFamily="34" charset="0"/>
              </a:rPr>
              <a:t>программа</a:t>
            </a:r>
          </a:p>
        </p:txBody>
      </p:sp>
      <p:cxnSp>
        <p:nvCxnSpPr>
          <p:cNvPr id="99" name="Прямая соединительная линия 98"/>
          <p:cNvCxnSpPr/>
          <p:nvPr/>
        </p:nvCxnSpPr>
        <p:spPr>
          <a:xfrm flipV="1">
            <a:off x="4409743" y="2354704"/>
            <a:ext cx="0" cy="125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>
          <a:xfrm>
            <a:off x="4025480" y="2479954"/>
            <a:ext cx="3859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>
          <a:xfrm flipV="1">
            <a:off x="4432813" y="2354111"/>
            <a:ext cx="0" cy="133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 flipV="1">
            <a:off x="5188209" y="2362126"/>
            <a:ext cx="0" cy="125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>
            <a:off x="4432813" y="2487376"/>
            <a:ext cx="7553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4722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 и форма проекта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1400" dirty="0" smtClean="0"/>
              <a:t>Бюджетным кодексом Российской Федерации установлены единые требования к форме и содержанию проекта решения о бюджете (статья 184.1.).</a:t>
            </a:r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085934"/>
              </p:ext>
            </p:extLst>
          </p:nvPr>
        </p:nvGraphicFramePr>
        <p:xfrm>
          <a:off x="755576" y="1844824"/>
          <a:ext cx="7560840" cy="457200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5849030"/>
                <a:gridCol w="1711810"/>
              </a:tblGrid>
              <a:tr h="3618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Номер статьи, приложения к проекту решения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8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Основные характеристики бюджета городского округа (объем доходов, общий объем расходов, дефицит (профицит)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статья 1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18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Общий объем бюджетных ассигнований, направляемых на исполнение публичных нормативных обязательств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статья 2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18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Объем межбюджетных трансфертов, получаемых из других бюджетов в очередном финансовом году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статья 3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18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Распределение бюджетных ассигнований по целевым статьям (муниципальным программам и непрограммным направлениям деятельности), группам видов расходов на очередной финансовый год и плановый период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приложение 1, 2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18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Ведомственная структура расходов на очередной финансовый год - распределение бюджетных ассигнований по главным распорядителям бюджетных средств, целевым статьям (муниципальным программам и непрограммным направлениям деятельности), группам видов расходов на очередной финансовый год и плановый период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приложение 3,4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9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Источники финансирования дефицита бюджета на очередной финансовый год и плановый период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приложение 5,6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08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Перечень главных администраторов доходов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приложение 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61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Перечень главных администраторов источников финансирования дефицита бюджета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приложение 8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18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Верхний предел муниципального внутреннего долга по состоянию на 1 января года, следующего за очередным финансовым годом и каждым годом планового периода, с указанием в том числе верхнего предела долга по муниципальным гарантиям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статья 11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637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Этапы формирования бюджета</a:t>
            </a:r>
          </a:p>
        </p:txBody>
      </p:sp>
      <p:sp>
        <p:nvSpPr>
          <p:cNvPr id="2457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39B224C-4148-49DC-BA96-D9FC9A68699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smtClean="0"/>
          </a:p>
        </p:txBody>
      </p:sp>
      <p:sp>
        <p:nvSpPr>
          <p:cNvPr id="5" name="Полилиния 4"/>
          <p:cNvSpPr/>
          <p:nvPr/>
        </p:nvSpPr>
        <p:spPr>
          <a:xfrm>
            <a:off x="2544763" y="5297488"/>
            <a:ext cx="5821362" cy="868362"/>
          </a:xfrm>
          <a:custGeom>
            <a:avLst/>
            <a:gdLst>
              <a:gd name="connsiteX0" fmla="*/ 0 w 5821846"/>
              <a:gd name="connsiteY0" fmla="*/ 86842 h 868416"/>
              <a:gd name="connsiteX1" fmla="*/ 86842 w 5821846"/>
              <a:gd name="connsiteY1" fmla="*/ 0 h 868416"/>
              <a:gd name="connsiteX2" fmla="*/ 5735004 w 5821846"/>
              <a:gd name="connsiteY2" fmla="*/ 0 h 868416"/>
              <a:gd name="connsiteX3" fmla="*/ 5821846 w 5821846"/>
              <a:gd name="connsiteY3" fmla="*/ 86842 h 868416"/>
              <a:gd name="connsiteX4" fmla="*/ 5821846 w 5821846"/>
              <a:gd name="connsiteY4" fmla="*/ 781574 h 868416"/>
              <a:gd name="connsiteX5" fmla="*/ 5735004 w 5821846"/>
              <a:gd name="connsiteY5" fmla="*/ 868416 h 868416"/>
              <a:gd name="connsiteX6" fmla="*/ 86842 w 5821846"/>
              <a:gd name="connsiteY6" fmla="*/ 868416 h 868416"/>
              <a:gd name="connsiteX7" fmla="*/ 0 w 5821846"/>
              <a:gd name="connsiteY7" fmla="*/ 781574 h 868416"/>
              <a:gd name="connsiteX8" fmla="*/ 0 w 5821846"/>
              <a:gd name="connsiteY8" fmla="*/ 86842 h 86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1846" h="868416">
                <a:moveTo>
                  <a:pt x="0" y="86842"/>
                </a:moveTo>
                <a:cubicBezTo>
                  <a:pt x="0" y="38880"/>
                  <a:pt x="38880" y="0"/>
                  <a:pt x="86842" y="0"/>
                </a:cubicBezTo>
                <a:lnTo>
                  <a:pt x="5735004" y="0"/>
                </a:lnTo>
                <a:cubicBezTo>
                  <a:pt x="5782966" y="0"/>
                  <a:pt x="5821846" y="38880"/>
                  <a:pt x="5821846" y="86842"/>
                </a:cubicBezTo>
                <a:lnTo>
                  <a:pt x="5821846" y="781574"/>
                </a:lnTo>
                <a:cubicBezTo>
                  <a:pt x="5821846" y="829536"/>
                  <a:pt x="5782966" y="868416"/>
                  <a:pt x="5735004" y="868416"/>
                </a:cubicBezTo>
                <a:lnTo>
                  <a:pt x="86842" y="868416"/>
                </a:lnTo>
                <a:cubicBezTo>
                  <a:pt x="38880" y="868416"/>
                  <a:pt x="0" y="829536"/>
                  <a:pt x="0" y="781574"/>
                </a:cubicBezTo>
                <a:lnTo>
                  <a:pt x="0" y="86842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  <p:txBody>
          <a:bodyPr lIns="101635" tIns="101635" rIns="1100854" bIns="101635" spcCol="1270" anchor="ctr"/>
          <a:lstStyle/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Составление проекта бюджета</a:t>
            </a:r>
          </a:p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(июль – 15 ноября)</a:t>
            </a:r>
          </a:p>
        </p:txBody>
      </p:sp>
      <p:sp>
        <p:nvSpPr>
          <p:cNvPr id="7" name="Полилиния 6"/>
          <p:cNvSpPr/>
          <p:nvPr/>
        </p:nvSpPr>
        <p:spPr>
          <a:xfrm>
            <a:off x="2109788" y="4308475"/>
            <a:ext cx="5822950" cy="868363"/>
          </a:xfrm>
          <a:custGeom>
            <a:avLst/>
            <a:gdLst>
              <a:gd name="connsiteX0" fmla="*/ 0 w 5821846"/>
              <a:gd name="connsiteY0" fmla="*/ 86842 h 868416"/>
              <a:gd name="connsiteX1" fmla="*/ 86842 w 5821846"/>
              <a:gd name="connsiteY1" fmla="*/ 0 h 868416"/>
              <a:gd name="connsiteX2" fmla="*/ 5735004 w 5821846"/>
              <a:gd name="connsiteY2" fmla="*/ 0 h 868416"/>
              <a:gd name="connsiteX3" fmla="*/ 5821846 w 5821846"/>
              <a:gd name="connsiteY3" fmla="*/ 86842 h 868416"/>
              <a:gd name="connsiteX4" fmla="*/ 5821846 w 5821846"/>
              <a:gd name="connsiteY4" fmla="*/ 781574 h 868416"/>
              <a:gd name="connsiteX5" fmla="*/ 5735004 w 5821846"/>
              <a:gd name="connsiteY5" fmla="*/ 868416 h 868416"/>
              <a:gd name="connsiteX6" fmla="*/ 86842 w 5821846"/>
              <a:gd name="connsiteY6" fmla="*/ 868416 h 868416"/>
              <a:gd name="connsiteX7" fmla="*/ 0 w 5821846"/>
              <a:gd name="connsiteY7" fmla="*/ 781574 h 868416"/>
              <a:gd name="connsiteX8" fmla="*/ 0 w 5821846"/>
              <a:gd name="connsiteY8" fmla="*/ 86842 h 86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1846" h="868416">
                <a:moveTo>
                  <a:pt x="0" y="86842"/>
                </a:moveTo>
                <a:cubicBezTo>
                  <a:pt x="0" y="38880"/>
                  <a:pt x="38880" y="0"/>
                  <a:pt x="86842" y="0"/>
                </a:cubicBezTo>
                <a:lnTo>
                  <a:pt x="5735004" y="0"/>
                </a:lnTo>
                <a:cubicBezTo>
                  <a:pt x="5782966" y="0"/>
                  <a:pt x="5821846" y="38880"/>
                  <a:pt x="5821846" y="86842"/>
                </a:cubicBezTo>
                <a:lnTo>
                  <a:pt x="5821846" y="781574"/>
                </a:lnTo>
                <a:cubicBezTo>
                  <a:pt x="5821846" y="829536"/>
                  <a:pt x="5782966" y="868416"/>
                  <a:pt x="5735004" y="868416"/>
                </a:cubicBezTo>
                <a:lnTo>
                  <a:pt x="86842" y="868416"/>
                </a:lnTo>
                <a:cubicBezTo>
                  <a:pt x="38880" y="868416"/>
                  <a:pt x="0" y="829536"/>
                  <a:pt x="0" y="781574"/>
                </a:cubicBezTo>
                <a:lnTo>
                  <a:pt x="0" y="86842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shade val="50000"/>
              <a:hueOff val="214044"/>
              <a:satOff val="-3415"/>
              <a:lumOff val="32886"/>
              <a:alphaOff val="0"/>
            </a:schemeClr>
          </a:effectRef>
          <a:fontRef idx="minor">
            <a:schemeClr val="lt1"/>
          </a:fontRef>
        </p:style>
        <p:txBody>
          <a:bodyPr lIns="101635" tIns="101635" rIns="1100854" bIns="101635" spcCol="1270" anchor="ctr"/>
          <a:lstStyle/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Рассмотрение и утверждение проекта бюджета (15 ноября – 15 декабря)</a:t>
            </a:r>
          </a:p>
        </p:txBody>
      </p:sp>
      <p:sp>
        <p:nvSpPr>
          <p:cNvPr id="9" name="Полилиния 8"/>
          <p:cNvSpPr/>
          <p:nvPr/>
        </p:nvSpPr>
        <p:spPr>
          <a:xfrm>
            <a:off x="1630363" y="3319463"/>
            <a:ext cx="5821362" cy="868362"/>
          </a:xfrm>
          <a:custGeom>
            <a:avLst/>
            <a:gdLst>
              <a:gd name="connsiteX0" fmla="*/ 0 w 5821846"/>
              <a:gd name="connsiteY0" fmla="*/ 86842 h 868416"/>
              <a:gd name="connsiteX1" fmla="*/ 86842 w 5821846"/>
              <a:gd name="connsiteY1" fmla="*/ 0 h 868416"/>
              <a:gd name="connsiteX2" fmla="*/ 5735004 w 5821846"/>
              <a:gd name="connsiteY2" fmla="*/ 0 h 868416"/>
              <a:gd name="connsiteX3" fmla="*/ 5821846 w 5821846"/>
              <a:gd name="connsiteY3" fmla="*/ 86842 h 868416"/>
              <a:gd name="connsiteX4" fmla="*/ 5821846 w 5821846"/>
              <a:gd name="connsiteY4" fmla="*/ 781574 h 868416"/>
              <a:gd name="connsiteX5" fmla="*/ 5735004 w 5821846"/>
              <a:gd name="connsiteY5" fmla="*/ 868416 h 868416"/>
              <a:gd name="connsiteX6" fmla="*/ 86842 w 5821846"/>
              <a:gd name="connsiteY6" fmla="*/ 868416 h 868416"/>
              <a:gd name="connsiteX7" fmla="*/ 0 w 5821846"/>
              <a:gd name="connsiteY7" fmla="*/ 781574 h 868416"/>
              <a:gd name="connsiteX8" fmla="*/ 0 w 5821846"/>
              <a:gd name="connsiteY8" fmla="*/ 86842 h 86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1846" h="868416">
                <a:moveTo>
                  <a:pt x="0" y="86842"/>
                </a:moveTo>
                <a:cubicBezTo>
                  <a:pt x="0" y="38880"/>
                  <a:pt x="38880" y="0"/>
                  <a:pt x="86842" y="0"/>
                </a:cubicBezTo>
                <a:lnTo>
                  <a:pt x="5735004" y="0"/>
                </a:lnTo>
                <a:cubicBezTo>
                  <a:pt x="5782966" y="0"/>
                  <a:pt x="5821846" y="38880"/>
                  <a:pt x="5821846" y="86842"/>
                </a:cubicBezTo>
                <a:lnTo>
                  <a:pt x="5821846" y="781574"/>
                </a:lnTo>
                <a:cubicBezTo>
                  <a:pt x="5821846" y="829536"/>
                  <a:pt x="5782966" y="868416"/>
                  <a:pt x="5735004" y="868416"/>
                </a:cubicBezTo>
                <a:lnTo>
                  <a:pt x="86842" y="868416"/>
                </a:lnTo>
                <a:cubicBezTo>
                  <a:pt x="38880" y="868416"/>
                  <a:pt x="0" y="829536"/>
                  <a:pt x="0" y="781574"/>
                </a:cubicBezTo>
                <a:lnTo>
                  <a:pt x="0" y="86842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shade val="50000"/>
              <a:hueOff val="214044"/>
              <a:satOff val="-3415"/>
              <a:lumOff val="32886"/>
              <a:alphaOff val="0"/>
            </a:schemeClr>
          </a:effectRef>
          <a:fontRef idx="minor">
            <a:schemeClr val="lt1"/>
          </a:fontRef>
        </p:style>
        <p:txBody>
          <a:bodyPr lIns="101635" tIns="101635" rIns="1100854" bIns="101635" spcCol="1270" anchor="ctr"/>
          <a:lstStyle/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Исполнение бюджета</a:t>
            </a:r>
          </a:p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(1 января – 31 декабря)</a:t>
            </a:r>
          </a:p>
        </p:txBody>
      </p:sp>
      <p:sp>
        <p:nvSpPr>
          <p:cNvPr id="11" name="Полилиния 10"/>
          <p:cNvSpPr/>
          <p:nvPr/>
        </p:nvSpPr>
        <p:spPr>
          <a:xfrm>
            <a:off x="899592" y="2349500"/>
            <a:ext cx="6037783" cy="868363"/>
          </a:xfrm>
          <a:custGeom>
            <a:avLst/>
            <a:gdLst>
              <a:gd name="connsiteX0" fmla="*/ 0 w 5821846"/>
              <a:gd name="connsiteY0" fmla="*/ 86842 h 868416"/>
              <a:gd name="connsiteX1" fmla="*/ 86842 w 5821846"/>
              <a:gd name="connsiteY1" fmla="*/ 0 h 868416"/>
              <a:gd name="connsiteX2" fmla="*/ 5735004 w 5821846"/>
              <a:gd name="connsiteY2" fmla="*/ 0 h 868416"/>
              <a:gd name="connsiteX3" fmla="*/ 5821846 w 5821846"/>
              <a:gd name="connsiteY3" fmla="*/ 86842 h 868416"/>
              <a:gd name="connsiteX4" fmla="*/ 5821846 w 5821846"/>
              <a:gd name="connsiteY4" fmla="*/ 781574 h 868416"/>
              <a:gd name="connsiteX5" fmla="*/ 5735004 w 5821846"/>
              <a:gd name="connsiteY5" fmla="*/ 868416 h 868416"/>
              <a:gd name="connsiteX6" fmla="*/ 86842 w 5821846"/>
              <a:gd name="connsiteY6" fmla="*/ 868416 h 868416"/>
              <a:gd name="connsiteX7" fmla="*/ 0 w 5821846"/>
              <a:gd name="connsiteY7" fmla="*/ 781574 h 868416"/>
              <a:gd name="connsiteX8" fmla="*/ 0 w 5821846"/>
              <a:gd name="connsiteY8" fmla="*/ 86842 h 86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1846" h="868416">
                <a:moveTo>
                  <a:pt x="0" y="86842"/>
                </a:moveTo>
                <a:cubicBezTo>
                  <a:pt x="0" y="38880"/>
                  <a:pt x="38880" y="0"/>
                  <a:pt x="86842" y="0"/>
                </a:cubicBezTo>
                <a:lnTo>
                  <a:pt x="5735004" y="0"/>
                </a:lnTo>
                <a:cubicBezTo>
                  <a:pt x="5782966" y="0"/>
                  <a:pt x="5821846" y="38880"/>
                  <a:pt x="5821846" y="86842"/>
                </a:cubicBezTo>
                <a:lnTo>
                  <a:pt x="5821846" y="781574"/>
                </a:lnTo>
                <a:cubicBezTo>
                  <a:pt x="5821846" y="829536"/>
                  <a:pt x="5782966" y="868416"/>
                  <a:pt x="5735004" y="868416"/>
                </a:cubicBezTo>
                <a:lnTo>
                  <a:pt x="86842" y="868416"/>
                </a:lnTo>
                <a:cubicBezTo>
                  <a:pt x="38880" y="868416"/>
                  <a:pt x="0" y="829536"/>
                  <a:pt x="0" y="781574"/>
                </a:cubicBezTo>
                <a:lnTo>
                  <a:pt x="0" y="86842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  <p:txBody>
          <a:bodyPr lIns="101635" tIns="101635" rIns="1100854" bIns="101635" spcCol="1270" anchor="ctr"/>
          <a:lstStyle/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Контроль за исполнением</a:t>
            </a:r>
          </a:p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(1 января – 31 декабря)</a:t>
            </a:r>
          </a:p>
        </p:txBody>
      </p:sp>
      <p:sp>
        <p:nvSpPr>
          <p:cNvPr id="13" name="Полилиния 12"/>
          <p:cNvSpPr/>
          <p:nvPr/>
        </p:nvSpPr>
        <p:spPr>
          <a:xfrm>
            <a:off x="323528" y="1341438"/>
            <a:ext cx="6110610" cy="868362"/>
          </a:xfrm>
          <a:custGeom>
            <a:avLst/>
            <a:gdLst>
              <a:gd name="connsiteX0" fmla="*/ 0 w 5821846"/>
              <a:gd name="connsiteY0" fmla="*/ 86842 h 868416"/>
              <a:gd name="connsiteX1" fmla="*/ 86842 w 5821846"/>
              <a:gd name="connsiteY1" fmla="*/ 0 h 868416"/>
              <a:gd name="connsiteX2" fmla="*/ 5735004 w 5821846"/>
              <a:gd name="connsiteY2" fmla="*/ 0 h 868416"/>
              <a:gd name="connsiteX3" fmla="*/ 5821846 w 5821846"/>
              <a:gd name="connsiteY3" fmla="*/ 86842 h 868416"/>
              <a:gd name="connsiteX4" fmla="*/ 5821846 w 5821846"/>
              <a:gd name="connsiteY4" fmla="*/ 781574 h 868416"/>
              <a:gd name="connsiteX5" fmla="*/ 5735004 w 5821846"/>
              <a:gd name="connsiteY5" fmla="*/ 868416 h 868416"/>
              <a:gd name="connsiteX6" fmla="*/ 86842 w 5821846"/>
              <a:gd name="connsiteY6" fmla="*/ 868416 h 868416"/>
              <a:gd name="connsiteX7" fmla="*/ 0 w 5821846"/>
              <a:gd name="connsiteY7" fmla="*/ 781574 h 868416"/>
              <a:gd name="connsiteX8" fmla="*/ 0 w 5821846"/>
              <a:gd name="connsiteY8" fmla="*/ 86842 h 86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1846" h="868416">
                <a:moveTo>
                  <a:pt x="0" y="86842"/>
                </a:moveTo>
                <a:cubicBezTo>
                  <a:pt x="0" y="38880"/>
                  <a:pt x="38880" y="0"/>
                  <a:pt x="86842" y="0"/>
                </a:cubicBezTo>
                <a:lnTo>
                  <a:pt x="5735004" y="0"/>
                </a:lnTo>
                <a:cubicBezTo>
                  <a:pt x="5782966" y="0"/>
                  <a:pt x="5821846" y="38880"/>
                  <a:pt x="5821846" y="86842"/>
                </a:cubicBezTo>
                <a:lnTo>
                  <a:pt x="5821846" y="781574"/>
                </a:lnTo>
                <a:cubicBezTo>
                  <a:pt x="5821846" y="829536"/>
                  <a:pt x="5782966" y="868416"/>
                  <a:pt x="5735004" y="868416"/>
                </a:cubicBezTo>
                <a:lnTo>
                  <a:pt x="86842" y="868416"/>
                </a:lnTo>
                <a:cubicBezTo>
                  <a:pt x="38880" y="868416"/>
                  <a:pt x="0" y="829536"/>
                  <a:pt x="0" y="781574"/>
                </a:cubicBezTo>
                <a:lnTo>
                  <a:pt x="0" y="86842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1635" tIns="101635" rIns="1089458" bIns="101635" anchor="ctr"/>
          <a:lstStyle/>
          <a:p>
            <a:pPr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Рассмотрение и у</a:t>
            </a:r>
            <a:r>
              <a:rPr lang="ru-RU" dirty="0">
                <a:solidFill>
                  <a:schemeClr val="tx1"/>
                </a:solidFill>
                <a:cs typeface="Arial" charset="0"/>
              </a:rPr>
              <a:t>тверждение </a:t>
            </a:r>
            <a:r>
              <a:rPr lang="ru-RU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годового отчета</a:t>
            </a:r>
            <a:r>
              <a:rPr lang="ru-RU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cs typeface="Arial" charset="0"/>
              </a:rPr>
              <a:t>(</a:t>
            </a:r>
            <a:r>
              <a:rPr lang="ru-RU" sz="1400" dirty="0">
                <a:solidFill>
                  <a:schemeClr val="tx1"/>
                </a:solidFill>
                <a:latin typeface="Arial" charset="0"/>
                <a:cs typeface="Arial" charset="0"/>
              </a:rPr>
              <a:t>передается администрацией в Совет </a:t>
            </a:r>
            <a:r>
              <a:rPr lang="ru-RU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не </a:t>
            </a:r>
            <a:r>
              <a:rPr lang="ru-RU" sz="1400" dirty="0">
                <a:solidFill>
                  <a:schemeClr val="tx1"/>
                </a:solidFill>
                <a:latin typeface="Arial" charset="0"/>
                <a:cs typeface="Arial" charset="0"/>
              </a:rPr>
              <a:t>позднее 1 мая</a:t>
            </a:r>
            <a:r>
              <a:rPr lang="ru-RU" sz="1400" dirty="0">
                <a:solidFill>
                  <a:schemeClr val="tx1"/>
                </a:solidFill>
                <a:cs typeface="Arial" charset="0"/>
              </a:rPr>
              <a:t>)</a:t>
            </a:r>
          </a:p>
        </p:txBody>
      </p:sp>
      <p:sp>
        <p:nvSpPr>
          <p:cNvPr id="14" name="Полилиния 13"/>
          <p:cNvSpPr/>
          <p:nvPr/>
        </p:nvSpPr>
        <p:spPr>
          <a:xfrm rot="10800000">
            <a:off x="7326313" y="5089525"/>
            <a:ext cx="563562" cy="565150"/>
          </a:xfrm>
          <a:custGeom>
            <a:avLst/>
            <a:gdLst>
              <a:gd name="connsiteX0" fmla="*/ 0 w 564470"/>
              <a:gd name="connsiteY0" fmla="*/ 310459 h 564470"/>
              <a:gd name="connsiteX1" fmla="*/ 127006 w 564470"/>
              <a:gd name="connsiteY1" fmla="*/ 310459 h 564470"/>
              <a:gd name="connsiteX2" fmla="*/ 127006 w 564470"/>
              <a:gd name="connsiteY2" fmla="*/ 0 h 564470"/>
              <a:gd name="connsiteX3" fmla="*/ 437464 w 564470"/>
              <a:gd name="connsiteY3" fmla="*/ 0 h 564470"/>
              <a:gd name="connsiteX4" fmla="*/ 437464 w 564470"/>
              <a:gd name="connsiteY4" fmla="*/ 310459 h 564470"/>
              <a:gd name="connsiteX5" fmla="*/ 564470 w 564470"/>
              <a:gd name="connsiteY5" fmla="*/ 310459 h 564470"/>
              <a:gd name="connsiteX6" fmla="*/ 282235 w 564470"/>
              <a:gd name="connsiteY6" fmla="*/ 564470 h 564470"/>
              <a:gd name="connsiteX7" fmla="*/ 0 w 564470"/>
              <a:gd name="connsiteY7" fmla="*/ 310459 h 56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4470" h="564470">
                <a:moveTo>
                  <a:pt x="0" y="310459"/>
                </a:moveTo>
                <a:lnTo>
                  <a:pt x="127006" y="310459"/>
                </a:lnTo>
                <a:lnTo>
                  <a:pt x="127006" y="0"/>
                </a:lnTo>
                <a:lnTo>
                  <a:pt x="437464" y="0"/>
                </a:lnTo>
                <a:lnTo>
                  <a:pt x="437464" y="310459"/>
                </a:lnTo>
                <a:lnTo>
                  <a:pt x="564470" y="310459"/>
                </a:lnTo>
                <a:lnTo>
                  <a:pt x="282235" y="564470"/>
                </a:lnTo>
                <a:lnTo>
                  <a:pt x="0" y="310459"/>
                </a:lnTo>
                <a:close/>
              </a:path>
            </a:pathLst>
          </a:custGeom>
        </p:spPr>
        <p:style>
          <a:lnRef idx="2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60026" tIns="33020" rIns="160025" bIns="172726" spcCol="1270" anchor="ctr"/>
          <a:lstStyle/>
          <a:p>
            <a:pPr algn="ctr" defTabSz="11557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600"/>
          </a:p>
        </p:txBody>
      </p:sp>
      <p:sp>
        <p:nvSpPr>
          <p:cNvPr id="15" name="Полилиния 14"/>
          <p:cNvSpPr/>
          <p:nvPr/>
        </p:nvSpPr>
        <p:spPr>
          <a:xfrm rot="10800000">
            <a:off x="6891338" y="4090988"/>
            <a:ext cx="563562" cy="565150"/>
          </a:xfrm>
          <a:custGeom>
            <a:avLst/>
            <a:gdLst>
              <a:gd name="connsiteX0" fmla="*/ 0 w 564470"/>
              <a:gd name="connsiteY0" fmla="*/ 310459 h 564470"/>
              <a:gd name="connsiteX1" fmla="*/ 127006 w 564470"/>
              <a:gd name="connsiteY1" fmla="*/ 310459 h 564470"/>
              <a:gd name="connsiteX2" fmla="*/ 127006 w 564470"/>
              <a:gd name="connsiteY2" fmla="*/ 0 h 564470"/>
              <a:gd name="connsiteX3" fmla="*/ 437464 w 564470"/>
              <a:gd name="connsiteY3" fmla="*/ 0 h 564470"/>
              <a:gd name="connsiteX4" fmla="*/ 437464 w 564470"/>
              <a:gd name="connsiteY4" fmla="*/ 310459 h 564470"/>
              <a:gd name="connsiteX5" fmla="*/ 564470 w 564470"/>
              <a:gd name="connsiteY5" fmla="*/ 310459 h 564470"/>
              <a:gd name="connsiteX6" fmla="*/ 282235 w 564470"/>
              <a:gd name="connsiteY6" fmla="*/ 564470 h 564470"/>
              <a:gd name="connsiteX7" fmla="*/ 0 w 564470"/>
              <a:gd name="connsiteY7" fmla="*/ 310459 h 56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4470" h="564470">
                <a:moveTo>
                  <a:pt x="0" y="310459"/>
                </a:moveTo>
                <a:lnTo>
                  <a:pt x="127006" y="310459"/>
                </a:lnTo>
                <a:lnTo>
                  <a:pt x="127006" y="0"/>
                </a:lnTo>
                <a:lnTo>
                  <a:pt x="437464" y="0"/>
                </a:lnTo>
                <a:lnTo>
                  <a:pt x="437464" y="310459"/>
                </a:lnTo>
                <a:lnTo>
                  <a:pt x="564470" y="310459"/>
                </a:lnTo>
                <a:lnTo>
                  <a:pt x="282235" y="564470"/>
                </a:lnTo>
                <a:lnTo>
                  <a:pt x="0" y="310459"/>
                </a:lnTo>
                <a:close/>
              </a:path>
            </a:pathLst>
          </a:custGeom>
        </p:spPr>
        <p:style>
          <a:lnRef idx="2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60026" tIns="33020" rIns="160026" bIns="172726" spcCol="1270" anchor="ctr"/>
          <a:lstStyle/>
          <a:p>
            <a:pPr algn="ctr" defTabSz="11557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600"/>
          </a:p>
        </p:txBody>
      </p:sp>
      <p:sp>
        <p:nvSpPr>
          <p:cNvPr id="16" name="Полилиния 15"/>
          <p:cNvSpPr/>
          <p:nvPr/>
        </p:nvSpPr>
        <p:spPr>
          <a:xfrm rot="10800000">
            <a:off x="6456363" y="3116263"/>
            <a:ext cx="563562" cy="565150"/>
          </a:xfrm>
          <a:custGeom>
            <a:avLst/>
            <a:gdLst>
              <a:gd name="connsiteX0" fmla="*/ 0 w 564470"/>
              <a:gd name="connsiteY0" fmla="*/ 310459 h 564470"/>
              <a:gd name="connsiteX1" fmla="*/ 127006 w 564470"/>
              <a:gd name="connsiteY1" fmla="*/ 310459 h 564470"/>
              <a:gd name="connsiteX2" fmla="*/ 127006 w 564470"/>
              <a:gd name="connsiteY2" fmla="*/ 0 h 564470"/>
              <a:gd name="connsiteX3" fmla="*/ 437464 w 564470"/>
              <a:gd name="connsiteY3" fmla="*/ 0 h 564470"/>
              <a:gd name="connsiteX4" fmla="*/ 437464 w 564470"/>
              <a:gd name="connsiteY4" fmla="*/ 310459 h 564470"/>
              <a:gd name="connsiteX5" fmla="*/ 564470 w 564470"/>
              <a:gd name="connsiteY5" fmla="*/ 310459 h 564470"/>
              <a:gd name="connsiteX6" fmla="*/ 282235 w 564470"/>
              <a:gd name="connsiteY6" fmla="*/ 564470 h 564470"/>
              <a:gd name="connsiteX7" fmla="*/ 0 w 564470"/>
              <a:gd name="connsiteY7" fmla="*/ 310459 h 56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4470" h="564470">
                <a:moveTo>
                  <a:pt x="0" y="310459"/>
                </a:moveTo>
                <a:lnTo>
                  <a:pt x="127006" y="310459"/>
                </a:lnTo>
                <a:lnTo>
                  <a:pt x="127006" y="0"/>
                </a:lnTo>
                <a:lnTo>
                  <a:pt x="437464" y="0"/>
                </a:lnTo>
                <a:lnTo>
                  <a:pt x="437464" y="310459"/>
                </a:lnTo>
                <a:lnTo>
                  <a:pt x="564470" y="310459"/>
                </a:lnTo>
                <a:lnTo>
                  <a:pt x="282235" y="564470"/>
                </a:lnTo>
                <a:lnTo>
                  <a:pt x="0" y="310459"/>
                </a:lnTo>
                <a:close/>
              </a:path>
            </a:pathLst>
          </a:custGeom>
        </p:spPr>
        <p:style>
          <a:lnRef idx="2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60026" tIns="33020" rIns="160026" bIns="172725" spcCol="1270" anchor="ctr"/>
          <a:lstStyle/>
          <a:p>
            <a:pPr algn="ctr" defTabSz="11557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600"/>
          </a:p>
        </p:txBody>
      </p:sp>
      <p:sp>
        <p:nvSpPr>
          <p:cNvPr id="17" name="Полилиния 16"/>
          <p:cNvSpPr/>
          <p:nvPr/>
        </p:nvSpPr>
        <p:spPr>
          <a:xfrm rot="10800000">
            <a:off x="6021388" y="2127250"/>
            <a:ext cx="565150" cy="565150"/>
          </a:xfrm>
          <a:custGeom>
            <a:avLst/>
            <a:gdLst>
              <a:gd name="connsiteX0" fmla="*/ 0 w 564470"/>
              <a:gd name="connsiteY0" fmla="*/ 310459 h 564470"/>
              <a:gd name="connsiteX1" fmla="*/ 127006 w 564470"/>
              <a:gd name="connsiteY1" fmla="*/ 310459 h 564470"/>
              <a:gd name="connsiteX2" fmla="*/ 127006 w 564470"/>
              <a:gd name="connsiteY2" fmla="*/ 0 h 564470"/>
              <a:gd name="connsiteX3" fmla="*/ 437464 w 564470"/>
              <a:gd name="connsiteY3" fmla="*/ 0 h 564470"/>
              <a:gd name="connsiteX4" fmla="*/ 437464 w 564470"/>
              <a:gd name="connsiteY4" fmla="*/ 310459 h 564470"/>
              <a:gd name="connsiteX5" fmla="*/ 564470 w 564470"/>
              <a:gd name="connsiteY5" fmla="*/ 310459 h 564470"/>
              <a:gd name="connsiteX6" fmla="*/ 282235 w 564470"/>
              <a:gd name="connsiteY6" fmla="*/ 564470 h 564470"/>
              <a:gd name="connsiteX7" fmla="*/ 0 w 564470"/>
              <a:gd name="connsiteY7" fmla="*/ 310459 h 56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4470" h="564470">
                <a:moveTo>
                  <a:pt x="0" y="310459"/>
                </a:moveTo>
                <a:lnTo>
                  <a:pt x="127006" y="310459"/>
                </a:lnTo>
                <a:lnTo>
                  <a:pt x="127006" y="0"/>
                </a:lnTo>
                <a:lnTo>
                  <a:pt x="437464" y="0"/>
                </a:lnTo>
                <a:lnTo>
                  <a:pt x="437464" y="310459"/>
                </a:lnTo>
                <a:lnTo>
                  <a:pt x="564470" y="310459"/>
                </a:lnTo>
                <a:lnTo>
                  <a:pt x="282235" y="564470"/>
                </a:lnTo>
                <a:lnTo>
                  <a:pt x="0" y="310459"/>
                </a:lnTo>
                <a:close/>
              </a:path>
            </a:pathLst>
          </a:custGeom>
        </p:spPr>
        <p:style>
          <a:lnRef idx="2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60026" tIns="33020" rIns="160026" bIns="172726" spcCol="1270" anchor="ctr"/>
          <a:lstStyle/>
          <a:p>
            <a:pPr algn="ctr" defTabSz="11557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600"/>
          </a:p>
        </p:txBody>
      </p:sp>
      <p:graphicFrame>
        <p:nvGraphicFramePr>
          <p:cNvPr id="18" name="Схема 17"/>
          <p:cNvGraphicFramePr/>
          <p:nvPr/>
        </p:nvGraphicFramePr>
        <p:xfrm>
          <a:off x="6258468" y="1237876"/>
          <a:ext cx="2405681" cy="1069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9" name="Схема 18"/>
          <p:cNvGraphicFramePr/>
          <p:nvPr/>
        </p:nvGraphicFramePr>
        <p:xfrm>
          <a:off x="-143344" y="4216417"/>
          <a:ext cx="2405681" cy="1069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Graphic spid="18" grpId="0">
        <p:bldAsOne/>
      </p:bldGraphic>
      <p:bldGraphic spid="19" grpId="0">
        <p:bldAsOne/>
      </p:bldGraphic>
    </p:bldLst>
  </p:timing>
</p:sld>
</file>

<file path=ppt/theme/theme1.xml><?xml version="1.0" encoding="utf-8"?>
<a:theme xmlns:a="http://schemas.openxmlformats.org/drawingml/2006/main" name="Бюджет_для_граждан 2015-20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Шрифты Мо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spAutoFit/>
      </a:bodyPr>
      <a:lstStyle>
        <a:defPPr>
          <a:defRPr sz="1400" dirty="0" smtClean="0">
            <a:latin typeface="Tahoma" pitchFamily="34" charset="0"/>
            <a:cs typeface="Tahoma" pitchFamily="34" charset="0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Бюджет_для_граждан 2015-2017</Template>
  <TotalTime>11111</TotalTime>
  <Words>8368</Words>
  <Application>Microsoft Office PowerPoint</Application>
  <PresentationFormat>Экран (4:3)</PresentationFormat>
  <Paragraphs>2678</Paragraphs>
  <Slides>61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61</vt:i4>
      </vt:variant>
    </vt:vector>
  </HeadingPairs>
  <TitlesOfParts>
    <vt:vector size="62" baseType="lpstr">
      <vt:lpstr>Бюджет_для_граждан 2015-2017</vt:lpstr>
      <vt:lpstr>БЮДЖЕТ ДЛЯ ГРАЖДАН</vt:lpstr>
      <vt:lpstr>Презентация PowerPoint</vt:lpstr>
      <vt:lpstr>Социально-экономическая характеристика МОГО «Ухта»</vt:lpstr>
      <vt:lpstr>Сеть муниципальных учреждений</vt:lpstr>
      <vt:lpstr>Основные понятия</vt:lpstr>
      <vt:lpstr>Бюджетная классификация</vt:lpstr>
      <vt:lpstr>Бюджетная классификация</vt:lpstr>
      <vt:lpstr>Содержание и форма проекта </vt:lpstr>
      <vt:lpstr>Этапы формирования бюджета</vt:lpstr>
      <vt:lpstr>Участники бюджетного процесса</vt:lpstr>
      <vt:lpstr>Участие граждан в формировании бюджета</vt:lpstr>
      <vt:lpstr>Майские указы Президента Российской Федерации</vt:lpstr>
      <vt:lpstr>Майские указы Президента Российской Федерации</vt:lpstr>
      <vt:lpstr>Средняя заработная плата работника бюджетной сферы</vt:lpstr>
      <vt:lpstr>Основные характеристики бюджета</vt:lpstr>
      <vt:lpstr>Доходы и расходы на душу населения по сравнению с другими муниципальными образованиями</vt:lpstr>
      <vt:lpstr>Презентация PowerPoint</vt:lpstr>
      <vt:lpstr>Доходы муниципального образования</vt:lpstr>
      <vt:lpstr>Презентация PowerPoint</vt:lpstr>
      <vt:lpstr>Мы - налогоплательщики</vt:lpstr>
      <vt:lpstr>Презентация PowerPoint</vt:lpstr>
      <vt:lpstr>Презентация PowerPoint</vt:lpstr>
      <vt:lpstr>Презентация PowerPoint</vt:lpstr>
      <vt:lpstr>Презентация PowerPoint</vt:lpstr>
      <vt:lpstr>Выпадающие доходы при предоставлении льгот по местным налогам</vt:lpstr>
      <vt:lpstr>Мероприятия по увеличению доходов</vt:lpstr>
      <vt:lpstr>Презентация PowerPoint</vt:lpstr>
      <vt:lpstr>Структура расходов бюджета</vt:lpstr>
      <vt:lpstr>Структура расходов бюджета</vt:lpstr>
      <vt:lpstr>Презентация PowerPoint</vt:lpstr>
      <vt:lpstr>Презентация PowerPoint</vt:lpstr>
      <vt:lpstr>Муниципальные программы</vt:lpstr>
      <vt:lpstr>Программные расходы бюджета</vt:lpstr>
      <vt:lpstr>Программные расходы бюджета</vt:lpstr>
      <vt:lpstr>Развитие системы муниципального управления на 2014-2020 годы</vt:lpstr>
      <vt:lpstr>Развитие экономики на 2014-2020 годы</vt:lpstr>
      <vt:lpstr>Безопасность жизнедеятельности населения на 2014-2020 годы</vt:lpstr>
      <vt:lpstr>Развитие транспортной системы на 2014-2020 годы</vt:lpstr>
      <vt:lpstr>Жилье и жилищно-коммунальное хозяйство на 2014-2020 годы</vt:lpstr>
      <vt:lpstr>Жилье и жилищно-коммунальное хозяйство на 2014-2020 годы</vt:lpstr>
      <vt:lpstr>Развитие образования на 2014-2020 годы</vt:lpstr>
      <vt:lpstr>Развитие образования на 2014-2020 годы</vt:lpstr>
      <vt:lpstr>Развитие образования на 2014-2020 годы</vt:lpstr>
      <vt:lpstr>Культура на 2014-2020 годы</vt:lpstr>
      <vt:lpstr>Культура на 2014-2020 годы</vt:lpstr>
      <vt:lpstr>Социальная поддержка населения на 2016-2020 годы</vt:lpstr>
      <vt:lpstr>Развитие физической культуры и спорта на 2014-2020 годы</vt:lpstr>
      <vt:lpstr>Презентация PowerPoint</vt:lpstr>
      <vt:lpstr>Участие в федеральных и республиканских программах</vt:lpstr>
      <vt:lpstr>Участие в федеральных и республиканских программах</vt:lpstr>
      <vt:lpstr>Участие в федеральных и республиканских программах</vt:lpstr>
      <vt:lpstr>Непрограммные мероприятия</vt:lpstr>
      <vt:lpstr>Непрограммные мероприятия</vt:lpstr>
      <vt:lpstr>Мероприятия по расходам</vt:lpstr>
      <vt:lpstr>Презентация PowerPoint</vt:lpstr>
      <vt:lpstr>Динамика муниципального внутреннего долга</vt:lpstr>
      <vt:lpstr>Ограничения, установленные Бюджетным кодексом Российской Федерации</vt:lpstr>
      <vt:lpstr>Риски и проблемы бюджета</vt:lpstr>
      <vt:lpstr>Народный бюджет</vt:lpstr>
      <vt:lpstr>Открытость бюджетных данных, опросы и конкурсы</vt:lpstr>
      <vt:lpstr>Контактная информация</vt:lpstr>
    </vt:vector>
  </TitlesOfParts>
  <Company>Финансовое управление администрации МОГО "Ухта"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привет</dc:title>
  <dc:creator>Броткина О.В.</dc:creator>
  <cp:lastModifiedBy>Броткина О.В.</cp:lastModifiedBy>
  <cp:revision>1335</cp:revision>
  <cp:lastPrinted>2016-11-29T13:13:56Z</cp:lastPrinted>
  <dcterms:created xsi:type="dcterms:W3CDTF">2013-11-20T11:05:04Z</dcterms:created>
  <dcterms:modified xsi:type="dcterms:W3CDTF">2017-06-22T14:43:01Z</dcterms:modified>
</cp:coreProperties>
</file>