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sldIdLst>
    <p:sldId id="345" r:id="rId2"/>
    <p:sldId id="516" r:id="rId3"/>
    <p:sldId id="455" r:id="rId4"/>
    <p:sldId id="499" r:id="rId5"/>
    <p:sldId id="456" r:id="rId6"/>
    <p:sldId id="442" r:id="rId7"/>
    <p:sldId id="443" r:id="rId8"/>
    <p:sldId id="490" r:id="rId9"/>
    <p:sldId id="394" r:id="rId10"/>
    <p:sldId id="395" r:id="rId11"/>
    <p:sldId id="457" r:id="rId12"/>
    <p:sldId id="458" r:id="rId13"/>
    <p:sldId id="494" r:id="rId14"/>
    <p:sldId id="497" r:id="rId15"/>
    <p:sldId id="392" r:id="rId16"/>
    <p:sldId id="459" r:id="rId17"/>
    <p:sldId id="377" r:id="rId18"/>
    <p:sldId id="495" r:id="rId19"/>
    <p:sldId id="379" r:id="rId20"/>
    <p:sldId id="461" r:id="rId21"/>
    <p:sldId id="519" r:id="rId22"/>
    <p:sldId id="520" r:id="rId23"/>
    <p:sldId id="434" r:id="rId24"/>
    <p:sldId id="431" r:id="rId25"/>
    <p:sldId id="416" r:id="rId26"/>
    <p:sldId id="524" r:id="rId27"/>
    <p:sldId id="521" r:id="rId28"/>
    <p:sldId id="522" r:id="rId29"/>
    <p:sldId id="523" r:id="rId30"/>
    <p:sldId id="506" r:id="rId31"/>
    <p:sldId id="384" r:id="rId32"/>
    <p:sldId id="463" r:id="rId33"/>
    <p:sldId id="481" r:id="rId34"/>
    <p:sldId id="319" r:id="rId35"/>
    <p:sldId id="385" r:id="rId36"/>
    <p:sldId id="465" r:id="rId37"/>
    <p:sldId id="466" r:id="rId38"/>
    <p:sldId id="484" r:id="rId39"/>
    <p:sldId id="515" r:id="rId40"/>
    <p:sldId id="513" r:id="rId41"/>
    <p:sldId id="514" r:id="rId42"/>
    <p:sldId id="517" r:id="rId43"/>
    <p:sldId id="518" r:id="rId44"/>
    <p:sldId id="487" r:id="rId45"/>
    <p:sldId id="488" r:id="rId46"/>
    <p:sldId id="468" r:id="rId47"/>
    <p:sldId id="417" r:id="rId48"/>
    <p:sldId id="469" r:id="rId49"/>
    <p:sldId id="410" r:id="rId50"/>
    <p:sldId id="505" r:id="rId51"/>
    <p:sldId id="508" r:id="rId52"/>
    <p:sldId id="498" r:id="rId53"/>
    <p:sldId id="507" r:id="rId54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00FF"/>
    <a:srgbClr val="8180B6"/>
    <a:srgbClr val="CCFFCC"/>
    <a:srgbClr val="99CC99"/>
    <a:srgbClr val="CC9900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 autoAdjust="0"/>
    <p:restoredTop sz="98553" autoAdjust="0"/>
  </p:normalViewPr>
  <p:slideViewPr>
    <p:cSldViewPr>
      <p:cViewPr>
        <p:scale>
          <a:sx n="50" d="100"/>
          <a:sy n="50" d="100"/>
        </p:scale>
        <p:origin x="-523" y="3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9.pn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9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20109638953148E-2"/>
          <c:y val="3.2053217329253064E-2"/>
          <c:w val="0.71902266691411565"/>
          <c:h val="0.805391490899443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Фактическая заработная плата за 2016 год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362896737771421E-2"/>
                  <c:y val="-1.4523381500642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856193279180067E-2"/>
                  <c:y val="-1.1618705200514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31044</c:v>
                </c:pt>
                <c:pt idx="1">
                  <c:v>37993</c:v>
                </c:pt>
                <c:pt idx="2">
                  <c:v>31832</c:v>
                </c:pt>
                <c:pt idx="3">
                  <c:v>24782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685760"/>
        <c:axId val="10969984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Целевой показатель 2017 года</c:v>
                </c:pt>
              </c:strCache>
            </c:strRef>
          </c:tx>
          <c:dLbls>
            <c:dLbl>
              <c:idx val="0"/>
              <c:layout>
                <c:manualLayout>
                  <c:x val="-3.8015354426981278E-2"/>
                  <c:y val="-5.5188849702442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863870492670707E-3"/>
                  <c:y val="-4.9379497102185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6142086701156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166838361291847E-2"/>
                  <c:y val="-4.9379497102185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Педагогические работники организаций дополнительного образования детей</c:v>
                </c:pt>
                <c:pt idx="1">
                  <c:v>Педагогические работники общеобразовательных организаций</c:v>
                </c:pt>
                <c:pt idx="2">
                  <c:v>Педагогические работники дошкольных образовательных учреждений</c:v>
                </c:pt>
                <c:pt idx="3">
                  <c:v>Работники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38176</c:v>
                </c:pt>
                <c:pt idx="1">
                  <c:v>38392</c:v>
                </c:pt>
                <c:pt idx="2">
                  <c:v>32111</c:v>
                </c:pt>
                <c:pt idx="3">
                  <c:v>32684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685760"/>
        <c:axId val="109699840"/>
      </c:lineChart>
      <c:catAx>
        <c:axId val="109685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09699840"/>
        <c:crosses val="autoZero"/>
        <c:auto val="1"/>
        <c:lblAlgn val="ctr"/>
        <c:lblOffset val="100"/>
        <c:noMultiLvlLbl val="0"/>
      </c:catAx>
      <c:valAx>
        <c:axId val="1096998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096857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23776796680253"/>
          <c:y val="0.21895427078901986"/>
          <c:w val="0.19446315918417345"/>
          <c:h val="0.41395296711540486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33836077707253"/>
          <c:y val="5.2025355859864106E-2"/>
          <c:w val="0.87245523572031169"/>
          <c:h val="0.61911398626107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Lbls>
            <c:dLbl>
              <c:idx val="0"/>
              <c:layout>
                <c:manualLayout>
                  <c:x val="3.4558124827166858E-2"/>
                  <c:y val="1.01695695649606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798437355972397E-2"/>
                  <c:y val="2.54239239124016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718984281382061E-2"/>
                  <c:y val="7.6271771737204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79453074590313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079453074590313E-2"/>
                  <c:y val="1.27119619562007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5918593620375189E-2"/>
                  <c:y val="1.0169569564960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7279062413583429E-2"/>
                  <c:y val="7.62717717372047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7279062413583429E-2"/>
                  <c:y val="1.77965465503038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(факт)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1973.2</c:v>
                </c:pt>
                <c:pt idx="1">
                  <c:v>1440.2</c:v>
                </c:pt>
                <c:pt idx="2">
                  <c:v>1376.1</c:v>
                </c:pt>
                <c:pt idx="3">
                  <c:v>1458.2</c:v>
                </c:pt>
                <c:pt idx="4">
                  <c:v>1422.6</c:v>
                </c:pt>
                <c:pt idx="5">
                  <c:v>1338.2</c:v>
                </c:pt>
                <c:pt idx="6">
                  <c:v>1343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layout>
                <c:manualLayout>
                  <c:x val="2.169280185585867E-2"/>
                  <c:y val="1.01692036048637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540161941513684E-2"/>
                  <c:y val="1.52543470945735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930427605897703E-2"/>
                  <c:y val="1.27118836871742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467042894425681E-2"/>
                  <c:y val="4.188326032472202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0242131560750373E-2"/>
                  <c:y val="2.04432778667228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384889919921482E-2"/>
                  <c:y val="7.41786558311877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1801320514822333E-2"/>
                  <c:y val="1.016942027977492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3264705226294202E-2"/>
                  <c:y val="1.495273561825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2747875354107648E-2"/>
                  <c:y val="-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395E-2"/>
                  <c:y val="2.7517713715673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(факт)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Лист1!$C$2:$C$8</c:f>
              <c:numCache>
                <c:formatCode>#,##0.0_р_.</c:formatCode>
                <c:ptCount val="7"/>
                <c:pt idx="0">
                  <c:v>1259.9000000000001</c:v>
                </c:pt>
                <c:pt idx="1">
                  <c:v>784.6</c:v>
                </c:pt>
                <c:pt idx="2">
                  <c:v>732.4</c:v>
                </c:pt>
                <c:pt idx="3">
                  <c:v>748.7</c:v>
                </c:pt>
                <c:pt idx="4">
                  <c:v>770.6</c:v>
                </c:pt>
                <c:pt idx="5">
                  <c:v>755.4</c:v>
                </c:pt>
                <c:pt idx="6">
                  <c:v>763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1.5839140545784811E-2"/>
                  <c:y val="1.52543543474409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730833574981598E-2"/>
                  <c:y val="5.0847101398874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683767928442373E-2"/>
                  <c:y val="1.0169636954686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170685463183906E-2"/>
                  <c:y val="-8.374485315833943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562690995070272E-2"/>
                  <c:y val="7.03911783843365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636813811871146E-2"/>
                  <c:y val="1.50450391304054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337824273382154E-2"/>
                  <c:y val="4.87540217571945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58626843032722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1331444759206799E-2"/>
                  <c:y val="-5.50354274313470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4164305949008291E-2"/>
                  <c:y val="4.1276570573509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410764872521245E-2"/>
                      <c:h val="4.972450868422210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>
                    <a:latin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 (факт)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</c:strCache>
            </c:strRef>
          </c:cat>
          <c:val>
            <c:numRef>
              <c:f>Лист1!$D$2:$D$8</c:f>
              <c:numCache>
                <c:formatCode>#,##0.0_р_.</c:formatCode>
                <c:ptCount val="7"/>
                <c:pt idx="0">
                  <c:v>196.9</c:v>
                </c:pt>
                <c:pt idx="1">
                  <c:v>128.1</c:v>
                </c:pt>
                <c:pt idx="2">
                  <c:v>91</c:v>
                </c:pt>
                <c:pt idx="3">
                  <c:v>117.4</c:v>
                </c:pt>
                <c:pt idx="4">
                  <c:v>27.7</c:v>
                </c:pt>
                <c:pt idx="5">
                  <c:v>16.899999999999999</c:v>
                </c:pt>
                <c:pt idx="6">
                  <c:v>16.5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7302272"/>
        <c:axId val="127324544"/>
      </c:barChart>
      <c:catAx>
        <c:axId val="12730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27324544"/>
        <c:crosses val="autoZero"/>
        <c:auto val="1"/>
        <c:lblAlgn val="ctr"/>
        <c:lblOffset val="250"/>
        <c:noMultiLvlLbl val="0"/>
      </c:catAx>
      <c:valAx>
        <c:axId val="127324544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000" baseline="0">
                <a:latin typeface="Tahoma" panose="020B0604030504040204" pitchFamily="34" charset="0"/>
              </a:defRPr>
            </a:pPr>
            <a:endParaRPr lang="ru-RU"/>
          </a:p>
        </c:txPr>
        <c:crossAx val="127302272"/>
        <c:crosses val="autoZero"/>
        <c:crossBetween val="between"/>
        <c:majorUnit val="200"/>
      </c:valAx>
    </c:plotArea>
    <c:legend>
      <c:legendPos val="r"/>
      <c:layout>
        <c:manualLayout>
          <c:xMode val="edge"/>
          <c:yMode val="edge"/>
          <c:x val="0.10498683840776275"/>
          <c:y val="0.73392862598421871"/>
          <c:w val="0.89501312335958005"/>
          <c:h val="0.26607142857142857"/>
        </c:manualLayout>
      </c:layout>
      <c:overlay val="0"/>
      <c:txPr>
        <a:bodyPr/>
        <a:lstStyle/>
        <a:p>
          <a:pPr>
            <a:defRPr sz="1400" kern="1000" baseline="0">
              <a:latin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2687239581234536"/>
                  <c:y val="6.85294742608246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5148413510747186"/>
                  <c:y val="1.64315192330317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2.220040699853362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8368474923234388"/>
                  <c:y val="-4.42055880259817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Дотации - 277,18 млн. руб.</c:v>
                </c:pt>
                <c:pt idx="1">
                  <c:v>Субсидии - 421,77 млн. руб.</c:v>
                </c:pt>
                <c:pt idx="2">
                  <c:v>Иные межбюджетные трансферты - 40,00 млн. руб.</c:v>
                </c:pt>
                <c:pt idx="3">
                  <c:v>Субвенции - 1 468,12 млн. руб</c:v>
                </c:pt>
              </c:strCache>
            </c:strRef>
          </c:cat>
          <c:val>
            <c:numRef>
              <c:f>Лист1!$B$3:$B$6</c:f>
              <c:numCache>
                <c:formatCode>0.0%</c:formatCode>
                <c:ptCount val="4"/>
                <c:pt idx="0">
                  <c:v>0.126</c:v>
                </c:pt>
                <c:pt idx="1">
                  <c:v>0.191</c:v>
                </c:pt>
                <c:pt idx="2">
                  <c:v>1.7999999999999999E-2</c:v>
                </c:pt>
                <c:pt idx="3">
                  <c:v>0.66500000000000004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0164459739359602"/>
          <c:y val="0.4988152521480313"/>
          <c:w val="0.86022936999814636"/>
          <c:h val="0.3029165053836934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868406418491445"/>
                  <c:y val="5.953995317354299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627769404975862E-2"/>
                  <c:y val="6.781721690696589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59594290734129"/>
                  <c:y val="-0.139059419524144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636642784032754"/>
                  <c:y val="4.6503064393024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- 176,61 млн. руб.</c:v>
                </c:pt>
                <c:pt idx="1">
                  <c:v>Субсидии - 48,67 млн. руб.</c:v>
                </c:pt>
                <c:pt idx="2">
                  <c:v>Субвенции - 1 464,07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0.104</c:v>
                </c:pt>
                <c:pt idx="1">
                  <c:v>2.9000000000000001E-2</c:v>
                </c:pt>
                <c:pt idx="2">
                  <c:v>0.86699999999999999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0164459739359602"/>
          <c:y val="0.4988152521480313"/>
          <c:w val="0.8561352041844309"/>
          <c:h val="0.26260154875302388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58748055674208"/>
          <c:y val="5.1147022020259454E-2"/>
          <c:w val="0.78175356023178777"/>
          <c:h val="0.4104669690156146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2687239581234536"/>
                  <c:y val="5.608996901581310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7856688077756917E-3"/>
                  <c:y val="3.969594745405691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32777504654293"/>
                  <c:y val="-0.1617365826288963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2636642784032754"/>
                  <c:y val="4.650306439302479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Дотации - 174,82 млн. руб.</c:v>
                </c:pt>
                <c:pt idx="1">
                  <c:v>Субсидии - 50,27 млн. руб.</c:v>
                </c:pt>
                <c:pt idx="2">
                  <c:v>Субвенции - 1 464,50 млн. руб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0.10299999999999999</c:v>
                </c:pt>
                <c:pt idx="1">
                  <c:v>0.03</c:v>
                </c:pt>
                <c:pt idx="2">
                  <c:v>0.86699999999999999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0164459739359602"/>
          <c:y val="0.4988152521480313"/>
          <c:w val="0.81519354604727634"/>
          <c:h val="0.2651212335424407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574497142593906E-2"/>
          <c:y val="0.12931176368025349"/>
          <c:w val="0.84345438582704901"/>
          <c:h val="0.82250504282265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193078366179728"/>
                  <c:y val="-5.633644570435682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9441414820214195"/>
                  <c:y val="-9.483287289080736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5.1788283686636551E-2"/>
                  <c:y val="2.98445292513775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1848051210208802E-2"/>
                  <c:y val="0.3503264307036503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8.4710099961792865E-2"/>
                  <c:y val="4.27599045245617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0.18174267899772653"/>
                  <c:y val="0.134114281935121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8177892158323872"/>
                  <c:y val="5.96875554259569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2449323607223407"/>
                  <c:y val="-2.00927548692172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8.6976898682440865E-2"/>
                  <c:y val="-7.88923676766340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8.9086759104453614E-2"/>
                  <c:y val="-4.07142170022035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0.1945282954107177"/>
                  <c:y val="-7.905939708583470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243.5</c:v>
                </c:pt>
                <c:pt idx="1">
                  <c:v>32.200000000000003</c:v>
                </c:pt>
                <c:pt idx="2">
                  <c:v>226.9</c:v>
                </c:pt>
                <c:pt idx="3">
                  <c:v>693.7</c:v>
                </c:pt>
                <c:pt idx="4">
                  <c:v>1980.7</c:v>
                </c:pt>
                <c:pt idx="5">
                  <c:v>224.4</c:v>
                </c:pt>
                <c:pt idx="6">
                  <c:v>126.8</c:v>
                </c:pt>
                <c:pt idx="7">
                  <c:v>149.9</c:v>
                </c:pt>
                <c:pt idx="8">
                  <c:v>10.8</c:v>
                </c:pt>
                <c:pt idx="9">
                  <c:v>13.7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634066007371213E-2"/>
          <c:y val="9.5385692586314672E-2"/>
          <c:w val="0.79808923836365764"/>
          <c:h val="0.809228614827370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12291913346563714"/>
                  <c:y val="-0.142470800324610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
252,8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2674899521371513"/>
                  <c:y val="-7.03873627668339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8.0621839745760038E-2"/>
                  <c:y val="-1.4293637932829225E-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6.0468538932341609E-2"/>
                  <c:y val="0.1539602612697480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2838664584402679"/>
                  <c:y val="8.13382228623286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6.1283213384734678E-2"/>
                  <c:y val="2.491167032380096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7.7043343395093639E-2"/>
                  <c:y val="-3.31612400041637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3157071860980937"/>
                  <c:y val="-0.11960425957315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1.3189591915014259E-2"/>
                  <c:y val="-0.1721601363903074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4924703567199774"/>
                  <c:y val="-0.16696453710450601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 smtClean="0"/>
                      <a:t>Обслуживание </a:t>
                    </a:r>
                    <a:r>
                      <a:rPr lang="ru-RU" sz="1000" dirty="0" err="1" smtClean="0"/>
                      <a:t>муниципа-льного</a:t>
                    </a:r>
                    <a:r>
                      <a:rPr lang="ru-RU" sz="1000" dirty="0" smtClean="0"/>
                      <a:t> долга
53,5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252.8</c:v>
                </c:pt>
                <c:pt idx="1">
                  <c:v>30.3</c:v>
                </c:pt>
                <c:pt idx="2">
                  <c:v>226.1</c:v>
                </c:pt>
                <c:pt idx="3">
                  <c:v>146.5</c:v>
                </c:pt>
                <c:pt idx="4">
                  <c:v>1907.8</c:v>
                </c:pt>
                <c:pt idx="5">
                  <c:v>167.6</c:v>
                </c:pt>
                <c:pt idx="6">
                  <c:v>103.3</c:v>
                </c:pt>
                <c:pt idx="7">
                  <c:v>126</c:v>
                </c:pt>
                <c:pt idx="8">
                  <c:v>5.7</c:v>
                </c:pt>
                <c:pt idx="9">
                  <c:v>53.5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059923334808E-2"/>
          <c:y val="0.14479317123174043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9.9665481726891103E-2"/>
                  <c:y val="-0.13824544818382245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</a:t>
                    </a:r>
                    <a:r>
                      <a:rPr lang="ru-RU" dirty="0" smtClean="0"/>
                      <a:t>-дарственные </a:t>
                    </a:r>
                    <a:r>
                      <a:rPr lang="ru-RU" dirty="0"/>
                      <a:t>вопросы
257,5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6.1936467679095671E-2"/>
                  <c:y val="-7.3648204480641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8.0624348368864372E-3"/>
                  <c:y val="-1.030687008384357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4.7772707630257634E-3"/>
                  <c:y val="0.1627281551472102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6.0029910726534422E-2"/>
                  <c:y val="7.96363472192485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9.3810447361922789E-2"/>
                  <c:y val="1.89379973445316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3590303214256316"/>
                  <c:y val="-3.674885712937165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7533818369824677"/>
                  <c:y val="-0.123042515539825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7495369989299532E-2"/>
                  <c:y val="-0.168145461112300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0.13560529673224134"/>
                  <c:y val="-0.16760249923215784"/>
                </c:manualLayout>
              </c:layout>
              <c:tx>
                <c:rich>
                  <a:bodyPr/>
                  <a:lstStyle/>
                  <a:p>
                    <a:r>
                      <a:rPr lang="ru-RU" sz="990" dirty="0"/>
                      <a:t>Обслуживание </a:t>
                    </a:r>
                    <a:r>
                      <a:rPr lang="ru-RU" sz="990" dirty="0" err="1" smtClean="0"/>
                      <a:t>муниципа-льного</a:t>
                    </a:r>
                    <a:r>
                      <a:rPr lang="ru-RU" sz="990" dirty="0" smtClean="0"/>
                      <a:t> </a:t>
                    </a:r>
                    <a:r>
                      <a:rPr lang="ru-RU" sz="990" dirty="0"/>
                      <a:t>долга
55,8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Обслуживание муниципального долга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257.5</c:v>
                </c:pt>
                <c:pt idx="1">
                  <c:v>30.3</c:v>
                </c:pt>
                <c:pt idx="2">
                  <c:v>186.8</c:v>
                </c:pt>
                <c:pt idx="3">
                  <c:v>146.5</c:v>
                </c:pt>
                <c:pt idx="4">
                  <c:v>1900.6</c:v>
                </c:pt>
                <c:pt idx="5">
                  <c:v>152.6</c:v>
                </c:pt>
                <c:pt idx="6">
                  <c:v>102.9</c:v>
                </c:pt>
                <c:pt idx="7">
                  <c:v>130.80000000000001</c:v>
                </c:pt>
                <c:pt idx="8">
                  <c:v>5.7</c:v>
                </c:pt>
                <c:pt idx="9">
                  <c:v>55.8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709583028529633E-2"/>
          <c:y val="0.22687619748911814"/>
          <c:w val="0.7984299420599047"/>
          <c:h val="0.7691788341061273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4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spPr>
              <a:solidFill>
                <a:schemeClr val="accent5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4.9301591507352732E-3"/>
                  <c:y val="-0.113662255788923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9035637553352661"/>
                  <c:y val="-0.1136132056657534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9990749327511823"/>
                  <c:y val="-1.110914641481951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463057790782736E-3"/>
                  <c:y val="-1.42188838533453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1321002943395791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8.1144986723038548E-2"/>
                  <c:y val="6.43971598565717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1265164824404265"/>
                  <c:y val="-2.06912797358802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3791036178999935"/>
                  <c:y val="-0.1018716558110468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5192875945371495E-2"/>
                  <c:y val="-0.124557236851135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6.9279012032786316E-2"/>
                  <c:y val="-0.146988080214512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  <c:pt idx="9">
                  <c:v>Переселение граждан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149.5</c:v>
                </c:pt>
                <c:pt idx="1">
                  <c:v>1.5</c:v>
                </c:pt>
                <c:pt idx="2">
                  <c:v>276.39999999999998</c:v>
                </c:pt>
                <c:pt idx="3">
                  <c:v>525.70000000000005</c:v>
                </c:pt>
                <c:pt idx="4">
                  <c:v>1974.1</c:v>
                </c:pt>
                <c:pt idx="5">
                  <c:v>1.7</c:v>
                </c:pt>
                <c:pt idx="6">
                  <c:v>168.3</c:v>
                </c:pt>
                <c:pt idx="7">
                  <c:v>109.3</c:v>
                </c:pt>
                <c:pt idx="8">
                  <c:v>41.9</c:v>
                </c:pt>
                <c:pt idx="9">
                  <c:v>256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 w="25389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183199234504904E-2"/>
          <c:y val="0.17737085373786926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-8.9796914012127194E-2"/>
                  <c:y val="-0.136125930217684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3.5097410280681536E-2"/>
                  <c:y val="-0.170297813308671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3555856792054216"/>
                  <c:y val="-0.169255497510412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6.9385854802864438E-4"/>
                  <c:y val="-7.828176421055223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16149884592696243"/>
                  <c:y val="3.0969006538800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5.3003547960051585E-2"/>
                  <c:y val="0.1163561323739353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7.0753422778280797E-2"/>
                  <c:y val="-1.31442948130808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6895873631574615"/>
                  <c:y val="-0.115287309775229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системы </a:t>
                    </a:r>
                    <a:r>
                      <a:rPr lang="ru-RU" dirty="0" err="1" smtClean="0"/>
                      <a:t>муниципа-льного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управления
142,8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10553573510851373"/>
                  <c:y val="-0.1378707617336200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Безопасность </a:t>
                    </a:r>
                    <a:r>
                      <a:rPr lang="ru-RU" dirty="0" err="1" smtClean="0"/>
                      <a:t>жизне</a:t>
                    </a:r>
                    <a:r>
                      <a:rPr lang="ru-RU" dirty="0" smtClean="0"/>
                      <a:t>-деятельности </a:t>
                    </a:r>
                    <a:r>
                      <a:rPr lang="ru-RU" dirty="0"/>
                      <a:t>населения
45,5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130.80000000000001</c:v>
                </c:pt>
                <c:pt idx="1">
                  <c:v>2.9</c:v>
                </c:pt>
                <c:pt idx="2">
                  <c:v>200.4</c:v>
                </c:pt>
                <c:pt idx="3">
                  <c:v>185.8</c:v>
                </c:pt>
                <c:pt idx="4">
                  <c:v>1904.8</c:v>
                </c:pt>
                <c:pt idx="5">
                  <c:v>1.5</c:v>
                </c:pt>
                <c:pt idx="6">
                  <c:v>151.6</c:v>
                </c:pt>
                <c:pt idx="7">
                  <c:v>142.80000000000001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239122904491459E-2"/>
          <c:y val="0.16868346365558531"/>
          <c:w val="0.813974029945286"/>
          <c:h val="0.77246910683924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dPt>
            <c:idx val="6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3"/>
              </a:solidFill>
            </c:spPr>
          </c:dPt>
          <c:dPt>
            <c:idx val="8"/>
            <c:bubble3D val="0"/>
            <c:spPr>
              <a:solidFill>
                <a:schemeClr val="accent4"/>
              </a:solidFill>
            </c:spPr>
          </c:dPt>
          <c:dLbls>
            <c:dLbl>
              <c:idx val="0"/>
              <c:layout>
                <c:manualLayout>
                  <c:x val="3.2307400128954375E-2"/>
                  <c:y val="-0.1382825577044495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6555675021263752"/>
                  <c:y val="-0.172060943067496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4699319388427032"/>
                  <c:y val="-0.12536502429391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8728821988092299E-2"/>
                  <c:y val="-5.21479400966831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0.20704089585562599"/>
                  <c:y val="2.588312108511658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6383918772464124E-2"/>
                  <c:y val="0.114025073039061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6.4730121820725985E-3"/>
                  <c:y val="-2.412033334952243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8.6753110681263207E-2"/>
                  <c:y val="-0.118937723725946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Развитие </a:t>
                    </a:r>
                    <a:r>
                      <a:rPr lang="ru-RU" dirty="0"/>
                      <a:t>системы </a:t>
                    </a:r>
                    <a:r>
                      <a:rPr lang="ru-RU" dirty="0" err="1" smtClean="0"/>
                      <a:t>муниципа-льного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управления
139,1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9.2270111394627818E-3"/>
                  <c:y val="-0.140302375898580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Развитие физической культуры и спорта</c:v>
                </c:pt>
                <c:pt idx="1">
                  <c:v>Социальная поддержка</c:v>
                </c:pt>
                <c:pt idx="2">
                  <c:v>Культура</c:v>
                </c:pt>
                <c:pt idx="3">
                  <c:v>Жилье и жилищно-коммунальное хозяйство</c:v>
                </c:pt>
                <c:pt idx="4">
                  <c:v>Развитие образования</c:v>
                </c:pt>
                <c:pt idx="5">
                  <c:v>Развитие экономики</c:v>
                </c:pt>
                <c:pt idx="6">
                  <c:v>Развитие транспортной системы</c:v>
                </c:pt>
                <c:pt idx="7">
                  <c:v>Развитие системы муниципального управления</c:v>
                </c:pt>
                <c:pt idx="8">
                  <c:v>Безопасность жизнедеятельности населения</c:v>
                </c:pt>
              </c:strCache>
            </c:strRef>
          </c:cat>
          <c:val>
            <c:numRef>
              <c:f>Лист1!$B$2:$B$10</c:f>
              <c:numCache>
                <c:formatCode>0.0</c:formatCode>
                <c:ptCount val="9"/>
                <c:pt idx="0">
                  <c:v>126</c:v>
                </c:pt>
                <c:pt idx="1">
                  <c:v>2.9</c:v>
                </c:pt>
                <c:pt idx="2">
                  <c:v>215.4</c:v>
                </c:pt>
                <c:pt idx="3">
                  <c:v>186.6</c:v>
                </c:pt>
                <c:pt idx="4">
                  <c:v>1912.4</c:v>
                </c:pt>
                <c:pt idx="5">
                  <c:v>1.5</c:v>
                </c:pt>
                <c:pt idx="6">
                  <c:v>190.9</c:v>
                </c:pt>
                <c:pt idx="7">
                  <c:v>139.1</c:v>
                </c:pt>
                <c:pt idx="8">
                  <c:v>45.5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88">
          <a:noFill/>
        </a:ln>
      </c:spPr>
    </c:plotArea>
    <c:plotVisOnly val="1"/>
    <c:dispBlanksAs val="zero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615698526721968E-2"/>
          <c:y val="4.7982322951770788E-2"/>
          <c:w val="0.81911777191874802"/>
          <c:h val="0.819016405584564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7.1694834268640432E-3"/>
                  <c:y val="2.0833680167332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2905070168355251E-2"/>
                  <c:y val="1.17579528200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7206760224473705E-2"/>
                  <c:y val="1.825692207038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007455359521932E-2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772863539100894E-2"/>
                  <c:y val="1.835660235282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1471173482982574E-2"/>
                  <c:y val="1.796333151670413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Факт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3481.2</c:v>
                </c:pt>
                <c:pt idx="1">
                  <c:v>3706.9</c:v>
                </c:pt>
                <c:pt idx="2">
                  <c:v>3582.9</c:v>
                </c:pt>
                <c:pt idx="3">
                  <c:v>3655.1</c:v>
                </c:pt>
                <c:pt idx="4">
                  <c:v>3027.5</c:v>
                </c:pt>
                <c:pt idx="5">
                  <c:v>3032.6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007455359521932E-2"/>
                  <c:y val="5.4658818562422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905070168355277E-2"/>
                  <c:y val="5.15930328728906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772863539100894E-2"/>
                  <c:y val="6.29775703934130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338966853728086E-2"/>
                  <c:y val="-6.0061227764816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508450280592128E-2"/>
                  <c:y val="-7.52657525343299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8640656909846513E-2"/>
                  <c:y val="1.0517894499720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94223406071412E-2"/>
                  <c:y val="1.4337295856015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Факт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3485.5</c:v>
                </c:pt>
                <c:pt idx="1">
                  <c:v>3807</c:v>
                </c:pt>
                <c:pt idx="2">
                  <c:v>3519.7</c:v>
                </c:pt>
                <c:pt idx="3">
                  <c:v>3702.6</c:v>
                </c:pt>
                <c:pt idx="4">
                  <c:v>2969.5</c:v>
                </c:pt>
                <c:pt idx="5">
                  <c:v>3019.6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2049699988167529E-2"/>
                  <c:y val="0.1030493525410756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90754505145318E-2"/>
                  <c:y val="0.1364484193114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6254968960088444E-2"/>
                  <c:y val="-1.737769877421027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856857819772509E-2"/>
                  <c:y val="0.11546409052800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628117201069799E-2"/>
                  <c:y val="6.932563048550161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03727679760966E-2"/>
                  <c:y val="1.0517894499720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1.003727679760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 год</c:v>
                </c:pt>
                <c:pt idx="1">
                  <c:v>План 2016 года</c:v>
                </c:pt>
                <c:pt idx="2">
                  <c:v>Факт 2016 года</c:v>
                </c:pt>
                <c:pt idx="3">
                  <c:v>2017 год</c:v>
                </c:pt>
                <c:pt idx="4">
                  <c:v>2018 год</c:v>
                </c:pt>
                <c:pt idx="5">
                  <c:v>2019 год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-4.3</c:v>
                </c:pt>
                <c:pt idx="1">
                  <c:v>-100.1</c:v>
                </c:pt>
                <c:pt idx="2">
                  <c:v>63.2</c:v>
                </c:pt>
                <c:pt idx="3">
                  <c:v>-47.5</c:v>
                </c:pt>
                <c:pt idx="4">
                  <c:v>58</c:v>
                </c:pt>
                <c:pt idx="5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072576"/>
        <c:axId val="110074112"/>
      </c:barChart>
      <c:catAx>
        <c:axId val="11007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0074112"/>
        <c:crosses val="autoZero"/>
        <c:auto val="1"/>
        <c:lblAlgn val="ctr"/>
        <c:lblOffset val="100"/>
        <c:noMultiLvlLbl val="0"/>
      </c:catAx>
      <c:valAx>
        <c:axId val="110074112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0072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0120011507303166"/>
          <c:y val="0.34926470588235298"/>
          <c:w val="8.9497621312175812E-2"/>
          <c:h val="0.37867647058823528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283081840206784E-2"/>
          <c:y val="0.18520502797011595"/>
          <c:w val="0.76941577809145789"/>
          <c:h val="0.7538510153660571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tx2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Pt>
            <c:idx val="4"/>
            <c:bubble3D val="0"/>
            <c:spPr>
              <a:solidFill>
                <a:schemeClr val="accent4"/>
              </a:solidFill>
            </c:spPr>
          </c:dPt>
          <c:dPt>
            <c:idx val="5"/>
            <c:bubble3D val="0"/>
            <c:spPr>
              <a:solidFill>
                <a:schemeClr val="accent5"/>
              </a:solidFill>
            </c:spPr>
          </c:dPt>
          <c:dPt>
            <c:idx val="6"/>
            <c:bubble3D val="0"/>
            <c:spPr>
              <a:solidFill>
                <a:schemeClr val="accent6"/>
              </a:solidFill>
            </c:spPr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8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1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1.2511590795874794E-3"/>
                  <c:y val="-0.124605221440201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6.4634823095746302E-3"/>
                  <c:y val="-5.46401678101389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</a:p>
                  <a:p>
                    <a:r>
                      <a:rPr lang="ru-RU" dirty="0" smtClean="0"/>
                      <a:t>Совета
6,5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6.6583233163134636E-2"/>
                  <c:y val="-9.94710011285168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0.23009614621708135"/>
                  <c:y val="-1.996352290093930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0.13292924070283368"/>
                  <c:y val="1.172169022054111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3.8848100151345828E-2"/>
                  <c:y val="0.1375732963367910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4.7219806141327161E-2"/>
                  <c:y val="4.771837300967483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6.4463200890374633E-2"/>
                  <c:y val="0.165765295942723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9.097270634478935E-2"/>
                  <c:y val="4.18545328760148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0.2276763761633587"/>
                  <c:y val="-1.56398289383812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0.1822533938319735"/>
                  <c:y val="-8.52647791896847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2"/>
              <c:layout>
                <c:manualLayout>
                  <c:x val="-5.0142306751278669E-2"/>
                  <c:y val="-0.1438676000243509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3"/>
              <c:layout>
                <c:manualLayout>
                  <c:x val="3.7818366919115796E-2"/>
                  <c:y val="-0.1370078222017655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Лист1!$A$2:$A$15</c:f>
              <c:strCache>
                <c:ptCount val="14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Расходы на ликвидацию МУП "Ухтинское телевидение"</c:v>
                </c:pt>
                <c:pt idx="3">
                  <c:v>Мероприятия по реорганизации муниципальных учреждений</c:v>
                </c:pt>
                <c:pt idx="4">
                  <c:v>Содержание УКС</c:v>
                </c:pt>
                <c:pt idx="5">
                  <c:v>Доплаты к пенсиям муниципальных служащих</c:v>
                </c:pt>
                <c:pt idx="6">
                  <c:v>Дополнительные выборы депутата Совета по избирательному округу №1</c:v>
                </c:pt>
                <c:pt idx="7">
                  <c:v>Содержание администрации</c:v>
                </c:pt>
                <c:pt idx="8">
                  <c:v>Мероприятия в связи с переездом администрации в здание по ул. Первомайская, 3</c:v>
                </c:pt>
                <c:pt idx="9">
                  <c:v>Исполнение судебных актов </c:v>
                </c:pt>
                <c:pt idx="10">
                  <c:v>Резервный фонд на ликвидацию ЧС</c:v>
                </c:pt>
                <c:pt idx="11">
                  <c:v>Приобретение оборудования котельной (пгт. Водный)</c:v>
                </c:pt>
                <c:pt idx="12">
                  <c:v>Текущий ремонт входной группы в ЗАГС</c:v>
                </c:pt>
                <c:pt idx="13">
                  <c:v>Субсидии печатным изданиям</c:v>
                </c:pt>
              </c:strCache>
            </c:strRef>
          </c:cat>
          <c:val>
            <c:numRef>
              <c:f>Лист1!$B$2:$B$15</c:f>
              <c:numCache>
                <c:formatCode>0.0</c:formatCode>
                <c:ptCount val="14"/>
                <c:pt idx="0">
                  <c:v>6.9</c:v>
                </c:pt>
                <c:pt idx="1">
                  <c:v>6.5</c:v>
                </c:pt>
                <c:pt idx="2">
                  <c:v>0.1</c:v>
                </c:pt>
                <c:pt idx="3">
                  <c:v>0.1</c:v>
                </c:pt>
                <c:pt idx="4">
                  <c:v>23.4</c:v>
                </c:pt>
                <c:pt idx="5">
                  <c:v>18</c:v>
                </c:pt>
                <c:pt idx="6">
                  <c:v>1.1000000000000001</c:v>
                </c:pt>
                <c:pt idx="7">
                  <c:v>117.9</c:v>
                </c:pt>
                <c:pt idx="8">
                  <c:v>7.4</c:v>
                </c:pt>
                <c:pt idx="9">
                  <c:v>0.6</c:v>
                </c:pt>
                <c:pt idx="10">
                  <c:v>0.7</c:v>
                </c:pt>
                <c:pt idx="11">
                  <c:v>3.3</c:v>
                </c:pt>
                <c:pt idx="12">
                  <c:v>1.4</c:v>
                </c:pt>
                <c:pt idx="13">
                  <c:v>10.8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5799109746849385"/>
                  <c:y val="-0.207936419199246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1.3098224356369046E-2"/>
                  <c:y val="-0.2604860756616660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2746415816208262"/>
                  <c:y val="-0.2000755168643638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9.9173594840956687E-3"/>
                  <c:y val="-6.746497034771667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2.5469988390657432E-2"/>
                  <c:y val="0.1686584850620493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1.7961799314657512E-2"/>
                  <c:y val="4.9387296120504388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Содержание </a:t>
                    </a:r>
                    <a:r>
                      <a:rPr lang="ru-RU" sz="1000" dirty="0" err="1" smtClean="0"/>
                      <a:t>администра-ции</a:t>
                    </a:r>
                    <a:r>
                      <a:rPr lang="ru-RU" sz="1000" dirty="0"/>
                      <a:t>
127,2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3.1457179438639772E-2"/>
                  <c:y val="-3.20913680741458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0.10096554538013529"/>
                  <c:y val="-0.169334837560841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2.8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127.2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78110383418205E-2"/>
          <c:y val="0.16345519528845359"/>
          <c:w val="0.80576671218452389"/>
          <c:h val="0.789603175332371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6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7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8"/>
            <c:bubble3D val="0"/>
          </c:dPt>
          <c:dPt>
            <c:idx val="9"/>
            <c:bubble3D val="0"/>
          </c:dPt>
          <c:dLbls>
            <c:dLbl>
              <c:idx val="0"/>
              <c:layout>
                <c:manualLayout>
                  <c:x val="-0.10054385009043436"/>
                  <c:y val="-0.2125920705459484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1.1535384746911582E-2"/>
                  <c:y val="-0.251499202215650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1417927511834948"/>
                  <c:y val="-0.1851129132921595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2.85196742508491E-2"/>
                  <c:y val="-5.074989895953524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1.0153255535132341E-2"/>
                  <c:y val="0.1777835617015855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7.5123166914662851E-2"/>
                  <c:y val="5.00740963408230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Содержание </a:t>
                    </a:r>
                    <a:r>
                      <a:rPr lang="ru-RU" dirty="0" err="1" smtClean="0"/>
                      <a:t>администра-ции</a:t>
                    </a:r>
                    <a:r>
                      <a:rPr lang="ru-RU" dirty="0" smtClean="0"/>
                      <a:t>
123,2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4.5301767139612238E-2"/>
                  <c:y val="-2.129227317675803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9.9959538059894076E-2"/>
                  <c:y val="-0.1640972297958020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Содержание Контрольно-счетной палаты</c:v>
                </c:pt>
                <c:pt idx="1">
                  <c:v>Содержание Совета</c:v>
                </c:pt>
                <c:pt idx="2">
                  <c:v>Субсидии печатным изданиям</c:v>
                </c:pt>
                <c:pt idx="3">
                  <c:v>Содержание УКС</c:v>
                </c:pt>
                <c:pt idx="4">
                  <c:v>Доплаты к пенсиям муниципальных служащих</c:v>
                </c:pt>
                <c:pt idx="5">
                  <c:v>Содержание администрации</c:v>
                </c:pt>
                <c:pt idx="6">
                  <c:v>Исполнение судебных актов </c:v>
                </c:pt>
                <c:pt idx="7">
                  <c:v>Резервный фонд на ликвидацию ЧС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6.9</c:v>
                </c:pt>
                <c:pt idx="1">
                  <c:v>2.7</c:v>
                </c:pt>
                <c:pt idx="2">
                  <c:v>5.7</c:v>
                </c:pt>
                <c:pt idx="3">
                  <c:v>18.600000000000001</c:v>
                </c:pt>
                <c:pt idx="4">
                  <c:v>17.2</c:v>
                </c:pt>
                <c:pt idx="5">
                  <c:v>123.2</c:v>
                </c:pt>
                <c:pt idx="6">
                  <c:v>10</c:v>
                </c:pt>
                <c:pt idx="7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93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внутренний долг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129.19999999999999</c:v>
                </c:pt>
                <c:pt idx="1">
                  <c:v>254.3</c:v>
                </c:pt>
                <c:pt idx="2">
                  <c:v>352.2</c:v>
                </c:pt>
                <c:pt idx="3">
                  <c:v>474</c:v>
                </c:pt>
                <c:pt idx="4">
                  <c:v>474</c:v>
                </c:pt>
                <c:pt idx="5">
                  <c:v>594</c:v>
                </c:pt>
                <c:pt idx="6">
                  <c:v>495</c:v>
                </c:pt>
                <c:pt idx="7">
                  <c:v>514</c:v>
                </c:pt>
                <c:pt idx="8">
                  <c:v>474</c:v>
                </c:pt>
                <c:pt idx="9">
                  <c:v>439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98080"/>
        <c:axId val="991996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муниципального внутреннего долга к налоговым и неналоговым доходам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0"/>
            <c:spPr>
              <a:solidFill>
                <a:schemeClr val="accent4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"/>
                  <c:y val="9.533475259505723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36949810676781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282496844613088E-3"/>
                  <c:y val="-4.05174575197351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56499368923131E-3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7467348800952959E-2"/>
                  <c:y val="-4.0517269852899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2.1450319333887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4456499368922598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7.2282496844614146E-3"/>
                  <c:y val="-2.621705696364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01.01.2008</c:v>
                </c:pt>
                <c:pt idx="1">
                  <c:v>01.01.2009</c:v>
                </c:pt>
                <c:pt idx="2">
                  <c:v> 01.01.2010</c:v>
                </c:pt>
                <c:pt idx="3">
                  <c:v> 01.01.2011</c:v>
                </c:pt>
                <c:pt idx="4">
                  <c:v>01.01.2012</c:v>
                </c:pt>
                <c:pt idx="5">
                  <c:v>01.01.2013</c:v>
                </c:pt>
                <c:pt idx="6">
                  <c:v>01.01.2014</c:v>
                </c:pt>
                <c:pt idx="7">
                  <c:v>01.01.2015</c:v>
                </c:pt>
                <c:pt idx="8">
                  <c:v>01.01.2016</c:v>
                </c:pt>
                <c:pt idx="9">
                  <c:v>01.01.2017</c:v>
                </c:pt>
              </c:strCache>
            </c:strRef>
          </c:cat>
          <c:val>
            <c:numRef>
              <c:f>Лист1!$C$2:$C$11</c:f>
              <c:numCache>
                <c:formatCode>0%</c:formatCode>
                <c:ptCount val="10"/>
                <c:pt idx="0">
                  <c:v>0.12</c:v>
                </c:pt>
                <c:pt idx="1">
                  <c:v>0.18</c:v>
                </c:pt>
                <c:pt idx="2">
                  <c:v>0.27</c:v>
                </c:pt>
                <c:pt idx="3">
                  <c:v>0.32</c:v>
                </c:pt>
                <c:pt idx="4">
                  <c:v>0.27</c:v>
                </c:pt>
                <c:pt idx="5">
                  <c:v>0.32</c:v>
                </c:pt>
                <c:pt idx="6">
                  <c:v>0.25</c:v>
                </c:pt>
                <c:pt idx="7">
                  <c:v>0.36</c:v>
                </c:pt>
                <c:pt idx="8">
                  <c:v>0.36</c:v>
                </c:pt>
                <c:pt idx="9">
                  <c:v>0.3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819904"/>
        <c:axId val="99821440"/>
      </c:lineChart>
      <c:catAx>
        <c:axId val="9919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ru-RU"/>
          </a:p>
        </c:txPr>
        <c:crossAx val="99199616"/>
        <c:crosses val="autoZero"/>
        <c:auto val="1"/>
        <c:lblAlgn val="ctr"/>
        <c:lblOffset val="100"/>
        <c:noMultiLvlLbl val="0"/>
      </c:catAx>
      <c:valAx>
        <c:axId val="99199616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9198080"/>
        <c:crosses val="autoZero"/>
        <c:crossBetween val="between"/>
      </c:valAx>
      <c:catAx>
        <c:axId val="99819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9821440"/>
        <c:crosses val="autoZero"/>
        <c:auto val="1"/>
        <c:lblAlgn val="ctr"/>
        <c:lblOffset val="100"/>
        <c:noMultiLvlLbl val="0"/>
      </c:catAx>
      <c:valAx>
        <c:axId val="99821440"/>
        <c:scaling>
          <c:orientation val="minMax"/>
          <c:max val="1"/>
        </c:scaling>
        <c:delete val="0"/>
        <c:axPos val="r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ru-RU"/>
          </a:p>
        </c:txPr>
        <c:crossAx val="99819904"/>
        <c:crosses val="max"/>
        <c:crossBetween val="between"/>
      </c:valAx>
    </c:plotArea>
    <c:legend>
      <c:legendPos val="b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1321767066408041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layout>
                <c:manualLayout>
                  <c:x val="-0.11848360883450276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layout>
                <c:manualLayout>
                  <c:x val="-8.6887979811968691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layout>
                <c:manualLayout>
                  <c:x val="-0.12111657791971393"/>
                  <c:y val="2.7971855467881042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layout>
                <c:manualLayout>
                  <c:x val="-0.14481329968661449"/>
                  <c:y val="-8.3915566403643133E-3"/>
                </c:manualLayout>
              </c:layout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.0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0.0</c:formatCode>
                <c:ptCount val="5"/>
                <c:pt idx="0">
                  <c:v>25</c:v>
                </c:pt>
                <c:pt idx="1">
                  <c:v>20.3</c:v>
                </c:pt>
                <c:pt idx="2">
                  <c:v>35.9</c:v>
                </c:pt>
                <c:pt idx="3">
                  <c:v>41.8</c:v>
                </c:pt>
                <c:pt idx="4">
                  <c:v>47.7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26079360"/>
        <c:axId val="126080896"/>
      </c:bubbleChart>
      <c:valAx>
        <c:axId val="126079360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26080896"/>
        <c:crosses val="autoZero"/>
        <c:crossBetween val="midCat"/>
        <c:majorUnit val="5"/>
        <c:minorUnit val="0.2"/>
      </c:valAx>
      <c:valAx>
        <c:axId val="12608089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6079360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1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1"/>
            <c:spPr>
              <a:solidFill>
                <a:schemeClr val="accent5"/>
              </a:solidFill>
            </c:spPr>
          </c:dPt>
          <c:dPt>
            <c:idx val="3"/>
            <c:invertIfNegative val="0"/>
            <c:bubble3D val="1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1"/>
            <c:spPr>
              <a:solidFill>
                <a:schemeClr val="accent3"/>
              </a:solidFill>
            </c:spPr>
          </c:dPt>
          <c:dLbls>
            <c:dLbl>
              <c:idx val="3"/>
              <c:layout>
                <c:manualLayout>
                  <c:x val="-0.10576447480548253"/>
                  <c:y val="-2.8851970987184956E-3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Лист1!$A$2:$A$6</c:f>
              <c:numCache>
                <c:formatCode>General</c:formatCode>
                <c:ptCount val="5"/>
                <c:pt idx="0">
                  <c:v>42.1</c:v>
                </c:pt>
                <c:pt idx="1">
                  <c:v>26</c:v>
                </c:pt>
                <c:pt idx="2">
                  <c:v>89</c:v>
                </c:pt>
                <c:pt idx="3">
                  <c:v>74</c:v>
                </c:pt>
                <c:pt idx="4">
                  <c:v>61</c:v>
                </c:pt>
              </c:numCache>
            </c:numRef>
          </c:xVal>
          <c:yVal>
            <c:numRef>
              <c:f>Лист1!$B$2:$B$6</c:f>
              <c:numCache>
                <c:formatCode>General</c:formatCode>
                <c:ptCount val="5"/>
                <c:pt idx="0">
                  <c:v>46</c:v>
                </c:pt>
                <c:pt idx="1">
                  <c:v>27.1</c:v>
                </c:pt>
                <c:pt idx="2">
                  <c:v>89</c:v>
                </c:pt>
                <c:pt idx="3">
                  <c:v>72</c:v>
                </c:pt>
                <c:pt idx="4">
                  <c:v>71</c:v>
                </c:pt>
              </c:numCache>
            </c:numRef>
          </c:yVal>
          <c:bubbleSize>
            <c:numRef>
              <c:f>Лист1!$C$2:$C$6</c:f>
              <c:numCache>
                <c:formatCode>General</c:formatCode>
                <c:ptCount val="5"/>
                <c:pt idx="0">
                  <c:v>23.5</c:v>
                </c:pt>
                <c:pt idx="1">
                  <c:v>20.2</c:v>
                </c:pt>
                <c:pt idx="2" formatCode="0.0">
                  <c:v>34</c:v>
                </c:pt>
                <c:pt idx="3">
                  <c:v>41.7</c:v>
                </c:pt>
                <c:pt idx="4">
                  <c:v>48.5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124899328"/>
        <c:axId val="124900864"/>
      </c:bubbleChart>
      <c:valAx>
        <c:axId val="124899328"/>
        <c:scaling>
          <c:orientation val="minMax"/>
          <c:max val="10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124900864"/>
        <c:crosses val="autoZero"/>
        <c:crossBetween val="midCat"/>
        <c:majorUnit val="5"/>
        <c:minorUnit val="0.2"/>
      </c:valAx>
      <c:valAx>
        <c:axId val="12490086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24899328"/>
        <c:crosses val="autoZero"/>
        <c:crossBetween val="midCat"/>
        <c:majorUnit val="5"/>
        <c:minorUnit val="5"/>
      </c:valAx>
      <c:spPr>
        <a:blipFill>
          <a:blip xmlns:r="http://schemas.openxmlformats.org/officeDocument/2006/relationships" r:embed="rId1"/>
          <a:stretch>
            <a:fillRect/>
          </a:stretch>
        </a:blip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202176848620486E-2"/>
          <c:y val="0.15990865694623274"/>
          <c:w val="0.88997740228176248"/>
          <c:h val="0.4771423926757555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2016 год план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539478431377041"/>
                  <c:y val="3.681997322108765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6405966347381792"/>
                  <c:y val="-9.6556335372783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30222827475068637"/>
                  <c:y val="-6.443757815281754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- 1 079,8 млн. руб.</c:v>
                </c:pt>
                <c:pt idx="1">
                  <c:v>Неналоговые доходы - 378,4 млн. руб.</c:v>
                </c:pt>
                <c:pt idx="2">
                  <c:v>Безвозмездные поступления -   2 124,7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0.30099999999999999</c:v>
                </c:pt>
                <c:pt idx="1">
                  <c:v>0.106</c:v>
                </c:pt>
                <c:pt idx="2">
                  <c:v>0.59299999999999997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3186209550599762"/>
          <c:y val="0.69928267690122869"/>
          <c:w val="0.86522872029110165"/>
          <c:h val="0.224806201550387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46155852631207E-2"/>
          <c:y val="0.13832511051865312"/>
          <c:w val="0.81695217207666648"/>
          <c:h val="0.48807247880038113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2211547388256675"/>
                  <c:y val="4.540050425575081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320900940499887"/>
                  <c:y val="-0.101129996937010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282532268626501"/>
                  <c:y val="-8.76195604901009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- 1 159,7 млн. руб.</c:v>
                </c:pt>
                <c:pt idx="1">
                  <c:v>Неналоговые доходы - 262,8 млн. руб.</c:v>
                </c:pt>
                <c:pt idx="2">
                  <c:v>Безвозмездные поступления - 2 232,6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0.317</c:v>
                </c:pt>
                <c:pt idx="1">
                  <c:v>7.1999999999999995E-2</c:v>
                </c:pt>
                <c:pt idx="2">
                  <c:v>0.61099999999999999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1.896580604551246E-2"/>
          <c:y val="0.68009600000601689"/>
          <c:w val="0.95890742023472286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2400912370280853E-2"/>
          <c:y val="0.11693514530483917"/>
          <c:w val="0.94541930329254198"/>
          <c:h val="0.4957109996722424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</c:dPt>
          <c:dPt>
            <c:idx val="1"/>
            <c:bubble3D val="0"/>
          </c:dPt>
          <c:dPt>
            <c:idx val="2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21284985382022709"/>
                  <c:y val="6.777636511566631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623196062115547"/>
                  <c:y val="-0.1148864139476524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3240785986776089"/>
                  <c:y val="-8.1106402949792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spPr>
              <a:noFill/>
              <a:ln w="26068">
                <a:noFill/>
              </a:ln>
            </c:spPr>
            <c:txPr>
              <a:bodyPr/>
              <a:lstStyle/>
              <a:p>
                <a:pPr>
                  <a:defRPr sz="1437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- 1 077,9 млн. руб.</c:v>
                </c:pt>
                <c:pt idx="1">
                  <c:v>Неналоговые доходы - 260,3 млн. руб.</c:v>
                </c:pt>
                <c:pt idx="2">
                  <c:v>Безвозмездные поступления -   1 689,3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0.35599999999999998</c:v>
                </c:pt>
                <c:pt idx="1">
                  <c:v>8.5999999999999993E-2</c:v>
                </c:pt>
                <c:pt idx="2">
                  <c:v>0.55800000000000005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0.14323193114597244"/>
          <c:y val="0.6827416016337694"/>
          <c:w val="0.85676806885402756"/>
          <c:h val="0.2248062015503876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47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973138273289898E-2"/>
          <c:y val="0.12930894591193881"/>
          <c:w val="0.83169679818601228"/>
          <c:h val="0.49556657009547822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25113668384333965"/>
                  <c:y val="6.222635895803824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1902883482690169"/>
                  <c:y val="-0.118726306735245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22598628134808565"/>
                  <c:y val="-6.6127822839583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Налоговые доходы - 1 085,7 млн. руб.</c:v>
                </c:pt>
                <c:pt idx="1">
                  <c:v>Неналоговые доходы - 257,3 млн. руб.</c:v>
                </c:pt>
                <c:pt idx="2">
                  <c:v>Безвозмездные поступления - 1 689,6 млн. руб.</c:v>
                </c:pt>
              </c:strCache>
            </c:strRef>
          </c:cat>
          <c:val>
            <c:numRef>
              <c:f>Лист1!$B$3:$B$5</c:f>
              <c:numCache>
                <c:formatCode>0.0%</c:formatCode>
                <c:ptCount val="3"/>
                <c:pt idx="0">
                  <c:v>0.35799999999999998</c:v>
                </c:pt>
                <c:pt idx="1">
                  <c:v>8.5000000000000006E-2</c:v>
                </c:pt>
                <c:pt idx="2">
                  <c:v>0.55700000000000005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7">
          <a:noFill/>
        </a:ln>
      </c:spPr>
    </c:plotArea>
    <c:legend>
      <c:legendPos val="r"/>
      <c:layout>
        <c:manualLayout>
          <c:xMode val="edge"/>
          <c:yMode val="edge"/>
          <c:x val="5.3562329866455302E-2"/>
          <c:y val="0.69367211206480273"/>
          <c:w val="0.92978168342290701"/>
          <c:h val="0.22395023328149297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558693154528273E-2"/>
          <c:y val="4.5364595612136384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3"/>
              </a:solidFill>
            </c:spPr>
          </c:dPt>
          <c:dPt>
            <c:idx val="2"/>
            <c:bubble3D val="0"/>
            <c:spPr>
              <a:solidFill>
                <a:schemeClr val="accent4"/>
              </a:solidFill>
            </c:spPr>
          </c:dPt>
          <c:dPt>
            <c:idx val="3"/>
            <c:bubble3D val="0"/>
            <c:spPr>
              <a:solidFill>
                <a:schemeClr val="accent5"/>
              </a:solidFill>
            </c:spPr>
          </c:dPt>
          <c:dPt>
            <c:idx val="4"/>
            <c:bubble3D val="0"/>
            <c:spPr>
              <a:solidFill>
                <a:schemeClr val="accent6"/>
              </a:solidFill>
            </c:spPr>
          </c:dPt>
          <c:dPt>
            <c:idx val="5"/>
            <c:bubble3D val="0"/>
            <c:spPr>
              <a:solidFill>
                <a:schemeClr val="accent1"/>
              </a:solidFill>
            </c:spPr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налоги на имущество </c:v>
                </c:pt>
                <c:pt idx="2">
                  <c:v>Доходы от продажи активов</c:v>
                </c:pt>
                <c:pt idx="3">
                  <c:v>доходы от использования муниципального имущества</c:v>
                </c:pt>
                <c:pt idx="4">
                  <c:v>прочие доходы</c:v>
                </c:pt>
                <c:pt idx="5">
                  <c:v>налог на доходы физических лиц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261.60000000000002</c:v>
                </c:pt>
                <c:pt idx="1">
                  <c:v>95.5</c:v>
                </c:pt>
                <c:pt idx="2">
                  <c:v>27.7</c:v>
                </c:pt>
                <c:pt idx="3">
                  <c:v>194</c:v>
                </c:pt>
                <c:pt idx="4">
                  <c:v>73.2</c:v>
                </c:pt>
                <c:pt idx="5">
                  <c:v>770.6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374">
          <a:noFill/>
        </a:ln>
      </c:spPr>
    </c:plotArea>
    <c:plotVisOnly val="1"/>
    <c:dispBlanksAs val="zero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1" qsCatId="simple" csTypeId="urn:microsoft.com/office/officeart/2005/8/colors/accent1_2#1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25F51-9D0A-44D8-BAF8-2F8F5BB2C7ED}" type="presOf" srcId="{8EB40CAB-6CF8-4B41-A93E-BCD427C7FA54}" destId="{11FF78F1-9292-4A98-A799-4DD163EB3031}" srcOrd="0" destOrd="0" presId="urn:microsoft.com/office/officeart/2005/8/layout/vList3"/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F7E737E-2C8E-4977-9A7C-5757D482F3FD}" type="presOf" srcId="{2A9A4847-3BA1-4BA1-AC2F-31C06C0F3570}" destId="{C0FEDEF4-320D-4FFD-9A58-C78DE507E03C}" srcOrd="0" destOrd="0" presId="urn:microsoft.com/office/officeart/2005/8/layout/vList3"/>
    <dgm:cxn modelId="{DBC2A3BE-C339-43EF-8DF6-712BB46519B1}" type="presParOf" srcId="{11FF78F1-9292-4A98-A799-4DD163EB3031}" destId="{03B708F0-6BA0-4E90-BCF1-E61ED13B6541}" srcOrd="0" destOrd="0" presId="urn:microsoft.com/office/officeart/2005/8/layout/vList3"/>
    <dgm:cxn modelId="{18875967-9A1F-4CF5-94A8-CCE7BDDAB7FA}" type="presParOf" srcId="{03B708F0-6BA0-4E90-BCF1-E61ED13B6541}" destId="{15B302CE-8C3B-4D59-B08D-822E2198B2FC}" srcOrd="0" destOrd="0" presId="urn:microsoft.com/office/officeart/2005/8/layout/vList3"/>
    <dgm:cxn modelId="{CC5D5074-6F16-447F-A90E-5F4F684E86CE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40CAB-6CF8-4B41-A93E-BCD427C7FA54}" type="doc">
      <dgm:prSet loTypeId="urn:microsoft.com/office/officeart/2005/8/layout/vList3" loCatId="picture" qsTypeId="urn:microsoft.com/office/officeart/2005/8/quickstyle/simple1#2" qsCatId="simple" csTypeId="urn:microsoft.com/office/officeart/2005/8/colors/accent1_2#2" csCatId="accent1" phldr="1"/>
      <dgm:spPr/>
    </dgm:pt>
    <dgm:pt modelId="{2A9A4847-3BA1-4BA1-AC2F-31C06C0F3570}">
      <dgm:prSet phldrT="[Текст]"/>
      <dgm:spPr/>
      <dgm:t>
        <a:bodyPr/>
        <a:lstStyle/>
        <a:p>
          <a:r>
            <a:rPr lang="ru-RU" dirty="0" smtClean="0"/>
            <a:t>Проводятся публичные слушания</a:t>
          </a:r>
          <a:endParaRPr lang="ru-RU" dirty="0"/>
        </a:p>
      </dgm:t>
    </dgm:pt>
    <dgm:pt modelId="{25930E6F-9EAA-4246-871B-B39C966E8E33}" type="parTrans" cxnId="{26D71EEF-1DA3-405D-9CDE-91EABE924193}">
      <dgm:prSet/>
      <dgm:spPr/>
      <dgm:t>
        <a:bodyPr/>
        <a:lstStyle/>
        <a:p>
          <a:endParaRPr lang="ru-RU"/>
        </a:p>
      </dgm:t>
    </dgm:pt>
    <dgm:pt modelId="{8B6FCCEB-3D31-4C2D-813E-198BFDE122E7}" type="sibTrans" cxnId="{26D71EEF-1DA3-405D-9CDE-91EABE924193}">
      <dgm:prSet/>
      <dgm:spPr/>
      <dgm:t>
        <a:bodyPr/>
        <a:lstStyle/>
        <a:p>
          <a:endParaRPr lang="ru-RU"/>
        </a:p>
      </dgm:t>
    </dgm:pt>
    <dgm:pt modelId="{11FF78F1-9292-4A98-A799-4DD163EB3031}" type="pres">
      <dgm:prSet presAssocID="{8EB40CAB-6CF8-4B41-A93E-BCD427C7FA54}" presName="linearFlow" presStyleCnt="0">
        <dgm:presLayoutVars>
          <dgm:dir/>
          <dgm:resizeHandles val="exact"/>
        </dgm:presLayoutVars>
      </dgm:prSet>
      <dgm:spPr/>
    </dgm:pt>
    <dgm:pt modelId="{03B708F0-6BA0-4E90-BCF1-E61ED13B6541}" type="pres">
      <dgm:prSet presAssocID="{2A9A4847-3BA1-4BA1-AC2F-31C06C0F3570}" presName="composite" presStyleCnt="0"/>
      <dgm:spPr/>
    </dgm:pt>
    <dgm:pt modelId="{15B302CE-8C3B-4D59-B08D-822E2198B2FC}" type="pres">
      <dgm:prSet presAssocID="{2A9A4847-3BA1-4BA1-AC2F-31C06C0F3570}" presName="imgShp" presStyleLbl="fgImgPlace1" presStyleIdx="0" presStyleCnt="1"/>
      <dgm:spPr>
        <a:blipFill>
          <a:blip xmlns:r="http://schemas.openxmlformats.org/officeDocument/2006/relationships" r:embed="rId1" cstate="print">
            <a:extLst/>
          </a:blip>
          <a:srcRect/>
          <a:stretch>
            <a:fillRect l="-17000" r="-17000"/>
          </a:stretch>
        </a:blipFill>
      </dgm:spPr>
    </dgm:pt>
    <dgm:pt modelId="{C0FEDEF4-320D-4FFD-9A58-C78DE507E03C}" type="pres">
      <dgm:prSet presAssocID="{2A9A4847-3BA1-4BA1-AC2F-31C06C0F357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71EEF-1DA3-405D-9CDE-91EABE924193}" srcId="{8EB40CAB-6CF8-4B41-A93E-BCD427C7FA54}" destId="{2A9A4847-3BA1-4BA1-AC2F-31C06C0F3570}" srcOrd="0" destOrd="0" parTransId="{25930E6F-9EAA-4246-871B-B39C966E8E33}" sibTransId="{8B6FCCEB-3D31-4C2D-813E-198BFDE122E7}"/>
    <dgm:cxn modelId="{3B5B9BA2-DD2F-4646-9D5C-BEF6BB136272}" type="presOf" srcId="{8EB40CAB-6CF8-4B41-A93E-BCD427C7FA54}" destId="{11FF78F1-9292-4A98-A799-4DD163EB3031}" srcOrd="0" destOrd="0" presId="urn:microsoft.com/office/officeart/2005/8/layout/vList3"/>
    <dgm:cxn modelId="{C0259A0C-9512-4944-A5DD-8FBC3080A37A}" type="presOf" srcId="{2A9A4847-3BA1-4BA1-AC2F-31C06C0F3570}" destId="{C0FEDEF4-320D-4FFD-9A58-C78DE507E03C}" srcOrd="0" destOrd="0" presId="urn:microsoft.com/office/officeart/2005/8/layout/vList3"/>
    <dgm:cxn modelId="{922F4F51-9FA4-47D8-BB9B-66D042613918}" type="presParOf" srcId="{11FF78F1-9292-4A98-A799-4DD163EB3031}" destId="{03B708F0-6BA0-4E90-BCF1-E61ED13B6541}" srcOrd="0" destOrd="0" presId="urn:microsoft.com/office/officeart/2005/8/layout/vList3"/>
    <dgm:cxn modelId="{AEA3E64F-97E1-48B7-9205-07A4BDD4545E}" type="presParOf" srcId="{03B708F0-6BA0-4E90-BCF1-E61ED13B6541}" destId="{15B302CE-8C3B-4D59-B08D-822E2198B2FC}" srcOrd="0" destOrd="0" presId="urn:microsoft.com/office/officeart/2005/8/layout/vList3"/>
    <dgm:cxn modelId="{72DDA21B-242C-481F-B453-38D839173483}" type="presParOf" srcId="{03B708F0-6BA0-4E90-BCF1-E61ED13B6541}" destId="{C0FEDEF4-320D-4FFD-9A58-C78DE507E03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6F66CF-7D7E-412B-ACFF-73FA4A5710E3}" type="doc">
      <dgm:prSet loTypeId="urn:microsoft.com/office/officeart/2005/8/layout/radial6" loCatId="cycle" qsTypeId="urn:microsoft.com/office/officeart/2005/8/quickstyle/simple1#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AE1404B-1F1C-48F6-8465-26A7CA38A0B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Участники бюджетного процесса</a:t>
          </a:r>
          <a:endParaRPr lang="ru-RU" dirty="0">
            <a:solidFill>
              <a:schemeClr val="tx1"/>
            </a:solidFill>
          </a:endParaRPr>
        </a:p>
      </dgm:t>
    </dgm:pt>
    <dgm:pt modelId="{479535F8-4837-4409-8375-66BA79BEB72E}" type="parTrans" cxnId="{7E90073A-12EB-4121-A791-F4ACEE112447}">
      <dgm:prSet/>
      <dgm:spPr/>
      <dgm:t>
        <a:bodyPr/>
        <a:lstStyle/>
        <a:p>
          <a:endParaRPr lang="ru-RU"/>
        </a:p>
      </dgm:t>
    </dgm:pt>
    <dgm:pt modelId="{C9323D64-ACE4-497A-9EB9-DB67F2293343}" type="sibTrans" cxnId="{7E90073A-12EB-4121-A791-F4ACEE112447}">
      <dgm:prSet/>
      <dgm:spPr/>
      <dgm:t>
        <a:bodyPr/>
        <a:lstStyle/>
        <a:p>
          <a:endParaRPr lang="ru-RU"/>
        </a:p>
      </dgm:t>
    </dgm:pt>
    <dgm:pt modelId="{34BE101E-7B06-4AB2-9CC8-650D2E14A32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руководит подготовкой вопросов, вносимых на рассмотрение Совета;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инициирует публичные слушания;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председательствует на заседании Совета.</a:t>
          </a:r>
          <a:endParaRPr lang="ru-RU" dirty="0">
            <a:solidFill>
              <a:schemeClr val="tx1"/>
            </a:solidFill>
          </a:endParaRPr>
        </a:p>
      </dgm:t>
    </dgm:pt>
    <dgm:pt modelId="{9B93B7E7-62A0-4408-8F77-3CA0B4AB977C}" type="parTrans" cxnId="{87D99FA7-633B-460C-912D-BADBAAA19ABA}">
      <dgm:prSet/>
      <dgm:spPr/>
      <dgm:t>
        <a:bodyPr/>
        <a:lstStyle/>
        <a:p>
          <a:endParaRPr lang="ru-RU"/>
        </a:p>
      </dgm:t>
    </dgm:pt>
    <dgm:pt modelId="{428CA93B-C0E8-4139-B292-C15430994F62}" type="sibTrans" cxnId="{87D99FA7-633B-460C-912D-BADBAAA19ABA}">
      <dgm:prSet/>
      <dgm:spPr/>
      <dgm:t>
        <a:bodyPr/>
        <a:lstStyle/>
        <a:p>
          <a:endParaRPr lang="ru-RU"/>
        </a:p>
      </dgm:t>
    </dgm:pt>
    <dgm:pt modelId="{AD086328-42E6-4038-8968-4EA045F7CF0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Совет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рассматривает и утверждает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устанавливает, изменяет и отменяет местные налоги.</a:t>
          </a:r>
          <a:endParaRPr lang="ru-RU" dirty="0">
            <a:solidFill>
              <a:schemeClr val="tx1"/>
            </a:solidFill>
          </a:endParaRPr>
        </a:p>
      </dgm:t>
    </dgm:pt>
    <dgm:pt modelId="{6C2D5477-08B7-4FE1-B563-88E987AE78FE}" type="parTrans" cxnId="{3EFF7720-2FFB-4CD6-AD6E-AEACF19F1A46}">
      <dgm:prSet/>
      <dgm:spPr/>
      <dgm:t>
        <a:bodyPr/>
        <a:lstStyle/>
        <a:p>
          <a:endParaRPr lang="ru-RU"/>
        </a:p>
      </dgm:t>
    </dgm:pt>
    <dgm:pt modelId="{36E4F3B6-8DD8-4DE5-A120-B51436573A5D}" type="sibTrans" cxnId="{3EFF7720-2FFB-4CD6-AD6E-AEACF19F1A46}">
      <dgm:prSet/>
      <dgm:spPr/>
      <dgm:t>
        <a:bodyPr/>
        <a:lstStyle/>
        <a:p>
          <a:endParaRPr lang="ru-RU"/>
        </a:p>
      </dgm:t>
    </dgm:pt>
    <dgm:pt modelId="{457D5479-3190-4159-BAE4-C5C8ADB2286C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Администрация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составляет и исполняет бюджет;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осуществляет муниципальные заимствования.</a:t>
          </a:r>
          <a:endParaRPr lang="ru-RU" dirty="0">
            <a:solidFill>
              <a:schemeClr val="tx1"/>
            </a:solidFill>
          </a:endParaRPr>
        </a:p>
      </dgm:t>
    </dgm:pt>
    <dgm:pt modelId="{A04F5FCC-EDCD-4414-B36C-74564DCDC617}" type="parTrans" cxnId="{5378E6A3-E9C3-4CBB-8825-D73E25E6671C}">
      <dgm:prSet/>
      <dgm:spPr/>
      <dgm:t>
        <a:bodyPr/>
        <a:lstStyle/>
        <a:p>
          <a:endParaRPr lang="ru-RU"/>
        </a:p>
      </dgm:t>
    </dgm:pt>
    <dgm:pt modelId="{16E43C0E-5025-4B02-A12B-E8750D6E003A}" type="sibTrans" cxnId="{5378E6A3-E9C3-4CBB-8825-D73E25E6671C}">
      <dgm:prSet/>
      <dgm:spPr/>
      <dgm:t>
        <a:bodyPr/>
        <a:lstStyle/>
        <a:p>
          <a:endParaRPr lang="ru-RU"/>
        </a:p>
      </dgm:t>
    </dgm:pt>
    <dgm:pt modelId="{2806752B-5BD3-4C1F-9E01-F135D9C826FE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Контрольно-счетная</a:t>
          </a:r>
          <a:r>
            <a:rPr lang="ru-RU" dirty="0" smtClean="0">
              <a:solidFill>
                <a:schemeClr val="tx1"/>
              </a:solidFill>
            </a:rPr>
            <a:t> </a:t>
          </a:r>
          <a:r>
            <a:rPr lang="ru-RU" b="1" dirty="0" smtClean="0">
              <a:solidFill>
                <a:schemeClr val="tx1"/>
              </a:solidFill>
            </a:rPr>
            <a:t>палата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проводит экспертизу проекта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контролирует исполнение местного бюджета.</a:t>
          </a:r>
          <a:endParaRPr lang="ru-RU" dirty="0">
            <a:solidFill>
              <a:schemeClr val="tx1"/>
            </a:solidFill>
          </a:endParaRPr>
        </a:p>
      </dgm:t>
    </dgm:pt>
    <dgm:pt modelId="{D6678E5B-3401-49B6-A5B6-9E2C17C44DC6}" type="parTrans" cxnId="{BF4AE5FD-CC48-45D2-B14C-C544F99986E1}">
      <dgm:prSet/>
      <dgm:spPr/>
      <dgm:t>
        <a:bodyPr/>
        <a:lstStyle/>
        <a:p>
          <a:endParaRPr lang="ru-RU"/>
        </a:p>
      </dgm:t>
    </dgm:pt>
    <dgm:pt modelId="{80368796-B66A-4FEA-928C-F467B493B30E}" type="sibTrans" cxnId="{BF4AE5FD-CC48-45D2-B14C-C544F99986E1}">
      <dgm:prSet/>
      <dgm:spPr/>
      <dgm:t>
        <a:bodyPr/>
        <a:lstStyle/>
        <a:p>
          <a:endParaRPr lang="ru-RU"/>
        </a:p>
      </dgm:t>
    </dgm:pt>
    <dgm:pt modelId="{7B448054-BD1F-4DB8-B808-A907AB9AE9F6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Получатели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и исполняют бюджетную смету;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ведут бюджетный учет;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главному распорядителю бюджетных средств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80C2BF13-EC7D-41E1-B4DA-BD20982257E1}" type="parTrans" cxnId="{1C407AB0-8A3F-43AA-B5D7-C5557F0D6E66}">
      <dgm:prSet/>
      <dgm:spPr/>
      <dgm:t>
        <a:bodyPr/>
        <a:lstStyle/>
        <a:p>
          <a:endParaRPr lang="ru-RU"/>
        </a:p>
      </dgm:t>
    </dgm:pt>
    <dgm:pt modelId="{41397CD7-34BF-43EB-8507-012806C04D8F}" type="sibTrans" cxnId="{1C407AB0-8A3F-43AA-B5D7-C5557F0D6E66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212AE3C7-0F2E-4C48-9038-4E1DFEECE648}">
      <dgm:prSet phldrT="[Текст]"/>
      <dgm:spPr/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доходов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предоставляют сведения, необходимые для составления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предоставляют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90759C3E-EE0B-4F62-BCC9-644B5BA324B9}" type="parTrans" cxnId="{6343A1FD-38C6-4747-A0CA-C90D36CCA206}">
      <dgm:prSet/>
      <dgm:spPr/>
      <dgm:t>
        <a:bodyPr/>
        <a:lstStyle/>
        <a:p>
          <a:endParaRPr lang="ru-RU"/>
        </a:p>
      </dgm:t>
    </dgm:pt>
    <dgm:pt modelId="{8EFDF9E4-B71D-4FD0-8C25-1005EF21C02E}" type="sibTrans" cxnId="{6343A1FD-38C6-4747-A0CA-C90D36CCA206}">
      <dgm:prSet/>
      <dgm:spPr/>
      <dgm:t>
        <a:bodyPr/>
        <a:lstStyle/>
        <a:p>
          <a:endParaRPr lang="ru-RU"/>
        </a:p>
      </dgm:t>
    </dgm:pt>
    <dgm:pt modelId="{E1AF720E-912C-4165-84A4-5820E50EBAD8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распорядители (распорядители) бюджетных средств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расходов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составляют обоснование бюджетных ассигнований;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и утверждают муниципальные задания для подведомственных учреждений.</a:t>
          </a:r>
          <a:endParaRPr lang="ru-RU" dirty="0">
            <a:solidFill>
              <a:schemeClr val="tx1"/>
            </a:solidFill>
          </a:endParaRPr>
        </a:p>
      </dgm:t>
    </dgm:pt>
    <dgm:pt modelId="{4FBAC4A1-BE85-421A-A2C1-3C963026E450}" type="parTrans" cxnId="{BAEEE5EF-7C1B-4CE4-984A-933EB7393E8B}">
      <dgm:prSet/>
      <dgm:spPr/>
      <dgm:t>
        <a:bodyPr/>
        <a:lstStyle/>
        <a:p>
          <a:endParaRPr lang="ru-RU"/>
        </a:p>
      </dgm:t>
    </dgm:pt>
    <dgm:pt modelId="{7D3B726C-BF58-455C-9D20-3351D67C21C7}" type="sibTrans" cxnId="{BAEEE5EF-7C1B-4CE4-984A-933EB7393E8B}">
      <dgm:prSet/>
      <dgm:spPr/>
      <dgm:t>
        <a:bodyPr/>
        <a:lstStyle/>
        <a:p>
          <a:endParaRPr lang="ru-RU"/>
        </a:p>
      </dgm:t>
    </dgm:pt>
    <dgm:pt modelId="{9BFE8969-13FB-402C-9DD3-6A161DCD5DFE}">
      <dgm:prSet phldrT="[Текст]"/>
      <dgm:spPr>
        <a:solidFill>
          <a:srgbClr val="8180B6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tx1"/>
              </a:solidFill>
            </a:rPr>
            <a:t>Главные администраторы (администраторы) источников финансирования дефицита бюджета городского округа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осуществляют планирование (прогнозирование) поступлений и выплат  по  источникам  финансирования дефицита бюджета;</a:t>
          </a:r>
        </a:p>
        <a:p>
          <a:pPr algn="l"/>
          <a:r>
            <a:rPr lang="ru-RU" dirty="0" smtClean="0">
              <a:solidFill>
                <a:schemeClr val="tx1"/>
              </a:solidFill>
            </a:rPr>
            <a:t>- формируют бюджетную отчетность.</a:t>
          </a:r>
          <a:endParaRPr lang="ru-RU" dirty="0">
            <a:solidFill>
              <a:schemeClr val="tx1"/>
            </a:solidFill>
          </a:endParaRPr>
        </a:p>
      </dgm:t>
    </dgm:pt>
    <dgm:pt modelId="{F1D3C5C1-5DC4-4BDE-9FB7-BF30D1A49211}" type="parTrans" cxnId="{3D3B46ED-E357-4F99-91F0-F4F9C0A42165}">
      <dgm:prSet/>
      <dgm:spPr/>
      <dgm:t>
        <a:bodyPr/>
        <a:lstStyle/>
        <a:p>
          <a:endParaRPr lang="ru-RU"/>
        </a:p>
      </dgm:t>
    </dgm:pt>
    <dgm:pt modelId="{ACC09EE7-33B0-4FC4-8D7D-D9066F8E0872}" type="sibTrans" cxnId="{3D3B46ED-E357-4F99-91F0-F4F9C0A42165}">
      <dgm:prSet/>
      <dgm:spPr/>
      <dgm:t>
        <a:bodyPr/>
        <a:lstStyle/>
        <a:p>
          <a:endParaRPr lang="ru-RU"/>
        </a:p>
      </dgm:t>
    </dgm:pt>
    <dgm:pt modelId="{13A03BB4-0DB0-442B-976D-9E2F662E00AF}" type="pres">
      <dgm:prSet presAssocID="{986F66CF-7D7E-412B-ACFF-73FA4A5710E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71272-27CF-4F9F-AA54-787F32BBBE07}" type="pres">
      <dgm:prSet presAssocID="{7AE1404B-1F1C-48F6-8465-26A7CA38A0B0}" presName="centerShape" presStyleLbl="node0" presStyleIdx="0" presStyleCnt="1" custScaleX="153193" custScaleY="52660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718CB4E-F65C-4E4A-89C4-26F421EC27CE}" type="pres">
      <dgm:prSet presAssocID="{34BE101E-7B06-4AB2-9CC8-650D2E14A328}" presName="node" presStyleLbl="node1" presStyleIdx="0" presStyleCnt="8" custScaleX="262498" custScaleY="98844" custRadScaleRad="102746" custRadScaleInc="591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77850E8-ED66-4497-ADDC-2206A6355E98}" type="pres">
      <dgm:prSet presAssocID="{34BE101E-7B06-4AB2-9CC8-650D2E14A328}" presName="dummy" presStyleCnt="0"/>
      <dgm:spPr/>
      <dgm:t>
        <a:bodyPr/>
        <a:lstStyle/>
        <a:p>
          <a:endParaRPr lang="ru-RU"/>
        </a:p>
      </dgm:t>
    </dgm:pt>
    <dgm:pt modelId="{1A87F541-6E74-4307-9CE0-B39223E5CA95}" type="pres">
      <dgm:prSet presAssocID="{428CA93B-C0E8-4139-B292-C15430994F6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845E0088-4DF9-433D-BC84-CA6B21FB8774}" type="pres">
      <dgm:prSet presAssocID="{AD086328-42E6-4038-8968-4EA045F7CF0E}" presName="node" presStyleLbl="node1" presStyleIdx="1" presStyleCnt="8" custScaleX="262498" custScaleY="72639" custRadScaleRad="135022" custRadScaleInc="1463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A1313B0-7E47-435A-BBF3-FA9820F9A7C1}" type="pres">
      <dgm:prSet presAssocID="{AD086328-42E6-4038-8968-4EA045F7CF0E}" presName="dummy" presStyleCnt="0"/>
      <dgm:spPr/>
      <dgm:t>
        <a:bodyPr/>
        <a:lstStyle/>
        <a:p>
          <a:endParaRPr lang="ru-RU"/>
        </a:p>
      </dgm:t>
    </dgm:pt>
    <dgm:pt modelId="{09577B85-9C24-4AFB-BBCF-5B6EE4ABDBCC}" type="pres">
      <dgm:prSet presAssocID="{36E4F3B6-8DD8-4DE5-A120-B51436573A5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F4E02FC5-5AE7-4245-AB29-1ABD8AEB0F21}" type="pres">
      <dgm:prSet presAssocID="{457D5479-3190-4159-BAE4-C5C8ADB2286C}" presName="node" presStyleLbl="node1" presStyleIdx="2" presStyleCnt="8" custScaleX="262498" custScaleY="72639" custRadScaleRad="137476" custRadScaleInc="37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EDF1602-9463-4CBD-B73A-623E7C26D306}" type="pres">
      <dgm:prSet presAssocID="{457D5479-3190-4159-BAE4-C5C8ADB2286C}" presName="dummy" presStyleCnt="0"/>
      <dgm:spPr/>
      <dgm:t>
        <a:bodyPr/>
        <a:lstStyle/>
        <a:p>
          <a:endParaRPr lang="ru-RU"/>
        </a:p>
      </dgm:t>
    </dgm:pt>
    <dgm:pt modelId="{8408641A-5520-4223-B287-2CF3375948FD}" type="pres">
      <dgm:prSet presAssocID="{16E43C0E-5025-4B02-A12B-E8750D6E003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0D45D63D-91C6-4CBD-9A7E-8B57F668A8E9}" type="pres">
      <dgm:prSet presAssocID="{2806752B-5BD3-4C1F-9E01-F135D9C826FE}" presName="node" presStyleLbl="node1" presStyleIdx="3" presStyleCnt="8" custScaleX="262498" custScaleY="72639" custRadScaleRad="132774" custRadScaleInc="-1623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483A381-D5C5-40BC-AFFB-E4B0A9EBABBB}" type="pres">
      <dgm:prSet presAssocID="{2806752B-5BD3-4C1F-9E01-F135D9C826FE}" presName="dummy" presStyleCnt="0"/>
      <dgm:spPr/>
      <dgm:t>
        <a:bodyPr/>
        <a:lstStyle/>
        <a:p>
          <a:endParaRPr lang="ru-RU"/>
        </a:p>
      </dgm:t>
    </dgm:pt>
    <dgm:pt modelId="{D336E3F1-8B08-444F-A4A5-486A16240F7C}" type="pres">
      <dgm:prSet presAssocID="{80368796-B66A-4FEA-928C-F467B493B30E}" presName="sibTrans" presStyleLbl="sibTrans2D1" presStyleIdx="3" presStyleCnt="8"/>
      <dgm:spPr/>
      <dgm:t>
        <a:bodyPr/>
        <a:lstStyle/>
        <a:p>
          <a:endParaRPr lang="ru-RU"/>
        </a:p>
      </dgm:t>
    </dgm:pt>
    <dgm:pt modelId="{2903352A-C723-4D92-8BD1-F54193A752E8}" type="pres">
      <dgm:prSet presAssocID="{212AE3C7-0F2E-4C48-9038-4E1DFEECE648}" presName="node" presStyleLbl="node1" presStyleIdx="4" presStyleCnt="8" custScaleX="262498" custScaleY="122441" custRadScaleRad="103957" custRadScaleInc="-3484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E13081B-6CBB-430E-A0FE-BBBFF7C0ACB2}" type="pres">
      <dgm:prSet presAssocID="{212AE3C7-0F2E-4C48-9038-4E1DFEECE648}" presName="dummy" presStyleCnt="0"/>
      <dgm:spPr/>
      <dgm:t>
        <a:bodyPr/>
        <a:lstStyle/>
        <a:p>
          <a:endParaRPr lang="ru-RU"/>
        </a:p>
      </dgm:t>
    </dgm:pt>
    <dgm:pt modelId="{018C802E-E8EE-41C8-8BAA-B2F01C39DAA2}" type="pres">
      <dgm:prSet presAssocID="{8EFDF9E4-B71D-4FD0-8C25-1005EF21C0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1B484103-B5CC-49BB-A3BC-AF799990D8CA}" type="pres">
      <dgm:prSet presAssocID="{E1AF720E-912C-4165-84A4-5820E50EBAD8}" presName="node" presStyleLbl="node1" presStyleIdx="5" presStyleCnt="8" custScaleX="262498" custScaleY="139717" custRadScaleRad="136978" custRadScaleInc="968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46A92E0-CDA0-4752-B399-98C875F8E026}" type="pres">
      <dgm:prSet presAssocID="{E1AF720E-912C-4165-84A4-5820E50EBAD8}" presName="dummy" presStyleCnt="0"/>
      <dgm:spPr/>
      <dgm:t>
        <a:bodyPr/>
        <a:lstStyle/>
        <a:p>
          <a:endParaRPr lang="ru-RU"/>
        </a:p>
      </dgm:t>
    </dgm:pt>
    <dgm:pt modelId="{BACDCCE6-32EB-41B6-A9DD-91DC8FD48CB9}" type="pres">
      <dgm:prSet presAssocID="{7D3B726C-BF58-455C-9D20-3351D67C21C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5356B0E1-8162-4DE2-9CF6-6915C440583D}" type="pres">
      <dgm:prSet presAssocID="{9BFE8969-13FB-402C-9DD3-6A161DCD5DFE}" presName="node" presStyleLbl="node1" presStyleIdx="6" presStyleCnt="8" custScaleX="262498" custScaleY="144608" custRadScaleRad="136161" custRadScaleInc="754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6DBA81-B1B1-4CC7-8B5B-6FA5F77A66FF}" type="pres">
      <dgm:prSet presAssocID="{9BFE8969-13FB-402C-9DD3-6A161DCD5DFE}" presName="dummy" presStyleCnt="0"/>
      <dgm:spPr/>
      <dgm:t>
        <a:bodyPr/>
        <a:lstStyle/>
        <a:p>
          <a:endParaRPr lang="ru-RU"/>
        </a:p>
      </dgm:t>
    </dgm:pt>
    <dgm:pt modelId="{E4C76E3D-688C-4BFE-A395-BDB911363A6E}" type="pres">
      <dgm:prSet presAssocID="{ACC09EE7-33B0-4FC4-8D7D-D9066F8E087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2243B9A5-8E15-4393-A3CF-599F3170D614}" type="pres">
      <dgm:prSet presAssocID="{7B448054-BD1F-4DB8-B808-A907AB9AE9F6}" presName="node" presStyleLbl="node1" presStyleIdx="7" presStyleCnt="8" custScaleX="262498" custScaleY="110920" custRadScaleRad="136773" custRadScaleInc="-8085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24FFE346-36FD-4264-94A6-BC2A279F3788}" type="pres">
      <dgm:prSet presAssocID="{7B448054-BD1F-4DB8-B808-A907AB9AE9F6}" presName="dummy" presStyleCnt="0"/>
      <dgm:spPr/>
      <dgm:t>
        <a:bodyPr/>
        <a:lstStyle/>
        <a:p>
          <a:endParaRPr lang="ru-RU"/>
        </a:p>
      </dgm:t>
    </dgm:pt>
    <dgm:pt modelId="{81C46EE8-CFD4-48B7-B824-CCA63C8B9B22}" type="pres">
      <dgm:prSet presAssocID="{41397CD7-34BF-43EB-8507-012806C04D8F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8709BFBF-48AC-4224-8AA1-E12AF1FE36FD}" type="presOf" srcId="{986F66CF-7D7E-412B-ACFF-73FA4A5710E3}" destId="{13A03BB4-0DB0-442B-976D-9E2F662E00AF}" srcOrd="0" destOrd="0" presId="urn:microsoft.com/office/officeart/2005/8/layout/radial6"/>
    <dgm:cxn modelId="{F5C4500D-B910-4895-A9BF-A4AB7FE244F5}" type="presOf" srcId="{ACC09EE7-33B0-4FC4-8D7D-D9066F8E0872}" destId="{E4C76E3D-688C-4BFE-A395-BDB911363A6E}" srcOrd="0" destOrd="0" presId="urn:microsoft.com/office/officeart/2005/8/layout/radial6"/>
    <dgm:cxn modelId="{BAEEE5EF-7C1B-4CE4-984A-933EB7393E8B}" srcId="{7AE1404B-1F1C-48F6-8465-26A7CA38A0B0}" destId="{E1AF720E-912C-4165-84A4-5820E50EBAD8}" srcOrd="5" destOrd="0" parTransId="{4FBAC4A1-BE85-421A-A2C1-3C963026E450}" sibTransId="{7D3B726C-BF58-455C-9D20-3351D67C21C7}"/>
    <dgm:cxn modelId="{3D3B46ED-E357-4F99-91F0-F4F9C0A42165}" srcId="{7AE1404B-1F1C-48F6-8465-26A7CA38A0B0}" destId="{9BFE8969-13FB-402C-9DD3-6A161DCD5DFE}" srcOrd="6" destOrd="0" parTransId="{F1D3C5C1-5DC4-4BDE-9FB7-BF30D1A49211}" sibTransId="{ACC09EE7-33B0-4FC4-8D7D-D9066F8E0872}"/>
    <dgm:cxn modelId="{7E90073A-12EB-4121-A791-F4ACEE112447}" srcId="{986F66CF-7D7E-412B-ACFF-73FA4A5710E3}" destId="{7AE1404B-1F1C-48F6-8465-26A7CA38A0B0}" srcOrd="0" destOrd="0" parTransId="{479535F8-4837-4409-8375-66BA79BEB72E}" sibTransId="{C9323D64-ACE4-497A-9EB9-DB67F2293343}"/>
    <dgm:cxn modelId="{DAC19E99-1C23-4587-9E6E-B77C90858CF0}" type="presOf" srcId="{E1AF720E-912C-4165-84A4-5820E50EBAD8}" destId="{1B484103-B5CC-49BB-A3BC-AF799990D8CA}" srcOrd="0" destOrd="0" presId="urn:microsoft.com/office/officeart/2005/8/layout/radial6"/>
    <dgm:cxn modelId="{87D99FA7-633B-460C-912D-BADBAAA19ABA}" srcId="{7AE1404B-1F1C-48F6-8465-26A7CA38A0B0}" destId="{34BE101E-7B06-4AB2-9CC8-650D2E14A328}" srcOrd="0" destOrd="0" parTransId="{9B93B7E7-62A0-4408-8F77-3CA0B4AB977C}" sibTransId="{428CA93B-C0E8-4139-B292-C15430994F62}"/>
    <dgm:cxn modelId="{FB49FA2F-8985-48AF-9D3B-927FDD6250F9}" type="presOf" srcId="{457D5479-3190-4159-BAE4-C5C8ADB2286C}" destId="{F4E02FC5-5AE7-4245-AB29-1ABD8AEB0F21}" srcOrd="0" destOrd="0" presId="urn:microsoft.com/office/officeart/2005/8/layout/radial6"/>
    <dgm:cxn modelId="{F23B988B-FFC6-47AE-BCDC-BC2FEDC9F726}" type="presOf" srcId="{428CA93B-C0E8-4139-B292-C15430994F62}" destId="{1A87F541-6E74-4307-9CE0-B39223E5CA95}" srcOrd="0" destOrd="0" presId="urn:microsoft.com/office/officeart/2005/8/layout/radial6"/>
    <dgm:cxn modelId="{79EC8230-8032-42BA-AE19-EFE12F4DCA13}" type="presOf" srcId="{16E43C0E-5025-4B02-A12B-E8750D6E003A}" destId="{8408641A-5520-4223-B287-2CF3375948FD}" srcOrd="0" destOrd="0" presId="urn:microsoft.com/office/officeart/2005/8/layout/radial6"/>
    <dgm:cxn modelId="{A799048A-5F3A-49B2-841D-7578BB51265C}" type="presOf" srcId="{AD086328-42E6-4038-8968-4EA045F7CF0E}" destId="{845E0088-4DF9-433D-BC84-CA6B21FB8774}" srcOrd="0" destOrd="0" presId="urn:microsoft.com/office/officeart/2005/8/layout/radial6"/>
    <dgm:cxn modelId="{021B8734-D1C0-4082-B9E1-0088BE559495}" type="presOf" srcId="{34BE101E-7B06-4AB2-9CC8-650D2E14A328}" destId="{8718CB4E-F65C-4E4A-89C4-26F421EC27CE}" srcOrd="0" destOrd="0" presId="urn:microsoft.com/office/officeart/2005/8/layout/radial6"/>
    <dgm:cxn modelId="{65E2B7F3-F2F7-49A9-A6AD-72D13E98E981}" type="presOf" srcId="{9BFE8969-13FB-402C-9DD3-6A161DCD5DFE}" destId="{5356B0E1-8162-4DE2-9CF6-6915C440583D}" srcOrd="0" destOrd="0" presId="urn:microsoft.com/office/officeart/2005/8/layout/radial6"/>
    <dgm:cxn modelId="{BF4AE5FD-CC48-45D2-B14C-C544F99986E1}" srcId="{7AE1404B-1F1C-48F6-8465-26A7CA38A0B0}" destId="{2806752B-5BD3-4C1F-9E01-F135D9C826FE}" srcOrd="3" destOrd="0" parTransId="{D6678E5B-3401-49B6-A5B6-9E2C17C44DC6}" sibTransId="{80368796-B66A-4FEA-928C-F467B493B30E}"/>
    <dgm:cxn modelId="{092435AF-3DA7-4E5A-AC8B-20452E717300}" type="presOf" srcId="{80368796-B66A-4FEA-928C-F467B493B30E}" destId="{D336E3F1-8B08-444F-A4A5-486A16240F7C}" srcOrd="0" destOrd="0" presId="urn:microsoft.com/office/officeart/2005/8/layout/radial6"/>
    <dgm:cxn modelId="{327D1103-E8DC-4635-A1EC-126C071D7810}" type="presOf" srcId="{8EFDF9E4-B71D-4FD0-8C25-1005EF21C02E}" destId="{018C802E-E8EE-41C8-8BAA-B2F01C39DAA2}" srcOrd="0" destOrd="0" presId="urn:microsoft.com/office/officeart/2005/8/layout/radial6"/>
    <dgm:cxn modelId="{5378E6A3-E9C3-4CBB-8825-D73E25E6671C}" srcId="{7AE1404B-1F1C-48F6-8465-26A7CA38A0B0}" destId="{457D5479-3190-4159-BAE4-C5C8ADB2286C}" srcOrd="2" destOrd="0" parTransId="{A04F5FCC-EDCD-4414-B36C-74564DCDC617}" sibTransId="{16E43C0E-5025-4B02-A12B-E8750D6E003A}"/>
    <dgm:cxn modelId="{4D85D9B7-F893-4CB7-891B-EB3AF622FBB3}" type="presOf" srcId="{212AE3C7-0F2E-4C48-9038-4E1DFEECE648}" destId="{2903352A-C723-4D92-8BD1-F54193A752E8}" srcOrd="0" destOrd="0" presId="urn:microsoft.com/office/officeart/2005/8/layout/radial6"/>
    <dgm:cxn modelId="{7F378896-0009-4748-9903-A1E8900E7734}" type="presOf" srcId="{2806752B-5BD3-4C1F-9E01-F135D9C826FE}" destId="{0D45D63D-91C6-4CBD-9A7E-8B57F668A8E9}" srcOrd="0" destOrd="0" presId="urn:microsoft.com/office/officeart/2005/8/layout/radial6"/>
    <dgm:cxn modelId="{8DA6D753-37CE-497A-8E1C-73694A3EA2DF}" type="presOf" srcId="{7B448054-BD1F-4DB8-B808-A907AB9AE9F6}" destId="{2243B9A5-8E15-4393-A3CF-599F3170D614}" srcOrd="0" destOrd="0" presId="urn:microsoft.com/office/officeart/2005/8/layout/radial6"/>
    <dgm:cxn modelId="{65F0450E-4ADF-44E9-93C3-6899892C25D8}" type="presOf" srcId="{41397CD7-34BF-43EB-8507-012806C04D8F}" destId="{81C46EE8-CFD4-48B7-B824-CCA63C8B9B22}" srcOrd="0" destOrd="0" presId="urn:microsoft.com/office/officeart/2005/8/layout/radial6"/>
    <dgm:cxn modelId="{D10A9484-13DD-4430-8732-91FABA7B9DCD}" type="presOf" srcId="{36E4F3B6-8DD8-4DE5-A120-B51436573A5D}" destId="{09577B85-9C24-4AFB-BBCF-5B6EE4ABDBCC}" srcOrd="0" destOrd="0" presId="urn:microsoft.com/office/officeart/2005/8/layout/radial6"/>
    <dgm:cxn modelId="{6343A1FD-38C6-4747-A0CA-C90D36CCA206}" srcId="{7AE1404B-1F1C-48F6-8465-26A7CA38A0B0}" destId="{212AE3C7-0F2E-4C48-9038-4E1DFEECE648}" srcOrd="4" destOrd="0" parTransId="{90759C3E-EE0B-4F62-BCC9-644B5BA324B9}" sibTransId="{8EFDF9E4-B71D-4FD0-8C25-1005EF21C02E}"/>
    <dgm:cxn modelId="{5C3B6E2A-4E13-45C4-95B9-438555F626A3}" type="presOf" srcId="{7D3B726C-BF58-455C-9D20-3351D67C21C7}" destId="{BACDCCE6-32EB-41B6-A9DD-91DC8FD48CB9}" srcOrd="0" destOrd="0" presId="urn:microsoft.com/office/officeart/2005/8/layout/radial6"/>
    <dgm:cxn modelId="{1C407AB0-8A3F-43AA-B5D7-C5557F0D6E66}" srcId="{7AE1404B-1F1C-48F6-8465-26A7CA38A0B0}" destId="{7B448054-BD1F-4DB8-B808-A907AB9AE9F6}" srcOrd="7" destOrd="0" parTransId="{80C2BF13-EC7D-41E1-B4DA-BD20982257E1}" sibTransId="{41397CD7-34BF-43EB-8507-012806C04D8F}"/>
    <dgm:cxn modelId="{25766337-AB91-4863-AFE8-A5CBC5344909}" type="presOf" srcId="{7AE1404B-1F1C-48F6-8465-26A7CA38A0B0}" destId="{C2771272-27CF-4F9F-AA54-787F32BBBE07}" srcOrd="0" destOrd="0" presId="urn:microsoft.com/office/officeart/2005/8/layout/radial6"/>
    <dgm:cxn modelId="{3EFF7720-2FFB-4CD6-AD6E-AEACF19F1A46}" srcId="{7AE1404B-1F1C-48F6-8465-26A7CA38A0B0}" destId="{AD086328-42E6-4038-8968-4EA045F7CF0E}" srcOrd="1" destOrd="0" parTransId="{6C2D5477-08B7-4FE1-B563-88E987AE78FE}" sibTransId="{36E4F3B6-8DD8-4DE5-A120-B51436573A5D}"/>
    <dgm:cxn modelId="{3260F999-FF13-4550-B278-FC0D6EFC5C0A}" type="presParOf" srcId="{13A03BB4-0DB0-442B-976D-9E2F662E00AF}" destId="{C2771272-27CF-4F9F-AA54-787F32BBBE07}" srcOrd="0" destOrd="0" presId="urn:microsoft.com/office/officeart/2005/8/layout/radial6"/>
    <dgm:cxn modelId="{3DF2A960-2E8D-4556-A3C7-3A7F77EF4F75}" type="presParOf" srcId="{13A03BB4-0DB0-442B-976D-9E2F662E00AF}" destId="{8718CB4E-F65C-4E4A-89C4-26F421EC27CE}" srcOrd="1" destOrd="0" presId="urn:microsoft.com/office/officeart/2005/8/layout/radial6"/>
    <dgm:cxn modelId="{2E2C0C82-6B44-4826-A45A-4D60C8A867AB}" type="presParOf" srcId="{13A03BB4-0DB0-442B-976D-9E2F662E00AF}" destId="{F77850E8-ED66-4497-ADDC-2206A6355E98}" srcOrd="2" destOrd="0" presId="urn:microsoft.com/office/officeart/2005/8/layout/radial6"/>
    <dgm:cxn modelId="{386C152E-F228-4887-9AF3-798D3B9121DA}" type="presParOf" srcId="{13A03BB4-0DB0-442B-976D-9E2F662E00AF}" destId="{1A87F541-6E74-4307-9CE0-B39223E5CA95}" srcOrd="3" destOrd="0" presId="urn:microsoft.com/office/officeart/2005/8/layout/radial6"/>
    <dgm:cxn modelId="{B5466948-A3AA-43C8-81C8-D4B9104998D1}" type="presParOf" srcId="{13A03BB4-0DB0-442B-976D-9E2F662E00AF}" destId="{845E0088-4DF9-433D-BC84-CA6B21FB8774}" srcOrd="4" destOrd="0" presId="urn:microsoft.com/office/officeart/2005/8/layout/radial6"/>
    <dgm:cxn modelId="{9AB0AFBE-8754-4B43-8E97-E38BED250F8C}" type="presParOf" srcId="{13A03BB4-0DB0-442B-976D-9E2F662E00AF}" destId="{0A1313B0-7E47-435A-BBF3-FA9820F9A7C1}" srcOrd="5" destOrd="0" presId="urn:microsoft.com/office/officeart/2005/8/layout/radial6"/>
    <dgm:cxn modelId="{E81E8278-7C6D-4253-A1A6-CF4F1E042B91}" type="presParOf" srcId="{13A03BB4-0DB0-442B-976D-9E2F662E00AF}" destId="{09577B85-9C24-4AFB-BBCF-5B6EE4ABDBCC}" srcOrd="6" destOrd="0" presId="urn:microsoft.com/office/officeart/2005/8/layout/radial6"/>
    <dgm:cxn modelId="{ECD2F3B6-2E95-4354-9D3B-9C9CFCEEA816}" type="presParOf" srcId="{13A03BB4-0DB0-442B-976D-9E2F662E00AF}" destId="{F4E02FC5-5AE7-4245-AB29-1ABD8AEB0F21}" srcOrd="7" destOrd="0" presId="urn:microsoft.com/office/officeart/2005/8/layout/radial6"/>
    <dgm:cxn modelId="{FA51362F-D9AE-4089-B915-C0D12A9B357A}" type="presParOf" srcId="{13A03BB4-0DB0-442B-976D-9E2F662E00AF}" destId="{3EDF1602-9463-4CBD-B73A-623E7C26D306}" srcOrd="8" destOrd="0" presId="urn:microsoft.com/office/officeart/2005/8/layout/radial6"/>
    <dgm:cxn modelId="{E1CDE777-80D6-403D-807E-0BC2380ED68A}" type="presParOf" srcId="{13A03BB4-0DB0-442B-976D-9E2F662E00AF}" destId="{8408641A-5520-4223-B287-2CF3375948FD}" srcOrd="9" destOrd="0" presId="urn:microsoft.com/office/officeart/2005/8/layout/radial6"/>
    <dgm:cxn modelId="{23B12B87-BE13-408A-9EA8-E94BC2DB00EB}" type="presParOf" srcId="{13A03BB4-0DB0-442B-976D-9E2F662E00AF}" destId="{0D45D63D-91C6-4CBD-9A7E-8B57F668A8E9}" srcOrd="10" destOrd="0" presId="urn:microsoft.com/office/officeart/2005/8/layout/radial6"/>
    <dgm:cxn modelId="{B93A03C8-CF3D-4AE0-BB25-ACD2BFCE3C8F}" type="presParOf" srcId="{13A03BB4-0DB0-442B-976D-9E2F662E00AF}" destId="{A483A381-D5C5-40BC-AFFB-E4B0A9EBABBB}" srcOrd="11" destOrd="0" presId="urn:microsoft.com/office/officeart/2005/8/layout/radial6"/>
    <dgm:cxn modelId="{2B0ECE16-AA02-4639-9B57-895DA693529C}" type="presParOf" srcId="{13A03BB4-0DB0-442B-976D-9E2F662E00AF}" destId="{D336E3F1-8B08-444F-A4A5-486A16240F7C}" srcOrd="12" destOrd="0" presId="urn:microsoft.com/office/officeart/2005/8/layout/radial6"/>
    <dgm:cxn modelId="{DA3F1B9C-7B5A-4601-A55F-E81E1A30DA49}" type="presParOf" srcId="{13A03BB4-0DB0-442B-976D-9E2F662E00AF}" destId="{2903352A-C723-4D92-8BD1-F54193A752E8}" srcOrd="13" destOrd="0" presId="urn:microsoft.com/office/officeart/2005/8/layout/radial6"/>
    <dgm:cxn modelId="{8B143CF2-FA14-4E10-A332-D0F360EF78B2}" type="presParOf" srcId="{13A03BB4-0DB0-442B-976D-9E2F662E00AF}" destId="{5E13081B-6CBB-430E-A0FE-BBBFF7C0ACB2}" srcOrd="14" destOrd="0" presId="urn:microsoft.com/office/officeart/2005/8/layout/radial6"/>
    <dgm:cxn modelId="{80558C3A-730A-4453-938A-8B6BFBCFF951}" type="presParOf" srcId="{13A03BB4-0DB0-442B-976D-9E2F662E00AF}" destId="{018C802E-E8EE-41C8-8BAA-B2F01C39DAA2}" srcOrd="15" destOrd="0" presId="urn:microsoft.com/office/officeart/2005/8/layout/radial6"/>
    <dgm:cxn modelId="{D252ED05-2B30-4528-9A93-AB489A7361F5}" type="presParOf" srcId="{13A03BB4-0DB0-442B-976D-9E2F662E00AF}" destId="{1B484103-B5CC-49BB-A3BC-AF799990D8CA}" srcOrd="16" destOrd="0" presId="urn:microsoft.com/office/officeart/2005/8/layout/radial6"/>
    <dgm:cxn modelId="{4CEA04B3-FAD9-45A1-AFFA-49EC336B0CBE}" type="presParOf" srcId="{13A03BB4-0DB0-442B-976D-9E2F662E00AF}" destId="{E46A92E0-CDA0-4752-B399-98C875F8E026}" srcOrd="17" destOrd="0" presId="urn:microsoft.com/office/officeart/2005/8/layout/radial6"/>
    <dgm:cxn modelId="{D1891588-E331-4019-8705-CF63B865A825}" type="presParOf" srcId="{13A03BB4-0DB0-442B-976D-9E2F662E00AF}" destId="{BACDCCE6-32EB-41B6-A9DD-91DC8FD48CB9}" srcOrd="18" destOrd="0" presId="urn:microsoft.com/office/officeart/2005/8/layout/radial6"/>
    <dgm:cxn modelId="{6BAB5EA6-B26B-44F8-9C59-D5985983DF1A}" type="presParOf" srcId="{13A03BB4-0DB0-442B-976D-9E2F662E00AF}" destId="{5356B0E1-8162-4DE2-9CF6-6915C440583D}" srcOrd="19" destOrd="0" presId="urn:microsoft.com/office/officeart/2005/8/layout/radial6"/>
    <dgm:cxn modelId="{4E06EC17-B5FF-4EA0-91C7-877F1704EA80}" type="presParOf" srcId="{13A03BB4-0DB0-442B-976D-9E2F662E00AF}" destId="{C36DBA81-B1B1-4CC7-8B5B-6FA5F77A66FF}" srcOrd="20" destOrd="0" presId="urn:microsoft.com/office/officeart/2005/8/layout/radial6"/>
    <dgm:cxn modelId="{95ED5FB1-209E-4F8C-98DB-2C4BFC72B8F7}" type="presParOf" srcId="{13A03BB4-0DB0-442B-976D-9E2F662E00AF}" destId="{E4C76E3D-688C-4BFE-A395-BDB911363A6E}" srcOrd="21" destOrd="0" presId="urn:microsoft.com/office/officeart/2005/8/layout/radial6"/>
    <dgm:cxn modelId="{97D301D1-6A77-4E51-A15E-FAE4337C35A8}" type="presParOf" srcId="{13A03BB4-0DB0-442B-976D-9E2F662E00AF}" destId="{2243B9A5-8E15-4393-A3CF-599F3170D614}" srcOrd="22" destOrd="0" presId="urn:microsoft.com/office/officeart/2005/8/layout/radial6"/>
    <dgm:cxn modelId="{06617815-FCEE-4FF5-9A0B-F4ED02B015D5}" type="presParOf" srcId="{13A03BB4-0DB0-442B-976D-9E2F662E00AF}" destId="{24FFE346-36FD-4264-94A6-BC2A279F3788}" srcOrd="23" destOrd="0" presId="urn:microsoft.com/office/officeart/2005/8/layout/radial6"/>
    <dgm:cxn modelId="{CB445368-CC49-4F09-9161-A3E5C4F968E6}" type="presParOf" srcId="{13A03BB4-0DB0-442B-976D-9E2F662E00AF}" destId="{81C46EE8-CFD4-48B7-B824-CCA63C8B9B2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B30E0-016F-4E11-9243-195179A953A9}" type="datetimeFigureOut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7F2A96-1062-465F-88F5-1C6F2EA300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020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7CA662-74B2-4B28-ABB3-F37BEE4D05C0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93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534975-B0AF-416A-8922-74FE679AFB9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92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58888" y="115888"/>
            <a:ext cx="7329487" cy="954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Финансовое управление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cs typeface="Tahoma" pitchFamily="34" charset="0"/>
              </a:rPr>
              <a:t>администрации МОГО «Ухта»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EA53F-FEF5-4344-B6E3-9122770A5D7F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E2C37-A17C-4FB7-A6A2-B294920286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7F5CB-92F1-4B94-8B0F-CB3950C7C808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99C4F-7198-4635-B0BE-CB5C4A6EE2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326CA-64BD-44EC-B4C8-E2EED5E5794A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749E-8338-4C8A-AEA2-30F1858682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E82B4-491C-4247-B1FB-1E009F4A178B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56A53-AB54-44CF-B331-B277966D84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5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 sz="20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0868-FF31-4865-ABFB-85964F888626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E5C4E-6DA8-4A4B-8387-6EA77005C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4" name="Прямая соединительная линия 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93F5-31FD-4BB2-AAD7-745F711DF621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F0F04D73-3766-4848-A523-DA36DACA25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DD55A-F56F-46B1-8C65-779DA43B0B24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6811F-EBD1-4F94-B8FD-50FE6BFF11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BDA-CFE1-4ACC-8DFD-21CB3F1EDA49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61BB0-6B8A-40E0-865E-05C3E138EB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32E0D-94F0-43EE-920A-82EF28C722BA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0FD4C-90A2-48AC-92A1-FB1972403D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48166-5833-48AF-925E-93AEE4DA3690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E99D2-3126-4559-8CAC-1871133A5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2E83-0E57-4608-B0CC-452EEF9D6930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2DFC9-2344-4AB8-83C5-340B761B59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29BF-33E0-47D5-851B-94AC2CBEE347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92E7C-2E70-471F-8910-7C3DF8728E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5375" y="0"/>
            <a:ext cx="5508625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5A6C58-3691-4751-8C04-E9892F1B59AC}" type="datetime1">
              <a:rPr lang="ru-RU"/>
              <a:pPr>
                <a:defRPr/>
              </a:pPr>
              <a:t>25.01.2018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F40D1E9-1303-420A-8512-4F19FCB44E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008000"/>
          </a:solidFill>
          <a:latin typeface="Tahoma" pitchFamily="34" charset="0"/>
          <a:ea typeface="+mj-ea"/>
          <a:cs typeface="Tahom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8000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mouhta.ru/adm/post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fin.mouhta.ru/opros/index.php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</a:t>
            </a:r>
            <a:r>
              <a:rPr lang="ru-RU" sz="3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ГРАЖДАН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343" y="2888940"/>
            <a:ext cx="7830869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С УЧЕТОМ ВНЕСЕННЫХ ИЗМЕНЕНИЙ И ДОПОЛНЕНИЙ В БЮДЖЕТ МОГО «</a:t>
            </a:r>
            <a:r>
              <a:rPr lang="ru-RU" sz="3000" dirty="0">
                <a:solidFill>
                  <a:schemeClr val="tx1"/>
                </a:solidFill>
                <a:ea typeface="+mj-ea"/>
                <a:cs typeface="Tahoma" pitchFamily="34" charset="0"/>
              </a:rPr>
              <a:t>У</a:t>
            </a: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ХТА» НА 2017 ГОД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dirty="0" smtClean="0">
                <a:solidFill>
                  <a:schemeClr val="tx1"/>
                </a:solidFill>
                <a:ea typeface="+mj-ea"/>
                <a:cs typeface="Tahoma" pitchFamily="34" charset="0"/>
              </a:rPr>
              <a:t>И ПЛАНОВЫЙ ПЕРИОД 2018 И 2019 ГОДОВ</a:t>
            </a:r>
            <a:endParaRPr lang="ru-RU" sz="3000" dirty="0">
              <a:solidFill>
                <a:schemeClr val="tx1"/>
              </a:solidFill>
              <a:ea typeface="+mj-ea"/>
              <a:cs typeface="Tahoma" pitchFamily="34" charset="0"/>
            </a:endParaRPr>
          </a:p>
        </p:txBody>
      </p:sp>
      <p:pic>
        <p:nvPicPr>
          <p:cNvPr id="15363" name="Picture 2" descr="E:\18 Бюджет для граждан\Ухта_большая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75288"/>
            <a:ext cx="9144000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/>
          <p:nvPr/>
        </p:nvSpPr>
        <p:spPr>
          <a:xfrm>
            <a:off x="463343" y="5105956"/>
            <a:ext cx="821731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по решению Совета МОГО «Ухта» от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26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.12.2017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№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24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«О внесении изменений и дополнений в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 Совета МОГО «Ухта» от 14.12.2016 № 98 «О бюджете МОГО «Ухта» на 2017 год и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плановый период 2018 и 2019 годов»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Участники бюджетного процесса</a:t>
            </a:r>
          </a:p>
        </p:txBody>
      </p:sp>
      <p:sp>
        <p:nvSpPr>
          <p:cNvPr id="2560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4D72E6-63EE-4224-B6CE-BA0F8DD6D7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/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95764308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 в формировании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123960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>
            <a:off x="900000" y="2520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 rot="10800000">
            <a:off x="2880368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540760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520688" y="2854620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>
            <a:off x="4181080" y="251492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 rot="10800000">
            <a:off x="6161144" y="2895714"/>
            <a:ext cx="1222162" cy="122216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393700" dist="38100" dir="5400000" sx="97000" sy="97000" algn="t" rotWithShape="0">
              <a:prstClr val="black">
                <a:alpha val="52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21536" y="2556000"/>
            <a:ext cx="1901379" cy="1901590"/>
          </a:xfrm>
          <a:prstGeom prst="blockArc">
            <a:avLst>
              <a:gd name="adj1" fmla="val 10753516"/>
              <a:gd name="adj2" fmla="val 22782"/>
              <a:gd name="adj3" fmla="val 13661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 rot="16200000">
            <a:off x="1335340" y="4651365"/>
            <a:ext cx="936248" cy="75695"/>
            <a:chOff x="2411760" y="2204864"/>
            <a:chExt cx="936248" cy="75695"/>
          </a:xfrm>
          <a:solidFill>
            <a:schemeClr val="accent1"/>
          </a:solidFill>
        </p:grpSpPr>
        <p:sp>
          <p:nvSpPr>
            <p:cNvPr id="16" name="Овал 15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Овал 17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 rot="16200000">
            <a:off x="3310554" y="2564081"/>
            <a:ext cx="360040" cy="73944"/>
            <a:chOff x="2411760" y="2204864"/>
            <a:chExt cx="360040" cy="73944"/>
          </a:xfrm>
          <a:solidFill>
            <a:schemeClr val="accent3"/>
          </a:solidFill>
        </p:grpSpPr>
        <p:sp>
          <p:nvSpPr>
            <p:cNvPr id="24" name="Овал 23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Овал 24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Овал 25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16200000">
            <a:off x="4663645" y="4659822"/>
            <a:ext cx="936248" cy="75695"/>
            <a:chOff x="2411760" y="2204864"/>
            <a:chExt cx="936248" cy="75695"/>
          </a:xfrm>
          <a:solidFill>
            <a:schemeClr val="accent4"/>
          </a:solidFill>
        </p:grpSpPr>
        <p:sp>
          <p:nvSpPr>
            <p:cNvPr id="32" name="Овал 31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843808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Овал 35"/>
            <p:cNvSpPr/>
            <p:nvPr/>
          </p:nvSpPr>
          <p:spPr>
            <a:xfrm>
              <a:off x="2987824" y="2208551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Овал 36"/>
            <p:cNvSpPr/>
            <p:nvPr/>
          </p:nvSpPr>
          <p:spPr>
            <a:xfrm>
              <a:off x="313184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3276000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rot="16200000">
            <a:off x="6591330" y="2561292"/>
            <a:ext cx="360040" cy="73944"/>
            <a:chOff x="2411760" y="2204864"/>
            <a:chExt cx="360040" cy="73944"/>
          </a:xfrm>
          <a:solidFill>
            <a:schemeClr val="accent2"/>
          </a:solidFill>
        </p:grpSpPr>
        <p:sp>
          <p:nvSpPr>
            <p:cNvPr id="40" name="Овал 39"/>
            <p:cNvSpPr/>
            <p:nvPr/>
          </p:nvSpPr>
          <p:spPr>
            <a:xfrm>
              <a:off x="2555776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Овал 40"/>
            <p:cNvSpPr/>
            <p:nvPr/>
          </p:nvSpPr>
          <p:spPr>
            <a:xfrm>
              <a:off x="2411760" y="2204864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699792" y="220680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742912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071217" y="5288481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443562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720650" y="1116363"/>
            <a:ext cx="2124791" cy="1152128"/>
          </a:xfrm>
          <a:prstGeom prst="roundRect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98481" y="3286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041085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79654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318173" y="3322129"/>
            <a:ext cx="90441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Шаг 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47819" y="5444849"/>
            <a:ext cx="2111475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Просмотр проекта (отчета)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б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юджета на сайте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</a:t>
            </a:r>
            <a:r>
              <a:rPr lang="en-US" sz="10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 разделе Бюджет МОГО «Ухта»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665021" y="1492372"/>
            <a:ext cx="168187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Подготовка замечаний и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предложений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77957" y="5664490"/>
            <a:ext cx="150393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Выступление на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публичных слушаниях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31833" y="1193482"/>
            <a:ext cx="2097049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Направление замечаний и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п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редложений через форму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обратной связи на сайте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Финансового управления </a:t>
            </a:r>
          </a:p>
          <a:p>
            <a:r>
              <a:rPr lang="ru-RU" sz="1000" dirty="0" smtClean="0">
                <a:latin typeface="Tahoma" pitchFamily="34" charset="0"/>
                <a:cs typeface="Tahoma" pitchFamily="34" charset="0"/>
              </a:rPr>
              <a:t>по 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адресу </a:t>
            </a:r>
            <a:r>
              <a:rPr lang="en-US" sz="1000" dirty="0">
                <a:latin typeface="Tahoma" pitchFamily="34" charset="0"/>
                <a:cs typeface="Tahoma" pitchFamily="34" charset="0"/>
                <a:hlinkClick r:id="rId2"/>
              </a:rPr>
              <a:t>http://fin.mouhta.ru/</a:t>
            </a:r>
            <a:r>
              <a:rPr lang="ru-RU" sz="1000" dirty="0">
                <a:latin typeface="Tahoma" pitchFamily="34" charset="0"/>
                <a:cs typeface="Tahoma" pitchFamily="34" charset="0"/>
              </a:rPr>
              <a:t> </a:t>
            </a:r>
          </a:p>
          <a:p>
            <a:r>
              <a:rPr lang="ru-RU" sz="1000" dirty="0">
                <a:latin typeface="Tahoma" pitchFamily="34" charset="0"/>
                <a:cs typeface="Tahoma" pitchFamily="34" charset="0"/>
              </a:rPr>
              <a:t>в разделе </a:t>
            </a:r>
            <a:r>
              <a:rPr lang="ru-RU" sz="1000" dirty="0" smtClean="0">
                <a:latin typeface="Tahoma" pitchFamily="34" charset="0"/>
                <a:cs typeface="Tahoma" pitchFamily="34" charset="0"/>
              </a:rPr>
              <a:t>Бюджет для граждан </a:t>
            </a:r>
          </a:p>
        </p:txBody>
      </p:sp>
    </p:spTree>
    <p:extLst>
      <p:ext uri="{BB962C8B-B14F-4D97-AF65-F5344CB8AC3E}">
        <p14:creationId xmlns:p14="http://schemas.microsoft.com/office/powerpoint/2010/main" val="190515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52884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2017 год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1 135,4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96,1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430,9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696188" y="4683438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9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Майские указы</a:t>
            </a:r>
            <a:br>
              <a:rPr lang="ru-RU" dirty="0" smtClean="0"/>
            </a:br>
            <a:r>
              <a:rPr lang="ru-RU" dirty="0" smtClean="0"/>
              <a:t>Президента Российской Федерации</a:t>
            </a:r>
          </a:p>
        </p:txBody>
      </p:sp>
      <p:sp>
        <p:nvSpPr>
          <p:cNvPr id="276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48F222-5EEF-4B24-BBFA-38FC63B3110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sp>
        <p:nvSpPr>
          <p:cNvPr id="2" name="Овал 1"/>
          <p:cNvSpPr/>
          <p:nvPr/>
        </p:nvSpPr>
        <p:spPr>
          <a:xfrm>
            <a:off x="95592" y="2052000"/>
            <a:ext cx="3384000" cy="338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5400000">
            <a:off x="-1041558" y="1221900"/>
            <a:ext cx="5040560" cy="5040000"/>
          </a:xfrm>
          <a:prstGeom prst="blockArc">
            <a:avLst>
              <a:gd name="adj1" fmla="val 10800000"/>
              <a:gd name="adj2" fmla="val 21535540"/>
              <a:gd name="adj3" fmla="val 844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165100" dist="635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401100" y="90000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82096" y="1080000"/>
            <a:ext cx="504056" cy="50405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5196" y="914583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Субсидирование части затрат субъектов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144" y="2963901"/>
            <a:ext cx="2916183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Майские указы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Президента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chemeClr val="tx2"/>
              </a:solidFill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/>
                </a:solidFill>
                <a:cs typeface="Tahoma" pitchFamily="34" charset="0"/>
              </a:rPr>
              <a:t>2018-2019 годы</a:t>
            </a:r>
            <a:endParaRPr lang="ru-RU" sz="2000" dirty="0">
              <a:solidFill>
                <a:schemeClr val="tx2"/>
              </a:solidFill>
              <a:cs typeface="Tahoma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3296282" y="2081323"/>
            <a:ext cx="504056" cy="504056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037660" y="5857785"/>
            <a:ext cx="504056" cy="504056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3674096" y="3342714"/>
            <a:ext cx="504056" cy="504056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3431666" y="4640884"/>
            <a:ext cx="504056" cy="504056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651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586992" y="1332000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865466" y="233332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679526" y="1901323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4243224" y="359471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5057284" y="317163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4000850" y="4892884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4814910" y="4493240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2651327" y="6109813"/>
            <a:ext cx="720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Овал 54"/>
          <p:cNvSpPr/>
          <p:nvPr/>
        </p:nvSpPr>
        <p:spPr>
          <a:xfrm>
            <a:off x="3449970" y="5677764"/>
            <a:ext cx="864096" cy="864096"/>
          </a:xfrm>
          <a:prstGeom prst="ellipse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87134" y="1375901"/>
            <a:ext cx="750526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cs typeface="Tahoma" pitchFamily="34" charset="0"/>
              </a:rPr>
              <a:t>Указы</a:t>
            </a:r>
            <a:endParaRPr lang="ru-RU" sz="1600" dirty="0">
              <a:cs typeface="Tahom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93282" y="107219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596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09302" y="2088079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597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687116" y="335050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599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435088" y="4662051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600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028167" y="5878980"/>
            <a:ext cx="4780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602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82401" y="1062008"/>
            <a:ext cx="93166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1,4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</a:t>
            </a: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.</a:t>
            </a:r>
            <a:endParaRPr lang="ru-RU" sz="14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657492" y="2085453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1 143,6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034261" y="3335113"/>
            <a:ext cx="9236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92,1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2654" y="4648211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35,1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cs typeface="Tahoma" pitchFamily="34" charset="0"/>
              </a:rPr>
              <a:t>м</a:t>
            </a: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0192" y="5848202"/>
            <a:ext cx="923651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bg1"/>
                </a:solidFill>
                <a:cs typeface="Tahoma" pitchFamily="34" charset="0"/>
              </a:rPr>
              <a:t>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bg1"/>
                </a:solidFill>
                <a:cs typeface="Tahoma" pitchFamily="34" charset="0"/>
              </a:rPr>
              <a:t>млн. руб.</a:t>
            </a:r>
            <a:endParaRPr lang="ru-RU" sz="1200" b="1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1735" y="1891427"/>
            <a:ext cx="38382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Повышение оплаты труда отдельных </a:t>
            </a:r>
            <a:r>
              <a:rPr lang="ru-RU" sz="1200" dirty="0" smtClean="0">
                <a:cs typeface="Tahoma" pitchFamily="34" charset="0"/>
              </a:rPr>
              <a:t>категорий работников бюджетной сферы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314066" y="5955923"/>
            <a:ext cx="4788024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Комплектование документных (книжных) фондов библиотек</a:t>
            </a:r>
            <a:endParaRPr lang="ru-RU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5719520" y="4494509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Обеспечение граждан жильем и переселение         граждан из аварийного жилищного фонда</a:t>
            </a:r>
            <a:endParaRPr lang="ru-RU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5567386" y="2303754"/>
            <a:ext cx="375629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Поддержка социально ориентированных некоммерческих организаций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922748" y="2993652"/>
            <a:ext cx="334786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Модернизация дошкольных  образовательных учреждений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940152" y="3425700"/>
            <a:ext cx="320384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Увеличение числа детей, обучающихся по дополнительным образовательным программам</a:t>
            </a:r>
            <a:endParaRPr lang="ru-RU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286812" y="1328060"/>
            <a:ext cx="490125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/>
              <a:t>Обеспечение деятельности информационно-маркетингового центра малого и среднего предпринимательства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748676" y="4932082"/>
            <a:ext cx="349188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Строительство станции водоочистки в </a:t>
            </a:r>
          </a:p>
          <a:p>
            <a:r>
              <a:rPr lang="ru-RU" sz="1200" dirty="0" smtClean="0"/>
              <a:t>Пожня-Ель г. Ухта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2620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Средняя заработная плата работника бюджетной сферы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3921312"/>
              </p:ext>
            </p:extLst>
          </p:nvPr>
        </p:nvGraphicFramePr>
        <p:xfrm>
          <a:off x="251520" y="1628800"/>
          <a:ext cx="8685964" cy="4372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19325" y="1267669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руб</a:t>
            </a:r>
            <a:r>
              <a:rPr lang="ru-RU" sz="1200" dirty="0"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535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Основные характеристики бюджета</a:t>
            </a:r>
          </a:p>
        </p:txBody>
      </p:sp>
      <p:sp>
        <p:nvSpPr>
          <p:cNvPr id="2870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18C1DE-AD17-42EB-8B48-B38965B1487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8082390" y="1653419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704647"/>
              </p:ext>
            </p:extLst>
          </p:nvPr>
        </p:nvGraphicFramePr>
        <p:xfrm>
          <a:off x="210767" y="3834045"/>
          <a:ext cx="8856984" cy="3003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826769"/>
              </p:ext>
            </p:extLst>
          </p:nvPr>
        </p:nvGraphicFramePr>
        <p:xfrm>
          <a:off x="104459" y="1991084"/>
          <a:ext cx="8856984" cy="1569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29182"/>
                <a:gridCol w="1440160"/>
                <a:gridCol w="1395155"/>
                <a:gridCol w="1485165"/>
                <a:gridCol w="1431158"/>
                <a:gridCol w="1476164"/>
              </a:tblGrid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2016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2017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2018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План 2019 года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3 706,9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3 582,9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3 655,1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3 027,5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3 032,6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Расходы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3 807,0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3 519,7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3 702,6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2 969,5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3 019,6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Дефицит/Профицит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-100,1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63,2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-47,5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+58,0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+13,0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1814" y="3560804"/>
            <a:ext cx="34275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latin typeface="+mn-lt"/>
              </a:rPr>
              <a:t>Динамика доходов и расходов бюджета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359111"/>
              </p:ext>
            </p:extLst>
          </p:nvPr>
        </p:nvGraphicFramePr>
        <p:xfrm>
          <a:off x="196565" y="1109061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Приоритетные направления бюджета: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41530" y="1297810"/>
            <a:ext cx="6864380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Выполнение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задач, поставленных майскими указами Президента Российской Федерации;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Исполнение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действующих расходных обязательств.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Доходы и расходы на душу населения по сравнению с другими муниципальными образованиями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08212190"/>
              </p:ext>
            </p:extLst>
          </p:nvPr>
        </p:nvGraphicFramePr>
        <p:xfrm>
          <a:off x="-108520" y="1772817"/>
          <a:ext cx="4823452" cy="454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150207697"/>
              </p:ext>
            </p:extLst>
          </p:nvPr>
        </p:nvGraphicFramePr>
        <p:xfrm>
          <a:off x="4355976" y="1772816"/>
          <a:ext cx="4676315" cy="440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172450" y="1058862"/>
            <a:ext cx="82232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512" y="1484783"/>
            <a:ext cx="4043094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Доходы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1059" y="4077072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11113" y="2841690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3971" y="3181510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5970" y="2103952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81664" y="4826233"/>
            <a:ext cx="109356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Сыктывкар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64689" y="4077071"/>
            <a:ext cx="5533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Ухта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87114" y="2864073"/>
            <a:ext cx="74571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Усинск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9798" y="3146756"/>
            <a:ext cx="5838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Инта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19204" y="2097433"/>
            <a:ext cx="84510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Воркута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0063" y="6174595"/>
            <a:ext cx="2116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+mn-lt"/>
              </a:rPr>
              <a:t>Информация на 01.11.2017</a:t>
            </a: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80827" y="1480452"/>
            <a:ext cx="410400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/>
              <a:t>Расходы </a:t>
            </a:r>
            <a:r>
              <a:rPr lang="ru-RU" sz="1200" dirty="0" smtClean="0"/>
              <a:t>в расчете на душу населения </a:t>
            </a:r>
            <a:r>
              <a:rPr lang="ru-RU" sz="1200" dirty="0"/>
              <a:t>по сравнению </a:t>
            </a:r>
            <a:endParaRPr lang="en-US" sz="1200" dirty="0" smtClean="0"/>
          </a:p>
          <a:p>
            <a:r>
              <a:rPr lang="ru-RU" sz="1200" dirty="0" smtClean="0"/>
              <a:t>с </a:t>
            </a:r>
            <a:r>
              <a:rPr lang="ru-RU" sz="1200" dirty="0"/>
              <a:t>другими муниципальными образованиями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9334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 txBox="1">
            <a:spLocks/>
          </p:cNvSpPr>
          <p:nvPr/>
        </p:nvSpPr>
        <p:spPr bwMode="auto">
          <a:xfrm>
            <a:off x="3654425" y="31750"/>
            <a:ext cx="502126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Прямоугольник 9"/>
          <p:cNvSpPr>
            <a:spLocks noChangeArrowheads="1"/>
          </p:cNvSpPr>
          <p:nvPr/>
        </p:nvSpPr>
        <p:spPr bwMode="auto">
          <a:xfrm>
            <a:off x="252413" y="2420938"/>
            <a:ext cx="86391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ДОХОДЫ МОГО «УХТА»</a:t>
            </a:r>
          </a:p>
        </p:txBody>
      </p:sp>
      <p:sp>
        <p:nvSpPr>
          <p:cNvPr id="2970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603A69-1B70-470B-B1A2-34F2885AA0D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Доходы муниципального образования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85" y="1965422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доходы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от акцизов на ГСМ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Налоги на совокупный доход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Налог на имущество физических лиц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Земельный налог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по делам, рассматриваемым в судах общей юрисдикции, мировыми судьями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Государственная пошлина за выдачу специального разрешения на движение по автомобильным дорогам транспортных средств</a:t>
            </a:r>
            <a:endParaRPr lang="ru-RU" sz="1300" dirty="0">
              <a:latin typeface="+mn-lt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800" y="1785422"/>
            <a:ext cx="2988000" cy="0"/>
          </a:xfrm>
          <a:prstGeom prst="line">
            <a:avLst/>
          </a:prstGeom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21835" y="1328594"/>
            <a:ext cx="241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Налоговые доходы</a:t>
            </a:r>
            <a:endParaRPr lang="ru-RU" b="1" dirty="0">
              <a:cs typeface="Tahoma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096000" y="1785422"/>
            <a:ext cx="2988000" cy="0"/>
          </a:xfrm>
          <a:prstGeom prst="line">
            <a:avLst/>
          </a:prstGeom>
          <a:ln w="28575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45200" y="1785422"/>
            <a:ext cx="2988000" cy="0"/>
          </a:xfrm>
          <a:prstGeom prst="line">
            <a:avLst/>
          </a:prstGeom>
          <a:ln w="28575"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48799" y="1328222"/>
            <a:ext cx="2682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Неналоговые доходы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91970" y="1121742"/>
            <a:ext cx="2072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Безвозмездные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cs typeface="Tahoma" pitchFamily="34" charset="0"/>
              </a:rPr>
              <a:t>поступления</a:t>
            </a:r>
            <a:endParaRPr lang="ru-RU" b="1" dirty="0"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84983" y="1965421"/>
            <a:ext cx="2988000" cy="4694400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использования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Плата </a:t>
            </a:r>
            <a:r>
              <a:rPr lang="ru-RU" sz="1300" dirty="0">
                <a:latin typeface="+mn-lt"/>
                <a:cs typeface="Tahoma" pitchFamily="34" charset="0"/>
              </a:rPr>
              <a:t>за негативное воздействие на окружающую среду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Доходы от оказания платных услуг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компенсации затрат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реализации </a:t>
            </a:r>
            <a:r>
              <a:rPr lang="ru-RU" sz="1300" dirty="0" smtClean="0">
                <a:latin typeface="+mn-lt"/>
                <a:cs typeface="Tahoma" pitchFamily="34" charset="0"/>
              </a:rPr>
              <a:t>имущества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Доходы </a:t>
            </a:r>
            <a:r>
              <a:rPr lang="ru-RU" sz="1300" dirty="0">
                <a:latin typeface="+mn-lt"/>
                <a:cs typeface="Tahoma" pitchFamily="34" charset="0"/>
              </a:rPr>
              <a:t>от продажи земельных </a:t>
            </a:r>
            <a:r>
              <a:rPr lang="ru-RU" sz="1300" dirty="0" smtClean="0">
                <a:latin typeface="+mn-lt"/>
                <a:cs typeface="Tahoma" pitchFamily="34" charset="0"/>
              </a:rPr>
              <a:t>участков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Платежи</a:t>
            </a:r>
            <a:r>
              <a:rPr lang="ru-RU" sz="1300" dirty="0">
                <a:latin typeface="+mn-lt"/>
                <a:cs typeface="Tahoma" pitchFamily="34" charset="0"/>
              </a:rPr>
              <a:t>, взимаемые органами местного самоуправления городских округов за выполнение определенных функций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Штрафы, санкции, возмещение </a:t>
            </a:r>
            <a:r>
              <a:rPr lang="ru-RU" sz="1300" dirty="0" smtClean="0">
                <a:latin typeface="+mn-lt"/>
                <a:cs typeface="Tahoma" pitchFamily="34" charset="0"/>
              </a:rPr>
              <a:t>ущерба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latin typeface="+mn-lt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34183" y="1965422"/>
            <a:ext cx="2988000" cy="4693593"/>
          </a:xfrm>
          <a:prstGeom prst="rect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Межбюджетные </a:t>
            </a:r>
            <a:r>
              <a:rPr lang="ru-RU" sz="1300" dirty="0">
                <a:latin typeface="+mn-lt"/>
                <a:cs typeface="Tahoma" pitchFamily="34" charset="0"/>
              </a:rPr>
              <a:t>трансферты – средства, предоставляемые одним бюджетом </a:t>
            </a:r>
            <a:r>
              <a:rPr lang="ru-RU" sz="1300" dirty="0" smtClean="0">
                <a:latin typeface="+mn-lt"/>
                <a:cs typeface="Tahoma" pitchFamily="34" charset="0"/>
              </a:rPr>
              <a:t>другому </a:t>
            </a:r>
            <a:r>
              <a:rPr lang="ru-RU" sz="1300" dirty="0">
                <a:latin typeface="+mn-lt"/>
                <a:cs typeface="Tahoma" pitchFamily="34" charset="0"/>
              </a:rPr>
              <a:t>бюджету </a:t>
            </a:r>
            <a:endParaRPr lang="ru-RU" sz="1300" dirty="0" smtClean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Дотации </a:t>
            </a:r>
            <a:r>
              <a:rPr lang="ru-RU" sz="1300" dirty="0">
                <a:latin typeface="+mn-lt"/>
                <a:cs typeface="Tahoma" pitchFamily="34" charset="0"/>
              </a:rPr>
              <a:t>– межбюджетные трансферты, предоставляемые на безвозмездной и безвозвратной основе без установления направлений и (или) условий использования;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Субсидии – межбюджетные трансферты, предоставляемые на условиях долевого софинансирования расходов других бюджетов;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>
                <a:latin typeface="+mn-lt"/>
                <a:cs typeface="Tahoma" pitchFamily="34" charset="0"/>
              </a:rPr>
              <a:t>Субвенции </a:t>
            </a:r>
            <a:r>
              <a:rPr lang="ru-RU" sz="1300" dirty="0" smtClean="0">
                <a:latin typeface="+mn-lt"/>
                <a:cs typeface="Tahoma" pitchFamily="34" charset="0"/>
              </a:rPr>
              <a:t> - межбюджетные трансферты, предоставляемые на финансирование  «переданных» другим публично-правовым образованиям полномочий;</a:t>
            </a:r>
            <a:endParaRPr lang="ru-RU" sz="1300" dirty="0">
              <a:latin typeface="+mn-lt"/>
              <a:cs typeface="Tahom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300" dirty="0" smtClean="0">
                <a:latin typeface="+mn-lt"/>
                <a:cs typeface="Tahoma" pitchFamily="34" charset="0"/>
              </a:rPr>
              <a:t>Прочие </a:t>
            </a:r>
            <a:r>
              <a:rPr lang="ru-RU" sz="1300" dirty="0">
                <a:latin typeface="+mn-lt"/>
                <a:cs typeface="Tahoma" pitchFamily="34" charset="0"/>
              </a:rPr>
              <a:t>безвозмездные поступления от юридических и физических лиц</a:t>
            </a:r>
          </a:p>
        </p:txBody>
      </p:sp>
      <p:sp>
        <p:nvSpPr>
          <p:cNvPr id="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07445" y="648144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374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402151"/>
              </p:ext>
            </p:extLst>
          </p:nvPr>
        </p:nvGraphicFramePr>
        <p:xfrm>
          <a:off x="251520" y="1157795"/>
          <a:ext cx="8685213" cy="5477182"/>
        </p:xfrm>
        <a:graphic>
          <a:graphicData uri="http://schemas.openxmlformats.org/drawingml/2006/table">
            <a:tbl>
              <a:tblPr/>
              <a:tblGrid>
                <a:gridCol w="5864225"/>
                <a:gridCol w="1512888"/>
                <a:gridCol w="1308100"/>
              </a:tblGrid>
              <a:tr h="857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до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(2002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Нормативы отчислений после реформы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(2017 год)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прибыль (доход)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доходы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37,88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Акцизы на спирт питьевой, водку, ликероводочные изделия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полезных ископаемых в виде углеводородного сырья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с продаж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налог на вмененный доход для отдельных видов деятельности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взимаемый по упрощенной системе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Единый сельскохозяйственный налог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предприятий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Налог на имущество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7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сельскохозяйственного назначения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на земли городов и поселков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организаций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Земельный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7" name="Заголовок 1"/>
          <p:cNvSpPr txBox="1">
            <a:spLocks/>
          </p:cNvSpPr>
          <p:nvPr/>
        </p:nvSpPr>
        <p:spPr bwMode="auto">
          <a:xfrm>
            <a:off x="3654425" y="73025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Налоги, оставшиеся у местного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самоуправления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после реформы</a:t>
            </a:r>
          </a:p>
        </p:txBody>
      </p:sp>
      <p:sp>
        <p:nvSpPr>
          <p:cNvPr id="3283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7C1C4-AE00-4722-851E-C8A37570C11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2"/>
          <p:cNvSpPr>
            <a:spLocks noChangeArrowheads="1"/>
          </p:cNvSpPr>
          <p:nvPr/>
        </p:nvSpPr>
        <p:spPr bwMode="auto">
          <a:xfrm>
            <a:off x="323528" y="1508125"/>
            <a:ext cx="842518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ухтинцы!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ru-RU" sz="1400" dirty="0">
              <a:latin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</a:rPr>
              <a:t>	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Представляем вашему вниманию «Бюджет для граждан», который познакомит вас с основными положениями проекта бюджета МОГО «Ухта»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2017 год и плановый период 2018 и 2019 годов.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Информация в доступной форме знакомит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вас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с основными целями, задачами и приоритетными направлениями бюджетной политики МОГО «Ухта», основными характеристиками бюджета МОГО «Ухта».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2017 – 2019 годах потребуется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не только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проводить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большую работу по выявлению имеющихся финансовых ресурсов и дополнительных источников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доходов, но и повышать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эффективность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расходов.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В работе над проектом бюджета мы уделяем особое внимание повышению открытости и прозрачности этого процесса.</a:t>
            </a:r>
          </a:p>
          <a:p>
            <a:pPr algn="just"/>
            <a:r>
              <a:rPr lang="ru-RU" sz="1400" dirty="0">
                <a:latin typeface="Tahoma" pitchFamily="34" charset="0"/>
                <a:cs typeface="Tahoma" pitchFamily="34" charset="0"/>
              </a:rPr>
              <a:t>	Мы открыты для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ваших предложений и замечаний.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С уважением, </a:t>
            </a:r>
          </a:p>
          <a:p>
            <a:pPr algn="r"/>
            <a:r>
              <a:rPr lang="ru-RU" sz="1400" dirty="0">
                <a:latin typeface="Tahoma" pitchFamily="34" charset="0"/>
                <a:cs typeface="Tahoma" pitchFamily="34" charset="0"/>
              </a:rPr>
              <a:t>руководитель администрации МОГО «Ухта» </a:t>
            </a:r>
          </a:p>
          <a:p>
            <a:pPr algn="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М.Н. Османов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41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CE7E0-BDCE-49F3-9F97-5FD6819E3DE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07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налогоплательщики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163085" y="4428000"/>
            <a:ext cx="2124245" cy="1741545"/>
            <a:chOff x="96192" y="4403248"/>
            <a:chExt cx="2124245" cy="174154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6" name="Трапеция 5"/>
            <p:cNvSpPr/>
            <p:nvPr/>
          </p:nvSpPr>
          <p:spPr>
            <a:xfrm>
              <a:off x="96192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bg1"/>
                </a:solidFill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626284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395085" y="4441716"/>
            <a:ext cx="2124245" cy="1739404"/>
            <a:chOff x="2287219" y="4405389"/>
            <a:chExt cx="2124245" cy="1739404"/>
          </a:xfr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0" name="Трапеция 29"/>
            <p:cNvSpPr/>
            <p:nvPr/>
          </p:nvSpPr>
          <p:spPr>
            <a:xfrm>
              <a:off x="2287219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Равнобедренный треугольник 30"/>
            <p:cNvSpPr/>
            <p:nvPr/>
          </p:nvSpPr>
          <p:spPr>
            <a:xfrm>
              <a:off x="2817311" y="4405389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27085" y="4428000"/>
            <a:ext cx="2124245" cy="1741545"/>
            <a:chOff x="4563864" y="4403248"/>
            <a:chExt cx="2124245" cy="1741545"/>
          </a:xfr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2" name="Трапеция 31"/>
            <p:cNvSpPr/>
            <p:nvPr/>
          </p:nvSpPr>
          <p:spPr>
            <a:xfrm>
              <a:off x="4563864" y="5300631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5093956" y="4403248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59085" y="4428000"/>
            <a:ext cx="2124245" cy="1741545"/>
            <a:chOff x="6908763" y="4382724"/>
            <a:chExt cx="2124245" cy="1741545"/>
          </a:xfr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grpSpPr>
        <p:sp>
          <p:nvSpPr>
            <p:cNvPr id="34" name="Трапеция 33"/>
            <p:cNvSpPr/>
            <p:nvPr/>
          </p:nvSpPr>
          <p:spPr>
            <a:xfrm>
              <a:off x="6908763" y="5280107"/>
              <a:ext cx="2124245" cy="844162"/>
            </a:xfrm>
            <a:prstGeom prst="trapezoid">
              <a:avLst>
                <a:gd name="adj" fmla="val 62551"/>
              </a:avLst>
            </a:prstGeom>
            <a:grpFill/>
            <a:ln>
              <a:noFill/>
            </a:ln>
            <a:effectLst>
              <a:reflection blurRad="6350" stA="50000" endA="300" endPos="5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5" name="Равнобедренный треугольник 34"/>
            <p:cNvSpPr/>
            <p:nvPr/>
          </p:nvSpPr>
          <p:spPr>
            <a:xfrm>
              <a:off x="7438855" y="4382724"/>
              <a:ext cx="1064060" cy="876859"/>
            </a:xfrm>
            <a:prstGeom prst="triangle">
              <a:avLst/>
            </a:pr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14300" prst="coolSlant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63008" y="5596582"/>
            <a:ext cx="15905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на доходы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изических лиц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98025" y="5430881"/>
            <a:ext cx="151836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 имущество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физических лиц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10362" y="5538603"/>
            <a:ext cx="115768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Земельный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674" y="5538603"/>
            <a:ext cx="143180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Транспортный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62704" y="4833378"/>
            <a:ext cx="55495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13%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50067" y="4803026"/>
            <a:ext cx="89479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0,2%;</a:t>
            </a:r>
          </a:p>
          <a:p>
            <a:pPr algn="ctr"/>
            <a:r>
              <a:rPr lang="ru-RU" sz="13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2%;0,5%</a:t>
            </a:r>
            <a:endParaRPr lang="ru-RU" sz="13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17525" y="4767276"/>
            <a:ext cx="60946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0,3%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1,5%</a:t>
            </a:r>
            <a:endParaRPr lang="ru-RU" sz="1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4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48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752779" y="11880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056779" y="1189400"/>
            <a:ext cx="1932077" cy="3096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85000"/>
                </a:schemeClr>
              </a:gs>
              <a:gs pos="99667">
                <a:schemeClr val="bg1"/>
              </a:gs>
              <a:gs pos="80000">
                <a:schemeClr val="bg1">
                  <a:lumMod val="9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6813" y="1276521"/>
            <a:ext cx="168347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В отдельных случаях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тавка налога: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9%, 30%, 35%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26813" y="2037802"/>
            <a:ext cx="1414170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Налог поступает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  <a:endParaRPr lang="ru-RU" sz="1200" dirty="0" smtClean="0">
              <a:solidFill>
                <a:schemeClr val="tx1"/>
              </a:solidFill>
              <a:cs typeface="Tahoma" pitchFamily="34" charset="0"/>
            </a:endParaRPr>
          </a:p>
          <a:p>
            <a:pPr lvl="0" defTabSz="222250">
              <a:spcAft>
                <a:spcPts val="0"/>
              </a:spcAft>
            </a:pP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«Ухта»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20 %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бюджет 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Республики Коми</a:t>
            </a:r>
          </a:p>
          <a:p>
            <a:pPr lvl="0" defTabSz="222250"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cs typeface="Tahoma" pitchFamily="34" charset="0"/>
              </a:rPr>
              <a:t>в размере 80 </a:t>
            </a:r>
            <a:r>
              <a:rPr lang="ru-RU" sz="1200" dirty="0" smtClean="0">
                <a:solidFill>
                  <a:schemeClr val="tx1"/>
                </a:solidFill>
                <a:cs typeface="Tahoma" pitchFamily="34" charset="0"/>
              </a:rPr>
              <a:t>%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49836" y="1235726"/>
            <a:ext cx="1729961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оплачивается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исходя из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объекта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налогообложения 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(решение Совета </a:t>
            </a:r>
            <a:endParaRPr lang="ru-RU" sz="12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«Ухта»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 20.11.2014 № 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331)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54804" y="2792903"/>
            <a:ext cx="135966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66382" y="1213271"/>
            <a:ext cx="1903085" cy="2492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Ставка налога от 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кадастровой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тоимости земельных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у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частков занятых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</a:t>
            </a:r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илищным фондом</a:t>
            </a:r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,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с/х назначения</a:t>
            </a:r>
            <a:endParaRPr lang="ru-RU" sz="12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или приобретенных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(предоставленных) для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личного подсобного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хозяйства, садоводства,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огородничества,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животноводства или </a:t>
            </a:r>
          </a:p>
          <a:p>
            <a:r>
              <a:rPr lang="ru-RU" sz="12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дачного хозяйства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866382" y="3632650"/>
            <a:ext cx="187262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МОГО «Ухта»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46777" y="1187875"/>
            <a:ext cx="1733167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 налога на 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л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егковые автомобили</a:t>
            </a:r>
          </a:p>
          <a:p>
            <a:pPr algn="ctr"/>
            <a:endParaRPr lang="ru-RU" sz="1400" dirty="0" smtClean="0">
              <a:latin typeface="Tahoma" pitchFamily="34" charset="0"/>
              <a:cs typeface="Tahoma" pitchFamily="34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Мощность двигателя:</a:t>
            </a:r>
          </a:p>
        </p:txBody>
      </p:sp>
      <p:sp>
        <p:nvSpPr>
          <p:cNvPr id="59" name="TextBox 41"/>
          <p:cNvSpPr txBox="1">
            <a:spLocks noChangeArrowheads="1"/>
          </p:cNvSpPr>
          <p:nvPr/>
        </p:nvSpPr>
        <p:spPr bwMode="auto">
          <a:xfrm>
            <a:off x="8321400" y="2049649"/>
            <a:ext cx="776288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30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50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75 руб.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руб.</a:t>
            </a:r>
          </a:p>
        </p:txBody>
      </p:sp>
      <p:sp>
        <p:nvSpPr>
          <p:cNvPr id="60" name="TextBox 48"/>
          <p:cNvSpPr txBox="1">
            <a:spLocks noChangeArrowheads="1"/>
          </p:cNvSpPr>
          <p:nvPr/>
        </p:nvSpPr>
        <p:spPr bwMode="auto">
          <a:xfrm>
            <a:off x="7125378" y="2049649"/>
            <a:ext cx="12874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до 70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70 – 85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85 –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100 – 150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150 – 200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200 –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свыше 250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л. с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125378" y="3435536"/>
            <a:ext cx="1736373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>
                <a:latin typeface="Tahoma" pitchFamily="34" charset="0"/>
                <a:cs typeface="Tahoma" pitchFamily="34" charset="0"/>
              </a:rPr>
              <a:t>Налог поступает</a:t>
            </a:r>
          </a:p>
          <a:p>
            <a:r>
              <a:rPr lang="ru-RU" sz="1200" dirty="0">
                <a:latin typeface="Tahoma" pitchFamily="34" charset="0"/>
                <a:cs typeface="Tahoma" pitchFamily="34" charset="0"/>
              </a:rPr>
              <a:t>в бюджет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Республики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Коми в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объеме 100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%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79" y="4525601"/>
            <a:ext cx="66717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Ставка</a:t>
            </a:r>
          </a:p>
          <a:p>
            <a:r>
              <a:rPr lang="ru-RU" sz="1200" dirty="0" smtClean="0">
                <a:latin typeface="Tahoma" pitchFamily="34" charset="0"/>
                <a:cs typeface="Tahoma" pitchFamily="34" charset="0"/>
              </a:rPr>
              <a:t>налога</a:t>
            </a:r>
          </a:p>
        </p:txBody>
      </p:sp>
    </p:spTree>
    <p:extLst>
      <p:ext uri="{BB962C8B-B14F-4D97-AF65-F5344CB8AC3E}">
        <p14:creationId xmlns:p14="http://schemas.microsoft.com/office/powerpoint/2010/main" val="11462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890620"/>
              </p:ext>
            </p:extLst>
          </p:nvPr>
        </p:nvGraphicFramePr>
        <p:xfrm>
          <a:off x="341530" y="1133745"/>
          <a:ext cx="4365485" cy="5333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4631315"/>
              </p:ext>
            </p:extLst>
          </p:nvPr>
        </p:nvGraphicFramePr>
        <p:xfrm>
          <a:off x="5126242" y="1241900"/>
          <a:ext cx="4017757" cy="531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1031257" y="6276215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3 582,9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859" y="6276216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3 655,1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16705" y="1241900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2016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37185" y="1215423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36536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1939601"/>
              </p:ext>
            </p:extLst>
          </p:nvPr>
        </p:nvGraphicFramePr>
        <p:xfrm>
          <a:off x="251520" y="1406219"/>
          <a:ext cx="4410490" cy="50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646326"/>
              </p:ext>
            </p:extLst>
          </p:nvPr>
        </p:nvGraphicFramePr>
        <p:xfrm>
          <a:off x="5076056" y="1340768"/>
          <a:ext cx="4067944" cy="5083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1016605" y="6275879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3 027,5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7105" y="6256124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3 032,6 млн</a:t>
            </a:r>
            <a:r>
              <a:rPr lang="ru-RU" sz="1400" b="1" dirty="0">
                <a:cs typeface="Tahoma" pitchFamily="34" charset="0"/>
              </a:rPr>
              <a:t>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6635" y="126458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5586" y="1262368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val="8634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1551974"/>
              </p:ext>
            </p:extLst>
          </p:nvPr>
        </p:nvGraphicFramePr>
        <p:xfrm>
          <a:off x="2225675" y="1839913"/>
          <a:ext cx="4522788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6838" y="4922838"/>
            <a:ext cx="1871662" cy="547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350" y="2960688"/>
            <a:ext cx="1846263" cy="7191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Налоги на совокупный доход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9856" y="1150938"/>
            <a:ext cx="1873250" cy="5461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Налоги на имущество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0409" y="169703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59,4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49,8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95,5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57,2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57,2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86588" y="1196975"/>
            <a:ext cx="1873250" cy="5476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cs typeface="Tahoma" pitchFamily="34" charset="0"/>
              </a:rPr>
              <a:t>Доходы от продажи активов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650038" y="2989263"/>
            <a:ext cx="2466975" cy="688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011988" y="4954588"/>
            <a:ext cx="1871662" cy="5476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Прочие доходы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63938" y="1236663"/>
            <a:ext cx="237276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 smtClean="0">
                <a:cs typeface="Tahoma" pitchFamily="34" charset="0"/>
              </a:rPr>
              <a:t>2017 </a:t>
            </a:r>
            <a:r>
              <a:rPr lang="ru-RU" sz="1400" b="1" u="sng" dirty="0">
                <a:cs typeface="Tahoma" pitchFamily="34" charset="0"/>
              </a:rPr>
              <a:t>год (млн. рублей)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52327" y="5257562"/>
            <a:ext cx="4336444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cs typeface="Tahoma" pitchFamily="34" charset="0"/>
              </a:rPr>
              <a:t>Налоговые и неналоговые доходы (ВСЕГО):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</a:t>
            </a:r>
            <a:r>
              <a:rPr lang="ru-RU" sz="1400" dirty="0" smtClean="0">
                <a:cs typeface="Tahoma" pitchFamily="34" charset="0"/>
              </a:rPr>
              <a:t>2015 </a:t>
            </a:r>
            <a:r>
              <a:rPr lang="ru-RU" sz="1400" dirty="0">
                <a:cs typeface="Tahoma" pitchFamily="34" charset="0"/>
              </a:rPr>
              <a:t>год </a:t>
            </a:r>
            <a:r>
              <a:rPr lang="ru-RU" sz="1400" dirty="0" smtClean="0">
                <a:cs typeface="Tahoma" pitchFamily="34" charset="0"/>
              </a:rPr>
              <a:t>– 1 376,1</a:t>
            </a:r>
            <a:endParaRPr lang="ru-RU" sz="14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	2016 </a:t>
            </a:r>
            <a:r>
              <a:rPr lang="ru-RU" sz="1400" dirty="0" smtClean="0">
                <a:cs typeface="Tahoma" pitchFamily="34" charset="0"/>
              </a:rPr>
              <a:t>год (факт) </a:t>
            </a:r>
            <a:r>
              <a:rPr lang="ru-RU" sz="1400" dirty="0">
                <a:cs typeface="Tahoma" pitchFamily="34" charset="0"/>
              </a:rPr>
              <a:t>– </a:t>
            </a:r>
            <a:r>
              <a:rPr lang="ru-RU" sz="1400" dirty="0" smtClean="0">
                <a:cs typeface="Tahoma" pitchFamily="34" charset="0"/>
              </a:rPr>
              <a:t>1 458,2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</a:t>
            </a:r>
            <a:r>
              <a:rPr lang="ru-RU" sz="1400" b="1" u="sng" dirty="0" smtClean="0">
                <a:cs typeface="Tahoma" pitchFamily="34" charset="0"/>
              </a:rPr>
              <a:t>2017 год </a:t>
            </a:r>
            <a:r>
              <a:rPr lang="ru-RU" sz="1400" b="1" u="sng" dirty="0">
                <a:cs typeface="Tahoma" pitchFamily="34" charset="0"/>
              </a:rPr>
              <a:t>–</a:t>
            </a:r>
            <a:r>
              <a:rPr lang="ru-RU" sz="1400" b="1" u="sng" dirty="0" smtClean="0">
                <a:cs typeface="Tahoma" pitchFamily="34" charset="0"/>
              </a:rPr>
              <a:t> 1 422,6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2018 год – 1 338,2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cs typeface="Tahoma" pitchFamily="34" charset="0"/>
              </a:rPr>
              <a:t>	2019 год – 1 343,0</a:t>
            </a:r>
            <a:endParaRPr lang="ru-RU" sz="1400" dirty="0">
              <a:cs typeface="Tahoma" pitchFamily="34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rot="5400000" flipH="1" flipV="1">
            <a:off x="6093619" y="1912144"/>
            <a:ext cx="1409700" cy="427038"/>
          </a:xfrm>
          <a:prstGeom prst="bentConnector3">
            <a:avLst>
              <a:gd name="adj1" fmla="val 148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/>
          <p:nvPr/>
        </p:nvCxnSpPr>
        <p:spPr>
          <a:xfrm>
            <a:off x="5853113" y="4162425"/>
            <a:ext cx="1158875" cy="8588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/>
          <p:nvPr/>
        </p:nvCxnSpPr>
        <p:spPr>
          <a:xfrm>
            <a:off x="2078038" y="1577975"/>
            <a:ext cx="4292600" cy="1065213"/>
          </a:xfrm>
          <a:prstGeom prst="bentConnector3">
            <a:avLst>
              <a:gd name="adj1" fmla="val 992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ная линия уступом 48"/>
          <p:cNvCxnSpPr>
            <a:endCxn id="7" idx="3"/>
          </p:cNvCxnSpPr>
          <p:nvPr/>
        </p:nvCxnSpPr>
        <p:spPr>
          <a:xfrm rot="5400000">
            <a:off x="1504156" y="4144169"/>
            <a:ext cx="1516063" cy="58737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0800000" flipV="1">
            <a:off x="1979613" y="2125663"/>
            <a:ext cx="3313112" cy="1303337"/>
          </a:xfrm>
          <a:prstGeom prst="bentConnector3">
            <a:avLst>
              <a:gd name="adj1" fmla="val 942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9" name="TextBox 38"/>
          <p:cNvSpPr txBox="1">
            <a:spLocks noChangeArrowheads="1"/>
          </p:cNvSpPr>
          <p:nvPr/>
        </p:nvSpPr>
        <p:spPr bwMode="auto">
          <a:xfrm>
            <a:off x="3622014" y="171589"/>
            <a:ext cx="5457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налоговых и</a:t>
            </a:r>
          </a:p>
          <a:p>
            <a:r>
              <a:rPr lang="ru-RU" sz="20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</a:t>
            </a:r>
            <a:r>
              <a:rPr lang="ru-RU" sz="20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еналоговых доходов</a:t>
            </a:r>
            <a:endParaRPr lang="ru-RU" sz="23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37910" name="Picture 2" descr="C:\Documents and Settings\ahmedova\Рабочий стол\Логотип_новый_без_текст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22923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1274763" y="271463"/>
            <a:ext cx="2282825" cy="6080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Финансовое управление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администрации МОГО «Ухта»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503613" y="0"/>
            <a:ext cx="0" cy="10525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39656" y="3686680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242,6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251,3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261,6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237,3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237,5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9525" y="5475724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732,4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748,7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770,6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755,4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763,0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68497" y="1766798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91,0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117,4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27,7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16,9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16,5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67522" y="3691572"/>
            <a:ext cx="1518364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год – 183,7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2016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202,7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194,0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186,0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182,9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37937" y="5517053"/>
            <a:ext cx="1420582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2015 </a:t>
            </a:r>
            <a:r>
              <a:rPr lang="ru-RU" sz="1200" dirty="0">
                <a:cs typeface="Tahoma" pitchFamily="34" charset="0"/>
              </a:rPr>
              <a:t>год – </a:t>
            </a:r>
            <a:r>
              <a:rPr lang="ru-RU" sz="1200" dirty="0" smtClean="0">
                <a:cs typeface="Tahoma" pitchFamily="34" charset="0"/>
              </a:rPr>
              <a:t>67,0</a:t>
            </a:r>
            <a:endParaRPr lang="ru-RU" sz="1200" dirty="0"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2016 год – </a:t>
            </a:r>
            <a:r>
              <a:rPr lang="ru-RU" sz="1200" dirty="0" smtClean="0">
                <a:cs typeface="Tahoma" pitchFamily="34" charset="0"/>
              </a:rPr>
              <a:t>88,3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u="sng" dirty="0" smtClean="0">
                <a:cs typeface="Tahoma" pitchFamily="34" charset="0"/>
              </a:rPr>
              <a:t>2017 год – 73,2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2018 год – 85,4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2019 год – 85,9</a:t>
            </a:r>
            <a:endParaRPr lang="ru-RU" sz="1200" dirty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Заголовок 1"/>
          <p:cNvSpPr txBox="1">
            <a:spLocks/>
          </p:cNvSpPr>
          <p:nvPr/>
        </p:nvSpPr>
        <p:spPr bwMode="auto">
          <a:xfrm>
            <a:off x="3654425" y="31750"/>
            <a:ext cx="48783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Динамика изменения налоговых и неналоговых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доходов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427663"/>
              </p:ext>
            </p:extLst>
          </p:nvPr>
        </p:nvGraphicFramePr>
        <p:xfrm>
          <a:off x="0" y="1262062"/>
          <a:ext cx="8966200" cy="4615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188" y="1046163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3375" y="5877272"/>
            <a:ext cx="8640763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Потери бюджета МОГО «Ухта» по налоговым и неналоговым доходам связаны со снижением поступлений по налогу на доходы физических лиц и доходов от продажи материальных и нематериальных активов. </a:t>
            </a:r>
          </a:p>
        </p:txBody>
      </p:sp>
      <p:sp>
        <p:nvSpPr>
          <p:cNvPr id="3891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62BC8A-E050-441B-B96E-A542BC93E82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Выпадающие доходы при предоставлении льгот по местным налогам</a:t>
            </a:r>
          </a:p>
        </p:txBody>
      </p:sp>
      <p:sp>
        <p:nvSpPr>
          <p:cNvPr id="399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D41BCA-7A0B-4248-8B22-C3E21C965B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58464"/>
              </p:ext>
            </p:extLst>
          </p:nvPr>
        </p:nvGraphicFramePr>
        <p:xfrm>
          <a:off x="250825" y="1499770"/>
          <a:ext cx="8712967" cy="48737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19065"/>
                <a:gridCol w="707652"/>
                <a:gridCol w="884565"/>
                <a:gridCol w="840337"/>
                <a:gridCol w="840337"/>
                <a:gridCol w="840337"/>
                <a:gridCol w="840337"/>
                <a:gridCol w="840337"/>
              </a:tblGrid>
              <a:tr h="44406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2010 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1. Сумма</a:t>
                      </a:r>
                      <a:r>
                        <a:rPr lang="ru-RU" sz="1200" b="1" baseline="0" dirty="0" smtClean="0"/>
                        <a:t> льготы по земельному налогу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Физические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21.11.2006 № 24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</a:t>
                      </a:r>
                      <a:r>
                        <a:rPr lang="ru-RU" sz="1200" baseline="0" dirty="0" smtClean="0"/>
                        <a:t> соответствии с решением Совета МОГО «Ухта» от 20.11.2014 № 331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41,8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24,4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25,1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21,4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23,2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Юридические лица в соответствии с Налоговым кодексом Российской Федерации</a:t>
                      </a:r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2,5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2,4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1,9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1,9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3,6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 gridSpan="7">
                  <a:txBody>
                    <a:bodyPr/>
                    <a:lstStyle/>
                    <a:p>
                      <a:r>
                        <a:rPr lang="ru-RU" sz="1200" b="1" dirty="0" smtClean="0"/>
                        <a:t>2. Сумма льготы по налогу на имущество </a:t>
                      </a:r>
                    </a:p>
                    <a:p>
                      <a:r>
                        <a:rPr lang="ru-RU" sz="1200" b="1" dirty="0" smtClean="0"/>
                        <a:t>физических лиц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решением Совета МОГО «Ухта» от 20.11.2014 № 331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Физические лица в соответствии с Налоговым кодексом Российской Федерации</a:t>
                      </a:r>
                    </a:p>
                    <a:p>
                      <a:endParaRPr lang="ru-RU" sz="12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18,2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24,8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Итого:</a:t>
                      </a:r>
                      <a:endParaRPr lang="ru-RU" sz="12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61,8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46,4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46,1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48,6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34,3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84368" y="1057430"/>
            <a:ext cx="1081087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0240344"/>
              </p:ext>
            </p:extLst>
          </p:nvPr>
        </p:nvGraphicFramePr>
        <p:xfrm>
          <a:off x="50800" y="1463675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mtClean="0"/>
          </a:p>
        </p:txBody>
      </p:sp>
      <p:sp>
        <p:nvSpPr>
          <p:cNvPr id="7" name="TextBox 6"/>
          <p:cNvSpPr txBox="1"/>
          <p:nvPr/>
        </p:nvSpPr>
        <p:spPr>
          <a:xfrm>
            <a:off x="290477" y="5499230"/>
            <a:ext cx="28680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Безвозмездные поступления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</a:t>
            </a:r>
            <a:r>
              <a:rPr lang="ru-RU" sz="1200" b="1" dirty="0" smtClean="0">
                <a:cs typeface="Tahoma" pitchFamily="34" charset="0"/>
              </a:rPr>
              <a:t>т других бюджетов бюджетной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с</a:t>
            </a:r>
            <a:r>
              <a:rPr lang="ru-RU" sz="1200" b="1" dirty="0" smtClean="0">
                <a:cs typeface="Tahoma" pitchFamily="34" charset="0"/>
              </a:rPr>
              <a:t>истемы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2 207,07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1610" y="1278842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5034" y="1270907"/>
            <a:ext cx="10086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1931" y="1252841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</a:p>
        </p:txBody>
      </p:sp>
      <p:graphicFrame>
        <p:nvGraphicFramePr>
          <p:cNvPr id="13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45010"/>
              </p:ext>
            </p:extLst>
          </p:nvPr>
        </p:nvGraphicFramePr>
        <p:xfrm>
          <a:off x="3088351" y="1432730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141600"/>
              </p:ext>
            </p:extLst>
          </p:nvPr>
        </p:nvGraphicFramePr>
        <p:xfrm>
          <a:off x="6042025" y="1462638"/>
          <a:ext cx="3101975" cy="5040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79099" y="5498174"/>
            <a:ext cx="28680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Безвозмездные поступления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</a:t>
            </a:r>
            <a:r>
              <a:rPr lang="ru-RU" sz="1200" b="1" dirty="0" smtClean="0">
                <a:cs typeface="Tahoma" pitchFamily="34" charset="0"/>
              </a:rPr>
              <a:t>т других бюджетов бюджетной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с</a:t>
            </a:r>
            <a:r>
              <a:rPr lang="ru-RU" sz="1200" b="1" dirty="0" smtClean="0">
                <a:cs typeface="Tahoma" pitchFamily="34" charset="0"/>
              </a:rPr>
              <a:t>истемы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689,35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4055" y="5500098"/>
            <a:ext cx="2868093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Безвозмездные поступления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о</a:t>
            </a:r>
            <a:r>
              <a:rPr lang="ru-RU" sz="1200" b="1" dirty="0" smtClean="0">
                <a:cs typeface="Tahoma" pitchFamily="34" charset="0"/>
              </a:rPr>
              <a:t>т других бюджетов бюджетной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с</a:t>
            </a:r>
            <a:r>
              <a:rPr lang="ru-RU" sz="1200" b="1" dirty="0" smtClean="0">
                <a:cs typeface="Tahoma" pitchFamily="34" charset="0"/>
              </a:rPr>
              <a:t>истемы Российской Федерации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всего </a:t>
            </a:r>
            <a:r>
              <a:rPr lang="ru-RU" sz="1200" b="1" dirty="0">
                <a:cs typeface="Tahoma" pitchFamily="34" charset="0"/>
              </a:rPr>
              <a:t>1</a:t>
            </a:r>
            <a:r>
              <a:rPr lang="ru-RU" sz="1200" b="1" dirty="0" smtClean="0">
                <a:cs typeface="Tahoma" pitchFamily="34" charset="0"/>
              </a:rPr>
              <a:t> 689,59 млн</a:t>
            </a:r>
            <a:r>
              <a:rPr lang="ru-RU" sz="1200" b="1" dirty="0">
                <a:cs typeface="Tahoma" pitchFamily="34" charset="0"/>
              </a:rPr>
              <a:t>. руб.</a:t>
            </a:r>
          </a:p>
        </p:txBody>
      </p:sp>
    </p:spTree>
    <p:extLst>
      <p:ext uri="{BB962C8B-B14F-4D97-AF65-F5344CB8AC3E}">
        <p14:creationId xmlns:p14="http://schemas.microsoft.com/office/powerpoint/2010/main" val="35122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98889"/>
              </p:ext>
            </p:extLst>
          </p:nvPr>
        </p:nvGraphicFramePr>
        <p:xfrm>
          <a:off x="161510" y="1138501"/>
          <a:ext cx="8910989" cy="5415340"/>
        </p:xfrm>
        <a:graphic>
          <a:graphicData uri="http://schemas.openxmlformats.org/drawingml/2006/table">
            <a:tbl>
              <a:tblPr/>
              <a:tblGrid>
                <a:gridCol w="360039"/>
                <a:gridCol w="3555396"/>
                <a:gridCol w="990110"/>
                <a:gridCol w="990110"/>
                <a:gridCol w="1080120"/>
                <a:gridCol w="1035115"/>
                <a:gridCol w="900099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КВД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2015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2019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 </a:t>
                      </a:r>
                      <a:r>
                        <a:rPr lang="ru-RU" sz="1000" u="none" strike="noStrike" dirty="0">
                          <a:effectLst/>
                        </a:rPr>
                        <a:t>099,57 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 </a:t>
                      </a:r>
                      <a:r>
                        <a:rPr lang="ru-RU" sz="1000" u="none" strike="noStrike" dirty="0">
                          <a:effectLst/>
                        </a:rPr>
                        <a:t>120,08 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2 207,07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1 689,35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1 689,59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Дотации бюджетам бюджетной системы Российской Федерации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313,51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346,28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277,18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176,61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174,82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3048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Дотации на выравнивание бюджетной обеспеченности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128,56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217,45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237,32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176,61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174,82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335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Дотации бюджетам на поддержку мер по обеспечению сбалансированности бюджетов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184,95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128,83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39,86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272,96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223,60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421,77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48,67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50,27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обеспечение жильем молодых семей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7,13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10,33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6097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государственную поддержку малого и среднего предпринимательства, включая крестьянские (фермерские хозяйства)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0,12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1,15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109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реализацию федеральных целевых программ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7,45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8,82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18,23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2023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9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</a:rPr>
                        <a:t>Субсидии бюджетам городских округов на софинансирование капитальных вложений в объекты муниципальной собственности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1,69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50,00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0,00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6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Субсидии бюджетам муниципальных образований на обеспечение мероприятий по переселению граждан из аварийного жилищного фонда за счет средств, поступивших от государственной корпорации - Фонда содействия реформированию жилищно-коммунального хозяйства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40,44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62,42</a:t>
                      </a:r>
                      <a:endParaRPr lang="ru-RU" sz="1000" b="1" i="0" u="none" strike="noStrike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</a:rPr>
                        <a:t>151,56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0,00</a:t>
                      </a:r>
                      <a:endParaRPr lang="ru-RU" sz="1000" b="1" i="0" u="none" strike="noStrike" dirty="0">
                        <a:effectLst/>
                        <a:latin typeface="Arial Narrow"/>
                      </a:endParaRPr>
                    </a:p>
                  </a:txBody>
                  <a:tcPr marL="7620" marR="7620" marT="7620" marB="0" anchor="ctr"/>
                </a:tc>
              </a:tr>
              <a:tr h="4026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Субсидии бюджетам муниципальных образований на обеспечение мероприятий по переселению граждан из аварийного жилищного фонда за счет средств бюджетов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25,95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50,36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13,72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25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4009"/>
              </p:ext>
            </p:extLst>
          </p:nvPr>
        </p:nvGraphicFramePr>
        <p:xfrm>
          <a:off x="161509" y="1194525"/>
          <a:ext cx="8910990" cy="5251730"/>
        </p:xfrm>
        <a:graphic>
          <a:graphicData uri="http://schemas.openxmlformats.org/drawingml/2006/table">
            <a:tbl>
              <a:tblPr/>
              <a:tblGrid>
                <a:gridCol w="315035"/>
                <a:gridCol w="3555395"/>
                <a:gridCol w="900100"/>
                <a:gridCol w="990110"/>
                <a:gridCol w="1125125"/>
                <a:gridCol w="1035115"/>
                <a:gridCol w="990110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Наименование КВД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2015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2017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</a:rPr>
                        <a:t>Бюджетные назначения 2019 год</a:t>
                      </a:r>
                      <a:endParaRPr lang="ru-RU" sz="1000" b="1" i="0" u="none" strike="noStrike" dirty="0">
                        <a:effectLst/>
                        <a:latin typeface="MS Sans Serif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30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Субсидии бюджетам городских округов на модернизацию региональных систем дошкольного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образования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57,15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5557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Субсидии бюджетам на реализацию мероприятий государственной программы Российской Федерации "Доступная среда" на 2011 - 2020 годы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Субсидии бюджетам городских округов на поддержку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отрасли культуры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0,27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8577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Субсидии бюджетам городских округов на обеспечение развития и укрепления материально-технической базы муниципальных домов культуры, поддержку творческой деятельности муниципальных театров в городах с численностью до 300 тыс. человек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6,07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86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Прочие субсидии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133,03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40,52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231,36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48,67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50,27</a:t>
                      </a:r>
                    </a:p>
                  </a:txBody>
                  <a:tcPr marL="7620" marR="7620" marT="7620" marB="0" anchor="ctr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469,09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499,41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1 468,12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1 464,07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1 464,50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5374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составление (изменение)  списков кандидатов в присяжные заседатели федеральных судов общей юрисдикции в Росийской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0,56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5850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Субвенции местным бюджетам на выполнение передаваемых полномочий субъектов Российской Федерации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17,86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21,99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20,37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16,86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16,87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358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Субвенции бюджетам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42,16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30,78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36,32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43,43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43,85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7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Заголовок 1"/>
          <p:cNvSpPr txBox="1">
            <a:spLocks/>
          </p:cNvSpPr>
          <p:nvPr/>
        </p:nvSpPr>
        <p:spPr bwMode="auto">
          <a:xfrm>
            <a:off x="3635375" y="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70000"/>
              </a:lnSpc>
            </a:pP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Межбюджетные отношения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7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6FF084-76AD-462B-A355-FAC841F457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276709"/>
              </p:ext>
            </p:extLst>
          </p:nvPr>
        </p:nvGraphicFramePr>
        <p:xfrm>
          <a:off x="161510" y="1142730"/>
          <a:ext cx="8910989" cy="5448170"/>
        </p:xfrm>
        <a:graphic>
          <a:graphicData uri="http://schemas.openxmlformats.org/drawingml/2006/table">
            <a:tbl>
              <a:tblPr/>
              <a:tblGrid>
                <a:gridCol w="270030"/>
                <a:gridCol w="3600400"/>
                <a:gridCol w="990110"/>
                <a:gridCol w="990110"/>
                <a:gridCol w="1080120"/>
                <a:gridCol w="1035115"/>
                <a:gridCol w="945104"/>
              </a:tblGrid>
              <a:tr h="4662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№ </a:t>
                      </a:r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п/п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Наименование КВД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2015 год         факт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2016 год         факт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2017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Бюджетные назначения </a:t>
                      </a:r>
                      <a:endParaRPr lang="ru-RU" sz="1000" b="1" u="none" strike="noStrike" dirty="0" smtClean="0"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  <a:latin typeface="+mn-lt"/>
                        </a:rPr>
                        <a:t>2018 </a:t>
                      </a:r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Бюджетные назначения 2019 год</a:t>
                      </a:r>
                      <a:endParaRPr lang="ru-RU" sz="10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83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Субвенции бюджетам муниципальных образований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3,03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4,06</a:t>
                      </a:r>
                    </a:p>
                  </a:txBody>
                  <a:tcPr marL="7620" marR="7620" marT="762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22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Субвенции бюджетам городских округов на осуществление полномочий по составлению (изменению) списков кандидатов в присяжные заседатели федеральных судов общей</a:t>
                      </a:r>
                      <a:r>
                        <a:rPr lang="ru-RU" sz="1000" b="0" i="0" u="none" strike="noStrike" baseline="0" dirty="0" smtClean="0">
                          <a:effectLst/>
                          <a:latin typeface="+mn-lt"/>
                        </a:rPr>
                        <a:t> юрисдикции в Российской Федерации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9901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23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осуществление полномочий по обеспечению жильем отдельных категорий граждан, установленных федеральными законами от 12 января 1995 года № 5-ФЗ "О ветеранах" и от 24 ноября 1995 года № 181-ФЗ "О социальной защите инвалидов в Российской Федерации"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3,38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2,93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2,98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5,21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5,21</a:t>
                      </a:r>
                    </a:p>
                  </a:txBody>
                  <a:tcPr marL="7620" marR="7620" marT="7620" marB="0" anchor="ctr"/>
                </a:tc>
              </a:tr>
              <a:tr h="405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24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Субвенции бюджетам на проведение Всероссийской сельскохозяйственной переписи в 2016 году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0,15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2378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25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Прочие субвенции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402,44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439,97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1 404,31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1 394,51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1 394,51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</a:tr>
              <a:tr h="2700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26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Иные </a:t>
                      </a: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 трансферты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44,01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50,79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507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27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Межбюджетные трансферты, передаваемые бюджетам на комплектование книжных фондов </a:t>
                      </a:r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библиотек </a:t>
                      </a:r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муниципальных образований 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8550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28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Межбюджетные трансферты, передаваемые бюджетам на подключение общедоступных библиотек Российской Федерации к сети Интернет и развитие системы библиотечного дела с учетом задачи расширения информационных технологий и оццифровки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  <a:tr h="35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29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Прочие межбюджетные трансферты, передаваемые бюджетам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43,96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50,74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effectLst/>
                          <a:latin typeface="+mn-lt"/>
                        </a:rPr>
                        <a:t>40,00</a:t>
                      </a:r>
                      <a:endParaRPr lang="ru-RU" sz="1000" b="0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Социально-экономическая характеристика МОГО «Ухта»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F6A282-DDFC-41A6-8D02-D2E91026481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mtClean="0"/>
          </a:p>
        </p:txBody>
      </p:sp>
      <p:pic>
        <p:nvPicPr>
          <p:cNvPr id="19461" name="Picture 3" descr="E:\18 Бюджет для граждан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293" y="1163637"/>
            <a:ext cx="1134994" cy="14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339752" y="1330741"/>
            <a:ext cx="490922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ahoma" pitchFamily="34" charset="0"/>
              </a:rPr>
              <a:t>Площадь  </a:t>
            </a:r>
            <a:r>
              <a:rPr lang="ru-RU" sz="1400" b="1" dirty="0">
                <a:latin typeface="Tahoma" pitchFamily="34" charset="0"/>
              </a:rPr>
              <a:t>13 232 </a:t>
            </a:r>
            <a:r>
              <a:rPr lang="ru-RU" sz="1400" dirty="0">
                <a:latin typeface="Tahoma" pitchFamily="34" charset="0"/>
              </a:rPr>
              <a:t>км</a:t>
            </a:r>
            <a:r>
              <a:rPr lang="ru-RU" sz="1400" baseline="30000" dirty="0">
                <a:latin typeface="Tahoma" pitchFamily="34" charset="0"/>
              </a:rPr>
              <a:t>2</a:t>
            </a:r>
            <a:r>
              <a:rPr lang="ru-RU" sz="1400" dirty="0">
                <a:latin typeface="Tahoma" pitchFamily="34" charset="0"/>
              </a:rPr>
              <a:t> </a:t>
            </a:r>
            <a:endParaRPr lang="ru-RU" sz="1400" b="1" dirty="0" smtClean="0">
              <a:latin typeface="Tahoma" pitchFamily="34" charset="0"/>
            </a:endParaRPr>
          </a:p>
          <a:p>
            <a:r>
              <a:rPr lang="ru-RU" sz="1400" b="1" dirty="0" smtClean="0">
                <a:latin typeface="Tahoma" pitchFamily="34" charset="0"/>
              </a:rPr>
              <a:t>18 </a:t>
            </a:r>
            <a:r>
              <a:rPr lang="ru-RU" sz="1400" dirty="0">
                <a:latin typeface="Tahoma" pitchFamily="34" charset="0"/>
              </a:rPr>
              <a:t>населенных </a:t>
            </a:r>
            <a:r>
              <a:rPr lang="ru-RU" sz="1400" dirty="0" smtClean="0">
                <a:latin typeface="Tahoma" pitchFamily="34" charset="0"/>
              </a:rPr>
              <a:t>пунктов</a:t>
            </a:r>
          </a:p>
          <a:p>
            <a:r>
              <a:rPr lang="ru-RU" sz="1400" dirty="0" smtClean="0">
                <a:latin typeface="Tahoma" pitchFamily="34" charset="0"/>
              </a:rPr>
              <a:t>Протяженность </a:t>
            </a:r>
            <a:r>
              <a:rPr lang="ru-RU" sz="1400" dirty="0">
                <a:latin typeface="Tahoma" pitchFamily="34" charset="0"/>
              </a:rPr>
              <a:t>автомобильных </a:t>
            </a:r>
            <a:r>
              <a:rPr lang="ru-RU" sz="1400" dirty="0" smtClean="0">
                <a:latin typeface="Tahoma" pitchFamily="34" charset="0"/>
              </a:rPr>
              <a:t>дорог </a:t>
            </a:r>
            <a:r>
              <a:rPr lang="ru-RU" sz="1400" b="1" dirty="0" smtClean="0">
                <a:latin typeface="Tahoma" pitchFamily="34" charset="0"/>
              </a:rPr>
              <a:t>109,13 </a:t>
            </a:r>
            <a:r>
              <a:rPr lang="ru-RU" sz="1400" dirty="0" smtClean="0">
                <a:latin typeface="Tahoma" pitchFamily="34" charset="0"/>
              </a:rPr>
              <a:t>км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Городское население   </a:t>
            </a:r>
            <a:r>
              <a:rPr lang="ru-RU" sz="1400" b="1" dirty="0"/>
              <a:t>98 </a:t>
            </a:r>
            <a:r>
              <a:rPr lang="ru-RU" sz="1400" dirty="0"/>
              <a:t>%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400" dirty="0"/>
              <a:t>Сельское население  </a:t>
            </a:r>
            <a:r>
              <a:rPr lang="ru-RU" sz="1400" b="1" dirty="0"/>
              <a:t>2 </a:t>
            </a:r>
            <a:r>
              <a:rPr lang="ru-RU" sz="1400" dirty="0" smtClean="0"/>
              <a:t>%</a:t>
            </a:r>
            <a:endParaRPr lang="ru-RU" sz="1400" dirty="0">
              <a:latin typeface="Tahoma" pitchFamily="34" charset="0"/>
            </a:endParaRPr>
          </a:p>
        </p:txBody>
      </p:sp>
      <p:pic>
        <p:nvPicPr>
          <p:cNvPr id="19466" name="Picture 2" descr="C:\Documents and Settings\ahmedova\Рабочий стол\Komi_N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62" y="1071624"/>
            <a:ext cx="2231444" cy="16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665934"/>
              </p:ext>
            </p:extLst>
          </p:nvPr>
        </p:nvGraphicFramePr>
        <p:xfrm>
          <a:off x="107505" y="2915385"/>
          <a:ext cx="8928990" cy="36118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56383"/>
                <a:gridCol w="1152128"/>
                <a:gridCol w="1080120"/>
                <a:gridCol w="1152128"/>
                <a:gridCol w="1008112"/>
                <a:gridCol w="1080119"/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Показатели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2015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2016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2017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2018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chemeClr val="tx1"/>
                          </a:solidFill>
                        </a:rPr>
                        <a:t>2019 год</a:t>
                      </a:r>
                      <a:endParaRPr lang="ru-RU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728">
                <a:tc gridSpan="4">
                  <a:txBody>
                    <a:bodyPr/>
                    <a:lstStyle/>
                    <a:p>
                      <a:r>
                        <a:rPr lang="ru-RU" sz="1100" dirty="0" smtClean="0"/>
                        <a:t>Демография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Численность населения среднегодовая, тыс. чел.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120,1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119,4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118,6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118,2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118,0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Общий коэффициент</a:t>
                      </a:r>
                      <a:r>
                        <a:rPr lang="ru-RU" sz="1100" baseline="0" dirty="0" smtClean="0"/>
                        <a:t> рождаемости (на 1 000 чел.)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10,3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9,8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9,9</a:t>
                      </a: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85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Общий коэффициент смертности (на 1 000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чел.)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10,9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10,9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10,6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7992">
                <a:tc gridSpan="4">
                  <a:txBody>
                    <a:bodyPr/>
                    <a:lstStyle/>
                    <a:p>
                      <a:r>
                        <a:rPr lang="ru-RU" sz="1100" dirty="0" smtClean="0"/>
                        <a:t>Торговля и услуги населению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Индекс потребительских цен (% к предыдущему году)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113,2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105,2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104,5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0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Оборот розничной торговли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(млн. руб.)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20 870,2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20 450,3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20 139,0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20 522,5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20 913,1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120">
                <a:tc gridSpan="6">
                  <a:txBody>
                    <a:bodyPr/>
                    <a:lstStyle/>
                    <a:p>
                      <a:r>
                        <a:rPr lang="ru-RU" sz="1100" dirty="0" smtClean="0"/>
                        <a:t>Денежные доходы населения, труд и занятость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08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Величина прожиточного минимума (руб. в месяц)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11,4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11,6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12,0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12,6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13,1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Среднемесячная номинальная</a:t>
                      </a:r>
                      <a:r>
                        <a:rPr lang="ru-RU" sz="1100" baseline="0" dirty="0" smtClean="0"/>
                        <a:t> начисленная з/п (тыс. руб.)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50,8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55,5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58,3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60,7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63,1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60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Уровень безработицы (%)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0,5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0,6</a:t>
                      </a:r>
                      <a:endParaRPr lang="ru-RU" sz="11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39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 по увеличению доходов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151355" y="1502522"/>
            <a:ext cx="8786895" cy="1296407"/>
          </a:xfrm>
          <a:prstGeom prst="homePlate">
            <a:avLst>
              <a:gd name="adj" fmla="val 2639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248900" y="1569782"/>
            <a:ext cx="1309634" cy="1148444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353599" y="1664999"/>
            <a:ext cx="1100235" cy="971458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1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2" name="Пятиугольник 31"/>
          <p:cNvSpPr/>
          <p:nvPr/>
        </p:nvSpPr>
        <p:spPr>
          <a:xfrm rot="10800000">
            <a:off x="151354" y="3145542"/>
            <a:ext cx="8786896" cy="1296408"/>
          </a:xfrm>
          <a:prstGeom prst="homePlate">
            <a:avLst>
              <a:gd name="adj" fmla="val 2639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ятиугольник 34"/>
          <p:cNvSpPr/>
          <p:nvPr/>
        </p:nvSpPr>
        <p:spPr>
          <a:xfrm rot="10800000">
            <a:off x="151354" y="4804955"/>
            <a:ext cx="8786896" cy="1296410"/>
          </a:xfrm>
          <a:prstGeom prst="homePlate">
            <a:avLst>
              <a:gd name="adj" fmla="val 2639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Шестиугольник 35"/>
          <p:cNvSpPr/>
          <p:nvPr/>
        </p:nvSpPr>
        <p:spPr>
          <a:xfrm>
            <a:off x="244554" y="4872214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Шестиугольник 36"/>
          <p:cNvSpPr/>
          <p:nvPr/>
        </p:nvSpPr>
        <p:spPr>
          <a:xfrm>
            <a:off x="344589" y="4967431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4"/>
                </a:solidFill>
              </a:rPr>
              <a:t>3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99473" y="1605395"/>
            <a:ext cx="7310014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Заключен договор о взаимном сотрудничестве между Межрайонной </a:t>
            </a:r>
            <a:endParaRPr lang="ru-RU" sz="1600" dirty="0" smtClean="0"/>
          </a:p>
          <a:p>
            <a:r>
              <a:rPr lang="ru-RU" sz="1600" dirty="0" smtClean="0"/>
              <a:t>инспекцией Федеральной </a:t>
            </a:r>
            <a:r>
              <a:rPr lang="ru-RU" sz="1600" dirty="0"/>
              <a:t>налоговой службы № 3 по Республике Коми и </a:t>
            </a:r>
            <a:endParaRPr lang="ru-RU" sz="1600" dirty="0" smtClean="0"/>
          </a:p>
          <a:p>
            <a:r>
              <a:rPr lang="ru-RU" sz="1600" dirty="0" smtClean="0"/>
              <a:t>администрацией </a:t>
            </a:r>
            <a:r>
              <a:rPr lang="ru-RU" sz="1600" dirty="0"/>
              <a:t>МОГО «Ухта». </a:t>
            </a:r>
            <a:r>
              <a:rPr lang="ru-RU" sz="1600" dirty="0" smtClean="0"/>
              <a:t>Будет </a:t>
            </a:r>
            <a:r>
              <a:rPr lang="ru-RU" sz="1600" dirty="0"/>
              <a:t>продолжена работа по легализации </a:t>
            </a:r>
            <a:endParaRPr lang="ru-RU" sz="1600" dirty="0" smtClean="0"/>
          </a:p>
          <a:p>
            <a:r>
              <a:rPr lang="ru-RU" sz="1600" dirty="0" smtClean="0"/>
              <a:t>объектов </a:t>
            </a:r>
            <a:r>
              <a:rPr lang="ru-RU" sz="1600" dirty="0"/>
              <a:t>налогообложения, трудовой деятельности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6695" y="3494635"/>
            <a:ext cx="715612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/>
              <a:t>Развитие социального партнерства («шефство») – </a:t>
            </a:r>
            <a:r>
              <a:rPr lang="ru-RU" sz="1600" dirty="0" smtClean="0"/>
              <a:t>планируется </a:t>
            </a:r>
          </a:p>
          <a:p>
            <a:r>
              <a:rPr lang="ru-RU" sz="1600" dirty="0" smtClean="0"/>
              <a:t>заключение договоров с </a:t>
            </a:r>
            <a:r>
              <a:rPr lang="ru-RU" sz="1600" dirty="0"/>
              <a:t>Газпромом, Лукойлом, </a:t>
            </a:r>
            <a:r>
              <a:rPr lang="ru-RU" sz="1600" dirty="0" err="1" smtClean="0"/>
              <a:t>Транснефтью</a:t>
            </a:r>
            <a:r>
              <a:rPr lang="ru-RU" sz="1600" dirty="0" smtClean="0"/>
              <a:t>, </a:t>
            </a:r>
            <a:r>
              <a:rPr lang="ru-RU" sz="1600" dirty="0" err="1" smtClean="0"/>
              <a:t>Ситтеком</a:t>
            </a:r>
            <a:r>
              <a:rPr lang="ru-RU" sz="1600" dirty="0" smtClean="0"/>
              <a:t>;</a:t>
            </a:r>
            <a:endParaRPr lang="ru-RU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813900" y="5037662"/>
            <a:ext cx="661379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Снижение и недопущение роста задолженности по неналоговым </a:t>
            </a:r>
          </a:p>
          <a:p>
            <a:r>
              <a:rPr lang="ru-RU" sz="1600" dirty="0" smtClean="0"/>
              <a:t>доходам (</a:t>
            </a:r>
            <a:r>
              <a:rPr lang="ru-RU" sz="1600" dirty="0" err="1"/>
              <a:t>с</a:t>
            </a:r>
            <a:r>
              <a:rPr lang="ru-RU" sz="1600" dirty="0" err="1" smtClean="0"/>
              <a:t>правочно</a:t>
            </a:r>
            <a:r>
              <a:rPr lang="ru-RU" sz="1600" dirty="0" smtClean="0"/>
              <a:t>: по состоянию на 01.01.2016 – 95,4 млн. руб., </a:t>
            </a:r>
          </a:p>
          <a:p>
            <a:r>
              <a:rPr lang="ru-RU" sz="1600" dirty="0" smtClean="0"/>
              <a:t>на 01.01.2017 – 124,6 млн. руб.)</a:t>
            </a:r>
            <a:endParaRPr lang="ru-RU" sz="1600" dirty="0"/>
          </a:p>
        </p:txBody>
      </p:sp>
      <p:sp>
        <p:nvSpPr>
          <p:cNvPr id="6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1988" y="6492875"/>
            <a:ext cx="21336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30</a:t>
            </a:fld>
            <a:endParaRPr lang="ru-RU" dirty="0"/>
          </a:p>
        </p:txBody>
      </p:sp>
      <p:sp>
        <p:nvSpPr>
          <p:cNvPr id="19" name="Шестиугольник 18"/>
          <p:cNvSpPr/>
          <p:nvPr/>
        </p:nvSpPr>
        <p:spPr>
          <a:xfrm>
            <a:off x="257749" y="3212798"/>
            <a:ext cx="1251297" cy="1148447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152400" dist="38100" dir="2700000" sx="114000" sy="114000" algn="tl" rotWithShape="0">
              <a:prstClr val="black">
                <a:alpha val="13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357784" y="3308015"/>
            <a:ext cx="1051226" cy="971461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04800" dist="38100" dir="2700000" sx="119000" sy="119000" algn="tl" rotWithShape="0">
              <a:prstClr val="black">
                <a:alpha val="31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8819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000" b="1" u="sng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625" y="-9525"/>
            <a:ext cx="86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Прямоугольник 1"/>
          <p:cNvSpPr>
            <a:spLocks noChangeArrowheads="1"/>
          </p:cNvSpPr>
          <p:nvPr/>
        </p:nvSpPr>
        <p:spPr bwMode="auto">
          <a:xfrm>
            <a:off x="244475" y="6488113"/>
            <a:ext cx="238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</p:txBody>
      </p:sp>
      <p:sp>
        <p:nvSpPr>
          <p:cNvPr id="40965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86928C-1285-4259-8D4B-DBC1597046E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mtClean="0"/>
          </a:p>
        </p:txBody>
      </p:sp>
      <p:sp>
        <p:nvSpPr>
          <p:cNvPr id="40966" name="Прямоугольник 2"/>
          <p:cNvSpPr>
            <a:spLocks noChangeArrowheads="1"/>
          </p:cNvSpPr>
          <p:nvPr/>
        </p:nvSpPr>
        <p:spPr bwMode="auto">
          <a:xfrm>
            <a:off x="2355850" y="1930400"/>
            <a:ext cx="46593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355600" algn="ctr">
              <a:lnSpc>
                <a:spcPts val="2338"/>
              </a:lnSpc>
            </a:pPr>
            <a:r>
              <a:rPr lang="ru-RU" sz="2500" b="1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МОГО «УХТА»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590105"/>
              </p:ext>
            </p:extLst>
          </p:nvPr>
        </p:nvGraphicFramePr>
        <p:xfrm>
          <a:off x="107504" y="1484784"/>
          <a:ext cx="8856984" cy="5322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96814" y="6201237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3 702,6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450912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46485" y="251574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2068" y="23400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5665" y="20580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5137" y="216998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5052" y="228110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5104" y="22437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49642" y="24702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6386" y="3245731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18,7%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6296" y="20464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0,3%</a:t>
            </a:r>
            <a:endParaRPr lang="ru-RU" sz="1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1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Структура расходов бюджета</a:t>
            </a:r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mtClean="0"/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189573"/>
              </p:ext>
            </p:extLst>
          </p:nvPr>
        </p:nvGraphicFramePr>
        <p:xfrm>
          <a:off x="4455480" y="1379867"/>
          <a:ext cx="4797040" cy="5792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61050" y="6307578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</a:t>
            </a:r>
            <a:r>
              <a:rPr lang="ru-RU" sz="1400" b="1" dirty="0">
                <a:cs typeface="Tahoma" pitchFamily="34" charset="0"/>
              </a:rPr>
              <a:t>3 </a:t>
            </a:r>
            <a:r>
              <a:rPr lang="ru-RU" sz="1400" b="1" dirty="0" smtClean="0">
                <a:cs typeface="Tahoma" pitchFamily="34" charset="0"/>
              </a:rPr>
              <a:t>019,6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580" y="441072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63,2%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26421" y="324983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2623" y="30019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88" y="289225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25148" y="28030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4358" y="293673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14970" y="30793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2610" y="300150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>
                <a:cs typeface="Tahoma" pitchFamily="34" charset="0"/>
              </a:rPr>
              <a:t>1</a:t>
            </a:r>
            <a:r>
              <a:rPr lang="ru-RU" sz="1000" b="1" dirty="0" smtClean="0">
                <a:cs typeface="Tahoma" pitchFamily="34" charset="0"/>
              </a:rPr>
              <a:t>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08581" y="326983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59545" y="35199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6913" y="836613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2287656"/>
              </p:ext>
            </p:extLst>
          </p:nvPr>
        </p:nvGraphicFramePr>
        <p:xfrm>
          <a:off x="-1568" y="1145089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24543" y="4420943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64,0%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80402" y="346220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7300" y="324419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06989" y="300159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32322" y="30718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39220" y="289178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1955" y="282291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2509" y="290051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1253" y="298884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6843" y="323342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60454" y="6316756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2 969,5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1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81200" y="5580063"/>
            <a:ext cx="6938963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0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душу населения 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2017 </a:t>
            </a: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году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0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14" name="TextBox 15"/>
          <p:cNvSpPr txBox="1">
            <a:spLocks noChangeArrowheads="1"/>
          </p:cNvSpPr>
          <p:nvPr/>
        </p:nvSpPr>
        <p:spPr bwMode="auto">
          <a:xfrm>
            <a:off x="252413" y="1206500"/>
            <a:ext cx="977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31 214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в год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015" name="TextBox 16"/>
          <p:cNvSpPr txBox="1">
            <a:spLocks noChangeArrowheads="1"/>
          </p:cNvSpPr>
          <p:nvPr/>
        </p:nvSpPr>
        <p:spPr bwMode="auto">
          <a:xfrm>
            <a:off x="1223963" y="1206500"/>
            <a:ext cx="8509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601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16" name="TextBox 17"/>
          <p:cNvSpPr txBox="1">
            <a:spLocks noChangeArrowheads="1"/>
          </p:cNvSpPr>
          <p:nvPr/>
        </p:nvSpPr>
        <p:spPr bwMode="auto">
          <a:xfrm>
            <a:off x="2268538" y="1422400"/>
            <a:ext cx="6664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0" name="TextBox 21"/>
          <p:cNvSpPr txBox="1">
            <a:spLocks noChangeArrowheads="1"/>
          </p:cNvSpPr>
          <p:nvPr/>
        </p:nvSpPr>
        <p:spPr bwMode="auto">
          <a:xfrm>
            <a:off x="246254" y="2294952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053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1" name="TextBox 22"/>
          <p:cNvSpPr txBox="1">
            <a:spLocks noChangeArrowheads="1"/>
          </p:cNvSpPr>
          <p:nvPr/>
        </p:nvSpPr>
        <p:spPr bwMode="auto">
          <a:xfrm>
            <a:off x="1149350" y="2286000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171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рубль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2" name="TextBox 23"/>
          <p:cNvSpPr txBox="1">
            <a:spLocks noChangeArrowheads="1"/>
          </p:cNvSpPr>
          <p:nvPr/>
        </p:nvSpPr>
        <p:spPr bwMode="auto">
          <a:xfrm>
            <a:off x="2268538" y="2393950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общегосударственные вопросы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981200" y="3419475"/>
            <a:ext cx="6938963" cy="631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26" name="TextBox 27"/>
          <p:cNvSpPr txBox="1">
            <a:spLocks noChangeArrowheads="1"/>
          </p:cNvSpPr>
          <p:nvPr/>
        </p:nvSpPr>
        <p:spPr bwMode="auto">
          <a:xfrm>
            <a:off x="235237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3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156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27" name="TextBox 29"/>
          <p:cNvSpPr txBox="1">
            <a:spLocks noChangeArrowheads="1"/>
          </p:cNvSpPr>
          <p:nvPr/>
        </p:nvSpPr>
        <p:spPr bwMode="auto">
          <a:xfrm>
            <a:off x="1182688" y="33670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263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28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культуру, физическую культуру и спорт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981200" y="4500563"/>
            <a:ext cx="6938963" cy="6302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2" name="TextBox 35"/>
          <p:cNvSpPr txBox="1">
            <a:spLocks noChangeArrowheads="1"/>
          </p:cNvSpPr>
          <p:nvPr/>
        </p:nvSpPr>
        <p:spPr bwMode="auto">
          <a:xfrm>
            <a:off x="236538" y="4460302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16 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698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3" name="TextBox 36"/>
          <p:cNvSpPr txBox="1">
            <a:spLocks noChangeArrowheads="1"/>
          </p:cNvSpPr>
          <p:nvPr/>
        </p:nvSpPr>
        <p:spPr bwMode="auto">
          <a:xfrm>
            <a:off x="1166813" y="444658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1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392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4" name="TextBox 37"/>
          <p:cNvSpPr txBox="1">
            <a:spLocks noChangeArrowheads="1"/>
          </p:cNvSpPr>
          <p:nvPr/>
        </p:nvSpPr>
        <p:spPr bwMode="auto">
          <a:xfrm>
            <a:off x="2268538" y="4653691"/>
            <a:ext cx="66960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образование</a:t>
            </a:r>
            <a:r>
              <a:rPr lang="ru-RU" sz="14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1" name="Овал 40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37" name="TextBox 41"/>
          <p:cNvSpPr txBox="1">
            <a:spLocks noChangeArrowheads="1"/>
          </p:cNvSpPr>
          <p:nvPr/>
        </p:nvSpPr>
        <p:spPr bwMode="auto">
          <a:xfrm>
            <a:off x="236538" y="55022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ahoma" pitchFamily="34" charset="0"/>
                <a:cs typeface="Tahoma" pitchFamily="34" charset="0"/>
              </a:rPr>
              <a:t>5</a:t>
            </a: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 848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3038" name="TextBox 42"/>
          <p:cNvSpPr txBox="1">
            <a:spLocks noChangeArrowheads="1"/>
          </p:cNvSpPr>
          <p:nvPr/>
        </p:nvSpPr>
        <p:spPr bwMode="auto">
          <a:xfrm>
            <a:off x="1182688" y="5527675"/>
            <a:ext cx="93503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487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43039" name="TextBox 45"/>
          <p:cNvSpPr txBox="1">
            <a:spLocks noChangeArrowheads="1"/>
          </p:cNvSpPr>
          <p:nvPr/>
        </p:nvSpPr>
        <p:spPr bwMode="auto">
          <a:xfrm>
            <a:off x="2268538" y="563403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жилищно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коммунальное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хозяйство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приходится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на одного гражданина</a:t>
            </a:r>
          </a:p>
        </p:txBody>
      </p:sp>
      <p:sp>
        <p:nvSpPr>
          <p:cNvPr id="430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A12B65-9628-4E40-92E7-20739371073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1979613" y="5580063"/>
            <a:ext cx="6940550" cy="6318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Расходы в расчете на одного воспитанника,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обучающегося в 2017 году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79613" y="1260475"/>
            <a:ext cx="6940550" cy="631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0" name="TextBox 15"/>
          <p:cNvSpPr txBox="1">
            <a:spLocks noChangeArrowheads="1"/>
          </p:cNvSpPr>
          <p:nvPr/>
        </p:nvSpPr>
        <p:spPr bwMode="auto">
          <a:xfrm>
            <a:off x="214695" y="1206500"/>
            <a:ext cx="9779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105 068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2" name="TextBox 17"/>
          <p:cNvSpPr txBox="1">
            <a:spLocks noChangeArrowheads="1"/>
          </p:cNvSpPr>
          <p:nvPr/>
        </p:nvSpPr>
        <p:spPr bwMode="auto">
          <a:xfrm>
            <a:off x="2268538" y="1314450"/>
            <a:ext cx="66643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воспитанника детского дошкольного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учреждения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– 8 097)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79613" y="2339975"/>
            <a:ext cx="6940550" cy="631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46" name="TextBox 21"/>
          <p:cNvSpPr txBox="1">
            <a:spLocks noChangeArrowheads="1"/>
          </p:cNvSpPr>
          <p:nvPr/>
        </p:nvSpPr>
        <p:spPr bwMode="auto">
          <a:xfrm>
            <a:off x="236538" y="2270125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65 472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48" name="TextBox 23"/>
          <p:cNvSpPr txBox="1">
            <a:spLocks noChangeArrowheads="1"/>
          </p:cNvSpPr>
          <p:nvPr/>
        </p:nvSpPr>
        <p:spPr bwMode="auto">
          <a:xfrm>
            <a:off x="2268538" y="2401888"/>
            <a:ext cx="66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общеобразовательного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учреждения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12 442)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79613" y="3419475"/>
            <a:ext cx="6940550" cy="6302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2" name="TextBox 27"/>
          <p:cNvSpPr txBox="1">
            <a:spLocks noChangeArrowheads="1"/>
          </p:cNvSpPr>
          <p:nvPr/>
        </p:nvSpPr>
        <p:spPr bwMode="auto">
          <a:xfrm>
            <a:off x="204788" y="3364486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33 363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54" name="TextBox 30"/>
          <p:cNvSpPr txBox="1">
            <a:spLocks noChangeArrowheads="1"/>
          </p:cNvSpPr>
          <p:nvPr/>
        </p:nvSpPr>
        <p:spPr bwMode="auto">
          <a:xfrm>
            <a:off x="2268538" y="3473450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спортивной школы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2 077)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979613" y="4500563"/>
            <a:ext cx="6940550" cy="631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58" name="TextBox 35"/>
          <p:cNvSpPr txBox="1">
            <a:spLocks noChangeArrowheads="1"/>
          </p:cNvSpPr>
          <p:nvPr/>
        </p:nvSpPr>
        <p:spPr bwMode="auto">
          <a:xfrm>
            <a:off x="194976" y="4478624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85 564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рубля 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0" name="TextBox 37"/>
          <p:cNvSpPr txBox="1">
            <a:spLocks noChangeArrowheads="1"/>
          </p:cNvSpPr>
          <p:nvPr/>
        </p:nvSpPr>
        <p:spPr bwMode="auto">
          <a:xfrm>
            <a:off x="2268538" y="4560888"/>
            <a:ext cx="6696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музыкальной школы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475)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3" name="TextBox 41"/>
          <p:cNvSpPr txBox="1">
            <a:spLocks noChangeArrowheads="1"/>
          </p:cNvSpPr>
          <p:nvPr/>
        </p:nvSpPr>
        <p:spPr bwMode="auto">
          <a:xfrm>
            <a:off x="228505" y="5558029"/>
            <a:ext cx="9350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31 376</a:t>
            </a:r>
            <a:endParaRPr lang="ru-RU" sz="1400" b="1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в год</a:t>
            </a:r>
          </a:p>
        </p:txBody>
      </p:sp>
      <p:sp>
        <p:nvSpPr>
          <p:cNvPr id="44065" name="TextBox 45"/>
          <p:cNvSpPr txBox="1">
            <a:spLocks noChangeArrowheads="1"/>
          </p:cNvSpPr>
          <p:nvPr/>
        </p:nvSpPr>
        <p:spPr bwMode="auto">
          <a:xfrm>
            <a:off x="2268538" y="5630863"/>
            <a:ext cx="66976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расходов на одного обучающегося художественной школы </a:t>
            </a:r>
          </a:p>
          <a:p>
            <a:r>
              <a:rPr lang="ru-RU" sz="1400" dirty="0" smtClean="0">
                <a:latin typeface="Tahoma" pitchFamily="34" charset="0"/>
                <a:cs typeface="Tahoma" pitchFamily="34" charset="0"/>
              </a:rPr>
              <a:t>(за 2017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265)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06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31DDA7-A8C9-4369-9783-B8299493E1D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 smtClean="0"/>
          </a:p>
        </p:txBody>
      </p:sp>
      <p:sp>
        <p:nvSpPr>
          <p:cNvPr id="43" name="Овал 42"/>
          <p:cNvSpPr/>
          <p:nvPr/>
        </p:nvSpPr>
        <p:spPr>
          <a:xfrm>
            <a:off x="1079500" y="1079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1079500" y="20955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1079500" y="3175000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1079500" y="4254500"/>
            <a:ext cx="1116013" cy="1122363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1079500" y="5335588"/>
            <a:ext cx="1116013" cy="112077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TextBox 16"/>
          <p:cNvSpPr txBox="1">
            <a:spLocks noChangeArrowheads="1"/>
          </p:cNvSpPr>
          <p:nvPr/>
        </p:nvSpPr>
        <p:spPr bwMode="auto">
          <a:xfrm>
            <a:off x="1104900" y="1200495"/>
            <a:ext cx="10382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8 756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0" name="TextBox 22"/>
          <p:cNvSpPr txBox="1">
            <a:spLocks noChangeArrowheads="1"/>
          </p:cNvSpPr>
          <p:nvPr/>
        </p:nvSpPr>
        <p:spPr bwMode="auto">
          <a:xfrm>
            <a:off x="1171575" y="2287933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5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456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1" name="TextBox 29"/>
          <p:cNvSpPr txBox="1">
            <a:spLocks noChangeArrowheads="1"/>
          </p:cNvSpPr>
          <p:nvPr/>
        </p:nvSpPr>
        <p:spPr bwMode="auto">
          <a:xfrm>
            <a:off x="1152525" y="3359495"/>
            <a:ext cx="93503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780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2" name="TextBox 36"/>
          <p:cNvSpPr txBox="1">
            <a:spLocks noChangeArrowheads="1"/>
          </p:cNvSpPr>
          <p:nvPr/>
        </p:nvSpPr>
        <p:spPr bwMode="auto">
          <a:xfrm>
            <a:off x="1155700" y="4505670"/>
            <a:ext cx="9350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7 130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 </a:t>
            </a: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  <p:sp>
        <p:nvSpPr>
          <p:cNvPr id="53" name="TextBox 42"/>
          <p:cNvSpPr txBox="1">
            <a:spLocks noChangeArrowheads="1"/>
          </p:cNvSpPr>
          <p:nvPr/>
        </p:nvSpPr>
        <p:spPr bwMode="auto">
          <a:xfrm>
            <a:off x="1154113" y="5574058"/>
            <a:ext cx="93503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 2 </a:t>
            </a:r>
            <a:r>
              <a:rPr lang="ru-RU" sz="1400" b="1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615</a:t>
            </a:r>
            <a:endParaRPr lang="ru-RU" sz="1400" b="1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 smtClean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рублей</a:t>
            </a:r>
            <a:endParaRPr lang="ru-RU" sz="1400" dirty="0">
              <a:solidFill>
                <a:srgbClr val="984807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400" dirty="0">
                <a:solidFill>
                  <a:srgbClr val="984807"/>
                </a:solidFill>
                <a:latin typeface="Tahoma" pitchFamily="34" charset="0"/>
                <a:cs typeface="Tahoma" pitchFamily="34" charset="0"/>
              </a:rPr>
              <a:t>в месяц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Муниципальные программы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36</a:t>
            </a:fld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291071" y="1058622"/>
            <a:ext cx="8703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Муниципальная программа – комплекс мероприятий, направленных на достижение стратегической цели.</a:t>
            </a:r>
          </a:p>
          <a:p>
            <a:pPr algn="just"/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Проект сформирован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в рамках девяти муниципальных и одной иной программы. 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243822" y="1734997"/>
            <a:ext cx="2422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МУНИЦИПАЛЬНАЯ ПРОГРАММА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8888" y="2187294"/>
            <a:ext cx="2952327" cy="3579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978888" y="2227784"/>
            <a:ext cx="29523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Стратегическая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цель МОГО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«Ухта»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071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83058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5225" y="309240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47212" y="3121336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22000" y="3092450"/>
            <a:ext cx="1256593" cy="3500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3128060" y="312897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Цель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программы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1071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83058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6800" y="3752518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1656226" y="378904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22000" y="3752517"/>
            <a:ext cx="1256593" cy="3500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3148649" y="3789039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Задачи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91071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83058" y="4446522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8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TextBox 18"/>
          <p:cNvSpPr txBox="1">
            <a:spLocks noChangeArrowheads="1"/>
          </p:cNvSpPr>
          <p:nvPr/>
        </p:nvSpPr>
        <p:spPr bwMode="auto">
          <a:xfrm>
            <a:off x="1656226" y="4446521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22000" y="4410000"/>
            <a:ext cx="1256593" cy="35004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3148649" y="4446520"/>
            <a:ext cx="14726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Мероприятия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TextBox 41"/>
          <p:cNvSpPr txBox="1">
            <a:spLocks noChangeArrowheads="1"/>
          </p:cNvSpPr>
          <p:nvPr/>
        </p:nvSpPr>
        <p:spPr bwMode="auto">
          <a:xfrm>
            <a:off x="1314355" y="5805264"/>
            <a:ext cx="21563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200" dirty="0">
                <a:latin typeface="Tahoma" pitchFamily="34" charset="0"/>
                <a:cs typeface="Tahoma" pitchFamily="34" charset="0"/>
              </a:rPr>
              <a:t>Показатели эффективности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1043608" y="2708920"/>
            <a:ext cx="333263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33231" y="2708920"/>
            <a:ext cx="317065" cy="2632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20883" y="2698760"/>
            <a:ext cx="0" cy="273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 flipV="1">
            <a:off x="362022" y="5009824"/>
            <a:ext cx="1904665" cy="6480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2642861" y="5009825"/>
            <a:ext cx="1835732" cy="64807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85513" y="1724788"/>
            <a:ext cx="442810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b="1" dirty="0" smtClean="0">
                <a:latin typeface="Tahoma" pitchFamily="34" charset="0"/>
                <a:cs typeface="Tahoma" pitchFamily="34" charset="0"/>
              </a:rPr>
              <a:t>Муниципальные программы: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Развитие системы муниципального управления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экономики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«Безопасность жизнедеятельности населения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транспортной системы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«Жильё и жилищно – коммунальное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хозяйство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образования </a:t>
            </a:r>
            <a:r>
              <a:rPr lang="ru-RU" sz="12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на 2014 – 2020 годы</a:t>
            </a:r>
            <a:r>
              <a:rPr lang="ru-RU" sz="12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«Культура на 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«Социальная поддержка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населения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2016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>
                <a:latin typeface="Tahoma" pitchFamily="34" charset="0"/>
                <a:cs typeface="Tahoma" pitchFamily="34" charset="0"/>
              </a:rPr>
              <a:t>«Развитие физической культуры и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спорта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2014 – 2020 годы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800" dirty="0">
              <a:latin typeface="Tahoma" pitchFamily="34" charset="0"/>
              <a:cs typeface="Tahoma" pitchFamily="34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Переселение граждан, проживающих на </a:t>
            </a:r>
            <a:endParaRPr lang="ru-RU" sz="1200" dirty="0" smtClean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территории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МОГО «Ухта», из аварийного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жилищного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200" dirty="0" smtClean="0">
                <a:latin typeface="Tahoma" pitchFamily="34" charset="0"/>
                <a:cs typeface="Tahoma" pitchFamily="34" charset="0"/>
              </a:rPr>
              <a:t>фонда на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2013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- 2017 годы».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4788024" y="5867219"/>
            <a:ext cx="374441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7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Программные расходы бюджета</a:t>
            </a:r>
          </a:p>
        </p:txBody>
      </p:sp>
      <p:sp>
        <p:nvSpPr>
          <p:cNvPr id="5120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C0B035-033E-4A87-9E55-1B609C1D47C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mtClean="0"/>
          </a:p>
        </p:txBody>
      </p:sp>
      <p:graphicFrame>
        <p:nvGraphicFramePr>
          <p:cNvPr id="2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288329"/>
              </p:ext>
            </p:extLst>
          </p:nvPr>
        </p:nvGraphicFramePr>
        <p:xfrm>
          <a:off x="320675" y="1484785"/>
          <a:ext cx="8680450" cy="4954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68959" y="522920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56,3%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8554" y="262151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2618" y="254312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1032" y="246940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85618" y="273391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93096" y="30512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16145" y="333893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7306" y="28036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64801" y="264466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688" y="1047750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53595" y="298424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07904" y="1082674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2017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5223" y="6181301"/>
            <a:ext cx="235673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3 504,4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Программные расходы бюджета</a:t>
            </a:r>
            <a:endParaRPr lang="ru-RU" dirty="0" smtClean="0"/>
          </a:p>
        </p:txBody>
      </p:sp>
      <p:sp>
        <p:nvSpPr>
          <p:cNvPr id="460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57207F-02A4-4ECC-838F-0AE55BE59D3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mtClean="0"/>
          </a:p>
        </p:txBody>
      </p:sp>
      <p:sp>
        <p:nvSpPr>
          <p:cNvPr id="22" name="TextBox 21"/>
          <p:cNvSpPr txBox="1"/>
          <p:nvPr/>
        </p:nvSpPr>
        <p:spPr>
          <a:xfrm>
            <a:off x="8316913" y="1110750"/>
            <a:ext cx="730250" cy="246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cs typeface="Tahoma" pitchFamily="34" charset="0"/>
              </a:rPr>
              <a:t>млн. руб.</a:t>
            </a:r>
          </a:p>
        </p:txBody>
      </p:sp>
      <p:graphicFrame>
        <p:nvGraphicFramePr>
          <p:cNvPr id="23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8211084"/>
              </p:ext>
            </p:extLst>
          </p:nvPr>
        </p:nvGraphicFramePr>
        <p:xfrm>
          <a:off x="218772" y="93778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19698" y="4469498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68,9%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64486" y="314559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93227" y="27900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54" y="32128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1351" y="3055538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5,2%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15671" y="280318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6096" y="30383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6918" y="331333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57111" y="310289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7,2%</a:t>
            </a:r>
            <a:endParaRPr lang="ru-RU" sz="1000" b="1" dirty="0">
              <a:cs typeface="Tahoma" pitchFamily="34" charset="0"/>
            </a:endParaRPr>
          </a:p>
        </p:txBody>
      </p:sp>
      <p:graphicFrame>
        <p:nvGraphicFramePr>
          <p:cNvPr id="35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052925"/>
              </p:ext>
            </p:extLst>
          </p:nvPr>
        </p:nvGraphicFramePr>
        <p:xfrm>
          <a:off x="4470157" y="1006612"/>
          <a:ext cx="4665216" cy="584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790018" y="4469497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67,8%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1565" y="318345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1498" y="284775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99079" y="329322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45345" y="307144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44315" y="285667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65716" y="30450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26174" y="333512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97951" y="312300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81040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2 766,1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02405" y="6315311"/>
            <a:ext cx="242245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2 820,3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60035" y="113243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2018 год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35317" y="1118745"/>
            <a:ext cx="100860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2019 год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Изменение объема финансирования муниципальных программ в 2017 году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39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71487"/>
              </p:ext>
            </p:extLst>
          </p:nvPr>
        </p:nvGraphicFramePr>
        <p:xfrm>
          <a:off x="161510" y="1108005"/>
          <a:ext cx="8685965" cy="5715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0540"/>
                <a:gridCol w="1233279"/>
                <a:gridCol w="1136906"/>
                <a:gridCol w="145524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муниципальной программы</a:t>
                      </a:r>
                      <a:endParaRPr lang="ru-RU" sz="1200" b="1" dirty="0"/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Плановый</a:t>
                      </a:r>
                      <a:r>
                        <a:rPr lang="ru-RU" sz="1200" b="1" baseline="0" dirty="0" smtClean="0"/>
                        <a:t> объем финансирования в соответствии с решением Совета МОГО «Ухта» «О бюджете МОГО «Ухта» на 2017 год и плановый период 2018 и 2019 годов»</a:t>
                      </a:r>
                      <a:endParaRPr lang="ru-RU" sz="12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462920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от 14.12.2016 № 98</a:t>
                      </a:r>
                      <a:endParaRPr lang="ru-RU" sz="12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от 26.12.2017 № 248</a:t>
                      </a:r>
                      <a:endParaRPr lang="ru-RU" sz="12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отклонение (+увеличение; -сокращение)</a:t>
                      </a:r>
                      <a:endParaRPr lang="ru-RU" sz="1200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системы муниципального управления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109,3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-52,4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экономики</a:t>
                      </a:r>
                      <a:r>
                        <a:rPr lang="ru-RU" sz="1200" baseline="0" dirty="0" smtClean="0"/>
                        <a:t>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0,3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Безопасность жизнедеятельности населения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48,3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41,9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-6,4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транспортной системы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137,8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168,3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30,5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Жилье и жилищно-коммунальное хозяйство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289,8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525,7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235,9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Переселение граждан,</a:t>
                      </a:r>
                      <a:r>
                        <a:rPr lang="ru-RU" sz="1200" baseline="0" dirty="0" smtClean="0"/>
                        <a:t> проживающих на территории МОГО «Ухта», из аварийного жилищного фонда на 2013-2017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256,0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216,5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образования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1 944,9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1 974,1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29,2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Культура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209,1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276,4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67,3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поддержка населения</a:t>
                      </a:r>
                      <a:r>
                        <a:rPr lang="ru-RU" sz="1200" baseline="0" dirty="0" smtClean="0"/>
                        <a:t> на 2016-2020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2,0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-0,5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Развитие физической культуры и спорта на 2014-2020 годы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130,3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149,5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19,2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 программные расходы бюджета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2 964,8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3 504,4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539,6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9393"/>
            <a:ext cx="841375" cy="277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494305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Сеть муниципальных учреждений</a:t>
            </a:r>
          </a:p>
        </p:txBody>
      </p:sp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497A6B-283C-47C2-86D9-1B17013206C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636" y="1174750"/>
            <a:ext cx="2876550" cy="6842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636" y="5412471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9063" y="1174750"/>
            <a:ext cx="2876550" cy="68262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2761" y="1254124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cs typeface="Tahoma" pitchFamily="34" charset="0"/>
              </a:rPr>
              <a:t>3</a:t>
            </a:r>
            <a:r>
              <a:rPr lang="ru-RU" sz="1400" dirty="0">
                <a:cs typeface="Tahoma" pitchFamily="34" charset="0"/>
              </a:rPr>
              <a:t> органа местного самоуправления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2761" y="5379879"/>
            <a:ext cx="2146300" cy="739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6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отраслевых (функциональных) управлений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4188" y="1254123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102</a:t>
            </a:r>
            <a:r>
              <a:rPr lang="ru-RU" sz="1400" dirty="0" smtClean="0">
                <a:cs typeface="Tahoma" pitchFamily="34" charset="0"/>
              </a:rPr>
              <a:t> </a:t>
            </a:r>
            <a:r>
              <a:rPr lang="ru-RU" sz="1400" dirty="0">
                <a:cs typeface="Tahoma" pitchFamily="34" charset="0"/>
              </a:rPr>
              <a:t>муниципальных </a:t>
            </a:r>
            <a:r>
              <a:rPr lang="ru-RU" sz="1400" dirty="0" smtClean="0">
                <a:cs typeface="Tahoma" pitchFamily="34" charset="0"/>
              </a:rPr>
              <a:t>учреждения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43450" y="2119313"/>
            <a:ext cx="1919288" cy="6588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836400" y="2120400"/>
            <a:ext cx="1919287" cy="6778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807031" y="2128039"/>
            <a:ext cx="1978025" cy="6477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46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8</a:t>
            </a:r>
            <a:r>
              <a:rPr lang="ru-RU" sz="1200" b="1" dirty="0" smtClean="0">
                <a:cs typeface="Tahoma" pitchFamily="34" charset="0"/>
              </a:rPr>
              <a:t> 097 </a:t>
            </a:r>
            <a:r>
              <a:rPr lang="ru-RU" sz="1200" dirty="0">
                <a:cs typeface="Tahoma" pitchFamily="34" charset="0"/>
              </a:rPr>
              <a:t>воспитанников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3720" y="2228349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27</a:t>
            </a:r>
            <a:r>
              <a:rPr lang="ru-RU" sz="1200" dirty="0">
                <a:cs typeface="Tahoma" pitchFamily="34" charset="0"/>
              </a:rPr>
              <a:t> 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12 </a:t>
            </a:r>
            <a:r>
              <a:rPr lang="ru-RU" sz="1200" b="1" dirty="0" smtClean="0">
                <a:cs typeface="Tahoma" pitchFamily="34" charset="0"/>
              </a:rPr>
              <a:t>442 </a:t>
            </a:r>
            <a:r>
              <a:rPr lang="ru-RU" sz="1200" dirty="0">
                <a:cs typeface="Tahoma" pitchFamily="34" charset="0"/>
              </a:rPr>
              <a:t>обучающихся</a:t>
            </a:r>
            <a:endParaRPr lang="ru-RU" sz="1200" b="1" dirty="0"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44800" y="2840038"/>
            <a:ext cx="1919287" cy="7935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4800" y="369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44800" y="441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44800" y="5132604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43450" y="5852604"/>
            <a:ext cx="1919288" cy="61470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36400" y="2840400"/>
            <a:ext cx="1919288" cy="79319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6400" y="365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836400" y="4379553"/>
            <a:ext cx="1919288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793720" y="2839054"/>
            <a:ext cx="1783878" cy="8002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b="1" dirty="0">
                <a:cs typeface="Tahoma" pitchFamily="34" charset="0"/>
              </a:rPr>
              <a:t>3</a:t>
            </a:r>
            <a:r>
              <a:rPr lang="ru-RU" sz="1150" dirty="0">
                <a:cs typeface="Tahoma" pitchFamily="34" charset="0"/>
              </a:rPr>
              <a:t> учреждения </a:t>
            </a:r>
            <a:r>
              <a:rPr lang="ru-RU" sz="1150" dirty="0" smtClean="0">
                <a:cs typeface="Tahoma" pitchFamily="34" charset="0"/>
              </a:rPr>
              <a:t>дополнительного </a:t>
            </a:r>
            <a:r>
              <a:rPr lang="ru-RU" sz="1150" dirty="0">
                <a:cs typeface="Tahoma" pitchFamily="34" charset="0"/>
              </a:rPr>
              <a:t>образования детей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cs typeface="Tahoma" pitchFamily="34" charset="0"/>
              </a:rPr>
              <a:t> </a:t>
            </a:r>
            <a:r>
              <a:rPr lang="ru-RU" sz="1150" b="1" dirty="0">
                <a:cs typeface="Tahoma" pitchFamily="34" charset="0"/>
              </a:rPr>
              <a:t>2 </a:t>
            </a:r>
            <a:r>
              <a:rPr lang="ru-RU" sz="1150" b="1" dirty="0" smtClean="0">
                <a:cs typeface="Tahoma" pitchFamily="34" charset="0"/>
              </a:rPr>
              <a:t>690</a:t>
            </a:r>
            <a:r>
              <a:rPr lang="ru-RU" sz="1150" dirty="0" smtClean="0">
                <a:cs typeface="Tahoma" pitchFamily="34" charset="0"/>
              </a:rPr>
              <a:t> </a:t>
            </a:r>
            <a:r>
              <a:rPr lang="ru-RU" sz="1150" b="1" dirty="0" smtClean="0">
                <a:cs typeface="Tahoma" pitchFamily="34" charset="0"/>
              </a:rPr>
              <a:t> </a:t>
            </a:r>
            <a:r>
              <a:rPr lang="ru-RU" sz="1150" dirty="0" smtClean="0">
                <a:cs typeface="Tahoma" pitchFamily="34" charset="0"/>
              </a:rPr>
              <a:t>обучающихся</a:t>
            </a:r>
            <a:endParaRPr lang="ru-RU" sz="1150" dirty="0"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270" y="3683266"/>
            <a:ext cx="16187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Информационно-методический центр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77662" y="290670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4</a:t>
            </a:r>
            <a:r>
              <a:rPr lang="ru-RU" sz="1200" dirty="0">
                <a:cs typeface="Tahoma" pitchFamily="34" charset="0"/>
              </a:rPr>
              <a:t> </a:t>
            </a:r>
            <a:r>
              <a:rPr lang="ru-RU" sz="1200" dirty="0" smtClean="0">
                <a:cs typeface="Tahoma" pitchFamily="34" charset="0"/>
              </a:rPr>
              <a:t>спортивные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школы </a:t>
            </a:r>
            <a:endParaRPr lang="ru-RU" sz="1200" dirty="0"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 </a:t>
            </a:r>
            <a:r>
              <a:rPr lang="ru-RU" sz="1200" b="1" dirty="0">
                <a:cs typeface="Tahoma" pitchFamily="34" charset="0"/>
              </a:rPr>
              <a:t>2 </a:t>
            </a:r>
            <a:r>
              <a:rPr lang="ru-RU" sz="1200" b="1" dirty="0" smtClean="0">
                <a:cs typeface="Tahoma" pitchFamily="34" charset="0"/>
              </a:rPr>
              <a:t>077 </a:t>
            </a:r>
            <a:r>
              <a:rPr lang="ru-RU" sz="1200" dirty="0">
                <a:cs typeface="Tahoma" pitchFamily="34" charset="0"/>
              </a:rPr>
              <a:t>обучающихся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38158" y="4511971"/>
            <a:ext cx="192881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3</a:t>
            </a:r>
            <a:r>
              <a:rPr lang="ru-RU" sz="1200" dirty="0">
                <a:cs typeface="Tahoma" pitchFamily="34" charset="0"/>
              </a:rPr>
              <a:t> музыкальные школы </a:t>
            </a:r>
            <a:r>
              <a:rPr lang="ru-RU" sz="1200" b="1" dirty="0" smtClean="0">
                <a:cs typeface="Tahoma" pitchFamily="34" charset="0"/>
              </a:rPr>
              <a:t>475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37988" y="3732751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Художественная школа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cs typeface="Tahoma" pitchFamily="34" charset="0"/>
              </a:rPr>
              <a:t>265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обучающихся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919688" y="5232841"/>
            <a:ext cx="1565752" cy="460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9</a:t>
            </a:r>
            <a:r>
              <a:rPr lang="ru-RU" sz="1200" dirty="0" smtClean="0">
                <a:cs typeface="Tahoma" pitchFamily="34" charset="0"/>
              </a:rPr>
              <a:t> </a:t>
            </a:r>
            <a:r>
              <a:rPr lang="ru-RU" sz="1200" dirty="0">
                <a:cs typeface="Tahoma" pitchFamily="34" charset="0"/>
              </a:rPr>
              <a:t>учреждений культуры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988" y="4404826"/>
            <a:ext cx="1976438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cs typeface="Tahoma" pitchFamily="34" charset="0"/>
              </a:rPr>
              <a:t>5</a:t>
            </a:r>
            <a:r>
              <a:rPr lang="ru-RU" sz="1200" dirty="0">
                <a:cs typeface="Tahoma" pitchFamily="34" charset="0"/>
              </a:rPr>
              <a:t> учреждений физической культуры и спорта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16224" y="5910548"/>
            <a:ext cx="1976438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Информационно-расчетный центр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41" name="Прямоугольный треугольник 40"/>
          <p:cNvSpPr/>
          <p:nvPr/>
        </p:nvSpPr>
        <p:spPr>
          <a:xfrm rot="13376540">
            <a:off x="925229" y="241077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ый треугольник 41"/>
          <p:cNvSpPr/>
          <p:nvPr/>
        </p:nvSpPr>
        <p:spPr>
          <a:xfrm rot="8685520">
            <a:off x="727956" y="4941717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ый треугольник 42"/>
          <p:cNvSpPr/>
          <p:nvPr/>
        </p:nvSpPr>
        <p:spPr>
          <a:xfrm rot="18316618">
            <a:off x="3563938" y="2155190"/>
            <a:ext cx="1263650" cy="207963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1878013" y="2747963"/>
            <a:ext cx="2273300" cy="22733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1845945" y="3526949"/>
            <a:ext cx="2351088" cy="738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Из бюджета МОГО «Ухта»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финансируется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111 </a:t>
            </a:r>
            <a:r>
              <a:rPr lang="ru-RU" sz="1400" b="1" dirty="0">
                <a:cs typeface="Tahoma" pitchFamily="34" charset="0"/>
              </a:rPr>
              <a:t>учреждений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836400" y="5819553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836400" y="5099778"/>
            <a:ext cx="1919287" cy="660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6836399" y="5199790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по делам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 ГО и ЧС</a:t>
            </a:r>
            <a:endParaRPr lang="ru-RU" sz="1200" dirty="0">
              <a:cs typeface="Tahoma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7988" y="5826587"/>
            <a:ext cx="197802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Управление капитального строительства</a:t>
            </a:r>
            <a:endParaRPr lang="ru-RU" sz="1200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6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26123"/>
              </p:ext>
            </p:extLst>
          </p:nvPr>
        </p:nvGraphicFramePr>
        <p:xfrm>
          <a:off x="85804" y="1180303"/>
          <a:ext cx="9013526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77811"/>
                <a:gridCol w="2489581"/>
                <a:gridCol w="675075"/>
                <a:gridCol w="630070"/>
                <a:gridCol w="615764"/>
                <a:gridCol w="684000"/>
                <a:gridCol w="666150"/>
                <a:gridCol w="675075"/>
              </a:tblGrid>
              <a:tr h="136991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софинансирования,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221281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27696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экономики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экономики"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финансовая поддержка субъектов малого и среднего предпринимательства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36,0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14,0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307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«Ухта» «Безопасность жизнедеятельности населения на 2014-2020 годы»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307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«Воспроизводство и использование природных ресурсов и охрана окружающей среды»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создание</a:t>
                      </a:r>
                      <a:r>
                        <a:rPr lang="ru-RU" sz="900" baseline="0" dirty="0" smtClean="0"/>
                        <a:t> системы по раздельному сбору отходов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80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транспортной системы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8,8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транспортной системы"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реконструкция, модернизация</a:t>
                      </a:r>
                      <a:r>
                        <a:rPr lang="ru-RU" sz="900" baseline="0" dirty="0" smtClean="0"/>
                        <a:t>, капитальный ремонт (ремонт) и содержание дорог общего пользования местного значения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99,0-95,0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1,0-5,0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транспортного обслуживания населения в границах городского округа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"Жилье и жилищно - коммунальное хозяйство на 2014 –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25,3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213,2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21,2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282">
                <a:tc rowSpan="3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ветеранов и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переданных государственных полномочий в области государственной поддержки граждан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87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обеспечение жильем детей-сирот и детей, оставшихся без попечения родителей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10,8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772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"Жилище на 2015-2020 годы" </a:t>
                      </a:r>
                    </a:p>
                    <a:p>
                      <a:endParaRPr lang="ru-RU" sz="900" dirty="0" smtClean="0"/>
                    </a:p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социальных выплат молодым семьям на приобретение жилого помещения или создание объекта индивидуального жилищного строительства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14,2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14,6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17,5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35,0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9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054535"/>
              </p:ext>
            </p:extLst>
          </p:nvPr>
        </p:nvGraphicFramePr>
        <p:xfrm>
          <a:off x="81205" y="1092900"/>
          <a:ext cx="8991145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Строительство многоквартирных жилых домов и (или) долевое участие в их строительстве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транспортной системы»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(ремонт) и содержание объектов внешнего благоустройства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109,2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сельского хозяйства и регулирование рынков сельскохозяйственной продукции, сырья и продовольствия, развитие рыбохозяйственного комплекса в Республике Коми»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осуществление государственного полномочия Республики Коми по отлову</a:t>
                      </a:r>
                      <a:r>
                        <a:rPr lang="ru-RU" sz="900" baseline="0" dirty="0" smtClean="0"/>
                        <a:t> и содержанию безнадзорных животных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строительства и жилищно-коммунального комплекса, энергосбережение и повышение энергоэффективности" 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реализация народных проектов (приобретение и установка детской площадки)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0,4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культуры и туризма  в Республике Коми»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реконструкция, капитальный ремонт (ремонт) муниципального жилого фонда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«Воспроизводство и использование природных ресурсов и охрана окружающей среды»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ремонт регулирующей плотины, входящей в состав ГТС «Плотина на р. Лунь - </a:t>
                      </a:r>
                      <a:r>
                        <a:rPr lang="ru-RU" sz="900" dirty="0" err="1" smtClean="0"/>
                        <a:t>Вож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6,2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«Переселение граждан, проживающих</a:t>
                      </a:r>
                      <a:r>
                        <a:rPr lang="ru-RU" sz="900" b="1" baseline="0" dirty="0" smtClean="0"/>
                        <a:t> на территории МОГО «Ухта», из аварийного жилищного фонда на 2013-2017 годы</a:t>
                      </a:r>
                      <a:r>
                        <a:rPr lang="ru-RU" sz="900" b="1" dirty="0" smtClean="0"/>
                        <a:t>»</a:t>
                      </a:r>
                      <a:endParaRPr lang="ru-RU" sz="900" b="1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154,6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69,0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32,4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657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строительства и жилищно-коммунального</a:t>
                      </a:r>
                      <a:r>
                        <a:rPr lang="ru-RU" sz="900" baseline="0" dirty="0" smtClean="0"/>
                        <a:t> комплекса, энергосбережение и повышение энергоэффективности</a:t>
                      </a:r>
                      <a:r>
                        <a:rPr lang="ru-RU" sz="900" dirty="0" smtClean="0"/>
                        <a:t>»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переселение граждан из аварийного жилого фонда</a:t>
                      </a:r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154,6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69,0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32,4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61,0-69,0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23,0-27,0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8,0-12,0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657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"Развитие образования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506,4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6,4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6801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"Развитие образования"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образовательными учреждениями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 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407,5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688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925246"/>
              </p:ext>
            </p:extLst>
          </p:nvPr>
        </p:nvGraphicFramePr>
        <p:xfrm>
          <a:off x="81205" y="1197075"/>
          <a:ext cx="8991145" cy="5120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45850">
                <a:tc rowSpan="4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effectLst/>
                          <a:latin typeface="+mn-lt"/>
                        </a:rPr>
                        <a:t>ГП РК "Развитие образования"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мероприятия по организации питания обучающихся 1 - 4 классов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47,7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99,0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50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материально-технической базы общеобразовательных учреждений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50">
                <a:tc vMerge="1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реализация народных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ahoma"/>
                        </a:rPr>
                        <a:t> проектов (реализация новой модели системы ДОД на базе МУ ДО «ЦЮТ»)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25,0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63">
                <a:tc vMerge="1"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проведение </a:t>
                      </a:r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оздоровительной кампании детей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5,6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</a:t>
                      </a:r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компенсации родителям платы за присмотр и уход за детьми, посещающими ДОУ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36,3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7,6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960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"Ухта" "Культура на 2014 - 2020 годы"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5,8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49,4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3,9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-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5012">
                <a:tc rowSpan="5">
                  <a:txBody>
                    <a:bodyPr/>
                    <a:lstStyle/>
                    <a:p>
                      <a:r>
                        <a:rPr lang="ru-RU" sz="900" dirty="0" smtClean="0"/>
                        <a:t>ГП РК "Культура Республики Коми" 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укрепление и модернизация материально - технической базы в области культуры, дополнительного образования детей, объектов культурного наследия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5,7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5,5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капитальный и текущий ремонт объектов культуры,</a:t>
                      </a:r>
                      <a:r>
                        <a:rPr lang="ru-RU" sz="900" baseline="0" dirty="0" smtClean="0"/>
                        <a:t> дополнительного образования детей, объектов культурного наследия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15,4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100,0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учреждениями</a:t>
                      </a:r>
                      <a:r>
                        <a:rPr lang="ru-RU" sz="900" baseline="0" dirty="0" smtClean="0"/>
                        <a:t> культуры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27,8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реализация народных проектов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60,0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комплектование документных (книжных) фондов библиотек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50,0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5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в федеральных и республиканских программах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64044"/>
              </p:ext>
            </p:extLst>
          </p:nvPr>
        </p:nvGraphicFramePr>
        <p:xfrm>
          <a:off x="81205" y="1185500"/>
          <a:ext cx="8991145" cy="41638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2400"/>
                <a:gridCol w="2941200"/>
                <a:gridCol w="675075"/>
                <a:gridCol w="630070"/>
                <a:gridCol w="615600"/>
                <a:gridCol w="684000"/>
                <a:gridCol w="666000"/>
                <a:gridCol w="676800"/>
              </a:tblGrid>
              <a:tr h="138222"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Наименование программы / мероприятия</a:t>
                      </a:r>
                      <a:endParaRPr lang="ru-RU" sz="900" b="1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2017 год, млн. руб.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/>
                        <a:t>Процент </a:t>
                      </a:r>
                      <a:r>
                        <a:rPr lang="ru-RU" sz="900" b="1" dirty="0" err="1" smtClean="0"/>
                        <a:t>софинансирования</a:t>
                      </a:r>
                      <a:r>
                        <a:rPr lang="ru-RU" sz="900" b="1" dirty="0" smtClean="0"/>
                        <a:t>, %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</a:tr>
              <a:tr h="0">
                <a:tc gridSpan="2" vMerge="1">
                  <a:txBody>
                    <a:bodyPr/>
                    <a:lstStyle/>
                    <a:p>
                      <a:endParaRPr lang="ru-RU" sz="100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ФБ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РК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Tahoma"/>
                        </a:rPr>
                        <a:t>МБ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«Доступная среда на 2011-2020 годы» </a:t>
                      </a:r>
                    </a:p>
                    <a:p>
                      <a:r>
                        <a:rPr lang="ru-RU" sz="900" dirty="0" smtClean="0"/>
                        <a:t>ГП РК «Доступная среда на 2016-2020 годы»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выплата денежной компенсации расходов на оплату жилого помещения и коммунальных услуг педагогическим работникам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100,0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«Ухта» «Социальная поддержка населения на 2016 - 2020 годы»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ГП РК "Социальная защита населения"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предоставление субсидий</a:t>
                      </a:r>
                      <a:r>
                        <a:rPr lang="ru-RU" sz="900" baseline="0" dirty="0" smtClean="0"/>
                        <a:t> социально ориентированным некоммерческим организациям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effectLst/>
                          <a:latin typeface="Tahoma"/>
                        </a:rPr>
                        <a:t>0,0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МП МОГО «Ухта» «Развитие физической культуры и спорта на 2014-2020 годы»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5,3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-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98008"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ФЦП «Доступная среда на 2011-2020 годы»</a:t>
                      </a:r>
                    </a:p>
                    <a:p>
                      <a:r>
                        <a:rPr lang="ru-RU" sz="900" dirty="0" smtClean="0"/>
                        <a:t>ГП РК «Доступная среда</a:t>
                      </a:r>
                      <a:r>
                        <a:rPr lang="ru-RU" sz="900" baseline="0" dirty="0" smtClean="0"/>
                        <a:t> на 2016-2020 годы»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проведение мероприятий с участием инвалидов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0,2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50,0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rowSpan="2">
                  <a:txBody>
                    <a:bodyPr/>
                    <a:lstStyle/>
                    <a:p>
                      <a:r>
                        <a:rPr lang="ru-RU" sz="900" dirty="0" smtClean="0"/>
                        <a:t>ГП РК «Развитие физической культуры и спорта»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оказание муниципальных услуг (выполнение работ) физкультурно-спортивными</a:t>
                      </a:r>
                      <a:r>
                        <a:rPr lang="ru-RU" sz="900" baseline="0" dirty="0" smtClean="0"/>
                        <a:t> учреждениями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4,8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99,0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1,0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v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реализация народных</a:t>
                      </a:r>
                      <a:r>
                        <a:rPr lang="ru-RU" sz="900" baseline="0" dirty="0" smtClean="0"/>
                        <a:t> проектов</a:t>
                      </a:r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0,3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0,1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70,0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effectLst/>
                          <a:latin typeface="Tahoma"/>
                        </a:rPr>
                        <a:t>30,0</a:t>
                      </a:r>
                      <a:endParaRPr lang="ru-RU" sz="900" b="0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008">
                <a:tc gridSpan="2">
                  <a:txBody>
                    <a:bodyPr/>
                    <a:lstStyle/>
                    <a:p>
                      <a:r>
                        <a:rPr lang="ru-RU" sz="900" b="1" dirty="0" smtClean="0"/>
                        <a:t>Всего</a:t>
                      </a:r>
                      <a:endParaRPr lang="ru-RU" sz="900" b="1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 marL="45720" marR="4572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186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1 852,6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effectLst/>
                          <a:latin typeface="Tahoma"/>
                        </a:rPr>
                        <a:t>66,3</a:t>
                      </a:r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effectLst/>
                        <a:latin typeface="Tahoma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7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903857"/>
              </p:ext>
            </p:extLst>
          </p:nvPr>
        </p:nvGraphicFramePr>
        <p:xfrm>
          <a:off x="231837" y="1112937"/>
          <a:ext cx="8734301" cy="568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5420" y="4915460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59,5%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0743" y="237902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2081" y="24276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5296" y="2712239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11,8%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5926" y="235729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47967" y="339604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1562" y="3985112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54668" y="259035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39846" y="237886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3906964" y="853834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2017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8491" y="6381328"/>
            <a:ext cx="219002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198,2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03160" y="222527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1516" y="238131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6805" y="221386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9616" y="2205855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0,7%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7900" y="222961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0,3%</a:t>
            </a:r>
            <a:endParaRPr lang="ru-RU" sz="10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8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Непрограммные мероприятия</a:t>
            </a:r>
          </a:p>
        </p:txBody>
      </p:sp>
      <p:sp>
        <p:nvSpPr>
          <p:cNvPr id="6451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F0CFD2-54D2-4E49-8F67-E963210EC96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dirty="0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706295"/>
              </p:ext>
            </p:extLst>
          </p:nvPr>
        </p:nvGraphicFramePr>
        <p:xfrm>
          <a:off x="231837" y="1340768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72400" y="836712"/>
            <a:ext cx="841375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3545" y="4564705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62,5%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9072" y="308143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6483" y="327570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2192" y="342531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9,1%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545" y="3373724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4,9%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5848" y="374728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18192" y="2945619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28614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18" name="Прямоугольник 28"/>
          <p:cNvSpPr>
            <a:spLocks noChangeArrowheads="1"/>
          </p:cNvSpPr>
          <p:nvPr/>
        </p:nvSpPr>
        <p:spPr bwMode="auto">
          <a:xfrm>
            <a:off x="1835696" y="985504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2018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5172944"/>
              </p:ext>
            </p:extLst>
          </p:nvPr>
        </p:nvGraphicFramePr>
        <p:xfrm>
          <a:off x="4722561" y="1342202"/>
          <a:ext cx="4421439" cy="5455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Прямоугольник 28"/>
          <p:cNvSpPr>
            <a:spLocks noChangeArrowheads="1"/>
          </p:cNvSpPr>
          <p:nvPr/>
        </p:nvSpPr>
        <p:spPr bwMode="auto">
          <a:xfrm>
            <a:off x="6058288" y="1001062"/>
            <a:ext cx="12961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2019 год</a:t>
            </a:r>
            <a:endParaRPr lang="ru-RU" sz="14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8509" y="4611004"/>
            <a:ext cx="62388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61,8%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6441" y="3094336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3,5%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40767" y="327583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2,9%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04380" y="3430283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9,3%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03052" y="338511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5,0%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88201" y="3735947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8,6%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06959" y="3005950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1,4%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23387" y="3264161"/>
            <a:ext cx="54213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 dirty="0" smtClean="0">
                <a:cs typeface="Tahoma" pitchFamily="34" charset="0"/>
              </a:rPr>
              <a:t>7,5%</a:t>
            </a:r>
            <a:endParaRPr lang="ru-RU" sz="1000" b="1" dirty="0"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6631" y="6309320"/>
            <a:ext cx="219002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203,4 млн. руб.</a:t>
            </a:r>
            <a:endParaRPr lang="ru-RU" sz="1400" b="1" dirty="0"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33722" y="6309319"/>
            <a:ext cx="219002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cs typeface="Tahoma" pitchFamily="34" charset="0"/>
              </a:rPr>
              <a:t>Всего 199,3 млн. руб.</a:t>
            </a:r>
            <a:endParaRPr lang="ru-RU" sz="14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3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375" y="36227"/>
            <a:ext cx="5508625" cy="1052513"/>
          </a:xfrm>
        </p:spPr>
        <p:txBody>
          <a:bodyPr/>
          <a:lstStyle/>
          <a:p>
            <a:r>
              <a:rPr lang="ru-RU" dirty="0" smtClean="0"/>
              <a:t>Мероприятия по расходам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51355" y="1392353"/>
            <a:ext cx="8813132" cy="859155"/>
            <a:chOff x="151355" y="1143426"/>
            <a:chExt cx="8813132" cy="859155"/>
          </a:xfrm>
        </p:grpSpPr>
        <p:sp>
          <p:nvSpPr>
            <p:cNvPr id="8" name="Пятиугольник 7"/>
            <p:cNvSpPr/>
            <p:nvPr/>
          </p:nvSpPr>
          <p:spPr>
            <a:xfrm rot="10800000">
              <a:off x="151355" y="114342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16000" y="118800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Шестиугольник 10"/>
            <p:cNvSpPr/>
            <p:nvPr/>
          </p:nvSpPr>
          <p:spPr>
            <a:xfrm>
              <a:off x="285386" y="125110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1"/>
                  </a:solidFill>
                </a:rPr>
                <a:t>1</a:t>
              </a:r>
              <a:endParaRPr lang="ru-RU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151354" y="2377417"/>
            <a:ext cx="8813132" cy="859155"/>
            <a:chOff x="151354" y="2128490"/>
            <a:chExt cx="8813132" cy="859155"/>
          </a:xfrm>
        </p:grpSpPr>
        <p:sp>
          <p:nvSpPr>
            <p:cNvPr id="32" name="Пятиугольник 31"/>
            <p:cNvSpPr/>
            <p:nvPr/>
          </p:nvSpPr>
          <p:spPr>
            <a:xfrm rot="10800000">
              <a:off x="151354" y="212849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15999" y="2173064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4" name="Шестиугольник 33"/>
            <p:cNvSpPr/>
            <p:nvPr/>
          </p:nvSpPr>
          <p:spPr>
            <a:xfrm>
              <a:off x="285385" y="2236166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3"/>
                  </a:solidFill>
                </a:rPr>
                <a:t>2</a:t>
              </a:r>
              <a:endParaRPr lang="ru-RU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51355" y="3359327"/>
            <a:ext cx="8813132" cy="859155"/>
            <a:chOff x="151355" y="3134778"/>
            <a:chExt cx="8813132" cy="859155"/>
          </a:xfrm>
        </p:grpSpPr>
        <p:sp>
          <p:nvSpPr>
            <p:cNvPr id="35" name="Пятиугольник 34"/>
            <p:cNvSpPr/>
            <p:nvPr/>
          </p:nvSpPr>
          <p:spPr>
            <a:xfrm rot="10800000">
              <a:off x="151355" y="3134778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216000" y="3179352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Шестиугольник 36"/>
            <p:cNvSpPr/>
            <p:nvPr/>
          </p:nvSpPr>
          <p:spPr>
            <a:xfrm>
              <a:off x="285386" y="3242454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4"/>
                  </a:solidFill>
                </a:rPr>
                <a:t>3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51200" y="4342127"/>
            <a:ext cx="8813132" cy="859155"/>
            <a:chOff x="151200" y="4093200"/>
            <a:chExt cx="8813132" cy="859155"/>
          </a:xfrm>
        </p:grpSpPr>
        <p:sp>
          <p:nvSpPr>
            <p:cNvPr id="38" name="Пятиугольник 37"/>
            <p:cNvSpPr/>
            <p:nvPr/>
          </p:nvSpPr>
          <p:spPr>
            <a:xfrm rot="10800000">
              <a:off x="151200" y="4093200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9" name="Шестиугольник 38"/>
            <p:cNvSpPr/>
            <p:nvPr/>
          </p:nvSpPr>
          <p:spPr>
            <a:xfrm>
              <a:off x="203529" y="4121646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0" name="Шестиугольник 39"/>
            <p:cNvSpPr/>
            <p:nvPr/>
          </p:nvSpPr>
          <p:spPr>
            <a:xfrm>
              <a:off x="272915" y="4184748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2"/>
                  </a:solidFill>
                </a:rPr>
                <a:t>4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151200" y="5324927"/>
            <a:ext cx="8813132" cy="859155"/>
            <a:chOff x="138883" y="5013176"/>
            <a:chExt cx="8813132" cy="859155"/>
          </a:xfrm>
        </p:grpSpPr>
        <p:sp>
          <p:nvSpPr>
            <p:cNvPr id="41" name="Пятиугольник 40"/>
            <p:cNvSpPr/>
            <p:nvPr/>
          </p:nvSpPr>
          <p:spPr>
            <a:xfrm rot="10800000">
              <a:off x="138883" y="5013176"/>
              <a:ext cx="8813132" cy="859155"/>
            </a:xfrm>
            <a:prstGeom prst="homePlate">
              <a:avLst>
                <a:gd name="adj" fmla="val 2639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Шестиугольник 41"/>
            <p:cNvSpPr/>
            <p:nvPr/>
          </p:nvSpPr>
          <p:spPr>
            <a:xfrm>
              <a:off x="203528" y="5057750"/>
              <a:ext cx="867921" cy="761097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152400" dist="38100" dir="2700000" sx="114000" sy="114000" algn="tl" rotWithShape="0">
                <a:prstClr val="black">
                  <a:alpha val="13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Шестиугольник 42"/>
            <p:cNvSpPr/>
            <p:nvPr/>
          </p:nvSpPr>
          <p:spPr>
            <a:xfrm>
              <a:off x="272914" y="5120852"/>
              <a:ext cx="729148" cy="64380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2700000" sx="119000" sy="119000" algn="tl" rotWithShape="0">
                <a:prstClr val="black">
                  <a:alpha val="31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accent5"/>
                  </a:solidFill>
                </a:rPr>
                <a:t>5</a:t>
              </a:r>
              <a:endParaRPr lang="ru-RU" b="1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221650" y="1663586"/>
            <a:ext cx="47548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Оптимизация структуры администрации МОГО «Ухта»;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1208477" y="2648650"/>
            <a:ext cx="693651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 smtClean="0"/>
              <a:t>Сокращение штатных единиц </a:t>
            </a:r>
            <a:r>
              <a:rPr lang="ru-RU" dirty="0"/>
              <a:t>казённых, бюджетных и автономных учреждений;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255497" y="3630560"/>
            <a:ext cx="671850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У</a:t>
            </a:r>
            <a:r>
              <a:rPr lang="ru-RU" dirty="0" smtClean="0"/>
              <a:t>величение </a:t>
            </a:r>
            <a:r>
              <a:rPr lang="ru-RU" dirty="0"/>
              <a:t>доли муниципальных услуг, предоставляемых на платной основе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1255496" y="4489511"/>
            <a:ext cx="7708835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Ц</a:t>
            </a:r>
            <a:r>
              <a:rPr lang="ru-RU" dirty="0" smtClean="0"/>
              <a:t>ентрализация </a:t>
            </a:r>
            <a:r>
              <a:rPr lang="ru-RU" dirty="0"/>
              <a:t>ряда функций – экономических, </a:t>
            </a:r>
            <a:r>
              <a:rPr lang="ru-RU" dirty="0" smtClean="0"/>
              <a:t>бухгалтерских, юридических</a:t>
            </a:r>
            <a:r>
              <a:rPr lang="ru-RU" dirty="0"/>
              <a:t>, административно-хозяйственных;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256294" y="5492895"/>
            <a:ext cx="69349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r>
              <a:rPr lang="ru-RU" dirty="0"/>
              <a:t>П</a:t>
            </a:r>
            <a:r>
              <a:rPr lang="ru-RU" dirty="0" smtClean="0"/>
              <a:t>еревод </a:t>
            </a:r>
            <a:r>
              <a:rPr lang="ru-RU" dirty="0"/>
              <a:t>учреждений из занимаемых площадей немуниципальной собственности</a:t>
            </a:r>
          </a:p>
          <a:p>
            <a:r>
              <a:rPr lang="ru-RU" dirty="0"/>
              <a:t>на свободные муниципальные </a:t>
            </a:r>
            <a:r>
              <a:rPr lang="ru-RU" dirty="0" smtClean="0"/>
              <a:t>площади.</a:t>
            </a:r>
            <a:endParaRPr lang="ru-RU" dirty="0"/>
          </a:p>
        </p:txBody>
      </p:sp>
      <p:sp>
        <p:nvSpPr>
          <p:cNvPr id="53" name="Номер слайда 3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2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Заголовок 1"/>
          <p:cNvSpPr txBox="1">
            <a:spLocks/>
          </p:cNvSpPr>
          <p:nvPr/>
        </p:nvSpPr>
        <p:spPr bwMode="auto">
          <a:xfrm>
            <a:off x="3654425" y="31750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Дефицит и источники финансирования дефицита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025450"/>
              </p:ext>
            </p:extLst>
          </p:nvPr>
        </p:nvGraphicFramePr>
        <p:xfrm>
          <a:off x="116504" y="1481213"/>
          <a:ext cx="8910993" cy="36863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45851"/>
                <a:gridCol w="1383097"/>
                <a:gridCol w="1173611"/>
                <a:gridCol w="1069478"/>
                <a:gridCol w="1069478"/>
                <a:gridCol w="1069478"/>
              </a:tblGrid>
              <a:tr h="553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Источники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2016 год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Факт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2016 года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2017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2018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2019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44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Кредиты </a:t>
                      </a:r>
                      <a:r>
                        <a:rPr lang="ru-RU" sz="1400" u="none" strike="noStrike" dirty="0">
                          <a:effectLst/>
                        </a:rPr>
                        <a:t>кредитных </a:t>
                      </a:r>
                      <a:r>
                        <a:rPr lang="ru-RU" sz="1400" u="none" strike="noStrike" dirty="0" smtClean="0">
                          <a:effectLst/>
                        </a:rPr>
                        <a:t>организаций (привлечение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287,7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437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Кредиты кредитных организаций </a:t>
                      </a:r>
                      <a:r>
                        <a:rPr lang="ru-RU" sz="1400" u="none" strike="noStrike" dirty="0" smtClean="0">
                          <a:effectLst/>
                        </a:rPr>
                        <a:t>(погашение кредита)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-609,0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-339,0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55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Бюджетные </a:t>
                      </a:r>
                      <a:r>
                        <a:rPr lang="ru-RU" sz="1400" u="none" strike="noStrike" dirty="0">
                          <a:effectLst/>
                        </a:rPr>
                        <a:t>кредиты от других бюджетов бюджетной </a:t>
                      </a:r>
                      <a:r>
                        <a:rPr lang="ru-RU" sz="1400" u="none" strike="noStrike" dirty="0" smtClean="0">
                          <a:effectLst/>
                        </a:rPr>
                        <a:t>системы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-29,0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Изменение </a:t>
                      </a:r>
                      <a:r>
                        <a:rPr lang="ru-RU" sz="1400" u="none" strike="noStrike" dirty="0">
                          <a:effectLst/>
                        </a:rPr>
                        <a:t>остатков средств на счетах по учету средств бюджета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-28,2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127,8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348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ahoma" pitchFamily="34" charset="0"/>
                          <a:cs typeface="Tahoma" pitchFamily="34" charset="0"/>
                        </a:rPr>
                        <a:t>Средства от продажи акций и иных форм участия в капитале, находящихся в собственности  городских округов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Всего источников </a:t>
                      </a:r>
                      <a:r>
                        <a:rPr lang="ru-RU" sz="1400" u="none" strike="noStrike" dirty="0">
                          <a:effectLst/>
                        </a:rPr>
                        <a:t>финансирования </a:t>
                      </a:r>
                      <a:r>
                        <a:rPr lang="ru-RU" sz="1400" u="none" strike="noStrike" dirty="0" smtClean="0">
                          <a:effectLst/>
                        </a:rPr>
                        <a:t>дефицита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-63,2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-58,0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-13,0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2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F1434C-7C76-4E5C-941E-BB203F85CA2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smtClean="0"/>
          </a:p>
        </p:txBody>
      </p:sp>
      <p:sp>
        <p:nvSpPr>
          <p:cNvPr id="6" name="TextBox 5"/>
          <p:cNvSpPr txBox="1"/>
          <p:nvPr/>
        </p:nvSpPr>
        <p:spPr>
          <a:xfrm>
            <a:off x="7795437" y="1104379"/>
            <a:ext cx="954088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Динамика муниципального внутреннего долга</a:t>
            </a:r>
            <a:endParaRPr lang="ru-RU" dirty="0" smtClean="0"/>
          </a:p>
        </p:txBody>
      </p:sp>
      <p:sp>
        <p:nvSpPr>
          <p:cNvPr id="6656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036D9C-1FD0-4557-AC38-1B73C034200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mtClean="0"/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6786277"/>
              </p:ext>
            </p:extLst>
          </p:nvPr>
        </p:nvGraphicFramePr>
        <p:xfrm>
          <a:off x="179512" y="1042455"/>
          <a:ext cx="8856984" cy="337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088" y="903956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4348581"/>
            <a:ext cx="800732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200" b="1" dirty="0"/>
              <a:t>Мероприятия по оптимизации муниципального долга и сокращения расходов на </a:t>
            </a:r>
            <a:r>
              <a:rPr lang="ru-RU" sz="1200" b="1" dirty="0" smtClean="0"/>
              <a:t>обслуживание</a:t>
            </a:r>
            <a:endParaRPr lang="ru-RU" sz="1200" b="1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000" y="468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0000" y="5399228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0000" y="6120000"/>
            <a:ext cx="8424935" cy="620452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60000" y="4680000"/>
            <a:ext cx="1080523" cy="504056"/>
            <a:chOff x="1835696" y="5805264"/>
            <a:chExt cx="1080523" cy="50405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Прямоугольник 20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ый треугольник 22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59597" y="5399228"/>
            <a:ext cx="1080523" cy="504056"/>
            <a:chOff x="1835696" y="5805264"/>
            <a:chExt cx="1080523" cy="504056"/>
          </a:xfr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5" name="Прямоугольник 24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ый треугольник 25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rot="10800000">
              <a:off x="226814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1087" y="6120000"/>
            <a:ext cx="1080120" cy="504056"/>
            <a:chOff x="1835696" y="5805264"/>
            <a:chExt cx="1080120" cy="504056"/>
          </a:xfr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Прямоугольник 28"/>
            <p:cNvSpPr/>
            <p:nvPr/>
          </p:nvSpPr>
          <p:spPr>
            <a:xfrm>
              <a:off x="1835696" y="5805264"/>
              <a:ext cx="1080120" cy="14401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ый треугольник 29"/>
            <p:cNvSpPr/>
            <p:nvPr/>
          </p:nvSpPr>
          <p:spPr>
            <a:xfrm rot="5400000">
              <a:off x="1979712" y="5805264"/>
              <a:ext cx="360040" cy="648072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ый треугольник 30"/>
            <p:cNvSpPr/>
            <p:nvPr/>
          </p:nvSpPr>
          <p:spPr>
            <a:xfrm rot="10800000">
              <a:off x="2265607" y="5949280"/>
              <a:ext cx="648072" cy="360040"/>
            </a:xfrm>
            <a:prstGeom prst="rtTriangl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8275" y="4728616"/>
            <a:ext cx="505138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buClr>
                <a:srgbClr val="984807"/>
              </a:buClr>
            </a:pPr>
            <a:r>
              <a:rPr lang="ru-RU" sz="1200" dirty="0"/>
              <a:t>Проведение работы по снижению процентных ставок в рамках уже </a:t>
            </a:r>
            <a:endParaRPr lang="ru-RU" sz="1200" dirty="0" smtClean="0"/>
          </a:p>
          <a:p>
            <a:pPr algn="just">
              <a:buClr>
                <a:srgbClr val="984807"/>
              </a:buClr>
            </a:pPr>
            <a:r>
              <a:rPr lang="ru-RU" sz="1200" dirty="0" smtClean="0"/>
              <a:t>заключённых муниципальных контрактов </a:t>
            </a:r>
            <a:r>
              <a:rPr lang="ru-RU" sz="1200" dirty="0"/>
              <a:t>с банками;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80196" y="5478621"/>
            <a:ext cx="455284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Мероприятия по </a:t>
            </a:r>
            <a:r>
              <a:rPr lang="ru-RU" sz="1200" dirty="0" err="1"/>
              <a:t>перекредитованию</a:t>
            </a:r>
            <a:r>
              <a:rPr lang="ru-RU" sz="1200" dirty="0"/>
              <a:t> коммерческих кредитов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(</a:t>
            </a:r>
            <a:r>
              <a:rPr lang="ru-RU" sz="1200" dirty="0"/>
              <a:t>замещение «дорогих» кредитов на «дешёвые</a:t>
            </a:r>
            <a:r>
              <a:rPr lang="ru-RU" sz="1200" dirty="0" smtClean="0"/>
              <a:t>»);</a:t>
            </a:r>
            <a:endParaRPr lang="ru-RU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773822" y="6199393"/>
            <a:ext cx="62664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indent="0" algn="just">
              <a:buClr>
                <a:srgbClr val="984807"/>
              </a:buClr>
              <a:buNone/>
            </a:pPr>
            <a:r>
              <a:rPr lang="ru-RU" sz="1200" dirty="0"/>
              <a:t>Использование временно свободных средств бюджетных и автономных учреждений </a:t>
            </a:r>
            <a:endParaRPr lang="ru-RU" sz="1200" dirty="0" smtClean="0"/>
          </a:p>
          <a:p>
            <a:pPr marL="0" indent="0" algn="just">
              <a:buClr>
                <a:srgbClr val="984807"/>
              </a:buClr>
              <a:buNone/>
            </a:pPr>
            <a:r>
              <a:rPr lang="ru-RU" sz="1200" dirty="0" smtClean="0"/>
              <a:t>с последующим восстановлением </a:t>
            </a:r>
            <a:r>
              <a:rPr lang="ru-RU" sz="1200" dirty="0"/>
              <a:t>их до конца очередного финансового года.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4076" y="4690489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6643" y="5394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1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087" y="6120000"/>
            <a:ext cx="29848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479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Ограничения, установленные Бюджетным кодексом Российской Федерации</a:t>
            </a:r>
          </a:p>
        </p:txBody>
      </p:sp>
      <p:sp>
        <p:nvSpPr>
          <p:cNvPr id="706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3C6D70-6635-4663-80B0-059728D169D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045901"/>
              </p:ext>
            </p:extLst>
          </p:nvPr>
        </p:nvGraphicFramePr>
        <p:xfrm>
          <a:off x="107504" y="1457730"/>
          <a:ext cx="8928991" cy="501812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044116"/>
                <a:gridCol w="972108"/>
                <a:gridCol w="2160240"/>
                <a:gridCol w="936104"/>
                <a:gridCol w="710687"/>
                <a:gridCol w="945497"/>
                <a:gridCol w="607371"/>
                <a:gridCol w="904797"/>
                <a:gridCol w="648071"/>
              </a:tblGrid>
              <a:tr h="216371"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Статья Бюджетного Кодекса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Ограничения, 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установленные Бюджетным кодексом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2017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gridSpan="2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</a:tr>
              <a:tr h="864096"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 vMerge="1"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r>
                        <a:rPr lang="ru-RU" sz="950" b="1" kern="1200" dirty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14325" algn="l"/>
                        </a:tabLst>
                        <a:defRPr/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Предельная расчетная величина по Бюджетному кодексу Российской Федерации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Проект</a:t>
                      </a:r>
                      <a:endParaRPr lang="ru-RU" sz="95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  <a:tabLst>
                          <a:tab pos="314325" algn="l"/>
                        </a:tabLst>
                      </a:pPr>
                      <a:endParaRPr lang="ru-RU" sz="95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152748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 smtClean="0">
                          <a:effectLst/>
                        </a:rPr>
                        <a:t>Предельный </a:t>
                      </a:r>
                      <a:r>
                        <a:rPr lang="ru-RU" sz="950" b="0" kern="1200" dirty="0">
                          <a:effectLst/>
                        </a:rPr>
                        <a:t>объем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п.3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Предельный объем муниципального долга не должен превышать утвержденный общий годовой объем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1 422,6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422,6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78285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b="0" kern="1200" dirty="0">
                          <a:effectLst/>
                        </a:rPr>
                        <a:t>Верхний предел муниципального долга МОГО «Ухта»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п.6 </a:t>
                      </a:r>
                      <a:endParaRPr lang="ru-RU" sz="950" dirty="0">
                        <a:effectLst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107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kern="1200" dirty="0" smtClean="0">
                          <a:effectLst/>
                        </a:rPr>
                        <a:t>Верхний </a:t>
                      </a:r>
                      <a:r>
                        <a:rPr lang="ru-RU" sz="950" kern="1200" dirty="0">
                          <a:effectLst/>
                        </a:rPr>
                        <a:t>предел муниципального долга не должен превышать ограничения, установленные для предельного объема муниципального долга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422,6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358,7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1 338,1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300,7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1 343,1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287,7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7427">
                <a:tc>
                  <a:txBody>
                    <a:bodyPr/>
                    <a:lstStyle/>
                    <a:p>
                      <a:pPr algn="just" fontAlgn="base"/>
                      <a:r>
                        <a:rPr lang="ru-RU" sz="950" b="0" kern="1200" dirty="0">
                          <a:effectLst/>
                        </a:rPr>
                        <a:t>Объем расходов на обслуживание муниципального долга МОГО «Ухта» 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 </a:t>
                      </a:r>
                      <a:endParaRPr lang="ru-RU" sz="950" dirty="0">
                        <a:effectLst/>
                      </a:endParaRPr>
                    </a:p>
                    <a:p>
                      <a:pPr algn="ctr" eaLnBrk="0" fontAlgn="base" hangingPunct="0">
                        <a:spcAft>
                          <a:spcPts val="0"/>
                        </a:spcAft>
                      </a:pPr>
                      <a:r>
                        <a:rPr lang="ru-RU" sz="950" kern="1200" dirty="0">
                          <a:effectLst/>
                        </a:rPr>
                        <a:t>статья 111 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950" dirty="0">
                          <a:effectLst/>
                        </a:rPr>
                        <a:t>Объем расходов на обслуживание муниципального долга не должен превышать </a:t>
                      </a:r>
                      <a:r>
                        <a:rPr lang="ru-RU" sz="950" dirty="0" smtClean="0">
                          <a:effectLst/>
                        </a:rPr>
                        <a:t>15 % </a:t>
                      </a:r>
                      <a:r>
                        <a:rPr lang="ru-RU" sz="950" dirty="0">
                          <a:effectLst/>
                        </a:rPr>
                        <a:t>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 Российской Федерации</a:t>
                      </a:r>
                      <a:endParaRPr lang="ru-RU" sz="95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328,1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13,7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0,6%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234,5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55,8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3,6%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235,2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53,5</a:t>
                      </a:r>
                    </a:p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3,4%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9852" marR="59852" marT="0" marB="0"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56861" y="1045880"/>
            <a:ext cx="84189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cs typeface="Tahoma" pitchFamily="34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135792"/>
            <a:ext cx="8784976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38"/>
              </a:lnSpc>
            </a:pPr>
            <a:r>
              <a:rPr lang="ru-RU" sz="16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6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Доходы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поступающие в бюджет денежные средства.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3212976"/>
            <a:ext cx="2117897" cy="95410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Расходы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1600" y="1988840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92280" y="1988840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pic>
        <p:nvPicPr>
          <p:cNvPr id="80898" name="Picture 2" descr="C:\Users\Masha\Desktop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2633663"/>
            <a:ext cx="2382838" cy="2200275"/>
          </a:xfrm>
          <a:prstGeom prst="rect">
            <a:avLst/>
          </a:prstGeom>
          <a:noFill/>
        </p:spPr>
      </p:pic>
      <p:pic>
        <p:nvPicPr>
          <p:cNvPr id="80899" name="Picture 3" descr="C:\Users\Masha\Desktop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040">
            <a:off x="4548313" y="2214406"/>
            <a:ext cx="2726223" cy="2277886"/>
          </a:xfrm>
          <a:prstGeom prst="rect">
            <a:avLst/>
          </a:prstGeom>
          <a:noFill/>
        </p:spPr>
      </p:pic>
      <p:pic>
        <p:nvPicPr>
          <p:cNvPr id="80900" name="Picture 4" descr="C:\Users\Masha\Desktop\Рисунок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6796">
            <a:off x="1642498" y="2247009"/>
            <a:ext cx="2752436" cy="2299789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3744405" y="3882008"/>
            <a:ext cx="171553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9552" y="530120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123728" y="530120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552" y="6021288"/>
            <a:ext cx="127310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19536" y="6021288"/>
            <a:ext cx="138371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233392"/>
            <a:ext cx="516552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Профицит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635896" y="5949280"/>
            <a:ext cx="5184576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ahoma" pitchFamily="34" charset="0"/>
                <a:cs typeface="Tahoma" pitchFamily="34" charset="0"/>
              </a:rPr>
              <a:t>Дефицит бюджета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1680" y="511909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36" name="TextBox 35"/>
          <p:cNvSpPr txBox="1"/>
          <p:nvPr/>
        </p:nvSpPr>
        <p:spPr>
          <a:xfrm rot="10800000">
            <a:off x="1634530" y="5934422"/>
            <a:ext cx="56297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ahoma" pitchFamily="34" charset="0"/>
                <a:cs typeface="Tahoma" pitchFamily="34" charset="0"/>
              </a:rPr>
              <a:t>&gt;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18446" y="4293096"/>
            <a:ext cx="17956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 </a:t>
            </a:r>
            <a:r>
              <a:rPr lang="ru-RU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старонормандского</a:t>
            </a:r>
            <a:endParaRPr lang="ru-RU" sz="1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1000" dirty="0" err="1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buogette</a:t>
            </a: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– </a:t>
            </a:r>
            <a:r>
              <a:rPr lang="ru-RU" sz="10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сумка, кошелек</a:t>
            </a:r>
          </a:p>
        </p:txBody>
      </p:sp>
    </p:spTree>
    <p:extLst>
      <p:ext uri="{BB962C8B-B14F-4D97-AF65-F5344CB8AC3E}">
        <p14:creationId xmlns:p14="http://schemas.microsoft.com/office/powerpoint/2010/main" val="21322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 и проблемы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493785"/>
            <a:ext cx="8682185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/>
              <a:t>Бюджет МОГО «Ухта» характеризуется рядом бюджетных рисков:</a:t>
            </a:r>
          </a:p>
          <a:p>
            <a:r>
              <a:rPr lang="ru-RU" dirty="0"/>
              <a:t> 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Возврат доходов за предыдущие периоды в связи с изменением методики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расчета арендной платы земельных участков в размере 175 млн. рублей;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Снижение доходов в связи с массовым высвобождение работников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предприятий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«ГАЗПРОМ» и «ЛУКОЙЛ» (реструктуризация компаний и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изменение управления проектами) в размере 22 млн. рублей;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Не запланированы средства на оплату кредиторской задолженности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на 01 января 2017 года (объем просроченной кредиторской задолженности </a:t>
            </a:r>
            <a:endParaRPr lang="ru-RU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составляет 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83 млн. рублей);</a:t>
            </a: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endParaRPr lang="ru-RU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marL="285750" lvl="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Отсутствуют дополнительные источники доходов на принятие </a:t>
            </a:r>
          </a:p>
          <a:p>
            <a:pPr lvl="0" algn="just">
              <a:buClr>
                <a:schemeClr val="accent6">
                  <a:lumMod val="50000"/>
                </a:schemeClr>
              </a:buClr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новых расходных обязательств.</a:t>
            </a:r>
          </a:p>
          <a:p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31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Народный бюджет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8633" y="1160780"/>
            <a:ext cx="8578842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В рамках реализации проекта «Народный бюджет» собраниями граждан одобрены 23 проекта.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Перечень проектов утвержден постановлением администрации от 25.08.2016 № 2284 (</a:t>
            </a:r>
            <a:r>
              <a:rPr lang="en-US" sz="1400" dirty="0">
                <a:latin typeface="Tahoma" pitchFamily="34" charset="0"/>
                <a:cs typeface="Tahoma" pitchFamily="34" charset="0"/>
                <a:hlinkClick r:id="rId2"/>
              </a:rPr>
              <a:t>http://mouhta.ru/adm/post</a:t>
            </a:r>
            <a:r>
              <a:rPr lang="en-US" sz="1400" dirty="0" smtClean="0">
                <a:latin typeface="Tahoma" pitchFamily="34" charset="0"/>
                <a:cs typeface="Tahoma" pitchFamily="34" charset="0"/>
                <a:hlinkClick r:id="rId2"/>
              </a:rPr>
              <a:t>/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Администрацией Главы Республики Коми отобраны 5 народных проектов.</a:t>
            </a:r>
            <a:endParaRPr lang="ru-RU" dirty="0" smtClean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351899"/>
              </p:ext>
            </p:extLst>
          </p:nvPr>
        </p:nvGraphicFramePr>
        <p:xfrm>
          <a:off x="307082" y="2763552"/>
          <a:ext cx="8550950" cy="3845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0070"/>
                <a:gridCol w="4759973"/>
                <a:gridCol w="1080120"/>
                <a:gridCol w="1080120"/>
                <a:gridCol w="10006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№ п/п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Наименование проекта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Всего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РК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МБ</a:t>
                      </a:r>
                      <a:endParaRPr lang="ru-RU" sz="12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Обустройство</a:t>
                      </a:r>
                      <a:r>
                        <a:rPr lang="ru-RU" sz="1200" baseline="0" dirty="0" smtClean="0"/>
                        <a:t> детской площадки в </a:t>
                      </a:r>
                      <a:r>
                        <a:rPr lang="ru-RU" sz="1200" baseline="0" dirty="0" err="1" smtClean="0"/>
                        <a:t>мкр</a:t>
                      </a:r>
                      <a:r>
                        <a:rPr lang="ru-RU" sz="1200" baseline="0" dirty="0" smtClean="0"/>
                        <a:t>. Югер, </a:t>
                      </a:r>
                    </a:p>
                    <a:p>
                      <a:r>
                        <a:rPr lang="ru-RU" sz="1200" baseline="0" dirty="0" smtClean="0"/>
                        <a:t>ул. Совхозная между МКД 69 и 70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495 800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195 800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Обустройство детской площадки на дворовых территориях МКД ул. Советская,</a:t>
                      </a:r>
                      <a:r>
                        <a:rPr lang="ru-RU" sz="1200" baseline="0" dirty="0" smtClean="0"/>
                        <a:t> д.18, </a:t>
                      </a:r>
                    </a:p>
                    <a:p>
                      <a:r>
                        <a:rPr lang="ru-RU" sz="1200" baseline="0" dirty="0" smtClean="0"/>
                        <a:t>ул. Интернациональная, д. 37, ул. Коммунальная, д. 4, 6, 8</a:t>
                      </a:r>
                    </a:p>
                    <a:p>
                      <a:r>
                        <a:rPr lang="ru-RU" sz="1200" baseline="0" dirty="0" smtClean="0"/>
                        <a:t>г. Ухта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497 600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197 600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Реализация новой модели системы ДОД на базе</a:t>
                      </a:r>
                      <a:r>
                        <a:rPr lang="ru-RU" sz="1200" baseline="0" dirty="0" smtClean="0"/>
                        <a:t> МУ ДО «ЦЮТ» (укрепление материально-технической базы МУ ДО «ЦЮТ» по направлению «Развитие технической направленности в системе дополнительного образования. Робототехника»)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100 000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Укомплектование инвентарем объектов культуры в отдаленных Коми поселках и деревнях МОГО «Ухта» </a:t>
                      </a:r>
                      <a:r>
                        <a:rPr lang="ru-RU" sz="1200" dirty="0" err="1" smtClean="0"/>
                        <a:t>пст</a:t>
                      </a:r>
                      <a:r>
                        <a:rPr lang="ru-RU" sz="1200" dirty="0" smtClean="0"/>
                        <a:t>. </a:t>
                      </a:r>
                      <a:r>
                        <a:rPr lang="ru-RU" sz="1200" dirty="0" err="1" smtClean="0"/>
                        <a:t>Кэмдин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237 000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163 000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Изготовление (приобретение) доставка и установка спортивной площадки в </a:t>
                      </a:r>
                      <a:r>
                        <a:rPr lang="ru-RU" sz="1200" dirty="0" err="1" smtClean="0"/>
                        <a:t>мкр</a:t>
                      </a:r>
                      <a:r>
                        <a:rPr lang="ru-RU" sz="1200" dirty="0" smtClean="0"/>
                        <a:t>. УРМЗ МОГО «Ухта»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442 000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300 000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142 000</a:t>
                      </a:r>
                      <a:endParaRPr lang="ru-RU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6.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Итого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2 235 400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1 437 000</a:t>
                      </a:r>
                      <a:endParaRPr lang="ru-RU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798 400</a:t>
                      </a:r>
                      <a:endParaRPr lang="ru-RU" sz="12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69459" y="2407275"/>
            <a:ext cx="47801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cs typeface="Tahoma" pitchFamily="34" charset="0"/>
              </a:rPr>
              <a:t>руб</a:t>
            </a:r>
            <a:r>
              <a:rPr lang="ru-RU" sz="1200" dirty="0"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8680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Открытость бюджетных данных, </a:t>
            </a:r>
            <a:r>
              <a:rPr lang="ru-RU" dirty="0"/>
              <a:t>о</a:t>
            </a:r>
            <a:r>
              <a:rPr lang="ru-RU" dirty="0" smtClean="0"/>
              <a:t>просы и конкурсы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543" y="1094320"/>
            <a:ext cx="9068508" cy="5478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В 2016 году Финансовое управление стало победителем </a:t>
            </a:r>
            <a:r>
              <a:rPr lang="ru-RU" sz="1400" dirty="0" smtClean="0"/>
              <a:t>регионального </a:t>
            </a:r>
            <a:r>
              <a:rPr lang="ru-RU" sz="1400" dirty="0"/>
              <a:t>этапа федерального открытого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публичного  </a:t>
            </a:r>
            <a:r>
              <a:rPr lang="ru-RU" sz="1400" dirty="0"/>
              <a:t>конкурса проектов </a:t>
            </a:r>
            <a:r>
              <a:rPr lang="ru-RU" sz="1400" dirty="0" smtClean="0"/>
              <a:t>по </a:t>
            </a:r>
            <a:r>
              <a:rPr lang="ru-RU" sz="1400" dirty="0"/>
              <a:t>представлению бюджета в максимально доступной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для граждан форме и стало дипломантом федерального конкурса.</a:t>
            </a:r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Является организатором и участником </a:t>
            </a:r>
            <a:r>
              <a:rPr lang="ru-RU" sz="1400" dirty="0" smtClean="0"/>
              <a:t>Всероссийской акции «Дни </a:t>
            </a:r>
            <a:r>
              <a:rPr lang="ru-RU" sz="1400" dirty="0"/>
              <a:t>финансовой </a:t>
            </a:r>
            <a:r>
              <a:rPr lang="ru-RU" sz="1400" dirty="0" smtClean="0"/>
              <a:t>грамотности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</a:t>
            </a:r>
            <a:r>
              <a:rPr lang="ru-RU" sz="1400" dirty="0"/>
              <a:t>учебных </a:t>
            </a:r>
            <a:r>
              <a:rPr lang="ru-RU" sz="1400" dirty="0" smtClean="0"/>
              <a:t>заведениях». 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В 2016 году лекторами-экспертами стали </a:t>
            </a:r>
            <a:r>
              <a:rPr lang="ru-RU" sz="1400" dirty="0"/>
              <a:t>работники</a:t>
            </a:r>
            <a:r>
              <a:rPr lang="ru-RU" sz="1400" dirty="0" smtClean="0"/>
              <a:t>: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Межрайонной </a:t>
            </a:r>
            <a:r>
              <a:rPr lang="ru-RU" sz="1400" dirty="0"/>
              <a:t>ИФНС </a:t>
            </a:r>
            <a:r>
              <a:rPr lang="ru-RU" sz="1400" dirty="0" smtClean="0"/>
              <a:t>России </a:t>
            </a:r>
            <a:r>
              <a:rPr lang="ru-RU" sz="1400" dirty="0"/>
              <a:t>№ 3 по Республике 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Государственного </a:t>
            </a:r>
            <a:r>
              <a:rPr lang="ru-RU" sz="1400" dirty="0"/>
              <a:t>учреждения -Управление Пенсионного фонда </a:t>
            </a:r>
            <a:r>
              <a:rPr lang="ru-RU" sz="1400" dirty="0" smtClean="0"/>
              <a:t>РФ в г. Ухте,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№ 5 Государственного </a:t>
            </a:r>
            <a:r>
              <a:rPr lang="ru-RU" sz="1400" dirty="0" smtClean="0"/>
              <a:t>учреждения-регионального </a:t>
            </a:r>
            <a:r>
              <a:rPr lang="ru-RU" sz="1400" dirty="0"/>
              <a:t>отделения </a:t>
            </a:r>
            <a:r>
              <a:rPr lang="ru-RU" sz="1400" dirty="0" smtClean="0"/>
              <a:t>ФСС РФ </a:t>
            </a:r>
            <a:r>
              <a:rPr lang="ru-RU" sz="1400" dirty="0"/>
              <a:t>по </a:t>
            </a:r>
            <a:r>
              <a:rPr lang="ru-RU" sz="1400" dirty="0" smtClean="0"/>
              <a:t>Республике </a:t>
            </a:r>
            <a:r>
              <a:rPr lang="ru-RU" sz="1400" dirty="0"/>
              <a:t>Коми,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Расчетно-кассового </a:t>
            </a:r>
            <a:r>
              <a:rPr lang="ru-RU" sz="1400" dirty="0"/>
              <a:t>центра г</a:t>
            </a:r>
            <a:r>
              <a:rPr lang="ru-RU" sz="1400" dirty="0" smtClean="0"/>
              <a:t>. Ухта</a:t>
            </a:r>
            <a:r>
              <a:rPr lang="ru-RU" sz="1400" dirty="0"/>
              <a:t>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ПАО </a:t>
            </a:r>
            <a:r>
              <a:rPr lang="ru-RU" sz="1400" dirty="0"/>
              <a:t>БАНК СГБ, 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Коми </a:t>
            </a:r>
            <a:r>
              <a:rPr lang="ru-RU" sz="1400" dirty="0"/>
              <a:t>отделения № 8617 ПАО </a:t>
            </a:r>
            <a:r>
              <a:rPr lang="ru-RU" sz="1400" dirty="0" smtClean="0"/>
              <a:t>Сбербанк,</a:t>
            </a:r>
          </a:p>
          <a:p>
            <a:pPr algn="just">
              <a:lnSpc>
                <a:spcPct val="150000"/>
              </a:lnSpc>
            </a:pPr>
            <a:r>
              <a:rPr lang="ru-RU" sz="1400" dirty="0" smtClean="0"/>
              <a:t>- Филиала </a:t>
            </a:r>
            <a:r>
              <a:rPr lang="ru-RU" sz="1400" dirty="0"/>
              <a:t>Банка ГПБ (АО) в г</a:t>
            </a:r>
            <a:r>
              <a:rPr lang="ru-RU" sz="1400" dirty="0" smtClean="0"/>
              <a:t>. Санкт-Петербурге</a:t>
            </a:r>
            <a:r>
              <a:rPr lang="ru-RU" sz="1400" dirty="0"/>
              <a:t>.</a:t>
            </a:r>
            <a:endParaRPr lang="ru-RU" sz="1400" dirty="0" smtClean="0"/>
          </a:p>
          <a:p>
            <a:pPr algn="just">
              <a:lnSpc>
                <a:spcPct val="150000"/>
              </a:lnSpc>
            </a:pPr>
            <a:endParaRPr lang="ru-RU" sz="700" dirty="0">
              <a:latin typeface="Tahoma" pitchFamily="34" charset="0"/>
              <a:cs typeface="Tahom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dirty="0"/>
              <a:t>На сайте Финансового управления проводятся опросы по бюджетной тематике, принять участие в опросе</a:t>
            </a:r>
          </a:p>
          <a:p>
            <a:pPr algn="just">
              <a:lnSpc>
                <a:spcPct val="150000"/>
              </a:lnSpc>
            </a:pPr>
            <a:r>
              <a:rPr lang="ru-RU" sz="1400" dirty="0"/>
              <a:t>или ознакомится с его результатами можно по адресу </a:t>
            </a:r>
            <a:r>
              <a:rPr lang="en-US" sz="1400" dirty="0">
                <a:hlinkClick r:id="rId2"/>
              </a:rPr>
              <a:t>http://fin.mouhta.ru/opros/index.php</a:t>
            </a:r>
            <a:r>
              <a:rPr lang="ru-RU" sz="1400" dirty="0"/>
              <a:t>.</a:t>
            </a:r>
          </a:p>
          <a:p>
            <a:endParaRPr lang="ru-RU" sz="1400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301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52413" y="1220007"/>
            <a:ext cx="8639175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Финансовое управление администрации МОГО «Ухта»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http://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fin.mouhta.ru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latin typeface="Tahoma" pitchFamily="34" charset="0"/>
              <a:cs typeface="Tahom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Адрес: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169300, Республика Коми, </a:t>
            </a:r>
            <a:r>
              <a:rPr lang="ru-RU" sz="1400" dirty="0" err="1" smtClean="0">
                <a:latin typeface="Tahoma" pitchFamily="34" charset="0"/>
                <a:cs typeface="Tahoma" pitchFamily="34" charset="0"/>
              </a:rPr>
              <a:t>г.Ухта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, ул. Бушуева, д.11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Телефон: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Факс: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8(8216)700-129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Электронная почта: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fu02uxta@mail.ru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en-US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Время работы: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Понедельник - четверг с 08:45 до 17:15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Пятница с 08:45 до 15:45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Обед с 13:00 до 14:00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dirty="0" smtClean="0">
                <a:latin typeface="Tahoma" pitchFamily="34" charset="0"/>
                <a:cs typeface="Tahoma" pitchFamily="34" charset="0"/>
              </a:rPr>
              <a:t>Суббота, воскресенье – выходные дни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endParaRPr lang="ru-RU" sz="10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defRPr/>
            </a:pPr>
            <a:r>
              <a:rPr lang="ru-RU" sz="1400" b="1" dirty="0" smtClean="0">
                <a:latin typeface="Tahoma" pitchFamily="34" charset="0"/>
                <a:cs typeface="Tahoma" pitchFamily="34" charset="0"/>
              </a:rPr>
              <a:t>График личного приема граждан руководством Финансового управления администрации МОГО «Ухта»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168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74AFB7-B8E6-46A9-BDDA-B22F155CF21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ru-RU" smtClean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35375" y="0"/>
            <a:ext cx="5508625" cy="1052513"/>
          </a:xfrm>
        </p:spPr>
        <p:txBody>
          <a:bodyPr/>
          <a:lstStyle/>
          <a:p>
            <a:r>
              <a:rPr lang="ru-RU" dirty="0" smtClean="0"/>
              <a:t>Контактная информация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85482"/>
              </p:ext>
            </p:extLst>
          </p:nvPr>
        </p:nvGraphicFramePr>
        <p:xfrm>
          <a:off x="341531" y="4659837"/>
          <a:ext cx="8541152" cy="1767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881"/>
                <a:gridCol w="4325455"/>
                <a:gridCol w="234781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Игнатова Елена Васильевна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Заместитель руководителя администрации МОГО «Ухта» -</a:t>
                      </a:r>
                      <a:r>
                        <a:rPr lang="ru-RU" sz="1400" baseline="0" dirty="0" smtClean="0"/>
                        <a:t> начальник 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1-й вторник</a:t>
                      </a:r>
                      <a:r>
                        <a:rPr lang="ru-RU" sz="1400" baseline="0" dirty="0" smtClean="0"/>
                        <a:t> каждого месяца с 11:00 до 13:00</a:t>
                      </a:r>
                      <a:endParaRPr lang="ru-RU" sz="1400" dirty="0"/>
                    </a:p>
                  </a:txBody>
                  <a:tcPr/>
                </a:tc>
              </a:tr>
              <a:tr h="340845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Брюшкова</a:t>
                      </a:r>
                      <a:r>
                        <a:rPr lang="ru-RU" sz="1400" dirty="0" smtClean="0"/>
                        <a:t>  Елена Александровна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2-й четверг</a:t>
                      </a:r>
                      <a:r>
                        <a:rPr lang="ru-RU" sz="1400" baseline="0" dirty="0" smtClean="0"/>
                        <a:t> каждого месяца с 11:00 до13:00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Крайн</a:t>
                      </a:r>
                      <a:r>
                        <a:rPr lang="ru-RU" sz="1400" dirty="0" smtClean="0"/>
                        <a:t> Галина Владимировна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Заместитель начальника  </a:t>
                      </a:r>
                      <a:r>
                        <a:rPr lang="ru-RU" sz="1400" baseline="0" dirty="0" smtClean="0"/>
                        <a:t>Финансового управления администрации МОГО «Ухта»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3-я среда</a:t>
                      </a:r>
                      <a:r>
                        <a:rPr lang="ru-RU" sz="1400" baseline="0" dirty="0" smtClean="0"/>
                        <a:t> каждого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месяца с 11:00 до13:00</a:t>
                      </a:r>
                      <a:endParaRPr lang="ru-RU" sz="14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3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41277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Бюджетная классификация Российской Федерации</a:t>
            </a:r>
            <a:r>
              <a:rPr lang="ru-RU" dirty="0" smtClean="0">
                <a:latin typeface="Tahoma" pitchFamily="34" charset="0"/>
                <a:cs typeface="Tahoma" pitchFamily="34" charset="0"/>
              </a:rPr>
              <a:t> –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составления бюджетной отчетности, обеспечивающей сопоставимость показателей бюджетов бюджетной системы Российской Федерации (статья 18 Бюджетного кодекса).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911" y="3573016"/>
            <a:ext cx="8352928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Состав бюджетной классификации</a:t>
            </a:r>
          </a:p>
          <a:p>
            <a:pPr algn="just"/>
            <a:r>
              <a:rPr lang="ru-RU" b="1" dirty="0" smtClean="0">
                <a:latin typeface="Tahoma" pitchFamily="34" charset="0"/>
                <a:cs typeface="Tahoma" pitchFamily="34" charset="0"/>
              </a:rPr>
              <a:t>(статья 19 Бюджетного кодекса):</a:t>
            </a:r>
          </a:p>
          <a:p>
            <a:pPr algn="just"/>
            <a:endParaRPr lang="ru-RU" b="1" dirty="0" smtClean="0"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доходов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b="1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расходов бюджетов;</a:t>
            </a:r>
          </a:p>
          <a:p>
            <a:pPr marL="285750" indent="-285750" algn="just">
              <a:buClr>
                <a:schemeClr val="accent6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Классификация источников финансирования дефицитов </a:t>
            </a:r>
            <a:r>
              <a:rPr lang="ru-RU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бюджетов</a:t>
            </a:r>
            <a:r>
              <a:rPr lang="ru-RU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580112" y="3284984"/>
            <a:ext cx="3096344" cy="1442194"/>
          </a:xfrm>
          <a:prstGeom prst="wedgeRoundRectCallout">
            <a:avLst>
              <a:gd name="adj1" fmla="val -58802"/>
              <a:gd name="adj2" fmla="val 625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Классификация расходов бюджетов – основа для построения ведомственной структуры расходов соответствующего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463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Бюджетная классификация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9D6AB-9825-4B82-A89A-C2B1EE56C2E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45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9685" y="1725167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6719" y="172417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27025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5321" y="1726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610189" y="1722200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3313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826678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41803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07205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CCFF">
                  <a:shade val="30000"/>
                  <a:satMod val="115000"/>
                </a:srgbClr>
              </a:gs>
              <a:gs pos="50000">
                <a:srgbClr val="CCCCFF">
                  <a:shade val="67500"/>
                  <a:satMod val="115000"/>
                </a:srgbClr>
              </a:gs>
              <a:gs pos="100000">
                <a:srgbClr val="CCCCFF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656928" y="1712245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9999CC">
                  <a:shade val="30000"/>
                  <a:satMod val="115000"/>
                </a:srgbClr>
              </a:gs>
              <a:gs pos="50000">
                <a:srgbClr val="9999CC">
                  <a:shade val="67500"/>
                  <a:satMod val="115000"/>
                </a:srgbClr>
              </a:gs>
              <a:gs pos="100000">
                <a:srgbClr val="99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4022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0629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823655" y="1723189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666699">
                  <a:shade val="30000"/>
                  <a:satMod val="115000"/>
                </a:srgbClr>
              </a:gs>
              <a:gs pos="50000">
                <a:srgbClr val="666699">
                  <a:shade val="67500"/>
                  <a:satMod val="115000"/>
                </a:srgbClr>
              </a:gs>
              <a:gs pos="100000">
                <a:srgbClr val="66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9999CC"/>
                </a:solidFill>
              </a:rPr>
              <a:t>Х</a:t>
            </a:r>
            <a:endParaRPr lang="ru-RU" sz="3200" b="1" dirty="0">
              <a:solidFill>
                <a:srgbClr val="9999CC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33587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40496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254314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647405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99CC">
                  <a:shade val="30000"/>
                  <a:satMod val="115000"/>
                </a:srgbClr>
              </a:gs>
              <a:gs pos="50000">
                <a:srgbClr val="CC99CC">
                  <a:shade val="67500"/>
                  <a:satMod val="115000"/>
                </a:srgbClr>
              </a:gs>
              <a:gs pos="100000">
                <a:srgbClr val="CC99CC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D8B2D8"/>
                </a:solidFill>
              </a:rPr>
              <a:t>Х</a:t>
            </a:r>
            <a:endParaRPr lang="ru-RU" sz="3200" b="1" dirty="0">
              <a:solidFill>
                <a:srgbClr val="D8B2D8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830743" y="1717093"/>
            <a:ext cx="360040" cy="648072"/>
          </a:xfrm>
          <a:prstGeom prst="roundRect">
            <a:avLst/>
          </a:prstGeom>
          <a:gradFill flip="none" rotWithShape="1">
            <a:gsLst>
              <a:gs pos="0">
                <a:srgbClr val="CC6699">
                  <a:shade val="30000"/>
                  <a:satMod val="115000"/>
                </a:srgbClr>
              </a:gs>
              <a:gs pos="50000">
                <a:srgbClr val="CC6699">
                  <a:shade val="67500"/>
                  <a:satMod val="115000"/>
                </a:srgbClr>
              </a:gs>
              <a:gs pos="100000">
                <a:srgbClr val="CC6699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C99CC"/>
                </a:solidFill>
              </a:rPr>
              <a:t>Х</a:t>
            </a:r>
            <a:endParaRPr lang="ru-RU" sz="3200" b="1" dirty="0">
              <a:solidFill>
                <a:srgbClr val="CC99CC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049703" y="1716088"/>
            <a:ext cx="360040" cy="64807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Х</a:t>
            </a:r>
            <a:endParaRPr lang="ru-RU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38451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84519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1536759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724356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7243565" y="1436146"/>
            <a:ext cx="11522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395805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V="1">
            <a:off x="1599172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99172" y="1436146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374547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243596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2435967" y="1436927"/>
            <a:ext cx="775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3211342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V="1">
            <a:off x="3257503" y="1436146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3257503" y="1436146"/>
            <a:ext cx="3921194" cy="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7178697" y="1436927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5215206" y="2444243"/>
            <a:ext cx="0" cy="342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V="1">
            <a:off x="3217673" y="2444258"/>
            <a:ext cx="0" cy="3426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217673" y="2785997"/>
            <a:ext cx="20004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243736" y="2447081"/>
            <a:ext cx="0" cy="339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5239074" y="2786899"/>
            <a:ext cx="19348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7178697" y="2446424"/>
            <a:ext cx="0" cy="340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7243565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7242295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7624649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7652869" y="2441460"/>
            <a:ext cx="0" cy="340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7651599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8033953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8064620" y="2441460"/>
            <a:ext cx="0" cy="345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8063350" y="2786374"/>
            <a:ext cx="387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445704" y="2441435"/>
            <a:ext cx="0" cy="340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316071" y="917515"/>
            <a:ext cx="1289135" cy="507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Главный 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распорядитель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бюджетных средств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693782" y="1205314"/>
            <a:ext cx="551754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Раздел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426757" y="1205314"/>
            <a:ext cx="756938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Подраздел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637192" y="1205314"/>
            <a:ext cx="101021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Целевая статья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347658" y="1205314"/>
            <a:ext cx="904415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Вид расходов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38962" y="2765168"/>
            <a:ext cx="211535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Программное (непрограммное)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 направление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503405" y="2802870"/>
            <a:ext cx="1415773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Направление расходов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148217" y="2808664"/>
            <a:ext cx="558166" cy="230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581523" y="2782186"/>
            <a:ext cx="54694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группа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060002" y="2793483"/>
            <a:ext cx="43954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Эле-</a:t>
            </a:r>
          </a:p>
          <a:p>
            <a:pPr algn="ctr"/>
            <a:r>
              <a:rPr lang="ru-RU" sz="900" dirty="0" smtClean="0">
                <a:latin typeface="Tahoma" pitchFamily="34" charset="0"/>
                <a:cs typeface="Tahoma" pitchFamily="34" charset="0"/>
              </a:rPr>
              <a:t>мент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4519" y="5536101"/>
            <a:ext cx="7568097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ru-RU" sz="1100" dirty="0" smtClean="0">
                <a:latin typeface="Tahoma" pitchFamily="34" charset="0"/>
                <a:cs typeface="Tahoma" pitchFamily="34" charset="0"/>
              </a:rPr>
              <a:t>Буквы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и «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» означают расходы, направляемые на софинансирование уровня расходных обязательств:</a:t>
            </a:r>
          </a:p>
          <a:p>
            <a:pPr algn="just"/>
            <a:r>
              <a:rPr lang="ru-RU" sz="1100" b="1" dirty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L</a:t>
            </a:r>
            <a:r>
              <a:rPr lang="ru-RU" sz="1100" b="1" dirty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>
                <a:latin typeface="Tahoma" pitchFamily="34" charset="0"/>
                <a:cs typeface="Tahoma" pitchFamily="34" charset="0"/>
              </a:rPr>
              <a:t>для отражения расходов федерального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 smtClean="0">
                <a:latin typeface="Tahoma" pitchFamily="34" charset="0"/>
                <a:cs typeface="Tahoma" pitchFamily="34" charset="0"/>
              </a:rPr>
              <a:t>R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республиканского бюджета;</a:t>
            </a:r>
          </a:p>
          <a:p>
            <a:pPr algn="just"/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«</a:t>
            </a:r>
            <a:r>
              <a:rPr lang="en-US" sz="1100" b="1" dirty="0">
                <a:latin typeface="Tahoma" pitchFamily="34" charset="0"/>
                <a:cs typeface="Tahoma" pitchFamily="34" charset="0"/>
              </a:rPr>
              <a:t>S</a:t>
            </a:r>
            <a:r>
              <a:rPr lang="ru-RU" sz="1100" b="1" dirty="0" smtClean="0">
                <a:latin typeface="Tahoma" pitchFamily="34" charset="0"/>
                <a:cs typeface="Tahoma" pitchFamily="34" charset="0"/>
              </a:rPr>
              <a:t>»</a:t>
            </a:r>
            <a:r>
              <a:rPr lang="en-US" sz="1100" dirty="0" smtClean="0">
                <a:latin typeface="Tahoma" pitchFamily="34" charset="0"/>
                <a:cs typeface="Tahoma" pitchFamily="34" charset="0"/>
              </a:rPr>
              <a:t> - 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для отражения расходов местного бюджета, в целях </a:t>
            </a:r>
            <a:r>
              <a:rPr lang="ru-RU" sz="1100" dirty="0" err="1" smtClean="0">
                <a:latin typeface="Tahoma" pitchFamily="34" charset="0"/>
                <a:cs typeface="Tahoma" pitchFamily="34" charset="0"/>
              </a:rPr>
              <a:t>софинансирования</a:t>
            </a:r>
            <a:r>
              <a:rPr lang="ru-RU" sz="1100" dirty="0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27735"/>
              </p:ext>
            </p:extLst>
          </p:nvPr>
        </p:nvGraphicFramePr>
        <p:xfrm>
          <a:off x="384519" y="3132936"/>
          <a:ext cx="806398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  <a:gridCol w="403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72636"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Уникальный код для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каждого ГРБС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975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МУ «Управление образования» администрации МОГО «Ухта»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Разделы определяют отраслевые направления расходов </a:t>
                      </a: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«Образование»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Подразделы детализируют направления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в разделах 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01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«Дошкольное образование»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46800" marB="46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Целевые статьи обеспечивают увязку бюджетных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ассигнований к целевым назначениям, в том числе к конкретным программам, направлениям деятельности субъектов бюджетного планирования</a:t>
                      </a: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07.1.21.73010 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07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 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МП «Развитие образования на 2014-2020 годы»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Подпрограмма «Развитие дошкольного образования»</a:t>
                      </a:r>
                    </a:p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– Оказание муниципальных услуг (выполнения работ) дошкольными образовательными учреждениями</a:t>
                      </a:r>
                    </a:p>
                    <a:p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73010 – Реализация образовательных программ дошкольного образования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Виды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расходов указывают вид бюджетных ассигнований (выплаты персоналу, закупки, инвестиции, субсидии ...)</a:t>
                      </a:r>
                    </a:p>
                    <a:p>
                      <a:pPr algn="ctr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611 </a:t>
                      </a:r>
                    </a:p>
                    <a:p>
                      <a:pPr algn="l"/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Субсидии бюджетным учреждениям на финансовое обеспечение муниципального задания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69" name="Прямая соединительная линия 68"/>
          <p:cNvCxnSpPr/>
          <p:nvPr/>
        </p:nvCxnSpPr>
        <p:spPr>
          <a:xfrm>
            <a:off x="40016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237243" y="2365739"/>
            <a:ext cx="0" cy="10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237243" y="2479954"/>
            <a:ext cx="7644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075431" y="2424751"/>
            <a:ext cx="1168350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221623" y="2432371"/>
            <a:ext cx="116835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Основное мероприятие</a:t>
            </a: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 flipV="1">
            <a:off x="4025480" y="2346689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714394" y="2428561"/>
            <a:ext cx="100811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Под-</a:t>
            </a:r>
          </a:p>
          <a:p>
            <a:pPr algn="ctr"/>
            <a:r>
              <a:rPr lang="ru-RU" sz="800" dirty="0" smtClean="0">
                <a:latin typeface="Tahoma" pitchFamily="34" charset="0"/>
                <a:cs typeface="Tahoma" pitchFamily="34" charset="0"/>
              </a:rPr>
              <a:t>программа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V="1">
            <a:off x="4409743" y="2354704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>
            <a:off x="4025480" y="2479954"/>
            <a:ext cx="385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V="1">
            <a:off x="4432813" y="2354111"/>
            <a:ext cx="0" cy="1332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V="1">
            <a:off x="5188209" y="2362126"/>
            <a:ext cx="0" cy="125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432813" y="2487376"/>
            <a:ext cx="7553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72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и форма проекта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1400" dirty="0" smtClean="0"/>
              <a:t>Бюджетным кодексом Российской Федерации установлены единые требования к форме и содержанию проекта решения о бюджете (статья 184.1.).</a:t>
            </a:r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085934"/>
              </p:ext>
            </p:extLst>
          </p:nvPr>
        </p:nvGraphicFramePr>
        <p:xfrm>
          <a:off x="755576" y="1844824"/>
          <a:ext cx="7560840" cy="45720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5849030"/>
                <a:gridCol w="1711810"/>
              </a:tblGrid>
              <a:tr h="3618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Номер статьи, приложения к проекту решения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Основные характеристики бюджета городского округа (объем доходов, общий объем расходов, дефицит (профицит)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Общий объем бюджетных ассигнований, направляемых на исполнение публичных нормативных обязательств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Объем межбюджетных трансфертов, получаемых из других бюджетов в очередном финансовом 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3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Распределение бюджетных ассигнований по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1, 2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Ведомственная структура расходов на очередной финансовый год - распределение бюджетных ассигнований по главным распорядителям бюджетных средств, целевым статьям (муниципальным программам и непрограммным направлениям деятельности), группам видов расходов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3,4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9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Источники финансирования дефицита бюджета на очередной финансовый год и плановый период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5,6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доходов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Перечень главных администраторов источников финансирования дефицита бюджета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приложение 8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Верхний предел муниципального внутреннего долга по состоянию на 1 января года, следующего за очередным финансовым годом и каждым годом планового периода, с указанием в том числе верхнего предела долга по муниципальным гарантиям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chemeClr val="tx1"/>
                          </a:solidFill>
                        </a:rPr>
                        <a:t>статья 11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3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Этапы формирования бюджета</a:t>
            </a: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9B224C-4148-49DC-BA96-D9FC9A68699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/>
          </a:p>
        </p:txBody>
      </p:sp>
      <p:sp>
        <p:nvSpPr>
          <p:cNvPr id="5" name="Полилиния 4"/>
          <p:cNvSpPr/>
          <p:nvPr/>
        </p:nvSpPr>
        <p:spPr>
          <a:xfrm>
            <a:off x="2544763" y="5297488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Составление проекта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(июль – 15 ноября)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109788" y="4308475"/>
            <a:ext cx="5822950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Рассмотрение и утверждение проекта бюджета (15 ноября – 15 декабря)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630363" y="3319463"/>
            <a:ext cx="5821362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214044"/>
              <a:satOff val="-3415"/>
              <a:lumOff val="32886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Исполнение бюджета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899592" y="2349500"/>
            <a:ext cx="6037783" cy="868363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107022"/>
              <a:satOff val="-1708"/>
              <a:lumOff val="16443"/>
              <a:alphaOff val="0"/>
            </a:schemeClr>
          </a:effectRef>
          <a:fontRef idx="minor">
            <a:schemeClr val="lt1"/>
          </a:fontRef>
        </p:style>
        <p:txBody>
          <a:bodyPr lIns="101635" tIns="101635" rIns="1100854" bIns="101635" spcCol="1270" anchor="ctr"/>
          <a:lstStyle/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Контроль за исполнением</a:t>
            </a:r>
          </a:p>
          <a:p>
            <a:pPr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(1 января – 31 декабря)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323528" y="1341438"/>
            <a:ext cx="6110610" cy="868362"/>
          </a:xfrm>
          <a:custGeom>
            <a:avLst/>
            <a:gdLst>
              <a:gd name="connsiteX0" fmla="*/ 0 w 5821846"/>
              <a:gd name="connsiteY0" fmla="*/ 86842 h 868416"/>
              <a:gd name="connsiteX1" fmla="*/ 86842 w 5821846"/>
              <a:gd name="connsiteY1" fmla="*/ 0 h 868416"/>
              <a:gd name="connsiteX2" fmla="*/ 5735004 w 5821846"/>
              <a:gd name="connsiteY2" fmla="*/ 0 h 868416"/>
              <a:gd name="connsiteX3" fmla="*/ 5821846 w 5821846"/>
              <a:gd name="connsiteY3" fmla="*/ 86842 h 868416"/>
              <a:gd name="connsiteX4" fmla="*/ 5821846 w 5821846"/>
              <a:gd name="connsiteY4" fmla="*/ 781574 h 868416"/>
              <a:gd name="connsiteX5" fmla="*/ 5735004 w 5821846"/>
              <a:gd name="connsiteY5" fmla="*/ 868416 h 868416"/>
              <a:gd name="connsiteX6" fmla="*/ 86842 w 5821846"/>
              <a:gd name="connsiteY6" fmla="*/ 868416 h 868416"/>
              <a:gd name="connsiteX7" fmla="*/ 0 w 5821846"/>
              <a:gd name="connsiteY7" fmla="*/ 781574 h 868416"/>
              <a:gd name="connsiteX8" fmla="*/ 0 w 5821846"/>
              <a:gd name="connsiteY8" fmla="*/ 86842 h 868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21846" h="868416">
                <a:moveTo>
                  <a:pt x="0" y="86842"/>
                </a:moveTo>
                <a:cubicBezTo>
                  <a:pt x="0" y="38880"/>
                  <a:pt x="38880" y="0"/>
                  <a:pt x="86842" y="0"/>
                </a:cubicBezTo>
                <a:lnTo>
                  <a:pt x="5735004" y="0"/>
                </a:lnTo>
                <a:cubicBezTo>
                  <a:pt x="5782966" y="0"/>
                  <a:pt x="5821846" y="38880"/>
                  <a:pt x="5821846" y="86842"/>
                </a:cubicBezTo>
                <a:lnTo>
                  <a:pt x="5821846" y="781574"/>
                </a:lnTo>
                <a:cubicBezTo>
                  <a:pt x="5821846" y="829536"/>
                  <a:pt x="5782966" y="868416"/>
                  <a:pt x="5735004" y="868416"/>
                </a:cubicBezTo>
                <a:lnTo>
                  <a:pt x="86842" y="868416"/>
                </a:lnTo>
                <a:cubicBezTo>
                  <a:pt x="38880" y="868416"/>
                  <a:pt x="0" y="829536"/>
                  <a:pt x="0" y="781574"/>
                </a:cubicBezTo>
                <a:lnTo>
                  <a:pt x="0" y="86842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1635" tIns="101635" rIns="1089458" bIns="101635" anchor="ctr"/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cs typeface="Arial" charset="0"/>
              </a:rPr>
              <a:t>Рассмотрение и у</a:t>
            </a:r>
            <a:r>
              <a:rPr lang="ru-RU" dirty="0">
                <a:solidFill>
                  <a:schemeClr val="tx1"/>
                </a:solidFill>
                <a:cs typeface="Arial" charset="0"/>
              </a:rPr>
              <a:t>тверждение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годового отчета</a:t>
            </a:r>
            <a:r>
              <a:rPr lang="ru-RU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cs typeface="Arial" charset="0"/>
              </a:rPr>
              <a:t>(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передается администрацией в Совет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не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позднее 1 мая</a:t>
            </a:r>
            <a:r>
              <a:rPr lang="ru-RU" sz="1400" dirty="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  <p:sp>
        <p:nvSpPr>
          <p:cNvPr id="14" name="Полилиния 13"/>
          <p:cNvSpPr/>
          <p:nvPr/>
        </p:nvSpPr>
        <p:spPr>
          <a:xfrm rot="10800000">
            <a:off x="7326313" y="5089525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5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5" name="Полилиния 14"/>
          <p:cNvSpPr/>
          <p:nvPr/>
        </p:nvSpPr>
        <p:spPr>
          <a:xfrm rot="10800000">
            <a:off x="6891338" y="4090988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6" name="Полилиния 15"/>
          <p:cNvSpPr/>
          <p:nvPr/>
        </p:nvSpPr>
        <p:spPr>
          <a:xfrm rot="10800000">
            <a:off x="6456363" y="3116263"/>
            <a:ext cx="563562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5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17" name="Полилиния 16"/>
          <p:cNvSpPr/>
          <p:nvPr/>
        </p:nvSpPr>
        <p:spPr>
          <a:xfrm rot="10800000">
            <a:off x="6021388" y="2127250"/>
            <a:ext cx="565150" cy="565150"/>
          </a:xfrm>
          <a:custGeom>
            <a:avLst/>
            <a:gdLst>
              <a:gd name="connsiteX0" fmla="*/ 0 w 564470"/>
              <a:gd name="connsiteY0" fmla="*/ 310459 h 564470"/>
              <a:gd name="connsiteX1" fmla="*/ 127006 w 564470"/>
              <a:gd name="connsiteY1" fmla="*/ 310459 h 564470"/>
              <a:gd name="connsiteX2" fmla="*/ 127006 w 564470"/>
              <a:gd name="connsiteY2" fmla="*/ 0 h 564470"/>
              <a:gd name="connsiteX3" fmla="*/ 437464 w 564470"/>
              <a:gd name="connsiteY3" fmla="*/ 0 h 564470"/>
              <a:gd name="connsiteX4" fmla="*/ 437464 w 564470"/>
              <a:gd name="connsiteY4" fmla="*/ 310459 h 564470"/>
              <a:gd name="connsiteX5" fmla="*/ 564470 w 564470"/>
              <a:gd name="connsiteY5" fmla="*/ 310459 h 564470"/>
              <a:gd name="connsiteX6" fmla="*/ 282235 w 564470"/>
              <a:gd name="connsiteY6" fmla="*/ 564470 h 564470"/>
              <a:gd name="connsiteX7" fmla="*/ 0 w 564470"/>
              <a:gd name="connsiteY7" fmla="*/ 310459 h 56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4470" h="564470">
                <a:moveTo>
                  <a:pt x="0" y="310459"/>
                </a:moveTo>
                <a:lnTo>
                  <a:pt x="127006" y="310459"/>
                </a:lnTo>
                <a:lnTo>
                  <a:pt x="127006" y="0"/>
                </a:lnTo>
                <a:lnTo>
                  <a:pt x="437464" y="0"/>
                </a:lnTo>
                <a:lnTo>
                  <a:pt x="437464" y="310459"/>
                </a:lnTo>
                <a:lnTo>
                  <a:pt x="564470" y="310459"/>
                </a:lnTo>
                <a:lnTo>
                  <a:pt x="282235" y="564470"/>
                </a:lnTo>
                <a:lnTo>
                  <a:pt x="0" y="310459"/>
                </a:lnTo>
                <a:close/>
              </a:path>
            </a:pathLst>
          </a:custGeom>
        </p:spPr>
        <p:style>
          <a:lnRef idx="2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0026" tIns="33020" rIns="160026" bIns="172726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graphicFrame>
        <p:nvGraphicFramePr>
          <p:cNvPr id="18" name="Схема 17"/>
          <p:cNvGraphicFramePr/>
          <p:nvPr/>
        </p:nvGraphicFramePr>
        <p:xfrm>
          <a:off x="6258468" y="1237876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/>
        </p:nvGraphicFramePr>
        <p:xfrm>
          <a:off x="-143344" y="4216417"/>
          <a:ext cx="2405681" cy="1069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Graphic spid="18" grpId="0">
        <p:bldAsOne/>
      </p:bldGraphic>
      <p:bldGraphic spid="19" grpId="0">
        <p:bldAsOne/>
      </p:bldGraphic>
    </p:bldLst>
  </p:timing>
</p:sld>
</file>

<file path=ppt/theme/theme1.xml><?xml version="1.0" encoding="utf-8"?>
<a:theme xmlns:a="http://schemas.openxmlformats.org/drawingml/2006/main" name="Бюджет_для_граждан 2015-20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Шрифты Мо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400" dirty="0" smtClean="0">
            <a:latin typeface="Tahoma" pitchFamily="34" charset="0"/>
            <a:cs typeface="Tahoma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Бюджет_для_граждан 2015-2017</Template>
  <TotalTime>12243</TotalTime>
  <Words>6329</Words>
  <Application>Microsoft Office PowerPoint</Application>
  <PresentationFormat>Экран (4:3)</PresentationFormat>
  <Paragraphs>1966</Paragraphs>
  <Slides>53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Бюджет_для_граждан 2015-2017</vt:lpstr>
      <vt:lpstr>БЮДЖЕТ ДЛЯ ГРАЖДАН</vt:lpstr>
      <vt:lpstr>Презентация PowerPoint</vt:lpstr>
      <vt:lpstr>Социально-экономическая характеристика МОГО «Ухта»</vt:lpstr>
      <vt:lpstr>Сеть муниципальных учреждений</vt:lpstr>
      <vt:lpstr>Основные понятия</vt:lpstr>
      <vt:lpstr>Бюджетная классификация</vt:lpstr>
      <vt:lpstr>Бюджетная классификация</vt:lpstr>
      <vt:lpstr>Содержание и форма проекта </vt:lpstr>
      <vt:lpstr>Этапы формирования бюджета</vt:lpstr>
      <vt:lpstr>Участники бюджетного процесса</vt:lpstr>
      <vt:lpstr>Участие граждан в формировании бюджета</vt:lpstr>
      <vt:lpstr>Майские указы Президента Российской Федерации</vt:lpstr>
      <vt:lpstr>Майские указы Президента Российской Федерации</vt:lpstr>
      <vt:lpstr>Средняя заработная плата работника бюджетной сферы</vt:lpstr>
      <vt:lpstr>Основные характеристики бюджета</vt:lpstr>
      <vt:lpstr>Доходы и расходы на душу населения по сравнению с другими муниципальными образованиями</vt:lpstr>
      <vt:lpstr>Презентация PowerPoint</vt:lpstr>
      <vt:lpstr>Доходы муниципального образования</vt:lpstr>
      <vt:lpstr>Презентация PowerPoint</vt:lpstr>
      <vt:lpstr>Мы - налогоплательщики</vt:lpstr>
      <vt:lpstr>Презентация PowerPoint</vt:lpstr>
      <vt:lpstr>Презентация PowerPoint</vt:lpstr>
      <vt:lpstr>Презентация PowerPoint</vt:lpstr>
      <vt:lpstr>Презентация PowerPoint</vt:lpstr>
      <vt:lpstr>Выпадающие доходы при предоставлении льгот по местным налогам</vt:lpstr>
      <vt:lpstr>Презентация PowerPoint</vt:lpstr>
      <vt:lpstr>Презентация PowerPoint</vt:lpstr>
      <vt:lpstr>Презентация PowerPoint</vt:lpstr>
      <vt:lpstr>Презентация PowerPoint</vt:lpstr>
      <vt:lpstr>Мероприятия по увеличению доходов</vt:lpstr>
      <vt:lpstr>Презентация PowerPoint</vt:lpstr>
      <vt:lpstr>Структура расходов бюджета</vt:lpstr>
      <vt:lpstr>Структура расходов бюджета</vt:lpstr>
      <vt:lpstr>Презентация PowerPoint</vt:lpstr>
      <vt:lpstr>Презентация PowerPoint</vt:lpstr>
      <vt:lpstr>Муниципальные программы</vt:lpstr>
      <vt:lpstr>Программные расходы бюджета</vt:lpstr>
      <vt:lpstr>Программные расходы бюджета</vt:lpstr>
      <vt:lpstr>Изменение объема финансирования муниципальных программ в 2017 году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Участие в федеральных и республиканских программах</vt:lpstr>
      <vt:lpstr>Непрограммные мероприятия</vt:lpstr>
      <vt:lpstr>Непрограммные мероприятия</vt:lpstr>
      <vt:lpstr>Мероприятия по расходам</vt:lpstr>
      <vt:lpstr>Презентация PowerPoint</vt:lpstr>
      <vt:lpstr>Динамика муниципального внутреннего долга</vt:lpstr>
      <vt:lpstr>Ограничения, установленные Бюджетным кодексом Российской Федерации</vt:lpstr>
      <vt:lpstr>Риски и проблемы бюджета</vt:lpstr>
      <vt:lpstr>Народный бюджет</vt:lpstr>
      <vt:lpstr>Открытость бюджетных данных, опросы и конкурсы</vt:lpstr>
      <vt:lpstr>Контактная информация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Броткина О.В.</cp:lastModifiedBy>
  <cp:revision>1468</cp:revision>
  <cp:lastPrinted>2017-06-23T11:08:13Z</cp:lastPrinted>
  <dcterms:created xsi:type="dcterms:W3CDTF">2013-11-20T11:05:04Z</dcterms:created>
  <dcterms:modified xsi:type="dcterms:W3CDTF">2018-01-25T12:42:11Z</dcterms:modified>
</cp:coreProperties>
</file>