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sldIdLst>
    <p:sldId id="345" r:id="rId2"/>
    <p:sldId id="516" r:id="rId3"/>
    <p:sldId id="455" r:id="rId4"/>
    <p:sldId id="499" r:id="rId5"/>
    <p:sldId id="456" r:id="rId6"/>
    <p:sldId id="442" r:id="rId7"/>
    <p:sldId id="443" r:id="rId8"/>
    <p:sldId id="490" r:id="rId9"/>
    <p:sldId id="394" r:id="rId10"/>
    <p:sldId id="395" r:id="rId11"/>
    <p:sldId id="457" r:id="rId12"/>
    <p:sldId id="458" r:id="rId13"/>
    <p:sldId id="494" r:id="rId14"/>
    <p:sldId id="497" r:id="rId15"/>
    <p:sldId id="392" r:id="rId16"/>
    <p:sldId id="459" r:id="rId17"/>
    <p:sldId id="377" r:id="rId18"/>
    <p:sldId id="495" r:id="rId19"/>
    <p:sldId id="379" r:id="rId20"/>
    <p:sldId id="461" r:id="rId21"/>
    <p:sldId id="482" r:id="rId22"/>
    <p:sldId id="483" r:id="rId23"/>
    <p:sldId id="434" r:id="rId24"/>
    <p:sldId id="431" r:id="rId25"/>
    <p:sldId id="416" r:id="rId26"/>
    <p:sldId id="510" r:id="rId27"/>
    <p:sldId id="509" r:id="rId28"/>
    <p:sldId id="511" r:id="rId29"/>
    <p:sldId id="512" r:id="rId30"/>
    <p:sldId id="506" r:id="rId31"/>
    <p:sldId id="384" r:id="rId32"/>
    <p:sldId id="463" r:id="rId33"/>
    <p:sldId id="481" r:id="rId34"/>
    <p:sldId id="319" r:id="rId35"/>
    <p:sldId id="385" r:id="rId36"/>
    <p:sldId id="465" r:id="rId37"/>
    <p:sldId id="466" r:id="rId38"/>
    <p:sldId id="484" r:id="rId39"/>
    <p:sldId id="515" r:id="rId40"/>
    <p:sldId id="517" r:id="rId41"/>
    <p:sldId id="518" r:id="rId42"/>
    <p:sldId id="519" r:id="rId43"/>
    <p:sldId id="520" r:id="rId44"/>
    <p:sldId id="487" r:id="rId45"/>
    <p:sldId id="488" r:id="rId46"/>
    <p:sldId id="468" r:id="rId47"/>
    <p:sldId id="417" r:id="rId48"/>
    <p:sldId id="469" r:id="rId49"/>
    <p:sldId id="410" r:id="rId50"/>
    <p:sldId id="505" r:id="rId51"/>
    <p:sldId id="508" r:id="rId52"/>
    <p:sldId id="498" r:id="rId53"/>
    <p:sldId id="507" r:id="rId5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00FF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8553" autoAdjust="0"/>
  </p:normalViewPr>
  <p:slideViewPr>
    <p:cSldViewPr>
      <p:cViewPr>
        <p:scale>
          <a:sx n="66" d="100"/>
          <a:sy n="66" d="100"/>
        </p:scale>
        <p:origin x="-67" y="7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9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9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20109638953148E-2"/>
          <c:y val="3.2053217329253064E-2"/>
          <c:w val="0.71902266691411565"/>
          <c:h val="0.80539149089944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Фактическая заработная плата за 2016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362896737771421E-2"/>
                  <c:y val="-1.452338150064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856193279180067E-2"/>
                  <c:y val="-1.1618705200514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86368"/>
        <c:axId val="10939635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Целевой показатель 2017 года</c:v>
                </c:pt>
              </c:strCache>
            </c:strRef>
          </c:tx>
          <c:dLbls>
            <c:dLbl>
              <c:idx val="0"/>
              <c:layout>
                <c:manualLayout>
                  <c:x val="-3.8015354426981278E-2"/>
                  <c:y val="-5.518884970244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863870492670707E-3"/>
                  <c:y val="-4.9379497102185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614208670115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166838361291847E-2"/>
                  <c:y val="-4.9379497102185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38176</c:v>
                </c:pt>
                <c:pt idx="1">
                  <c:v>37993</c:v>
                </c:pt>
                <c:pt idx="2">
                  <c:v>31832</c:v>
                </c:pt>
                <c:pt idx="3">
                  <c:v>32124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86368"/>
        <c:axId val="109396352"/>
      </c:lineChart>
      <c:catAx>
        <c:axId val="10938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9396352"/>
        <c:crosses val="autoZero"/>
        <c:auto val="1"/>
        <c:lblAlgn val="ctr"/>
        <c:lblOffset val="100"/>
        <c:noMultiLvlLbl val="0"/>
      </c:catAx>
      <c:valAx>
        <c:axId val="109396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938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23776796680253"/>
          <c:y val="0.21895427078901986"/>
          <c:w val="0.19446315918417345"/>
          <c:h val="0.41395296711540486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7945307459031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79453074590313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(факт)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1973.2</c:v>
                </c:pt>
                <c:pt idx="1">
                  <c:v>1440.2</c:v>
                </c:pt>
                <c:pt idx="2">
                  <c:v>1376.1</c:v>
                </c:pt>
                <c:pt idx="3">
                  <c:v>1458.2</c:v>
                </c:pt>
                <c:pt idx="4">
                  <c:v>1351.6</c:v>
                </c:pt>
                <c:pt idx="5">
                  <c:v>1338.2</c:v>
                </c:pt>
                <c:pt idx="6">
                  <c:v>1343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169280185585867E-2"/>
                  <c:y val="1.0169203604863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4E-2"/>
                  <c:y val="1.5254347094573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30427605897703E-2"/>
                  <c:y val="1.2711883687174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67042894425681E-2"/>
                  <c:y val="4.18832603247220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3E-2"/>
                  <c:y val="2.044327786672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2E-2"/>
                  <c:y val="7.417865583118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3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2E-2"/>
                  <c:y val="1.495273561825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48E-2"/>
                  <c:y val="-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5E-2"/>
                  <c:y val="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(факт)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1259.9000000000001</c:v>
                </c:pt>
                <c:pt idx="1">
                  <c:v>784.6</c:v>
                </c:pt>
                <c:pt idx="2">
                  <c:v>732.4</c:v>
                </c:pt>
                <c:pt idx="3">
                  <c:v>748.7</c:v>
                </c:pt>
                <c:pt idx="4">
                  <c:v>744.3</c:v>
                </c:pt>
                <c:pt idx="5">
                  <c:v>755.4</c:v>
                </c:pt>
                <c:pt idx="6">
                  <c:v>763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30833574981598E-2"/>
                  <c:y val="5.0847101398874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3767928442373E-2"/>
                  <c:y val="1.0169636954686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70685463183906E-2"/>
                  <c:y val="-8.37448531583394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62690995070272E-2"/>
                  <c:y val="7.039117838433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636813811871146E-2"/>
                  <c:y val="1.5045039130405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37824273382154E-2"/>
                  <c:y val="4.8754021757194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799E-2"/>
                  <c:y val="-5.503542743134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1E-2"/>
                  <c:y val="4.1276570573509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(факт)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196.9</c:v>
                </c:pt>
                <c:pt idx="1">
                  <c:v>128.1</c:v>
                </c:pt>
                <c:pt idx="2">
                  <c:v>91</c:v>
                </c:pt>
                <c:pt idx="3">
                  <c:v>117.4</c:v>
                </c:pt>
                <c:pt idx="4">
                  <c:v>39.799999999999997</c:v>
                </c:pt>
                <c:pt idx="5">
                  <c:v>16.899999999999999</c:v>
                </c:pt>
                <c:pt idx="6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943552"/>
        <c:axId val="99945088"/>
      </c:barChart>
      <c:catAx>
        <c:axId val="9994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99945088"/>
        <c:crosses val="autoZero"/>
        <c:auto val="1"/>
        <c:lblAlgn val="ctr"/>
        <c:lblOffset val="250"/>
        <c:noMultiLvlLbl val="0"/>
      </c:catAx>
      <c:valAx>
        <c:axId val="9994508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99943552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4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2687239581234536"/>
                  <c:y val="6.85294742608246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148413510747186"/>
                  <c:y val="1.64315192330317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2.22004069985336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8368474923234388"/>
                  <c:y val="-4.42055880259817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Дотации - 274,43 млн. руб.</c:v>
                </c:pt>
                <c:pt idx="1">
                  <c:v>Субсидии - 407,16 млн. руб.</c:v>
                </c:pt>
                <c:pt idx="2">
                  <c:v>Иные межбюджетные трансферты - 40,00 млн. руб.</c:v>
                </c:pt>
                <c:pt idx="3">
                  <c:v>Субвенции - 1 458,82 млн. руб</c:v>
                </c:pt>
              </c:strCache>
            </c:strRef>
          </c:cat>
          <c:val>
            <c:numRef>
              <c:f>Лист1!$B$3:$B$6</c:f>
              <c:numCache>
                <c:formatCode>0.0%</c:formatCode>
                <c:ptCount val="4"/>
                <c:pt idx="0">
                  <c:v>0.126</c:v>
                </c:pt>
                <c:pt idx="1">
                  <c:v>0.187</c:v>
                </c:pt>
                <c:pt idx="2">
                  <c:v>1.7999999999999999E-2</c:v>
                </c:pt>
                <c:pt idx="3">
                  <c:v>0.66900000000000004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0164459739359602"/>
          <c:y val="0.4988152521480313"/>
          <c:w val="0.86022936999814636"/>
          <c:h val="0.3029165053836934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868406418491445"/>
                  <c:y val="5.95399531735429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627769404975862E-2"/>
                  <c:y val="6.781721690696589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59594290734129"/>
                  <c:y val="-0.139059419524144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636642784032754"/>
                  <c:y val="4.6503064393024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- 176,61 млн. руб.</c:v>
                </c:pt>
                <c:pt idx="1">
                  <c:v>Субсидии - 48,67 млн. руб.</c:v>
                </c:pt>
                <c:pt idx="2">
                  <c:v>Субвенции - 1 464,07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0.104</c:v>
                </c:pt>
                <c:pt idx="1">
                  <c:v>2.9000000000000001E-2</c:v>
                </c:pt>
                <c:pt idx="2">
                  <c:v>0.86699999999999999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0164459739359602"/>
          <c:y val="0.4988152521480313"/>
          <c:w val="0.8561352041844309"/>
          <c:h val="0.262601548753023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2687239581234536"/>
                  <c:y val="5.60899690158131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856688077756917E-3"/>
                  <c:y val="3.969594745405691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32777504654293"/>
                  <c:y val="-0.161736582628896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636642784032754"/>
                  <c:y val="4.6503064393024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- 174,82 млн. руб.</c:v>
                </c:pt>
                <c:pt idx="1">
                  <c:v>Субсидии - 50,27 млн. руб.</c:v>
                </c:pt>
                <c:pt idx="2">
                  <c:v>Субвенции - 1 464,50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0.10299999999999999</c:v>
                </c:pt>
                <c:pt idx="1">
                  <c:v>0.03</c:v>
                </c:pt>
                <c:pt idx="2">
                  <c:v>0.86699999999999999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0164459739359602"/>
          <c:y val="0.4988152521480313"/>
          <c:w val="0.81519354604727634"/>
          <c:h val="0.2651212335424407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74497142593906E-2"/>
          <c:y val="0.12931176368025349"/>
          <c:w val="0.84345438582704901"/>
          <c:h val="0.82250504282265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193078366179728"/>
                  <c:y val="-5.63364457043568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9441414820214195"/>
                  <c:y val="-9.483287289080736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5.1788283686636551E-2"/>
                  <c:y val="2.9844529251377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1848051210208802E-2"/>
                  <c:y val="0.350326430703650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8.4710099961792865E-2"/>
                  <c:y val="4.27599045245617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0.18174267899772653"/>
                  <c:y val="0.13411428193512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8177892158323872"/>
                  <c:y val="7.63904963460202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2449323607223407"/>
                  <c:y val="-2.00927548692172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8.6976898682440865E-2"/>
                  <c:y val="-7.88923676766340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6.7578308823861538E-2"/>
                  <c:y val="-7.88923676766340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1945282954107177"/>
                  <c:y val="-7.90593970858347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257.10000000000002</c:v>
                </c:pt>
                <c:pt idx="1">
                  <c:v>32.799999999999997</c:v>
                </c:pt>
                <c:pt idx="2">
                  <c:v>201.1</c:v>
                </c:pt>
                <c:pt idx="3">
                  <c:v>702.1</c:v>
                </c:pt>
                <c:pt idx="4">
                  <c:v>1941.2</c:v>
                </c:pt>
                <c:pt idx="5">
                  <c:v>211.5</c:v>
                </c:pt>
                <c:pt idx="6">
                  <c:v>125.8</c:v>
                </c:pt>
                <c:pt idx="7">
                  <c:v>148.4</c:v>
                </c:pt>
                <c:pt idx="8">
                  <c:v>10.1</c:v>
                </c:pt>
                <c:pt idx="9">
                  <c:v>26.7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34066007371213E-2"/>
          <c:y val="9.5385692586314672E-2"/>
          <c:w val="0.79808923836365764"/>
          <c:h val="0.80922861482737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291913346563714"/>
                  <c:y val="-0.142470800324610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
252,8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2674899521371513"/>
                  <c:y val="-7.03873627668339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8.0621839745760038E-2"/>
                  <c:y val="-1.4293637932829225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6.0468538932341609E-2"/>
                  <c:y val="0.153960261269748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2838664584402679"/>
                  <c:y val="8.1338222862328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1283213384734678E-2"/>
                  <c:y val="2.4911670323800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7.7043343395093639E-2"/>
                  <c:y val="-3.31612400041637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3157071860980937"/>
                  <c:y val="-0.11960425957315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1.3189591915014259E-2"/>
                  <c:y val="-0.17216013639030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4924703567199774"/>
                  <c:y val="-0.1669645371045060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Обслуживание </a:t>
                    </a:r>
                    <a:r>
                      <a:rPr lang="ru-RU" sz="1000" dirty="0" err="1" smtClean="0"/>
                      <a:t>муниципа-льного</a:t>
                    </a:r>
                    <a:r>
                      <a:rPr lang="ru-RU" sz="1000" dirty="0" smtClean="0"/>
                      <a:t> долга
53,5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252.8</c:v>
                </c:pt>
                <c:pt idx="1">
                  <c:v>30.3</c:v>
                </c:pt>
                <c:pt idx="2">
                  <c:v>226.1</c:v>
                </c:pt>
                <c:pt idx="3">
                  <c:v>146.5</c:v>
                </c:pt>
                <c:pt idx="4">
                  <c:v>1907.8</c:v>
                </c:pt>
                <c:pt idx="5">
                  <c:v>167.6</c:v>
                </c:pt>
                <c:pt idx="6">
                  <c:v>103.3</c:v>
                </c:pt>
                <c:pt idx="7">
                  <c:v>126</c:v>
                </c:pt>
                <c:pt idx="8">
                  <c:v>5.7</c:v>
                </c:pt>
                <c:pt idx="9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08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9665481726891103E-2"/>
                  <c:y val="-0.13824544818382245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
257,5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6.1936467679095671E-2"/>
                  <c:y val="-7.3648204480641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8.0624348368864372E-3"/>
                  <c:y val="-1.03068700838435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4.7772707630257634E-3"/>
                  <c:y val="0.16272815514721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6.0029910726534422E-2"/>
                  <c:y val="7.96363472192485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9.3810447361922789E-2"/>
                  <c:y val="1.8937997344531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3590303214256316"/>
                  <c:y val="-3.67488571293716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7533818369824677"/>
                  <c:y val="-0.123042515539825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7495369989299532E-2"/>
                  <c:y val="-0.168145461112300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3560529673224134"/>
                  <c:y val="-0.16760249923215784"/>
                </c:manualLayout>
              </c:layout>
              <c:tx>
                <c:rich>
                  <a:bodyPr/>
                  <a:lstStyle/>
                  <a:p>
                    <a:r>
                      <a:rPr lang="ru-RU" sz="990" dirty="0"/>
                      <a:t>Обслуживание </a:t>
                    </a:r>
                    <a:r>
                      <a:rPr lang="ru-RU" sz="990" dirty="0" err="1" smtClean="0"/>
                      <a:t>муниципа-льного</a:t>
                    </a:r>
                    <a:r>
                      <a:rPr lang="ru-RU" sz="990" dirty="0" smtClean="0"/>
                      <a:t> </a:t>
                    </a:r>
                    <a:r>
                      <a:rPr lang="ru-RU" sz="990" dirty="0"/>
                      <a:t>долга
55,8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257.5</c:v>
                </c:pt>
                <c:pt idx="1">
                  <c:v>30.3</c:v>
                </c:pt>
                <c:pt idx="2">
                  <c:v>186.8</c:v>
                </c:pt>
                <c:pt idx="3">
                  <c:v>146.5</c:v>
                </c:pt>
                <c:pt idx="4">
                  <c:v>1900.6</c:v>
                </c:pt>
                <c:pt idx="5">
                  <c:v>152.6</c:v>
                </c:pt>
                <c:pt idx="6">
                  <c:v>102.9</c:v>
                </c:pt>
                <c:pt idx="7">
                  <c:v>130.80000000000001</c:v>
                </c:pt>
                <c:pt idx="8">
                  <c:v>5.7</c:v>
                </c:pt>
                <c:pt idx="9">
                  <c:v>55.8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09583028529633E-2"/>
          <c:y val="0.22687619748911814"/>
          <c:w val="0.7984299420599047"/>
          <c:h val="0.76917883410612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4.9301591507352732E-3"/>
                  <c:y val="-0.113662255788923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9035637553352661"/>
                  <c:y val="-0.113613205665753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9990749327511823"/>
                  <c:y val="-1.11091464148195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463057790782736E-3"/>
                  <c:y val="-1.4218883853345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1321002943395791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8.1144986723038548E-2"/>
                  <c:y val="6.43971598565717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1265164824404265"/>
                  <c:y val="-2.06912797358802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3791036178999935"/>
                  <c:y val="-0.101871655811046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5192875945371495E-2"/>
                  <c:y val="-0.12455723685113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6.9279012032786316E-2"/>
                  <c:y val="-0.146988080214512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  <c:pt idx="9">
                  <c:v>Переселение граждан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148</c:v>
                </c:pt>
                <c:pt idx="1">
                  <c:v>2.2000000000000002</c:v>
                </c:pt>
                <c:pt idx="2">
                  <c:v>263</c:v>
                </c:pt>
                <c:pt idx="3">
                  <c:v>532.5</c:v>
                </c:pt>
                <c:pt idx="4">
                  <c:v>1935.1</c:v>
                </c:pt>
                <c:pt idx="5">
                  <c:v>1.7</c:v>
                </c:pt>
                <c:pt idx="6">
                  <c:v>141.6</c:v>
                </c:pt>
                <c:pt idx="7">
                  <c:v>120.3</c:v>
                </c:pt>
                <c:pt idx="8">
                  <c:v>44.2</c:v>
                </c:pt>
                <c:pt idx="9">
                  <c:v>256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3199234504904E-2"/>
          <c:y val="0.17737085373786926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8.9796914012127194E-2"/>
                  <c:y val="-0.13612593021768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3.5097410280681536E-2"/>
                  <c:y val="-0.170297813308671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3555856792054216"/>
                  <c:y val="-0.16925549751041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6.9385854802864438E-4"/>
                  <c:y val="-7.82817642105522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6149884592696243"/>
                  <c:y val="3.096900653880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5.3003547960051585E-2"/>
                  <c:y val="0.11635613237393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7.0753422778280797E-2"/>
                  <c:y val="-1.3144294813080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6895873631574615"/>
                  <c:y val="-0.115287309775229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системы </a:t>
                    </a:r>
                    <a:r>
                      <a:rPr lang="ru-RU" dirty="0" err="1" smtClean="0"/>
                      <a:t>муниципа-льного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управления
142,8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10553573510851373"/>
                  <c:y val="-0.137870761733620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Безопасность </a:t>
                    </a:r>
                    <a:r>
                      <a:rPr lang="ru-RU" dirty="0" err="1" smtClean="0"/>
                      <a:t>жизне</a:t>
                    </a:r>
                    <a:r>
                      <a:rPr lang="ru-RU" dirty="0" smtClean="0"/>
                      <a:t>-деятельности </a:t>
                    </a:r>
                    <a:r>
                      <a:rPr lang="ru-RU" dirty="0"/>
                      <a:t>населения
45,5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130.80000000000001</c:v>
                </c:pt>
                <c:pt idx="1">
                  <c:v>2.9</c:v>
                </c:pt>
                <c:pt idx="2">
                  <c:v>200.4</c:v>
                </c:pt>
                <c:pt idx="3">
                  <c:v>185.8</c:v>
                </c:pt>
                <c:pt idx="4">
                  <c:v>1904.8</c:v>
                </c:pt>
                <c:pt idx="5">
                  <c:v>1.5</c:v>
                </c:pt>
                <c:pt idx="6">
                  <c:v>151.6</c:v>
                </c:pt>
                <c:pt idx="7">
                  <c:v>142.80000000000001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122904491459E-2"/>
          <c:y val="0.16868346365558531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3.2307400128954375E-2"/>
                  <c:y val="-0.138282557704449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6555675021263752"/>
                  <c:y val="-0.172060943067496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4699319388427032"/>
                  <c:y val="-0.12536502429391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8728821988092299E-2"/>
                  <c:y val="-5.21479400966831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20704089585562599"/>
                  <c:y val="2.5883121085116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6383918772464124E-2"/>
                  <c:y val="0.11402507303906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6.4730121820725985E-3"/>
                  <c:y val="-2.4120333349522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8.6753110681263207E-2"/>
                  <c:y val="-0.118937723725946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системы </a:t>
                    </a:r>
                    <a:r>
                      <a:rPr lang="ru-RU" dirty="0" err="1" smtClean="0"/>
                      <a:t>муниципа-льного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управления
139,1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9.2270111394627818E-3"/>
                  <c:y val="-0.140302375898580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126</c:v>
                </c:pt>
                <c:pt idx="1">
                  <c:v>2.9</c:v>
                </c:pt>
                <c:pt idx="2">
                  <c:v>215.4</c:v>
                </c:pt>
                <c:pt idx="3">
                  <c:v>186.6</c:v>
                </c:pt>
                <c:pt idx="4">
                  <c:v>1912.4</c:v>
                </c:pt>
                <c:pt idx="5">
                  <c:v>1.5</c:v>
                </c:pt>
                <c:pt idx="6">
                  <c:v>190.9</c:v>
                </c:pt>
                <c:pt idx="7">
                  <c:v>139.1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15698526721968E-2"/>
          <c:y val="4.7982322951770788E-2"/>
          <c:w val="0.81911777191874802"/>
          <c:h val="0.8190164055845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1694834268640432E-3"/>
                  <c:y val="2.083368016733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905070168355251E-2"/>
                  <c:y val="1.1757952820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06760224473705E-2"/>
                  <c:y val="1.82569220703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07455359521932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772863539100894E-2"/>
                  <c:y val="1.835660235282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471173482982574E-2"/>
                  <c:y val="1.7963331516704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Факт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3481.2</c:v>
                </c:pt>
                <c:pt idx="1">
                  <c:v>3706.9</c:v>
                </c:pt>
                <c:pt idx="2">
                  <c:v>3582.9</c:v>
                </c:pt>
                <c:pt idx="3">
                  <c:v>3558</c:v>
                </c:pt>
                <c:pt idx="4">
                  <c:v>3027.5</c:v>
                </c:pt>
                <c:pt idx="5">
                  <c:v>3032.6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007455359521932E-2"/>
                  <c:y val="5.4658818562422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5070168355277E-2"/>
                  <c:y val="5.159303287289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772863539100894E-2"/>
                  <c:y val="6.2977570393413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38966853728086E-2"/>
                  <c:y val="-6.0061227764816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508450280592128E-2"/>
                  <c:y val="-7.5265752534329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640656909846513E-2"/>
                  <c:y val="1.051789449972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94223406071412E-2"/>
                  <c:y val="1.433729585601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Факт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3485.5</c:v>
                </c:pt>
                <c:pt idx="1">
                  <c:v>3807</c:v>
                </c:pt>
                <c:pt idx="2">
                  <c:v>3519.7</c:v>
                </c:pt>
                <c:pt idx="3">
                  <c:v>3656.8</c:v>
                </c:pt>
                <c:pt idx="4">
                  <c:v>2969.5</c:v>
                </c:pt>
                <c:pt idx="5">
                  <c:v>3019.6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2049699988167529E-2"/>
                  <c:y val="0.103049352541075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90754505145318E-2"/>
                  <c:y val="0.1364484193114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54968960088444E-2"/>
                  <c:y val="-1.73776987742102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856857819772509E-2"/>
                  <c:y val="0.123921290768533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628117201069799E-2"/>
                  <c:y val="6.93256304855016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03727679760966E-2"/>
                  <c:y val="1.0517894499720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Факт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-4.3</c:v>
                </c:pt>
                <c:pt idx="1">
                  <c:v>-100.1</c:v>
                </c:pt>
                <c:pt idx="2">
                  <c:v>63.2</c:v>
                </c:pt>
                <c:pt idx="3">
                  <c:v>-98.8</c:v>
                </c:pt>
                <c:pt idx="4">
                  <c:v>58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36896"/>
        <c:axId val="121538432"/>
      </c:barChart>
      <c:catAx>
        <c:axId val="12153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1538432"/>
        <c:crosses val="autoZero"/>
        <c:auto val="1"/>
        <c:lblAlgn val="ctr"/>
        <c:lblOffset val="100"/>
        <c:noMultiLvlLbl val="0"/>
      </c:catAx>
      <c:valAx>
        <c:axId val="12153843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153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20011507303166"/>
          <c:y val="0.34926470588235298"/>
          <c:w val="8.9497621312175812E-2"/>
          <c:h val="0.3786764705882352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081840206784E-2"/>
          <c:y val="0.18520502797011595"/>
          <c:w val="0.76941577809145789"/>
          <c:h val="0.753851015366057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tx2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accent4"/>
              </a:solidFill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2511590795874794E-3"/>
                  <c:y val="-0.124605221440201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1.2279631764465181E-2"/>
                  <c:y val="-3.89985794129952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</a:p>
                  <a:p>
                    <a:r>
                      <a:rPr lang="ru-RU" dirty="0" smtClean="0"/>
                      <a:t>Совета
7,1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6.6583233163134636E-2"/>
                  <c:y val="-9.94710011285168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23009614621708135"/>
                  <c:y val="-1.99635229009393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3292924070283368"/>
                  <c:y val="1.17216902205411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3.8848100151345828E-2"/>
                  <c:y val="0.137573296336791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4.7219806141327161E-2"/>
                  <c:y val="4.77183730096748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6.3017063414691115E-3"/>
                  <c:y val="0.1344821191484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4.4443396214533942E-2"/>
                  <c:y val="3.0681969735197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0.2276763761633587"/>
                  <c:y val="-1.56398289383812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0.1822533938319735"/>
                  <c:y val="-8.52647791896847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-5.0142306751278669E-2"/>
                  <c:y val="-0.143867600024350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3.7818366919115796E-2"/>
                  <c:y val="-0.137007822201765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Лист1!$A$2:$A$15</c:f>
              <c:strCache>
                <c:ptCount val="14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Расходы на ликвидацию МУП "Ухтинское телевидение"</c:v>
                </c:pt>
                <c:pt idx="3">
                  <c:v>Мероприятия по реорганизации муниципальных учреждений</c:v>
                </c:pt>
                <c:pt idx="4">
                  <c:v>Содержание УКС</c:v>
                </c:pt>
                <c:pt idx="5">
                  <c:v>Доплаты к пенсиям муниципальных служащих</c:v>
                </c:pt>
                <c:pt idx="6">
                  <c:v>Дополнительные выборы депутата Совета по избирательному округу №1</c:v>
                </c:pt>
                <c:pt idx="7">
                  <c:v>Содержание администрации</c:v>
                </c:pt>
                <c:pt idx="8">
                  <c:v>Мероприятия в связи с переездом администрации в здание по ул. Первомайская, 3</c:v>
                </c:pt>
                <c:pt idx="9">
                  <c:v>Исполнение судебных актов </c:v>
                </c:pt>
                <c:pt idx="10">
                  <c:v>Резервный фонд на ликвидацию ЧС</c:v>
                </c:pt>
                <c:pt idx="11">
                  <c:v>Приобретение оборудования котельной (пгт. Водный)</c:v>
                </c:pt>
                <c:pt idx="12">
                  <c:v>Текущий ремонт входной группы в ЗАГС</c:v>
                </c:pt>
                <c:pt idx="13">
                  <c:v>Субсидии печатным изданиям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6.9</c:v>
                </c:pt>
                <c:pt idx="1">
                  <c:v>7.1</c:v>
                </c:pt>
                <c:pt idx="2">
                  <c:v>0.8</c:v>
                </c:pt>
                <c:pt idx="3">
                  <c:v>0.1</c:v>
                </c:pt>
                <c:pt idx="4">
                  <c:v>22.9</c:v>
                </c:pt>
                <c:pt idx="5">
                  <c:v>18</c:v>
                </c:pt>
                <c:pt idx="6">
                  <c:v>1.1000000000000001</c:v>
                </c:pt>
                <c:pt idx="7">
                  <c:v>121.7</c:v>
                </c:pt>
                <c:pt idx="8">
                  <c:v>7.4</c:v>
                </c:pt>
                <c:pt idx="9">
                  <c:v>5</c:v>
                </c:pt>
                <c:pt idx="10">
                  <c:v>6.7</c:v>
                </c:pt>
                <c:pt idx="11">
                  <c:v>3.3</c:v>
                </c:pt>
                <c:pt idx="12">
                  <c:v>1.1000000000000001</c:v>
                </c:pt>
                <c:pt idx="13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5799109746849385"/>
                  <c:y val="-0.20793641919924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1.3098224356369046E-2"/>
                  <c:y val="-0.260486075661666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2746415816208262"/>
                  <c:y val="-0.200075516864363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9.9173594840956687E-3"/>
                  <c:y val="-6.74649703477166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2.5469988390657432E-2"/>
                  <c:y val="0.168658485062049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1.7961799314657512E-2"/>
                  <c:y val="4.938729612050438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Содержание </a:t>
                    </a:r>
                    <a:r>
                      <a:rPr lang="ru-RU" sz="1000" dirty="0" err="1" smtClean="0"/>
                      <a:t>администра-ции</a:t>
                    </a:r>
                    <a:r>
                      <a:rPr lang="ru-RU" sz="1000" dirty="0"/>
                      <a:t>
127,2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3.1457179438639772E-2"/>
                  <c:y val="-3.2091368074145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0096554538013529"/>
                  <c:y val="-0.169334837560841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2.8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127.2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0054385009043436"/>
                  <c:y val="-0.212592070545948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1.1535384746911582E-2"/>
                  <c:y val="-0.25149920221565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417927511834948"/>
                  <c:y val="-0.185112913292159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85196742508491E-2"/>
                  <c:y val="-5.07498989595352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1.0153255535132341E-2"/>
                  <c:y val="0.177783561701585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7.5123166914662851E-2"/>
                  <c:y val="5.00740963408230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 err="1" smtClean="0"/>
                      <a:t>администра-ции</a:t>
                    </a:r>
                    <a:r>
                      <a:rPr lang="ru-RU" dirty="0" smtClean="0"/>
                      <a:t>
123,2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4.5301767139612238E-2"/>
                  <c:y val="-2.12922731767580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9.9959538059894076E-2"/>
                  <c:y val="-0.164097229795802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2.7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123.2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53824"/>
        <c:axId val="12705536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282496844613088E-3"/>
                  <c:y val="-4.051745751973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313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456499368922598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228249684461414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56896"/>
        <c:axId val="127087360"/>
      </c:lineChart>
      <c:catAx>
        <c:axId val="12705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27055360"/>
        <c:crosses val="autoZero"/>
        <c:auto val="1"/>
        <c:lblAlgn val="ctr"/>
        <c:lblOffset val="100"/>
        <c:noMultiLvlLbl val="0"/>
      </c:catAx>
      <c:valAx>
        <c:axId val="1270553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27053824"/>
        <c:crosses val="autoZero"/>
        <c:crossBetween val="between"/>
      </c:valAx>
      <c:catAx>
        <c:axId val="12705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7087360"/>
        <c:crosses val="autoZero"/>
        <c:auto val="1"/>
        <c:lblAlgn val="ctr"/>
        <c:lblOffset val="100"/>
        <c:noMultiLvlLbl val="0"/>
      </c:catAx>
      <c:valAx>
        <c:axId val="12708736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27056896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layout>
                <c:manualLayout>
                  <c:x val="-0.11848360883450276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25</c:v>
                </c:pt>
                <c:pt idx="1">
                  <c:v>20.3</c:v>
                </c:pt>
                <c:pt idx="2">
                  <c:v>35.9</c:v>
                </c:pt>
                <c:pt idx="3">
                  <c:v>41.8</c:v>
                </c:pt>
                <c:pt idx="4">
                  <c:v>47.7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45644928"/>
        <c:axId val="145650816"/>
      </c:bubbleChart>
      <c:valAx>
        <c:axId val="14564492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45650816"/>
        <c:crosses val="autoZero"/>
        <c:crossBetween val="midCat"/>
        <c:majorUnit val="5"/>
        <c:minorUnit val="0.2"/>
      </c:valAx>
      <c:valAx>
        <c:axId val="14565081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5644928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0576447480548253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23.5</c:v>
                </c:pt>
                <c:pt idx="1">
                  <c:v>20.2</c:v>
                </c:pt>
                <c:pt idx="2" formatCode="0.0">
                  <c:v>34</c:v>
                </c:pt>
                <c:pt idx="3">
                  <c:v>41.7</c:v>
                </c:pt>
                <c:pt idx="4">
                  <c:v>48.5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46033664"/>
        <c:axId val="146051840"/>
      </c:bubbleChart>
      <c:valAx>
        <c:axId val="14603366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46051840"/>
        <c:crosses val="autoZero"/>
        <c:crossBetween val="midCat"/>
        <c:majorUnit val="5"/>
        <c:minorUnit val="0.2"/>
      </c:valAx>
      <c:valAx>
        <c:axId val="14605184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03366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02176848620486E-2"/>
          <c:y val="0.15990865694623274"/>
          <c:w val="0.88997740228176248"/>
          <c:h val="0.4771423926757555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539478431377041"/>
                  <c:y val="3.68199732210876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405966347381792"/>
                  <c:y val="-9.655633537278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30222827475068637"/>
                  <c:y val="-6.44375781528175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- 1 079,8 млн. руб.</c:v>
                </c:pt>
                <c:pt idx="1">
                  <c:v>Неналоговые доходы - 378,4 млн. руб.</c:v>
                </c:pt>
                <c:pt idx="2">
                  <c:v>Безвозмездные поступления -   2 124,7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0.30099999999999999</c:v>
                </c:pt>
                <c:pt idx="1">
                  <c:v>0.106</c:v>
                </c:pt>
                <c:pt idx="2">
                  <c:v>0.59299999999999997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3186209550599762"/>
          <c:y val="0.69928267690122869"/>
          <c:w val="0.86522872029110165"/>
          <c:h val="0.224806201550387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6155852631207E-2"/>
          <c:y val="0.13832511051865312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2211547388256675"/>
                  <c:y val="4.54005042557508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953094475350301"/>
                  <c:y val="-8.44142328056554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282532268626501"/>
                  <c:y val="-8.76195604901009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- 1 062,7 млн. руб.</c:v>
                </c:pt>
                <c:pt idx="1">
                  <c:v>Неналоговые доходы - 288,9 млн. руб.</c:v>
                </c:pt>
                <c:pt idx="2">
                  <c:v>Безвозмездные поступления - 2 206,4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</c:v>
                </c:pt>
                <c:pt idx="1">
                  <c:v>0.08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1.896580604551246E-2"/>
          <c:y val="0.68009600000601689"/>
          <c:w val="0.95890742023472286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400912370280853E-2"/>
          <c:y val="0.11693514530483917"/>
          <c:w val="0.94541930329254198"/>
          <c:h val="0.4957109996722424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623196062115547"/>
                  <c:y val="-0.114886413947652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- 1 077,9 млн. руб.</c:v>
                </c:pt>
                <c:pt idx="1">
                  <c:v>Неналоговые доходы - 260,3 млн. руб.</c:v>
                </c:pt>
                <c:pt idx="2">
                  <c:v>Безвозмездные поступления -   1 689,3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0.35599999999999998</c:v>
                </c:pt>
                <c:pt idx="1">
                  <c:v>8.5999999999999993E-2</c:v>
                </c:pt>
                <c:pt idx="2">
                  <c:v>0.55800000000000005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4323193114597244"/>
          <c:y val="0.6827416016337694"/>
          <c:w val="0.85676806885402756"/>
          <c:h val="0.224806201550387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973138273289898E-2"/>
          <c:y val="0.12930894591193881"/>
          <c:w val="0.83169679818601228"/>
          <c:h val="0.49556657009547822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5113668384333965"/>
                  <c:y val="6.22263589580382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902883482690169"/>
                  <c:y val="-0.11872630673524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- 1 085,7 млн. руб.</c:v>
                </c:pt>
                <c:pt idx="1">
                  <c:v>Неналоговые доходы - 257,3 млн. руб.</c:v>
                </c:pt>
                <c:pt idx="2">
                  <c:v>Безвозмездные поступления - 1 689,6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0.35799999999999998</c:v>
                </c:pt>
                <c:pt idx="1">
                  <c:v>8.5000000000000006E-2</c:v>
                </c:pt>
                <c:pt idx="2">
                  <c:v>0.55700000000000005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5.3562329866455302E-2"/>
          <c:y val="0.69367211206480273"/>
          <c:w val="0.92978168342290701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236.5</c:v>
                </c:pt>
                <c:pt idx="1">
                  <c:v>54.1</c:v>
                </c:pt>
                <c:pt idx="2">
                  <c:v>39.799999999999997</c:v>
                </c:pt>
                <c:pt idx="3">
                  <c:v>192.6</c:v>
                </c:pt>
                <c:pt idx="4">
                  <c:v>84.3</c:v>
                </c:pt>
                <c:pt idx="5">
                  <c:v>744.3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25F51-9D0A-44D8-BAF8-2F8F5BB2C7ED}" type="presOf" srcId="{8EB40CAB-6CF8-4B41-A93E-BCD427C7FA54}" destId="{11FF78F1-9292-4A98-A799-4DD163EB3031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F7E737E-2C8E-4977-9A7C-5757D482F3FD}" type="presOf" srcId="{2A9A4847-3BA1-4BA1-AC2F-31C06C0F3570}" destId="{C0FEDEF4-320D-4FFD-9A58-C78DE507E03C}" srcOrd="0" destOrd="0" presId="urn:microsoft.com/office/officeart/2005/8/layout/vList3"/>
    <dgm:cxn modelId="{DBC2A3BE-C339-43EF-8DF6-712BB46519B1}" type="presParOf" srcId="{11FF78F1-9292-4A98-A799-4DD163EB3031}" destId="{03B708F0-6BA0-4E90-BCF1-E61ED13B6541}" srcOrd="0" destOrd="0" presId="urn:microsoft.com/office/officeart/2005/8/layout/vList3"/>
    <dgm:cxn modelId="{18875967-9A1F-4CF5-94A8-CCE7BDDAB7FA}" type="presParOf" srcId="{03B708F0-6BA0-4E90-BCF1-E61ED13B6541}" destId="{15B302CE-8C3B-4D59-B08D-822E2198B2FC}" srcOrd="0" destOrd="0" presId="urn:microsoft.com/office/officeart/2005/8/layout/vList3"/>
    <dgm:cxn modelId="{CC5D5074-6F16-447F-A90E-5F4F684E86CE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B5B9BA2-DD2F-4646-9D5C-BEF6BB136272}" type="presOf" srcId="{8EB40CAB-6CF8-4B41-A93E-BCD427C7FA54}" destId="{11FF78F1-9292-4A98-A799-4DD163EB3031}" srcOrd="0" destOrd="0" presId="urn:microsoft.com/office/officeart/2005/8/layout/vList3"/>
    <dgm:cxn modelId="{C0259A0C-9512-4944-A5DD-8FBC3080A37A}" type="presOf" srcId="{2A9A4847-3BA1-4BA1-AC2F-31C06C0F3570}" destId="{C0FEDEF4-320D-4FFD-9A58-C78DE507E03C}" srcOrd="0" destOrd="0" presId="urn:microsoft.com/office/officeart/2005/8/layout/vList3"/>
    <dgm:cxn modelId="{922F4F51-9FA4-47D8-BB9B-66D042613918}" type="presParOf" srcId="{11FF78F1-9292-4A98-A799-4DD163EB3031}" destId="{03B708F0-6BA0-4E90-BCF1-E61ED13B6541}" srcOrd="0" destOrd="0" presId="urn:microsoft.com/office/officeart/2005/8/layout/vList3"/>
    <dgm:cxn modelId="{AEA3E64F-97E1-48B7-9205-07A4BDD4545E}" type="presParOf" srcId="{03B708F0-6BA0-4E90-BCF1-E61ED13B6541}" destId="{15B302CE-8C3B-4D59-B08D-822E2198B2FC}" srcOrd="0" destOrd="0" presId="urn:microsoft.com/office/officeart/2005/8/layout/vList3"/>
    <dgm:cxn modelId="{72DDA21B-242C-481F-B453-38D839173483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opros/index.php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743" y="2933945"/>
            <a:ext cx="7830869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С УЧЕТОМ ВНЕСЕННЫХ ИЗМЕНЕНИЙ И ДОПОЛНЕНИЙ В БЮДЖЕТ МОГО «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У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ХТА» НА 2017 ГОД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И ПЛАНОВЫЙ ПЕРИОД 2018 И 2019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/>
          <p:nvPr/>
        </p:nvSpPr>
        <p:spPr>
          <a:xfrm>
            <a:off x="463343" y="5105956"/>
            <a:ext cx="821731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 решению Совета МОГО «Ухта» от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16.11.2017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№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230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«О внесении изменений и дополнений в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 Совета МОГО «Ухта» от 14.12.2016 № 98 «О бюджете МОГО «Ухта» на 2017 год и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плановый период 2018 и 2019 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444849"/>
            <a:ext cx="211147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Просмотр проекта (отчета)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юджета на сайте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33" y="1193482"/>
            <a:ext cx="20970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редложений через форму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1905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52884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2017 год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1 118,8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97,0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430,1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96188" y="4683438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63901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2018-2019 годы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1 143,6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92,1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35,1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19520" y="4494509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8676" y="4932082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Строительство станции водоочистки в </a:t>
            </a:r>
          </a:p>
          <a:p>
            <a:r>
              <a:rPr lang="ru-RU" sz="1200" dirty="0" smtClean="0"/>
              <a:t>Пожня-Ель г. Ухта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6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бюджетной сферы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8520422"/>
              </p:ext>
            </p:extLst>
          </p:nvPr>
        </p:nvGraphicFramePr>
        <p:xfrm>
          <a:off x="251520" y="1628800"/>
          <a:ext cx="8685964" cy="437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19325" y="1267669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руб</a:t>
            </a:r>
            <a:r>
              <a:rPr lang="ru-RU" sz="1200" dirty="0"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8082390" y="1653419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121081"/>
              </p:ext>
            </p:extLst>
          </p:nvPr>
        </p:nvGraphicFramePr>
        <p:xfrm>
          <a:off x="210767" y="3834045"/>
          <a:ext cx="8856984" cy="30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36909"/>
              </p:ext>
            </p:extLst>
          </p:nvPr>
        </p:nvGraphicFramePr>
        <p:xfrm>
          <a:off x="104459" y="1991084"/>
          <a:ext cx="8856984" cy="1569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9182"/>
                <a:gridCol w="1440160"/>
                <a:gridCol w="1395155"/>
                <a:gridCol w="1485165"/>
                <a:gridCol w="1431158"/>
                <a:gridCol w="1476164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2017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2018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2019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3 706,9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3 582,9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3 558,0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3 027,5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3 032,6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3 807,0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3 519,7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3 656,8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2 969,5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3 019,6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Дефицит/Профицит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-100,1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-98,8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+58,0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+13,0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1814" y="3560804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+mn-lt"/>
              </a:rPr>
              <a:t>Динамика доходов и расходов бюджета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59111"/>
              </p:ext>
            </p:extLst>
          </p:nvPr>
        </p:nvGraphicFramePr>
        <p:xfrm>
          <a:off x="196565" y="1109061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Приоритетные направления бюджета: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530" y="1297810"/>
            <a:ext cx="686438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Выполнение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задач, поставленных майскими указами Президента Российской Федерации;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Исполнение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действующих расходных обязательств.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Доходы и расходы на душу населения по сравнению с другими муниципальными образованиями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08212190"/>
              </p:ext>
            </p:extLst>
          </p:nvPr>
        </p:nvGraphicFramePr>
        <p:xfrm>
          <a:off x="-108520" y="1772817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50207697"/>
              </p:ext>
            </p:extLst>
          </p:nvPr>
        </p:nvGraphicFramePr>
        <p:xfrm>
          <a:off x="4355976" y="1772816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4043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Доходы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05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113" y="2841690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3971" y="3181510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4115" y="2113111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664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4689" y="4077071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114" y="2864073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9798" y="3146756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204" y="2097433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063" y="6174595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+mn-lt"/>
              </a:rPr>
              <a:t>Информация на 01.11.2017</a:t>
            </a: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827" y="1480452"/>
            <a:ext cx="41040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33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муниципального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965422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  <a:endParaRPr lang="ru-RU" sz="1300" dirty="0">
              <a:latin typeface="+mn-lt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785422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1328594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Налоговые доходы</a:t>
            </a:r>
            <a:endParaRPr lang="ru-RU" b="1" dirty="0"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6000" y="1785422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5200" y="1785422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48799" y="1328222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Неналоговые доходы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1970" y="1121742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поступления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4983" y="1965421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Плата </a:t>
            </a:r>
            <a:r>
              <a:rPr lang="ru-RU" sz="1300" dirty="0">
                <a:latin typeface="+mn-lt"/>
                <a:cs typeface="Tahoma" pitchFamily="34" charset="0"/>
              </a:rPr>
              <a:t>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компенсации затрат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реализации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продажи земельных </a:t>
            </a:r>
            <a:r>
              <a:rPr lang="ru-RU" sz="1300" dirty="0" smtClean="0">
                <a:latin typeface="+mn-lt"/>
                <a:cs typeface="Tahoma" pitchFamily="34" charset="0"/>
              </a:rPr>
              <a:t>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Платежи</a:t>
            </a:r>
            <a:r>
              <a:rPr lang="ru-RU" sz="1300" dirty="0">
                <a:latin typeface="+mn-lt"/>
                <a:cs typeface="Tahoma" pitchFamily="34" charset="0"/>
              </a:rPr>
              <a:t>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</a:t>
            </a:r>
            <a:r>
              <a:rPr lang="ru-RU" sz="1300" dirty="0" smtClean="0">
                <a:latin typeface="+mn-lt"/>
                <a:cs typeface="Tahoma" pitchFamily="34" charset="0"/>
              </a:rPr>
              <a:t>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4183" y="1965422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Межбюджетные </a:t>
            </a:r>
            <a:r>
              <a:rPr lang="ru-RU" sz="1300" dirty="0">
                <a:latin typeface="+mn-lt"/>
                <a:cs typeface="Tahoma" pitchFamily="34" charset="0"/>
              </a:rPr>
              <a:t>трансферты – средства, предоставляемые одним бюджетом </a:t>
            </a:r>
            <a:r>
              <a:rPr lang="ru-RU" sz="1300" dirty="0" smtClean="0">
                <a:latin typeface="+mn-lt"/>
                <a:cs typeface="Tahoma" pitchFamily="34" charset="0"/>
              </a:rPr>
              <a:t>другому </a:t>
            </a:r>
            <a:r>
              <a:rPr lang="ru-RU" sz="1300" dirty="0">
                <a:latin typeface="+mn-lt"/>
                <a:cs typeface="Tahoma" pitchFamily="34" charset="0"/>
              </a:rPr>
              <a:t>бюджету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Дотации </a:t>
            </a:r>
            <a:r>
              <a:rPr lang="ru-RU" sz="1300" dirty="0">
                <a:latin typeface="+mn-lt"/>
                <a:cs typeface="Tahoma" pitchFamily="34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</a:t>
            </a:r>
            <a:r>
              <a:rPr lang="ru-RU" sz="1300" dirty="0" smtClean="0">
                <a:latin typeface="+mn-lt"/>
                <a:cs typeface="Tahoma" pitchFamily="34" charset="0"/>
              </a:rPr>
              <a:t> - межбюджетные трансферты, предоставляемые на финансирование  «переданных» другим публично-правовым образованиям полномочий;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Прочие </a:t>
            </a:r>
            <a:r>
              <a:rPr lang="ru-RU" sz="1300" dirty="0">
                <a:latin typeface="+mn-lt"/>
                <a:cs typeface="Tahoma" pitchFamily="34" charset="0"/>
              </a:rPr>
              <a:t>безвозмездные поступления от юридических и физических лиц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445" y="648144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7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02151"/>
              </p:ext>
            </p:extLst>
          </p:nvPr>
        </p:nvGraphicFramePr>
        <p:xfrm>
          <a:off x="251520" y="1157795"/>
          <a:ext cx="8685213" cy="5477182"/>
        </p:xfrm>
        <a:graphic>
          <a:graphicData uri="http://schemas.openxmlformats.org/drawingml/2006/table">
            <a:tbl>
              <a:tblPr/>
              <a:tblGrid>
                <a:gridCol w="5864225"/>
                <a:gridCol w="1512888"/>
                <a:gridCol w="13081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(2017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323528" y="1508125"/>
            <a:ext cx="842518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ухтинцы!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>
              <a:latin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</a:rPr>
              <a:t>	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проекта бюджета МОГО «Ухта»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2017 год и плановый период 2018 и 2019 годов.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Информация в доступной форме знакомит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вас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 основными целями, задачами и приоритетными направлениями бюджетной политики МОГО «Ухта», основными характеристиками бюджета МОГО «Ухта».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2017 – 2019 годах потребуется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не только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проводить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большую работу по выявлению имеющихся финансовых ресурсов и дополнительных источников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доходов, но и повышать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эффективность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расходов.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Мы открыты для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ваших предложений и замечаний.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С уважением, </a:t>
            </a: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М.Н. Османов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25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  <a:endParaRPr lang="ru-RU" sz="13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тавка налога: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  <a:endParaRPr lang="ru-RU" sz="12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%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объекта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331)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илищным фондом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егковые автомобили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Республики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 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462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354563"/>
              </p:ext>
            </p:extLst>
          </p:nvPr>
        </p:nvGraphicFramePr>
        <p:xfrm>
          <a:off x="341530" y="1133745"/>
          <a:ext cx="4365485" cy="533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580686"/>
              </p:ext>
            </p:extLst>
          </p:nvPr>
        </p:nvGraphicFramePr>
        <p:xfrm>
          <a:off x="5126242" y="1241900"/>
          <a:ext cx="4017757" cy="531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1031257" y="6276215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3 582,9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859" y="6276216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3 558,0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6705" y="1241900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2016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7185" y="1215423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2859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722171"/>
              </p:ext>
            </p:extLst>
          </p:nvPr>
        </p:nvGraphicFramePr>
        <p:xfrm>
          <a:off x="251520" y="1406219"/>
          <a:ext cx="4410490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900367"/>
              </p:ext>
            </p:extLst>
          </p:nvPr>
        </p:nvGraphicFramePr>
        <p:xfrm>
          <a:off x="5076056" y="1340768"/>
          <a:ext cx="4067944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1016605" y="6275879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3 027,5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7105" y="6256124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3 032,6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6635" y="126458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5586" y="1262368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284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12017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856" y="1150938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409" y="169703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59,4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49,8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54,1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57,2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57,2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2017 </a:t>
            </a:r>
            <a:r>
              <a:rPr lang="ru-RU" sz="1400" b="1" u="sng" dirty="0">
                <a:cs typeface="Tahoma" pitchFamily="34" charset="0"/>
              </a:rPr>
              <a:t>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2327" y="5257562"/>
            <a:ext cx="433644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dirty="0" smtClean="0">
                <a:cs typeface="Tahoma" pitchFamily="34" charset="0"/>
              </a:rPr>
              <a:t>2015 </a:t>
            </a:r>
            <a:r>
              <a:rPr lang="ru-RU" sz="1400" dirty="0">
                <a:cs typeface="Tahoma" pitchFamily="34" charset="0"/>
              </a:rPr>
              <a:t>год </a:t>
            </a:r>
            <a:r>
              <a:rPr lang="ru-RU" sz="1400" dirty="0" smtClean="0">
                <a:cs typeface="Tahoma" pitchFamily="34" charset="0"/>
              </a:rPr>
              <a:t>– 1 376,1</a:t>
            </a:r>
            <a:endParaRPr lang="ru-RU" sz="14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2016 </a:t>
            </a:r>
            <a:r>
              <a:rPr lang="ru-RU" sz="1400" dirty="0" smtClean="0">
                <a:cs typeface="Tahoma" pitchFamily="34" charset="0"/>
              </a:rPr>
              <a:t>год (факт) </a:t>
            </a:r>
            <a:r>
              <a:rPr lang="ru-RU" sz="1400" dirty="0">
                <a:cs typeface="Tahoma" pitchFamily="34" charset="0"/>
              </a:rPr>
              <a:t>– </a:t>
            </a:r>
            <a:r>
              <a:rPr lang="ru-RU" sz="1400" dirty="0" smtClean="0">
                <a:cs typeface="Tahoma" pitchFamily="34" charset="0"/>
              </a:rPr>
              <a:t>1 458,2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</a:t>
            </a:r>
            <a:r>
              <a:rPr lang="ru-RU" sz="1400" b="1" u="sng" dirty="0" smtClean="0">
                <a:cs typeface="Tahoma" pitchFamily="34" charset="0"/>
              </a:rPr>
              <a:t>2017 год </a:t>
            </a:r>
            <a:r>
              <a:rPr lang="ru-RU" sz="1400" b="1" u="sng" dirty="0">
                <a:cs typeface="Tahoma" pitchFamily="34" charset="0"/>
              </a:rPr>
              <a:t>–</a:t>
            </a:r>
            <a:r>
              <a:rPr lang="ru-RU" sz="1400" b="1" u="sng" dirty="0" smtClean="0">
                <a:cs typeface="Tahoma" pitchFamily="34" charset="0"/>
              </a:rPr>
              <a:t> 1 351,6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2018 год – 1 338,2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2019 год – 1 343,0</a:t>
            </a:r>
            <a:endParaRPr lang="ru-RU" sz="1400" dirty="0">
              <a:cs typeface="Tahoma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22014" y="171589"/>
            <a:ext cx="5457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</a:t>
            </a:r>
          </a:p>
          <a:p>
            <a:r>
              <a:rPr lang="ru-RU" sz="20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еналоговых доходов</a:t>
            </a:r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9656" y="3686680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242,6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251,3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236,5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237,3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237,5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525" y="5475724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732,4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748,7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744,3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755,4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763,0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8497" y="176679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91,0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117,4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39,8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16,9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16,5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7522" y="3691572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год – 183,7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202,7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192,6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186,0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182,9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7937" y="5517053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67,0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88,3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84,3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85,4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85,9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доходов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099596"/>
              </p:ext>
            </p:extLst>
          </p:nvPr>
        </p:nvGraphicFramePr>
        <p:xfrm>
          <a:off x="0" y="1262062"/>
          <a:ext cx="896620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77272"/>
            <a:ext cx="864076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Выпадающие доходы при предоставлении льгот по местным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21048"/>
              </p:ext>
            </p:extLst>
          </p:nvPr>
        </p:nvGraphicFramePr>
        <p:xfrm>
          <a:off x="250825" y="1499770"/>
          <a:ext cx="8712967" cy="48737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19065"/>
                <a:gridCol w="707652"/>
                <a:gridCol w="884565"/>
                <a:gridCol w="840337"/>
                <a:gridCol w="840337"/>
                <a:gridCol w="840337"/>
                <a:gridCol w="840337"/>
                <a:gridCol w="840337"/>
              </a:tblGrid>
              <a:tr h="444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1. Сумма</a:t>
                      </a:r>
                      <a:r>
                        <a:rPr lang="ru-RU" sz="1200" b="1" baseline="0" dirty="0" smtClean="0"/>
                        <a:t> льготы по земельному налогу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20.11.2014 № 331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1057430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657303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290477" y="5499230"/>
            <a:ext cx="28680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Безвозмездные поступления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</a:t>
            </a:r>
            <a:r>
              <a:rPr lang="ru-RU" sz="1200" b="1" dirty="0" smtClean="0">
                <a:cs typeface="Tahoma" pitchFamily="34" charset="0"/>
              </a:rPr>
              <a:t>т других бюджетов бюджетной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с</a:t>
            </a:r>
            <a:r>
              <a:rPr lang="ru-RU" sz="1200" b="1" dirty="0" smtClean="0">
                <a:cs typeface="Tahoma" pitchFamily="34" charset="0"/>
              </a:rPr>
              <a:t>истемы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2 180,41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1610" y="1278842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5034" y="1270907"/>
            <a:ext cx="10086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1931" y="125284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graphicFrame>
        <p:nvGraphicFramePr>
          <p:cNvPr id="1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400975"/>
              </p:ext>
            </p:extLst>
          </p:nvPr>
        </p:nvGraphicFramePr>
        <p:xfrm>
          <a:off x="3088351" y="1432730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289374"/>
              </p:ext>
            </p:extLst>
          </p:nvPr>
        </p:nvGraphicFramePr>
        <p:xfrm>
          <a:off x="6042025" y="1462638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79099" y="5498174"/>
            <a:ext cx="28680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Безвозмездные поступления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</a:t>
            </a:r>
            <a:r>
              <a:rPr lang="ru-RU" sz="1200" b="1" dirty="0" smtClean="0">
                <a:cs typeface="Tahoma" pitchFamily="34" charset="0"/>
              </a:rPr>
              <a:t>т других бюджетов бюджетной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с</a:t>
            </a:r>
            <a:r>
              <a:rPr lang="ru-RU" sz="1200" b="1" dirty="0" smtClean="0">
                <a:cs typeface="Tahoma" pitchFamily="34" charset="0"/>
              </a:rPr>
              <a:t>истемы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689,35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4055" y="5500098"/>
            <a:ext cx="28680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Безвозмездные поступления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</a:t>
            </a:r>
            <a:r>
              <a:rPr lang="ru-RU" sz="1200" b="1" dirty="0" smtClean="0">
                <a:cs typeface="Tahoma" pitchFamily="34" charset="0"/>
              </a:rPr>
              <a:t>т других бюджетов бюджетной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с</a:t>
            </a:r>
            <a:r>
              <a:rPr lang="ru-RU" sz="1200" b="1" dirty="0" smtClean="0">
                <a:cs typeface="Tahoma" pitchFamily="34" charset="0"/>
              </a:rPr>
              <a:t>истемы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689,59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36715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71412"/>
              </p:ext>
            </p:extLst>
          </p:nvPr>
        </p:nvGraphicFramePr>
        <p:xfrm>
          <a:off x="161510" y="1138501"/>
          <a:ext cx="8910989" cy="5415340"/>
        </p:xfrm>
        <a:graphic>
          <a:graphicData uri="http://schemas.openxmlformats.org/drawingml/2006/table">
            <a:tbl>
              <a:tblPr/>
              <a:tblGrid>
                <a:gridCol w="360039"/>
                <a:gridCol w="3555396"/>
                <a:gridCol w="990110"/>
                <a:gridCol w="990110"/>
                <a:gridCol w="1080120"/>
                <a:gridCol w="1035115"/>
                <a:gridCol w="900099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КВД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2015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2019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 </a:t>
                      </a:r>
                      <a:r>
                        <a:rPr lang="ru-RU" sz="1000" u="none" strike="noStrike" dirty="0">
                          <a:effectLst/>
                        </a:rPr>
                        <a:t>099,57 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 </a:t>
                      </a:r>
                      <a:r>
                        <a:rPr lang="ru-RU" sz="1000" u="none" strike="noStrike" dirty="0">
                          <a:effectLst/>
                        </a:rPr>
                        <a:t>120,08 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2 180,41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1 689,35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1 689,59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313,51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346,28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274,43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176,61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174,82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Дотации на выравнивание бюджетной обеспеченности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128,56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217,45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237,31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176,61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174,82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33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184,95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128,83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37,12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272,96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223,60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407,16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48,67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50,27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обеспечение жильем молодых семей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7,13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10,33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609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государственную поддержку малого и среднего предпринимательства, включая крестьянские (фермерские хозяйства)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0,12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1,15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109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реализацию федеральных целевых программ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7,45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8,82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17,59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202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1,69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6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 бюджетам муниципальных образований на обеспечение мероприятий по переселению граждан из аварийного жилищного фонда за счет средств, поступивших от государственной корпорации - Фонда содействия реформированию жилищно-коммунального хозяйства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40,44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62,42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151,56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402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Субсидии бюджетам муниципальных образований на обеспечение мероприятий по переселению граждан из аварийного жилищного фонда за счет средств бюджетов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25,95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50,36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13,72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2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65342"/>
              </p:ext>
            </p:extLst>
          </p:nvPr>
        </p:nvGraphicFramePr>
        <p:xfrm>
          <a:off x="161509" y="1194525"/>
          <a:ext cx="8910990" cy="5296735"/>
        </p:xfrm>
        <a:graphic>
          <a:graphicData uri="http://schemas.openxmlformats.org/drawingml/2006/table">
            <a:tbl>
              <a:tblPr/>
              <a:tblGrid>
                <a:gridCol w="315035"/>
                <a:gridCol w="3555395"/>
                <a:gridCol w="900100"/>
                <a:gridCol w="990110"/>
                <a:gridCol w="1125125"/>
                <a:gridCol w="1035115"/>
                <a:gridCol w="990110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КВД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2015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2019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3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Субсидии бюджетам городских округов на модернизацию региональных систем дошкольного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образования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57,15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555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Субсидии бюджетам на реализацию мероприятий государственной программы Российской Федерации "Доступная среда" на 2011 - 2020 годы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Субсидии бюджетам городских округов на поддержку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отрасли культуры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857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Субсидии бюджетам городских округов на обеспечение развития и укрепления материально-технической базы муниципальных домов культуры, поддержку творческой деятельности муниципальных театров в городах с численностью до 300 тыс. человек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6,07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31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Прочие субсидии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133,03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40,52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217,39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48,67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50,27</a:t>
                      </a: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469,09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499,41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1 458,82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1 464,07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1 464,50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537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составление (изменение)  списков кандидатов в присяжные заседатели федеральных судов общей юрисдикции в Росийской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58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Субвенции местным бюджетам на выполнение передаваемых полномочий субъектов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17,86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21,99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20,37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16,86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16,87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58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Субвенции бюджетам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42,16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30,78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36,31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43,43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43,85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94757"/>
              </p:ext>
            </p:extLst>
          </p:nvPr>
        </p:nvGraphicFramePr>
        <p:xfrm>
          <a:off x="161510" y="1142730"/>
          <a:ext cx="8910989" cy="5448170"/>
        </p:xfrm>
        <a:graphic>
          <a:graphicData uri="http://schemas.openxmlformats.org/drawingml/2006/table">
            <a:tbl>
              <a:tblPr/>
              <a:tblGrid>
                <a:gridCol w="270030"/>
                <a:gridCol w="3600400"/>
                <a:gridCol w="990110"/>
                <a:gridCol w="990110"/>
                <a:gridCol w="1080120"/>
                <a:gridCol w="1035115"/>
                <a:gridCol w="94510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Наименование КВД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2015 год         факт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2017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Бюджетные назначения 2019 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Субвенции бюджетам муниципальных образований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4,06</a:t>
                      </a:r>
                    </a:p>
                  </a:txBody>
                  <a:tcPr marL="7620" marR="7620" marT="762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юрисдикции в Российской Федерации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990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осуществление полномочий по обеспечению жильем отдельных категорий граждан, установленных федеральными законами от 12 января 1995 года № 5-ФЗ "О ветеранах" и от 24 ноября 1995 года № 181-ФЗ "О социальной защите инвалидов в Российской Федерации"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3,38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2,93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5,21</a:t>
                      </a:r>
                    </a:p>
                  </a:txBody>
                  <a:tcPr marL="7620" marR="7620" marT="762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проведение Всероссийской сельскохозяйственной переписи в 2016 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23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Прочие субвенции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402,44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439,97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1 395,02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1 394,51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1 394,51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Иные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трансферты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44,01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50,79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507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Межбюджетные трансферты, передаваемые бюджетам на комплектование книжных фондов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библиотек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муниципальных образований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855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Межбюджетные трансферты, передаваемые бюджетам на подключение общедоступных библиотек Российской Федерации к сети Интернет и развитие системы библиотечного дела с учетом задачи расширения информационных технологий и оццифровки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Прочие межбюджетные трансферты, передаваемые бюджетам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43,96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50,74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 МОГО «Ухта»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293" y="1163637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39752" y="1330741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1400" b="1" dirty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</a:rPr>
              <a:t>18 </a:t>
            </a:r>
            <a:r>
              <a:rPr lang="ru-RU" sz="1400" dirty="0">
                <a:latin typeface="Tahoma" pitchFamily="34" charset="0"/>
              </a:rPr>
              <a:t>населенных </a:t>
            </a:r>
            <a:r>
              <a:rPr lang="ru-RU" sz="1400" dirty="0" smtClean="0">
                <a:latin typeface="Tahoma" pitchFamily="34" charset="0"/>
              </a:rPr>
              <a:t>пунктов</a:t>
            </a:r>
          </a:p>
          <a:p>
            <a:r>
              <a:rPr lang="ru-RU" sz="1400" dirty="0" smtClean="0">
                <a:latin typeface="Tahoma" pitchFamily="34" charset="0"/>
              </a:rPr>
              <a:t>Протяженность </a:t>
            </a:r>
            <a:r>
              <a:rPr lang="ru-RU" sz="1400" dirty="0">
                <a:latin typeface="Tahoma" pitchFamily="34" charset="0"/>
              </a:rPr>
              <a:t>автомобильных </a:t>
            </a:r>
            <a:r>
              <a:rPr lang="ru-RU" sz="1400" dirty="0" smtClean="0">
                <a:latin typeface="Tahoma" pitchFamily="34" charset="0"/>
              </a:rPr>
              <a:t>дорог </a:t>
            </a:r>
            <a:r>
              <a:rPr lang="ru-RU" sz="1400" b="1" dirty="0" smtClean="0">
                <a:latin typeface="Tahoma" pitchFamily="34" charset="0"/>
              </a:rPr>
              <a:t>109,13 </a:t>
            </a:r>
            <a:r>
              <a:rPr lang="ru-RU" sz="1400" dirty="0" smtClean="0">
                <a:latin typeface="Tahoma" pitchFamily="34" charset="0"/>
              </a:rPr>
              <a:t>км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Городское население   </a:t>
            </a:r>
            <a:r>
              <a:rPr lang="ru-RU" sz="1400" b="1" dirty="0"/>
              <a:t>98 </a:t>
            </a:r>
            <a:r>
              <a:rPr lang="ru-RU" sz="1400" dirty="0"/>
              <a:t>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Сельское население  </a:t>
            </a:r>
            <a:r>
              <a:rPr lang="ru-RU" sz="1400" b="1" dirty="0"/>
              <a:t>2 </a:t>
            </a:r>
            <a:r>
              <a:rPr lang="ru-RU" sz="1400" dirty="0" smtClean="0"/>
              <a:t>%</a:t>
            </a:r>
            <a:endParaRPr lang="ru-RU" sz="1400" dirty="0">
              <a:latin typeface="Tahoma" pitchFamily="34" charset="0"/>
            </a:endParaRP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1071624"/>
            <a:ext cx="2231444" cy="16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91241"/>
              </p:ext>
            </p:extLst>
          </p:nvPr>
        </p:nvGraphicFramePr>
        <p:xfrm>
          <a:off x="107505" y="2915385"/>
          <a:ext cx="8928990" cy="36118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3"/>
                <a:gridCol w="1152128"/>
                <a:gridCol w="1080120"/>
                <a:gridCol w="1152128"/>
                <a:gridCol w="1008112"/>
                <a:gridCol w="108011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8">
                <a:tc gridSpan="4">
                  <a:txBody>
                    <a:bodyPr/>
                    <a:lstStyle/>
                    <a:p>
                      <a:r>
                        <a:rPr lang="ru-RU" sz="1100" dirty="0" smtClean="0"/>
                        <a:t>Демография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Численность населения среднегодовая, тыс. чел.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120,1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119,4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118,6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118,2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118,0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Общий коэффициент</a:t>
                      </a:r>
                      <a:r>
                        <a:rPr lang="ru-RU" sz="1100" baseline="0" dirty="0" smtClean="0"/>
                        <a:t> рождаемости (на 1 000 чел.)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11,9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Общий коэффициент смертности (на 1 000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чел.)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11,2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10,9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10,9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100" dirty="0" smtClean="0"/>
                        <a:t>Торговля и услуги населению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Индекс потребительских цен (% к предыдущему году)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113,2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104,8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105,2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104,8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104,5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Оборот розничной торговли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20 870,2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20 450,3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20 139,0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20 522,5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20 913,1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20">
                <a:tc gridSpan="6">
                  <a:txBody>
                    <a:bodyPr/>
                    <a:lstStyle/>
                    <a:p>
                      <a:r>
                        <a:rPr lang="ru-RU" sz="1100" dirty="0" smtClean="0"/>
                        <a:t>Денежные доходы населения, труд и занятость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8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Величина прожиточного минимума (руб. в месяц)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11,4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12,0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13,1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Среднемесячная номинальная</a:t>
                      </a:r>
                      <a:r>
                        <a:rPr lang="ru-RU" sz="1100" baseline="0" dirty="0" smtClean="0"/>
                        <a:t> начисленная з/п (тыс. руб.)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50,8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55,5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58,3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60,7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63,1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Уровень безработицы (%)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0,5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увеличению доходов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151355" y="1502522"/>
            <a:ext cx="8786895" cy="1296407"/>
          </a:xfrm>
          <a:prstGeom prst="homePlate">
            <a:avLst>
              <a:gd name="adj" fmla="val 2639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48900" y="1569782"/>
            <a:ext cx="1309634" cy="114844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53599" y="1664999"/>
            <a:ext cx="1100235" cy="97145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151354" y="3145542"/>
            <a:ext cx="8786896" cy="1296408"/>
          </a:xfrm>
          <a:prstGeom prst="homePlate">
            <a:avLst>
              <a:gd name="adj" fmla="val 2639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151354" y="4804955"/>
            <a:ext cx="8786896" cy="1296410"/>
          </a:xfrm>
          <a:prstGeom prst="homePlate">
            <a:avLst>
              <a:gd name="adj" fmla="val 2639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44554" y="4872214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344589" y="4967431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99473" y="1605395"/>
            <a:ext cx="731001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Заключен договор о взаимном сотрудничестве между Межрайонной </a:t>
            </a:r>
            <a:endParaRPr lang="ru-RU" sz="1600" dirty="0" smtClean="0"/>
          </a:p>
          <a:p>
            <a:r>
              <a:rPr lang="ru-RU" sz="1600" dirty="0" smtClean="0"/>
              <a:t>инспекцией Федеральной </a:t>
            </a:r>
            <a:r>
              <a:rPr lang="ru-RU" sz="1600" dirty="0"/>
              <a:t>налоговой службы № 3 по Республике Коми и </a:t>
            </a:r>
            <a:endParaRPr lang="ru-RU" sz="1600" dirty="0" smtClean="0"/>
          </a:p>
          <a:p>
            <a:r>
              <a:rPr lang="ru-RU" sz="1600" dirty="0" smtClean="0"/>
              <a:t>администрацией </a:t>
            </a:r>
            <a:r>
              <a:rPr lang="ru-RU" sz="1600" dirty="0"/>
              <a:t>МОГО «Ухта». </a:t>
            </a:r>
            <a:r>
              <a:rPr lang="ru-RU" sz="1600" dirty="0" smtClean="0"/>
              <a:t>Будет </a:t>
            </a:r>
            <a:r>
              <a:rPr lang="ru-RU" sz="1600" dirty="0"/>
              <a:t>продолжена работа по легализации </a:t>
            </a:r>
            <a:endParaRPr lang="ru-RU" sz="1600" dirty="0" smtClean="0"/>
          </a:p>
          <a:p>
            <a:r>
              <a:rPr lang="ru-RU" sz="1600" dirty="0" smtClean="0"/>
              <a:t>объектов </a:t>
            </a:r>
            <a:r>
              <a:rPr lang="ru-RU" sz="1600" dirty="0"/>
              <a:t>налогообложения, трудовой деятельности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6695" y="3494635"/>
            <a:ext cx="715612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Развитие социального партнерства («шефство») – </a:t>
            </a:r>
            <a:r>
              <a:rPr lang="ru-RU" sz="1600" dirty="0" smtClean="0"/>
              <a:t>планируется </a:t>
            </a:r>
          </a:p>
          <a:p>
            <a:r>
              <a:rPr lang="ru-RU" sz="1600" dirty="0" smtClean="0"/>
              <a:t>заключение договоров с </a:t>
            </a:r>
            <a:r>
              <a:rPr lang="ru-RU" sz="1600" dirty="0"/>
              <a:t>Газпромом, Лукойлом, </a:t>
            </a:r>
            <a:r>
              <a:rPr lang="ru-RU" sz="1600" dirty="0" err="1" smtClean="0"/>
              <a:t>Транснефтью</a:t>
            </a:r>
            <a:r>
              <a:rPr lang="ru-RU" sz="1600" dirty="0" smtClean="0"/>
              <a:t>, </a:t>
            </a:r>
            <a:r>
              <a:rPr lang="ru-RU" sz="1600" dirty="0" err="1" smtClean="0"/>
              <a:t>Ситтеком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3900" y="5037662"/>
            <a:ext cx="661379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Снижение и недопущение роста задолженности по неналоговым </a:t>
            </a:r>
          </a:p>
          <a:p>
            <a:r>
              <a:rPr lang="ru-RU" sz="1600" dirty="0" smtClean="0"/>
              <a:t>доходам (</a:t>
            </a:r>
            <a:r>
              <a:rPr lang="ru-RU" sz="1600" dirty="0" err="1"/>
              <a:t>с</a:t>
            </a:r>
            <a:r>
              <a:rPr lang="ru-RU" sz="1600" dirty="0" err="1" smtClean="0"/>
              <a:t>правочно</a:t>
            </a:r>
            <a:r>
              <a:rPr lang="ru-RU" sz="1600" dirty="0" smtClean="0"/>
              <a:t>: по состоянию на 01.01.2016 – 95,4 млн. руб., </a:t>
            </a:r>
          </a:p>
          <a:p>
            <a:r>
              <a:rPr lang="ru-RU" sz="1600" dirty="0" smtClean="0"/>
              <a:t>на 01.01.2017 – 124,6 млн. руб.)</a:t>
            </a:r>
            <a:endParaRPr lang="ru-RU" sz="1600" dirty="0"/>
          </a:p>
        </p:txBody>
      </p:sp>
      <p:sp>
        <p:nvSpPr>
          <p:cNvPr id="6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257749" y="3212798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57784" y="3308015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8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-9525"/>
            <a:ext cx="86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2355850" y="1930400"/>
            <a:ext cx="46593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МОГО «УХТА»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700564"/>
              </p:ext>
            </p:extLst>
          </p:nvPr>
        </p:nvGraphicFramePr>
        <p:xfrm>
          <a:off x="107504" y="1484784"/>
          <a:ext cx="8856984" cy="532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96814" y="6201237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3 656,8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450912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53,1%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5273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7343" y="235163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5665" y="20580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9312" y="219313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5052" y="22811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5654" y="226283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8067" y="250501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6896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19,2%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2979" y="206960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0,3%</a:t>
            </a:r>
            <a:endParaRPr lang="ru-RU" sz="1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189573"/>
              </p:ext>
            </p:extLst>
          </p:nvPr>
        </p:nvGraphicFramePr>
        <p:xfrm>
          <a:off x="4455480" y="1379867"/>
          <a:ext cx="479704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1050" y="630757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019,6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580" y="44107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6421" y="324983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2623" y="30019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88" y="28922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5148" y="28030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4358" y="293673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4970" y="30793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2610" y="30015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</a:t>
            </a:r>
            <a:r>
              <a:rPr lang="ru-RU" sz="1000" b="1" dirty="0" smtClean="0">
                <a:cs typeface="Tahoma" pitchFamily="34" charset="0"/>
              </a:rPr>
              <a:t>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8581" y="32698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9545" y="35199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287656"/>
              </p:ext>
            </p:extLst>
          </p:nvPr>
        </p:nvGraphicFramePr>
        <p:xfrm>
          <a:off x="-1568" y="1145089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24543" y="4420943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64,0%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0402" y="346220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7300" y="324419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6989" y="300159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2322" y="30718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9220" y="289178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1955" y="28229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2509" y="290051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1253" y="29888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6843" y="323342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0454" y="6316756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2 969,5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30 828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569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168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181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034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253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345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364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5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919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493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обучающегося в 2017 году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103 415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учреждения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– 8 097)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63 619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учреждения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12 442)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32 479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</a:t>
            </a:r>
            <a:r>
              <a:rPr lang="ru-RU" sz="1400">
                <a:latin typeface="Tahoma" pitchFamily="34" charset="0"/>
                <a:cs typeface="Tahoma" pitchFamily="34" charset="0"/>
              </a:rPr>
              <a:t>обучающегося </a:t>
            </a:r>
            <a:r>
              <a:rPr lang="ru-RU" sz="1400" smtClean="0">
                <a:latin typeface="Tahoma" pitchFamily="34" charset="0"/>
                <a:cs typeface="Tahoma" pitchFamily="34" charset="0"/>
              </a:rPr>
              <a:t>спортивной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школы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2 077)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84 300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475)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31 412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265)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/>
          </a:p>
        </p:txBody>
      </p:sp>
      <p:sp>
        <p:nvSpPr>
          <p:cNvPr id="43" name="Овал 42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8 618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302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1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707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7 025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618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058622"/>
            <a:ext cx="870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Проект сформирован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 рамках девяти муниципальных и одной иной программы. 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цель 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5513" y="1724788"/>
            <a:ext cx="44281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Муниципальные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2016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Переселение граждан, проживающих на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территории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МОГО «Ухта», из аварийного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жилищного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фонда 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2013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- 2017 годы».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88024" y="5867219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Программные расходы бюджета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68703"/>
              </p:ext>
            </p:extLst>
          </p:nvPr>
        </p:nvGraphicFramePr>
        <p:xfrm>
          <a:off x="320675" y="1484785"/>
          <a:ext cx="8680450" cy="49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68959" y="522920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56,2%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8554" y="262151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9468" y="254312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1032" y="246940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5618" y="273391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3096" y="30512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6145" y="333893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15,4%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7856" y="282677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4801" y="264466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7295" y="300739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5223" y="6181301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3 444,6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Программные расходы бюджета</a:t>
            </a:r>
            <a:endParaRPr lang="ru-RU" dirty="0" smtClean="0"/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/>
          </a:p>
        </p:txBody>
      </p:sp>
      <p:sp>
        <p:nvSpPr>
          <p:cNvPr id="22" name="TextBox 21"/>
          <p:cNvSpPr txBox="1"/>
          <p:nvPr/>
        </p:nvSpPr>
        <p:spPr>
          <a:xfrm>
            <a:off x="8316913" y="1110750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211084"/>
              </p:ext>
            </p:extLst>
          </p:nvPr>
        </p:nvGraphicFramePr>
        <p:xfrm>
          <a:off x="218772" y="93778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19698" y="446949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68,9%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4486" y="314559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3227" y="27900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54" y="32128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1351" y="305553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5671" y="28031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6096" y="30383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6918" y="331333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7111" y="31028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7,2%</a:t>
            </a:r>
            <a:endParaRPr lang="ru-RU" sz="1000" b="1" dirty="0">
              <a:cs typeface="Tahoma" pitchFamily="34" charset="0"/>
            </a:endParaRPr>
          </a:p>
        </p:txBody>
      </p:sp>
      <p:graphicFrame>
        <p:nvGraphicFramePr>
          <p:cNvPr id="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052925"/>
              </p:ext>
            </p:extLst>
          </p:nvPr>
        </p:nvGraphicFramePr>
        <p:xfrm>
          <a:off x="4470157" y="100661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790018" y="4469497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67,8%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1565" y="318345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1498" y="284775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9079" y="32932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5345" y="307144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4315" y="28566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65716" y="30450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26174" y="333512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97951" y="31230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1040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2 766,1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02405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2 820,3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объема финансирования муниципальных программ в 2017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389717"/>
              </p:ext>
            </p:extLst>
          </p:nvPr>
        </p:nvGraphicFramePr>
        <p:xfrm>
          <a:off x="161510" y="1108005"/>
          <a:ext cx="8685965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0540"/>
                <a:gridCol w="1233279"/>
                <a:gridCol w="1136906"/>
                <a:gridCol w="14552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муниципальной программы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Плановый</a:t>
                      </a:r>
                      <a:r>
                        <a:rPr lang="ru-RU" sz="1200" b="1" baseline="0" dirty="0" smtClean="0"/>
                        <a:t> объем финансирования в соответствии с решением Совета МОГО «Ухта» «О бюджете МОГО «Ухта» на 2017 год и плановый период 2018 и 2019 годов»</a:t>
                      </a:r>
                      <a:endParaRPr lang="ru-RU" sz="12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6292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от 14.12.2016 № 98</a:t>
                      </a:r>
                      <a:endParaRPr lang="ru-RU" sz="12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от 16.11.2017 № 230</a:t>
                      </a:r>
                      <a:endParaRPr lang="ru-RU" sz="12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отклонение (+увеличение; -сокращение)</a:t>
                      </a:r>
                      <a:endParaRPr lang="ru-RU" sz="12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системы муниципального управления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-41,4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экономики</a:t>
                      </a:r>
                      <a:r>
                        <a:rPr lang="ru-RU" sz="1200" baseline="0" dirty="0" smtClean="0"/>
                        <a:t>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Безопасность жизнедеятельности населения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-4,1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транспортной системы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3,8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Жилье и жилищно-коммунальное хозяйство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532,5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242,7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граждан,</a:t>
                      </a:r>
                      <a:r>
                        <a:rPr lang="ru-RU" sz="1200" baseline="0" dirty="0" smtClean="0"/>
                        <a:t> проживающих на территории МОГО «Ухта», из аварийного жилищного фонда на 2013-2017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216,5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образования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1 944,9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1 935,1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-9,8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53,9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поддержка населения</a:t>
                      </a:r>
                      <a:r>
                        <a:rPr lang="ru-RU" sz="1200" baseline="0" dirty="0" smtClean="0"/>
                        <a:t> на 2016-2020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физической культуры и спорта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программные расходы бюджета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2 964,8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3 444,6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479,8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9393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49430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6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102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46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8</a:t>
            </a:r>
            <a:r>
              <a:rPr lang="ru-RU" sz="1200" b="1" dirty="0" smtClean="0">
                <a:cs typeface="Tahoma" pitchFamily="34" charset="0"/>
              </a:rPr>
              <a:t> 097 </a:t>
            </a:r>
            <a:r>
              <a:rPr lang="ru-RU" sz="120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</a:t>
            </a:r>
            <a:r>
              <a:rPr lang="ru-RU" sz="1200" b="1" dirty="0" smtClean="0">
                <a:cs typeface="Tahoma" pitchFamily="34" charset="0"/>
              </a:rPr>
              <a:t>442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793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69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41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13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852604"/>
            <a:ext cx="1919288" cy="614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793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65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37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</a:t>
            </a:r>
            <a:r>
              <a:rPr lang="ru-RU" sz="1150" dirty="0" smtClean="0">
                <a:cs typeface="Tahoma" pitchFamily="34" charset="0"/>
              </a:rPr>
              <a:t>дополнительного </a:t>
            </a:r>
            <a:r>
              <a:rPr lang="ru-RU" sz="1150" dirty="0">
                <a:cs typeface="Tahoma" pitchFamily="34" charset="0"/>
              </a:rPr>
              <a:t>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</a:t>
            </a:r>
            <a:r>
              <a:rPr lang="ru-RU" sz="1150" b="1" dirty="0" smtClean="0">
                <a:cs typeface="Tahoma" pitchFamily="34" charset="0"/>
              </a:rPr>
              <a:t>690</a:t>
            </a:r>
            <a:r>
              <a:rPr lang="ru-RU" sz="1150" dirty="0" smtClean="0">
                <a:cs typeface="Tahoma" pitchFamily="34" charset="0"/>
              </a:rPr>
              <a:t> </a:t>
            </a:r>
            <a:r>
              <a:rPr lang="ru-RU" sz="1150" b="1" dirty="0" smtClean="0">
                <a:cs typeface="Tahoma" pitchFamily="34" charset="0"/>
              </a:rPr>
              <a:t> </a:t>
            </a:r>
            <a:r>
              <a:rPr lang="ru-RU" sz="1150" dirty="0" smtClean="0">
                <a:cs typeface="Tahoma" pitchFamily="34" charset="0"/>
              </a:rPr>
              <a:t>обучающихся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270" y="3683266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662" y="290670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спортивные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школы </a:t>
            </a:r>
            <a:endParaRPr lang="ru-RU" sz="12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</a:t>
            </a:r>
            <a:r>
              <a:rPr lang="ru-RU" sz="1200" b="1" dirty="0" smtClean="0">
                <a:cs typeface="Tahoma" pitchFamily="34" charset="0"/>
              </a:rPr>
              <a:t>077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511971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 smtClean="0">
                <a:cs typeface="Tahoma" pitchFamily="34" charset="0"/>
              </a:rPr>
              <a:t>475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732751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265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232841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9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988" y="4404826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910548"/>
            <a:ext cx="197643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Информационно-расчетный центр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111 </a:t>
            </a:r>
            <a:r>
              <a:rPr lang="ru-RU" sz="14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819553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99778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9979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7988" y="582658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64312"/>
              </p:ext>
            </p:extLst>
          </p:nvPr>
        </p:nvGraphicFramePr>
        <p:xfrm>
          <a:off x="85804" y="1157153"/>
          <a:ext cx="9013526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7811"/>
                <a:gridCol w="2489581"/>
                <a:gridCol w="675075"/>
                <a:gridCol w="630070"/>
                <a:gridCol w="615764"/>
                <a:gridCol w="684000"/>
                <a:gridCol w="666150"/>
                <a:gridCol w="675075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софинансирования,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экономики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экономики"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финансовая поддержка субъектов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транспортной системы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5,9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транспортной системы"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реконструкция, модернизация</a:t>
                      </a:r>
                      <a:r>
                        <a:rPr lang="ru-RU" sz="900" baseline="0" dirty="0" smtClean="0"/>
                        <a:t>, капитальный ремонт (ремонт) и содержание дорог общего пользования местного значения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99,0-95,0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1,0-5,0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"Жилье и жилищно - коммунальное хозяйство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24,7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212,5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21,9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ветеранов и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детей-сирот и детей, оставшихся без попечения родителей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10,8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7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"Жилище на 2015-2020 годы" </a:t>
                      </a:r>
                    </a:p>
                    <a:p>
                      <a:endParaRPr lang="ru-RU" sz="900" dirty="0" smtClean="0"/>
                    </a:p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13,6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13,9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17,7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строительство многоквартирных жилых домов и (или) долевое участие в их строительстве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3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транспортной системы»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(ремонт) и содержание объектов внешнего благоустройства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109,2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2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07956"/>
              </p:ext>
            </p:extLst>
          </p:nvPr>
        </p:nvGraphicFramePr>
        <p:xfrm>
          <a:off x="81205" y="1139200"/>
          <a:ext cx="8991145" cy="534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сельского хозяйства и регулирование рынков сельскохозяйственной продукции, сырья и продовольствия, развитие рыбохозяйственного комплекса в Республике Коми»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государственного полномочия Республики Коми по отлову</a:t>
                      </a:r>
                      <a:r>
                        <a:rPr lang="ru-RU" sz="900" baseline="0" dirty="0" smtClean="0"/>
                        <a:t> и содержанию безнадзорных животных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реализация народных проектов (приобретение и установка детской площадки)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культуры и туризма  в Республике Коми»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реконструкция, капитальный ремонт (ремонт) муниципального жилого фонда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«Воспроизводство и использование природных ресурсов и охрана окружающей среды»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регулирующей плотины, входящей в состав ГТС «Плотина на р. Лунь - </a:t>
                      </a:r>
                      <a:r>
                        <a:rPr lang="ru-RU" sz="900" dirty="0" err="1" smtClean="0"/>
                        <a:t>Вож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6,2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«Переселение граждан, проживающих</a:t>
                      </a:r>
                      <a:r>
                        <a:rPr lang="ru-RU" sz="900" b="1" baseline="0" dirty="0" smtClean="0"/>
                        <a:t> на территории МОГО «Ухта», из аварийного жилищного фонда на 2013-2017 годы</a:t>
                      </a:r>
                      <a:r>
                        <a:rPr lang="ru-RU" sz="900" b="1" dirty="0" smtClean="0"/>
                        <a:t>»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154,6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69,0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32,4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строительства и жилищно-коммунального</a:t>
                      </a:r>
                      <a:r>
                        <a:rPr lang="ru-RU" sz="900" baseline="0" dirty="0" smtClean="0"/>
                        <a:t> комплекса, энергосбережение и повышение энергоэффективности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переселение граждан из аварийного жилого фонда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154,6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69,0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32,4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61,0-69,0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23,0-27,0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8,0-12,0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образования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496,1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6,4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образования"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образовательными учреждениями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397,2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мероприятия по организации питания обучающихся 1 - 4 классов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47,7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ГП РК "Развитие образования"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материально-технической базы общеобразовательных учреждений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3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45139"/>
              </p:ext>
            </p:extLst>
          </p:nvPr>
        </p:nvGraphicFramePr>
        <p:xfrm>
          <a:off x="81205" y="1150775"/>
          <a:ext cx="8991145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15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ГП РК "Развитие образования"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реализация народных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ahoma"/>
                        </a:rPr>
                        <a:t> проектов (реализация новой модели системы ДОД на базе МУ ДО «ЦЮТ»)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ГП РК "Развитие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образования"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оздоровительной кампании детей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36,3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"Культура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5,8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34,1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3,9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5012">
                <a:tc rowSpan="5">
                  <a:txBody>
                    <a:bodyPr/>
                    <a:lstStyle/>
                    <a:p>
                      <a:r>
                        <a:rPr lang="ru-RU" sz="900" dirty="0" smtClean="0"/>
                        <a:t>ГП РК "Культура Республики Коми"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и текущий ремонт объектов культуры,</a:t>
                      </a:r>
                      <a:r>
                        <a:rPr lang="ru-RU" sz="900" baseline="0" dirty="0" smtClean="0"/>
                        <a:t> дополнительного образования детей, объектов культурного наследия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15,5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учреждениями</a:t>
                      </a:r>
                      <a:r>
                        <a:rPr lang="ru-RU" sz="900" baseline="0" dirty="0" smtClean="0"/>
                        <a:t> культуры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12,5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реализация народных проектов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60,0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комплектование документных (книжных) фондов библиотек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«Доступная среда на 2011-2020 годы» </a:t>
                      </a:r>
                    </a:p>
                    <a:p>
                      <a:r>
                        <a:rPr lang="ru-RU" sz="900" dirty="0" smtClean="0"/>
                        <a:t>ГП РК «Доступная среда на 2016-2020 годы»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5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70538"/>
              </p:ext>
            </p:extLst>
          </p:nvPr>
        </p:nvGraphicFramePr>
        <p:xfrm>
          <a:off x="81205" y="1150775"/>
          <a:ext cx="8991145" cy="3020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«Ухта» «Социальная поддержка населения на 2016 - 2020 годы»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субсидий</a:t>
                      </a:r>
                      <a:r>
                        <a:rPr lang="ru-RU" sz="900" baseline="0" dirty="0" smtClean="0"/>
                        <a:t> социально ориентированным некоммерческим организациям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«Ухта» «Развитие физической культуры и спорта на 2014-2020 годы»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3,9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«Доступная среда на 2011-2020 годы»</a:t>
                      </a:r>
                    </a:p>
                    <a:p>
                      <a:r>
                        <a:rPr lang="ru-RU" sz="900" dirty="0" smtClean="0"/>
                        <a:t>ГП РК «Доступная среда</a:t>
                      </a:r>
                      <a:r>
                        <a:rPr lang="ru-RU" sz="900" baseline="0" dirty="0" smtClean="0"/>
                        <a:t> на 2016-2020 годы»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физической культуры и спорта»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физкультурно-спортивными</a:t>
                      </a:r>
                      <a:r>
                        <a:rPr lang="ru-RU" sz="900" baseline="0" dirty="0" smtClean="0"/>
                        <a:t> учреждениями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3,4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реализация народных</a:t>
                      </a:r>
                      <a:r>
                        <a:rPr lang="ru-RU" sz="900" baseline="0" dirty="0" smtClean="0"/>
                        <a:t> проектов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Всего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185,4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1 822,0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67,2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2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376695"/>
              </p:ext>
            </p:extLst>
          </p:nvPr>
        </p:nvGraphicFramePr>
        <p:xfrm>
          <a:off x="231837" y="1112937"/>
          <a:ext cx="8734301" cy="568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5420" y="491546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57,3%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743" y="2379022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3,2%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8931" y="240446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5296" y="271223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0651" y="238044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7173" y="250355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0092" y="332659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6287" y="396196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8456" y="277325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9846" y="237886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3906964" y="853834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2017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8491" y="6381328"/>
            <a:ext cx="219002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212,2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6338" y="22252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0587" y="261541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2723" y="228134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4341" y="21248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0,5%</a:t>
            </a:r>
            <a:endParaRPr lang="ru-RU" sz="1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06295"/>
              </p:ext>
            </p:extLst>
          </p:nvPr>
        </p:nvGraphicFramePr>
        <p:xfrm>
          <a:off x="231837" y="1340768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545" y="456470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62,5%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9072" y="308143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483" y="327570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2192" y="342531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545" y="33737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5848" y="37472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8192" y="294561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614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1835696" y="985504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2018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172944"/>
              </p:ext>
            </p:extLst>
          </p:nvPr>
        </p:nvGraphicFramePr>
        <p:xfrm>
          <a:off x="4722561" y="1342202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28"/>
          <p:cNvSpPr>
            <a:spLocks noChangeArrowheads="1"/>
          </p:cNvSpPr>
          <p:nvPr/>
        </p:nvSpPr>
        <p:spPr bwMode="auto">
          <a:xfrm>
            <a:off x="6058288" y="1001062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8509" y="461100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61,8%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6441" y="309433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0767" y="327583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4380" y="343028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03052" y="338511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88201" y="373594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6959" y="300595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3387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6631" y="6309320"/>
            <a:ext cx="219002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203,4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3722" y="6309319"/>
            <a:ext cx="219002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199,3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75" y="36227"/>
            <a:ext cx="5508625" cy="1052513"/>
          </a:xfrm>
        </p:spPr>
        <p:txBody>
          <a:bodyPr/>
          <a:lstStyle/>
          <a:p>
            <a:r>
              <a:rPr lang="ru-RU" dirty="0" smtClean="0"/>
              <a:t>Мероприятия по расходам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1355" y="1392353"/>
            <a:ext cx="8813132" cy="859155"/>
            <a:chOff x="151355" y="1143426"/>
            <a:chExt cx="8813132" cy="859155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51355" y="114342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16000" y="118800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85386" y="125110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1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354" y="2377417"/>
            <a:ext cx="8813132" cy="859155"/>
            <a:chOff x="151354" y="2128490"/>
            <a:chExt cx="8813132" cy="859155"/>
          </a:xfrm>
        </p:grpSpPr>
        <p:sp>
          <p:nvSpPr>
            <p:cNvPr id="32" name="Пятиугольник 31"/>
            <p:cNvSpPr/>
            <p:nvPr/>
          </p:nvSpPr>
          <p:spPr>
            <a:xfrm rot="10800000">
              <a:off x="151354" y="212849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15999" y="2173064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285385" y="2236166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3"/>
                  </a:solidFill>
                </a:rPr>
                <a:t>2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51355" y="3359327"/>
            <a:ext cx="8813132" cy="859155"/>
            <a:chOff x="151355" y="3134778"/>
            <a:chExt cx="8813132" cy="859155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151355" y="3134778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16000" y="3179352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285386" y="3242454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/>
                  </a:solidFill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51200" y="4342127"/>
            <a:ext cx="8813132" cy="859155"/>
            <a:chOff x="151200" y="4093200"/>
            <a:chExt cx="8813132" cy="859155"/>
          </a:xfrm>
        </p:grpSpPr>
        <p:sp>
          <p:nvSpPr>
            <p:cNvPr id="38" name="Пятиугольник 37"/>
            <p:cNvSpPr/>
            <p:nvPr/>
          </p:nvSpPr>
          <p:spPr>
            <a:xfrm rot="10800000">
              <a:off x="151200" y="409320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203529" y="4121646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272915" y="4184748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</a:rPr>
                <a:t>4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1200" y="5324927"/>
            <a:ext cx="8813132" cy="859155"/>
            <a:chOff x="138883" y="5013176"/>
            <a:chExt cx="8813132" cy="859155"/>
          </a:xfrm>
        </p:grpSpPr>
        <p:sp>
          <p:nvSpPr>
            <p:cNvPr id="41" name="Пятиугольник 40"/>
            <p:cNvSpPr/>
            <p:nvPr/>
          </p:nvSpPr>
          <p:spPr>
            <a:xfrm rot="10800000">
              <a:off x="138883" y="501317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203528" y="505775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272914" y="512085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5"/>
                  </a:solidFill>
                </a:rPr>
                <a:t>5</a:t>
              </a:r>
              <a:endParaRPr lang="ru-RU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21650" y="1663586"/>
            <a:ext cx="47548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Оптимизация структуры администрации МОГО «Ухта»;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08477" y="2648650"/>
            <a:ext cx="69365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Сокращение штатных единиц </a:t>
            </a:r>
            <a:r>
              <a:rPr lang="ru-RU" dirty="0"/>
              <a:t>казённых, бюджетных и автономных учреждений;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5497" y="3630560"/>
            <a:ext cx="67185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У</a:t>
            </a:r>
            <a:r>
              <a:rPr lang="ru-RU" dirty="0" smtClean="0"/>
              <a:t>величение </a:t>
            </a:r>
            <a:r>
              <a:rPr lang="ru-RU" dirty="0"/>
              <a:t>доли муниципальных услуг, предоставляемых на платной основе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255496" y="4489511"/>
            <a:ext cx="77088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Ц</a:t>
            </a:r>
            <a:r>
              <a:rPr lang="ru-RU" dirty="0" smtClean="0"/>
              <a:t>ентрализация </a:t>
            </a:r>
            <a:r>
              <a:rPr lang="ru-RU" dirty="0"/>
              <a:t>ряда функций – экономических, </a:t>
            </a:r>
            <a:r>
              <a:rPr lang="ru-RU" dirty="0" smtClean="0"/>
              <a:t>бухгалтерских, юридических</a:t>
            </a:r>
            <a:r>
              <a:rPr lang="ru-RU" dirty="0"/>
              <a:t>, административно-хозяйственных;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56294" y="5492895"/>
            <a:ext cx="69349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</a:t>
            </a:r>
            <a:r>
              <a:rPr lang="ru-RU" dirty="0" smtClean="0"/>
              <a:t>еревод </a:t>
            </a:r>
            <a:r>
              <a:rPr lang="ru-RU" dirty="0"/>
              <a:t>учреждений из занимаемых площадей немуниципальной собственности</a:t>
            </a:r>
          </a:p>
          <a:p>
            <a:r>
              <a:rPr lang="ru-RU" dirty="0"/>
              <a:t>на свободные муниципальные </a:t>
            </a:r>
            <a:r>
              <a:rPr lang="ru-RU" dirty="0" smtClean="0"/>
              <a:t>площади.</a:t>
            </a:r>
            <a:endParaRPr lang="ru-RU" dirty="0"/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52645"/>
              </p:ext>
            </p:extLst>
          </p:nvPr>
        </p:nvGraphicFramePr>
        <p:xfrm>
          <a:off x="116504" y="1481213"/>
          <a:ext cx="8910993" cy="36863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45851"/>
                <a:gridCol w="1383097"/>
                <a:gridCol w="1173611"/>
                <a:gridCol w="1069478"/>
                <a:gridCol w="1069478"/>
                <a:gridCol w="1069478"/>
              </a:tblGrid>
              <a:tr h="553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2016 год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</a:t>
                      </a:r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95437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Динамика муниципального внутреннего долга</a:t>
            </a:r>
            <a:endParaRPr lang="ru-RU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222871"/>
              </p:ext>
            </p:extLst>
          </p:nvPr>
        </p:nvGraphicFramePr>
        <p:xfrm>
          <a:off x="179512" y="1042455"/>
          <a:ext cx="8856984" cy="337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0395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348581"/>
            <a:ext cx="80073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Мероприятия по оптимизации муниципального долга и сокращения расходов на </a:t>
            </a:r>
            <a:r>
              <a:rPr lang="ru-RU" sz="1200" b="1" dirty="0" smtClean="0"/>
              <a:t>обслуживание</a:t>
            </a:r>
            <a:endParaRPr lang="ru-RU" sz="1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00" y="468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000" y="5399228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000" y="612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0000" y="4680000"/>
            <a:ext cx="1080523" cy="504056"/>
            <a:chOff x="1835696" y="5805264"/>
            <a:chExt cx="1080523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597" y="5399228"/>
            <a:ext cx="1080523" cy="504056"/>
            <a:chOff x="1835696" y="5805264"/>
            <a:chExt cx="1080523" cy="5040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087" y="6120000"/>
            <a:ext cx="1080120" cy="504056"/>
            <a:chOff x="1835696" y="5805264"/>
            <a:chExt cx="1080120" cy="5040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28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26560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8275" y="4728616"/>
            <a:ext cx="50513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200" dirty="0"/>
              <a:t>Проведение работы по снижению процентных ставок в рамках уже </a:t>
            </a:r>
            <a:endParaRPr lang="ru-RU" sz="1200" dirty="0" smtClean="0"/>
          </a:p>
          <a:p>
            <a:pPr algn="just">
              <a:buClr>
                <a:srgbClr val="984807"/>
              </a:buClr>
            </a:pPr>
            <a:r>
              <a:rPr lang="ru-RU" sz="1200" dirty="0" smtClean="0"/>
              <a:t>заключённых муниципальных контрактов </a:t>
            </a:r>
            <a:r>
              <a:rPr lang="ru-RU" sz="1200" dirty="0"/>
              <a:t>с банками;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0196" y="5478621"/>
            <a:ext cx="455284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Мероприятия по </a:t>
            </a:r>
            <a:r>
              <a:rPr lang="ru-RU" sz="1200" dirty="0" err="1"/>
              <a:t>перекредитованию</a:t>
            </a:r>
            <a:r>
              <a:rPr lang="ru-RU" sz="1200" dirty="0"/>
              <a:t> коммерческих кредитов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(</a:t>
            </a:r>
            <a:r>
              <a:rPr lang="ru-RU" sz="1200" dirty="0"/>
              <a:t>замещение «дорогих» кредитов на «дешёвые</a:t>
            </a:r>
            <a:r>
              <a:rPr lang="ru-RU" sz="1200" dirty="0" smtClean="0"/>
              <a:t>»);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3822" y="6199393"/>
            <a:ext cx="62664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Использование временно свободных средств бюджетных и автономных учреждений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с последующим восстановлением </a:t>
            </a:r>
            <a:r>
              <a:rPr lang="ru-RU" sz="1200" dirty="0"/>
              <a:t>их до конца очередного финансового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076" y="4690489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643" y="5394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87" y="6120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7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99455"/>
              </p:ext>
            </p:extLst>
          </p:nvPr>
        </p:nvGraphicFramePr>
        <p:xfrm>
          <a:off x="107504" y="1457730"/>
          <a:ext cx="8928991" cy="501812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44116"/>
                <a:gridCol w="972108"/>
                <a:gridCol w="2160240"/>
                <a:gridCol w="936104"/>
                <a:gridCol w="710687"/>
                <a:gridCol w="945497"/>
                <a:gridCol w="607371"/>
                <a:gridCol w="904797"/>
                <a:gridCol w="648071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 smtClean="0">
                          <a:effectLst/>
                        </a:rPr>
                        <a:t>Предельный </a:t>
                      </a:r>
                      <a:r>
                        <a:rPr lang="ru-RU" sz="950" b="0" kern="1200" dirty="0">
                          <a:effectLst/>
                        </a:rPr>
                        <a:t>объем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п.3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1 351,6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351,6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п.6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Верхний </a:t>
                      </a:r>
                      <a:r>
                        <a:rPr lang="ru-RU" sz="95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351,6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352,0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339,0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95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 </a:t>
                      </a:r>
                      <a:endParaRPr lang="ru-RU" sz="95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111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50" dirty="0" smtClean="0">
                          <a:effectLst/>
                        </a:rPr>
                        <a:t>15 % </a:t>
                      </a:r>
                      <a:r>
                        <a:rPr lang="ru-RU" sz="95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314,9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26,7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1,3%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234,5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55,8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3,6%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235,2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3,4%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6861" y="1045880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21322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493785"/>
            <a:ext cx="8682185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Бюджет МОГО «Ухта» характеризуется рядом бюджетных рисков:</a:t>
            </a:r>
          </a:p>
          <a:p>
            <a:r>
              <a:rPr lang="ru-RU" dirty="0"/>
              <a:t> 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Возврат доходов за предыдущие периоды в связи с изменением методики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расчета арендной платы земельных участков в размере 175 млн. рублей;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Снижение доходов в связи с массовым высвобождение работников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предприятий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«ГАЗПРОМ» и «ЛУКОЙЛ» (реструктуризация компаний и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изменение управления проектами) в размере 22 млн. рублей;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 запланированы средства на оплату кредиторской задолженности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 01 января 2017 года (объем просроченной кредиторской задолженности </a:t>
            </a:r>
            <a:endPara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составляет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83 млн. рублей);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Отсутствуют дополнительные источники доходов на принятие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новых расходных обязательств.</a:t>
            </a: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1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160780"/>
            <a:ext cx="857884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23 проекта.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Перечень проектов утвержден постановлением администрации от 25.08.2016 № 2284 (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2"/>
              </a:rPr>
              <a:t>http://mouhta.ru/adm/post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Администрацией Главы Республики Коми отобраны 5 народных проектов.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6750"/>
              </p:ext>
            </p:extLst>
          </p:nvPr>
        </p:nvGraphicFramePr>
        <p:xfrm>
          <a:off x="307082" y="2763552"/>
          <a:ext cx="8550950" cy="384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70"/>
                <a:gridCol w="4759973"/>
                <a:gridCol w="1080120"/>
                <a:gridCol w="1080120"/>
                <a:gridCol w="1000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№ п/п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проекта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МБ</a:t>
                      </a:r>
                      <a:endParaRPr lang="ru-RU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Обустройство</a:t>
                      </a:r>
                      <a:r>
                        <a:rPr lang="ru-RU" sz="1200" baseline="0" dirty="0" smtClean="0"/>
                        <a:t> детской площадки в </a:t>
                      </a:r>
                      <a:r>
                        <a:rPr lang="ru-RU" sz="1200" baseline="0" dirty="0" err="1" smtClean="0"/>
                        <a:t>мкр</a:t>
                      </a:r>
                      <a:r>
                        <a:rPr lang="ru-RU" sz="1200" baseline="0" dirty="0" smtClean="0"/>
                        <a:t>. Югер, </a:t>
                      </a:r>
                    </a:p>
                    <a:p>
                      <a:r>
                        <a:rPr lang="ru-RU" sz="1200" baseline="0" dirty="0" smtClean="0"/>
                        <a:t>ул. Совхозная между МКД 69 и 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495 800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195 800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Обустройство детской площадки на дворовых территориях МКД ул. Советская,</a:t>
                      </a:r>
                      <a:r>
                        <a:rPr lang="ru-RU" sz="1200" baseline="0" dirty="0" smtClean="0"/>
                        <a:t> д.18, </a:t>
                      </a:r>
                    </a:p>
                    <a:p>
                      <a:r>
                        <a:rPr lang="ru-RU" sz="1200" baseline="0" dirty="0" smtClean="0"/>
                        <a:t>ул. Интернациональная, д. 37, ул. Коммунальная, д. 4, 6, 8</a:t>
                      </a:r>
                    </a:p>
                    <a:p>
                      <a:r>
                        <a:rPr lang="ru-RU" sz="1200" baseline="0" dirty="0" smtClean="0"/>
                        <a:t>г. Ухта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497 600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197 600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Реализация новой модели системы ДОД на базе</a:t>
                      </a:r>
                      <a:r>
                        <a:rPr lang="ru-RU" sz="1200" baseline="0" dirty="0" smtClean="0"/>
                        <a:t> МУ ДО «ЦЮТ» (укрепление материально-технической базы МУ ДО «ЦЮТ» по направлению «Развитие технической направленности в системе дополнительного образования. Робототехника»)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100 000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Укомплектование инвентарем объектов культуры в отдаленных Коми поселках и деревнях МОГО «Ухта» </a:t>
                      </a:r>
                      <a:r>
                        <a:rPr lang="ru-RU" sz="1200" dirty="0" err="1" smtClean="0"/>
                        <a:t>пст</a:t>
                      </a:r>
                      <a:r>
                        <a:rPr lang="ru-RU" sz="1200" dirty="0" smtClean="0"/>
                        <a:t>. </a:t>
                      </a:r>
                      <a:r>
                        <a:rPr lang="ru-RU" sz="1200" dirty="0" err="1" smtClean="0"/>
                        <a:t>Кэмдин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237 000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163 000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Изготовление (приобретение) доставка и установка спортивной площадки в </a:t>
                      </a:r>
                      <a:r>
                        <a:rPr lang="ru-RU" sz="1200" dirty="0" err="1" smtClean="0"/>
                        <a:t>мкр</a:t>
                      </a:r>
                      <a:r>
                        <a:rPr lang="ru-RU" sz="1200" dirty="0" smtClean="0"/>
                        <a:t>. УРМЗ МОГО «Ухта»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430 000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130 000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2 223 400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1 437 000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786 400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69459" y="2407274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руб</a:t>
            </a:r>
            <a:r>
              <a:rPr lang="ru-RU" sz="1200" dirty="0"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868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Открытость бюджетных данных, </a:t>
            </a:r>
            <a:r>
              <a:rPr lang="ru-RU" dirty="0"/>
              <a:t>о</a:t>
            </a:r>
            <a:r>
              <a:rPr lang="ru-RU" dirty="0" smtClean="0"/>
              <a:t>просы и конкурсы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543" y="1094320"/>
            <a:ext cx="9068508" cy="5478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2016 году Финансовое управление стало победителем </a:t>
            </a:r>
            <a:r>
              <a:rPr lang="ru-RU" sz="1400" dirty="0" smtClean="0"/>
              <a:t>регионального </a:t>
            </a:r>
            <a:r>
              <a:rPr lang="ru-RU" sz="1400" dirty="0"/>
              <a:t>этапа федерального открытого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публичного  </a:t>
            </a:r>
            <a:r>
              <a:rPr lang="ru-RU" sz="1400" dirty="0"/>
              <a:t>конкурса проектов </a:t>
            </a:r>
            <a:r>
              <a:rPr lang="ru-RU" sz="1400" dirty="0" smtClean="0"/>
              <a:t>по </a:t>
            </a:r>
            <a:r>
              <a:rPr lang="ru-RU" sz="1400" dirty="0"/>
              <a:t>представлению бюджета в максимально доступной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для граждан форме и стало дипломантом федерального конкурса.</a:t>
            </a:r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Является организатором и участником </a:t>
            </a:r>
            <a:r>
              <a:rPr lang="ru-RU" sz="1400" dirty="0" smtClean="0"/>
              <a:t>Всероссийской акции «Дни </a:t>
            </a:r>
            <a:r>
              <a:rPr lang="ru-RU" sz="1400" dirty="0"/>
              <a:t>финансовой </a:t>
            </a:r>
            <a:r>
              <a:rPr lang="ru-RU" sz="1400" dirty="0" smtClean="0"/>
              <a:t>грамотности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учебных </a:t>
            </a:r>
            <a:r>
              <a:rPr lang="ru-RU" sz="1400" dirty="0" smtClean="0"/>
              <a:t>заведениях».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2016 году лекторами-экспертами стали </a:t>
            </a:r>
            <a:r>
              <a:rPr lang="ru-RU" sz="1400" dirty="0"/>
              <a:t>работники</a:t>
            </a:r>
            <a:r>
              <a:rPr lang="ru-RU" sz="1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Межрайонной </a:t>
            </a:r>
            <a:r>
              <a:rPr lang="ru-RU" sz="1400" dirty="0"/>
              <a:t>ИФНС </a:t>
            </a:r>
            <a:r>
              <a:rPr lang="ru-RU" sz="1400" dirty="0" smtClean="0"/>
              <a:t>России </a:t>
            </a:r>
            <a:r>
              <a:rPr lang="ru-RU" sz="1400" dirty="0"/>
              <a:t>№ 3 по Республике 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Государственного </a:t>
            </a:r>
            <a:r>
              <a:rPr lang="ru-RU" sz="1400" dirty="0"/>
              <a:t>учреждения -Управление Пенсионного фонда </a:t>
            </a:r>
            <a:r>
              <a:rPr lang="ru-RU" sz="1400" dirty="0" smtClean="0"/>
              <a:t>РФ в г. Ухте,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№ 5 Государственного </a:t>
            </a:r>
            <a:r>
              <a:rPr lang="ru-RU" sz="1400" dirty="0" smtClean="0"/>
              <a:t>учреждения-регионального </a:t>
            </a:r>
            <a:r>
              <a:rPr lang="ru-RU" sz="1400" dirty="0"/>
              <a:t>отделения </a:t>
            </a:r>
            <a:r>
              <a:rPr lang="ru-RU" sz="1400" dirty="0" smtClean="0"/>
              <a:t>ФСС РФ </a:t>
            </a:r>
            <a:r>
              <a:rPr lang="ru-RU" sz="1400" dirty="0"/>
              <a:t>по </a:t>
            </a:r>
            <a:r>
              <a:rPr lang="ru-RU" sz="1400" dirty="0" smtClean="0"/>
              <a:t>Республике </a:t>
            </a:r>
            <a:r>
              <a:rPr lang="ru-RU" sz="1400" dirty="0"/>
              <a:t>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Расчетно-кассового </a:t>
            </a:r>
            <a:r>
              <a:rPr lang="ru-RU" sz="1400" dirty="0"/>
              <a:t>центра г</a:t>
            </a:r>
            <a:r>
              <a:rPr lang="ru-RU" sz="1400" dirty="0" smtClean="0"/>
              <a:t>. Ухта</a:t>
            </a:r>
            <a:r>
              <a:rPr lang="ru-RU" sz="1400" dirty="0"/>
              <a:t>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ПАО </a:t>
            </a:r>
            <a:r>
              <a:rPr lang="ru-RU" sz="1400" dirty="0"/>
              <a:t>БАНК СГБ,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Коми </a:t>
            </a:r>
            <a:r>
              <a:rPr lang="ru-RU" sz="1400" dirty="0"/>
              <a:t>отделения № 8617 ПАО </a:t>
            </a:r>
            <a:r>
              <a:rPr lang="ru-RU" sz="1400" dirty="0" smtClean="0"/>
              <a:t>Сбербанк,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Банка ГПБ (АО) в г</a:t>
            </a:r>
            <a:r>
              <a:rPr lang="ru-RU" sz="1400" dirty="0" smtClean="0"/>
              <a:t>. Санкт-Петербурге</a:t>
            </a:r>
            <a:r>
              <a:rPr lang="ru-RU" sz="1400" dirty="0"/>
              <a:t>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/>
              <a:t>На сайте Финансового управления проводятся опросы по бюджетной тематике, принять участие в опросе</a:t>
            </a:r>
          </a:p>
          <a:p>
            <a:pPr algn="just">
              <a:lnSpc>
                <a:spcPct val="150000"/>
              </a:lnSpc>
            </a:pPr>
            <a:r>
              <a:rPr lang="ru-RU" sz="1400" dirty="0"/>
              <a:t>или ознакомится с его результатами можно по адресу </a:t>
            </a:r>
            <a:r>
              <a:rPr lang="en-US" sz="1400" dirty="0">
                <a:hlinkClick r:id="rId2"/>
              </a:rPr>
              <a:t>http://fin.mouhta.ru/opros/index.php</a:t>
            </a:r>
            <a:r>
              <a:rPr lang="ru-RU" sz="1400" dirty="0"/>
              <a:t>.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30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220007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http://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fin.mouhta.ru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169300, Республика Коми,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г.Ухта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Электронная почта: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85482"/>
              </p:ext>
            </p:extLst>
          </p:nvPr>
        </p:nvGraphicFramePr>
        <p:xfrm>
          <a:off x="341531" y="4659837"/>
          <a:ext cx="8541152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/>
                <a:gridCol w="4325455"/>
                <a:gridCol w="2347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Игнатова Елена Васильевна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Заместитель руководителя администрации МОГО «Ухта» -</a:t>
                      </a:r>
                      <a:r>
                        <a:rPr lang="ru-RU" sz="1400" baseline="0" dirty="0" smtClean="0"/>
                        <a:t> начальник 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1-й вторник</a:t>
                      </a:r>
                      <a:r>
                        <a:rPr lang="ru-RU" sz="1400" baseline="0" dirty="0" smtClean="0"/>
                        <a:t> каждого месяца с 11:00 до 13:00</a:t>
                      </a:r>
                      <a:endParaRPr lang="ru-RU" sz="1400" dirty="0"/>
                    </a:p>
                  </a:txBody>
                  <a:tcPr/>
                </a:tc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Брюшкова</a:t>
                      </a:r>
                      <a:r>
                        <a:rPr lang="ru-RU" sz="1400" dirty="0" smtClean="0"/>
                        <a:t> 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2-й четверг</a:t>
                      </a:r>
                      <a:r>
                        <a:rPr lang="ru-RU" sz="1400" baseline="0" dirty="0" smtClean="0"/>
                        <a:t> каждого месяца с 11:00 до13:00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Крайн</a:t>
                      </a:r>
                      <a:r>
                        <a:rPr lang="ru-RU" sz="1400" dirty="0" smtClean="0"/>
                        <a:t> Галина Владимировна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3-я среда</a:t>
                      </a:r>
                      <a:r>
                        <a:rPr lang="ru-RU" sz="1400" baseline="0" dirty="0" smtClean="0"/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месяца с 11:00 до13:00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4519" y="5536101"/>
            <a:ext cx="75680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федерального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республиканского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местного бюджета,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 бюджете (статья 184.1.).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85934"/>
              </p:ext>
            </p:extLst>
          </p:nvPr>
        </p:nvGraphicFramePr>
        <p:xfrm>
          <a:off x="755576" y="1844824"/>
          <a:ext cx="7560840" cy="457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9030"/>
                <a:gridCol w="1711810"/>
              </a:tblGrid>
              <a:tr h="36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Основные характеристики бюджета городского округа (объем доходов, общий объем расходов, дефицит (профицит)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Общий объем бюджетных ассигнований, направляемых на исполнение публичных нормативных обязательств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Объем межбюджетных трансфертов, получаемых из других бюджетов в очередном финансовом 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Распределение бюджетных ассигнований по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1,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Ведомственная структура расходов на очередной финансовый год - распределение бюджетных ассигнований по главным распорядителям бюджетных средств,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3,4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Источники финансирования дефицита бюджета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5,6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доходов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источников финансирования дефицита бюджета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Верхний предел муниципального внутреннего долга по состоянию на 1 января года, следующего за очередным финансовым годом и каждым годом планового периода, с указанием в том числе верхнего предела долга по муниципальным гарантиям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143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Рассмотрение и у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тверждение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годового отчета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передается администрацией в Совет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позднее 1 мая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/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12258</TotalTime>
  <Words>6298</Words>
  <Application>Microsoft Office PowerPoint</Application>
  <PresentationFormat>Экран (4:3)</PresentationFormat>
  <Paragraphs>1953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Бюджет_для_граждан 2015-2017</vt:lpstr>
      <vt:lpstr>БЮДЖЕТ ДЛЯ ГРАЖДАН</vt:lpstr>
      <vt:lpstr>Презентация PowerPoint</vt:lpstr>
      <vt:lpstr>Социально-экономическая характеристика МОГО «Ухта»</vt:lpstr>
      <vt:lpstr>Сеть муниципальных учреждений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бюджета</vt:lpstr>
      <vt:lpstr>Участники бюджетного процесса</vt:lpstr>
      <vt:lpstr>Участие граждан в формировании бюджета</vt:lpstr>
      <vt:lpstr>Майские указы Президента Российской Федерации</vt:lpstr>
      <vt:lpstr>Майские указы Президента Российской Федерации</vt:lpstr>
      <vt:lpstr>Средняя заработная плата работника бюджетной сферы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Презентация PowerPoint</vt:lpstr>
      <vt:lpstr>Доходы муниципального образования</vt:lpstr>
      <vt:lpstr>Презентация PowerPoint</vt:lpstr>
      <vt:lpstr>Мы - налогоплательщики</vt:lpstr>
      <vt:lpstr>Презентация PowerPoint</vt:lpstr>
      <vt:lpstr>Презентация PowerPoint</vt:lpstr>
      <vt:lpstr>Презентация PowerPoint</vt:lpstr>
      <vt:lpstr>Презентация PowerPoint</vt:lpstr>
      <vt:lpstr>Выпадающие доходы при предоставлении льгот по местным налогам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увеличению доходов</vt:lpstr>
      <vt:lpstr>Презентация PowerPoint</vt:lpstr>
      <vt:lpstr>Структура расходов бюджета</vt:lpstr>
      <vt:lpstr>Структура расходов бюджета</vt:lpstr>
      <vt:lpstr>Презентация PowerPoint</vt:lpstr>
      <vt:lpstr>Презентация PowerPoint</vt:lpstr>
      <vt:lpstr>Муниципальные программы</vt:lpstr>
      <vt:lpstr>Программные расходы бюджета</vt:lpstr>
      <vt:lpstr>Программные расходы бюджета</vt:lpstr>
      <vt:lpstr>Изменение объема финансирования муниципальных программ в 2017 году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Непрограммные мероприятия</vt:lpstr>
      <vt:lpstr>Непрограммные мероприятия</vt:lpstr>
      <vt:lpstr>Мероприятия по расходам</vt:lpstr>
      <vt:lpstr>Презентация PowerPoint</vt:lpstr>
      <vt:lpstr>Динамика муниципального внутреннего долга</vt:lpstr>
      <vt:lpstr>Ограничения, установленные Бюджетным кодексом Российской Федерации</vt:lpstr>
      <vt:lpstr>Риски и проблемы бюджета</vt:lpstr>
      <vt:lpstr>Народный бюджет</vt:lpstr>
      <vt:lpstr>Открытость бюджетных данных, опросы и конкурсы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1455</cp:revision>
  <cp:lastPrinted>2017-06-23T11:08:13Z</cp:lastPrinted>
  <dcterms:created xsi:type="dcterms:W3CDTF">2013-11-20T11:05:04Z</dcterms:created>
  <dcterms:modified xsi:type="dcterms:W3CDTF">2018-01-25T12:39:21Z</dcterms:modified>
</cp:coreProperties>
</file>