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62"/>
  </p:notesMasterIdLst>
  <p:sldIdLst>
    <p:sldId id="404" r:id="rId2"/>
    <p:sldId id="262" r:id="rId3"/>
    <p:sldId id="434" r:id="rId4"/>
    <p:sldId id="435" r:id="rId5"/>
    <p:sldId id="436" r:id="rId6"/>
    <p:sldId id="437" r:id="rId7"/>
    <p:sldId id="438" r:id="rId8"/>
    <p:sldId id="443" r:id="rId9"/>
    <p:sldId id="445" r:id="rId10"/>
    <p:sldId id="441" r:id="rId11"/>
    <p:sldId id="442" r:id="rId12"/>
    <p:sldId id="444" r:id="rId13"/>
    <p:sldId id="406" r:id="rId14"/>
    <p:sldId id="429" r:id="rId15"/>
    <p:sldId id="430" r:id="rId16"/>
    <p:sldId id="432" r:id="rId17"/>
    <p:sldId id="439" r:id="rId18"/>
    <p:sldId id="398" r:id="rId19"/>
    <p:sldId id="272" r:id="rId20"/>
    <p:sldId id="361" r:id="rId21"/>
    <p:sldId id="447" r:id="rId22"/>
    <p:sldId id="409" r:id="rId23"/>
    <p:sldId id="410" r:id="rId24"/>
    <p:sldId id="320" r:id="rId25"/>
    <p:sldId id="446" r:id="rId26"/>
    <p:sldId id="362" r:id="rId27"/>
    <p:sldId id="385" r:id="rId28"/>
    <p:sldId id="399" r:id="rId29"/>
    <p:sldId id="411" r:id="rId30"/>
    <p:sldId id="412" r:id="rId31"/>
    <p:sldId id="421" r:id="rId32"/>
    <p:sldId id="448" r:id="rId33"/>
    <p:sldId id="422" r:id="rId34"/>
    <p:sldId id="449" r:id="rId35"/>
    <p:sldId id="450" r:id="rId36"/>
    <p:sldId id="451" r:id="rId37"/>
    <p:sldId id="452" r:id="rId38"/>
    <p:sldId id="469" r:id="rId39"/>
    <p:sldId id="453" r:id="rId40"/>
    <p:sldId id="454" r:id="rId41"/>
    <p:sldId id="467" r:id="rId42"/>
    <p:sldId id="455" r:id="rId43"/>
    <p:sldId id="456" r:id="rId44"/>
    <p:sldId id="466" r:id="rId45"/>
    <p:sldId id="468" r:id="rId46"/>
    <p:sldId id="458" r:id="rId47"/>
    <p:sldId id="459" r:id="rId48"/>
    <p:sldId id="460" r:id="rId49"/>
    <p:sldId id="461" r:id="rId50"/>
    <p:sldId id="356" r:id="rId51"/>
    <p:sldId id="391" r:id="rId52"/>
    <p:sldId id="464" r:id="rId53"/>
    <p:sldId id="462" r:id="rId54"/>
    <p:sldId id="463" r:id="rId55"/>
    <p:sldId id="465" r:id="rId56"/>
    <p:sldId id="390" r:id="rId57"/>
    <p:sldId id="393" r:id="rId58"/>
    <p:sldId id="327" r:id="rId59"/>
    <p:sldId id="328" r:id="rId60"/>
    <p:sldId id="470" r:id="rId6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585FD"/>
    <a:srgbClr val="990000"/>
    <a:srgbClr val="336600"/>
    <a:srgbClr val="CC9900"/>
    <a:srgbClr val="FF9900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94948" autoAdjust="0"/>
  </p:normalViewPr>
  <p:slideViewPr>
    <p:cSldViewPr>
      <p:cViewPr>
        <p:scale>
          <a:sx n="74" d="100"/>
          <a:sy n="74" d="100"/>
        </p:scale>
        <p:origin x="-576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9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9.pn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628253388159941E-2"/>
          <c:y val="6.9559770937723697E-2"/>
          <c:w val="0.77355680265506366"/>
          <c:h val="0.85041830708661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План 2016 год</c:v>
                </c:pt>
                <c:pt idx="3">
                  <c:v>Факт 2016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3537.2</c:v>
                </c:pt>
                <c:pt idx="1">
                  <c:v>3481.2</c:v>
                </c:pt>
                <c:pt idx="2">
                  <c:v>3706.9</c:v>
                </c:pt>
                <c:pt idx="3">
                  <c:v>3582.9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7044353017954646E-2"/>
                  <c:y val="-9.0996341875405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44353017954646E-2"/>
                  <c:y val="-2.2749085468851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44353017954646E-2"/>
                  <c:y val="-1.8199268375081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44353017954646E-2"/>
                  <c:y val="-1.8199268375081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План 2016 год</c:v>
                </c:pt>
                <c:pt idx="3">
                  <c:v>Факт 2016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3581.2</c:v>
                </c:pt>
                <c:pt idx="1">
                  <c:v>3485.5</c:v>
                </c:pt>
                <c:pt idx="2">
                  <c:v>3807</c:v>
                </c:pt>
                <c:pt idx="3">
                  <c:v>3519.7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0827713132056366E-3"/>
                  <c:y val="0.118409885498658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19272819820447E-2"/>
                  <c:y val="0.106647712677975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497942293945423E-2"/>
                  <c:y val="0.124316407894326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68759457816437E-2"/>
                  <c:y val="7.129240957954198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908366663964606E-3"/>
                  <c:y val="-4.89338164780667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План 2016 год</c:v>
                </c:pt>
                <c:pt idx="3">
                  <c:v>Факт 2016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-44</c:v>
                </c:pt>
                <c:pt idx="1">
                  <c:v>-4.3</c:v>
                </c:pt>
                <c:pt idx="2">
                  <c:v>-100.1</c:v>
                </c:pt>
                <c:pt idx="3">
                  <c:v>63.2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651264"/>
        <c:axId val="216652800"/>
      </c:barChart>
      <c:catAx>
        <c:axId val="21665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6652800"/>
        <c:crosses val="autoZero"/>
        <c:auto val="1"/>
        <c:lblAlgn val="ctr"/>
        <c:lblOffset val="100"/>
        <c:noMultiLvlLbl val="0"/>
      </c:catAx>
      <c:valAx>
        <c:axId val="21665280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6651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0237564298362"/>
          <c:y val="0.35381455590381761"/>
          <c:w val="0.13362357942882019"/>
          <c:h val="0.3786764705882352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2015 год</a:t>
            </a:r>
            <a:endParaRPr lang="ru-RU" sz="1600" dirty="0"/>
          </a:p>
        </c:rich>
      </c:tx>
      <c:layout>
        <c:manualLayout>
          <c:xMode val="edge"/>
          <c:yMode val="edge"/>
          <c:x val="0.39193980170358123"/>
          <c:y val="2.187657577285597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059923334822E-2"/>
          <c:y val="0.14479317123174043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.23289082434768293"/>
                  <c:y val="-9.595837987699476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Обще-</a:t>
                    </a:r>
                  </a:p>
                  <a:p>
                    <a:r>
                      <a:rPr lang="ru-RU" sz="1000" dirty="0" err="1" smtClean="0"/>
                      <a:t>государтвен-ные</a:t>
                    </a:r>
                    <a:r>
                      <a:rPr lang="ru-RU" sz="1000" dirty="0" smtClean="0"/>
                      <a:t> вопросы</a:t>
                    </a:r>
                  </a:p>
                  <a:p>
                    <a:r>
                      <a:rPr lang="ru-RU" sz="1000" dirty="0" smtClean="0"/>
                      <a:t>236,8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28370779315122"/>
                  <c:y val="-1.2664884835556146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Национальная </a:t>
                    </a:r>
                    <a:r>
                      <a:rPr lang="ru-RU" sz="1000" dirty="0" smtClean="0"/>
                      <a:t>безопасность 26,3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918107389777199E-2"/>
                  <c:y val="3.099910701735529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Национальная </a:t>
                    </a:r>
                    <a:r>
                      <a:rPr lang="ru-RU" sz="1000" dirty="0" smtClean="0"/>
                      <a:t>экономика 251,7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61979038055259E-2"/>
                  <c:y val="0.19467107283795151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Жилищно-коммунальное хозяйство 532,5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582003708989598"/>
                  <c:y val="0.1101107546530183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Образование</a:t>
                    </a:r>
                  </a:p>
                  <a:p>
                    <a:r>
                      <a:rPr lang="ru-RU" sz="1000" dirty="0" smtClean="0"/>
                      <a:t> </a:t>
                    </a:r>
                    <a:r>
                      <a:rPr lang="ru-RU" sz="1000" dirty="0"/>
                      <a:t>2 </a:t>
                    </a:r>
                    <a:r>
                      <a:rPr lang="ru-RU" sz="1000" dirty="0" smtClean="0"/>
                      <a:t>048,3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415164485417178E-2"/>
                  <c:y val="2.37263225867353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Культура</a:t>
                    </a:r>
                  </a:p>
                  <a:p>
                    <a:r>
                      <a:rPr lang="ru-RU" sz="1000" dirty="0" smtClean="0"/>
                      <a:t> 154,9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209327928224545"/>
                  <c:y val="-6.169859681549009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Социальная </a:t>
                    </a:r>
                    <a:r>
                      <a:rPr lang="ru-RU" sz="1000" dirty="0" smtClean="0"/>
                      <a:t>политика</a:t>
                    </a:r>
                  </a:p>
                  <a:p>
                    <a:r>
                      <a:rPr lang="ru-RU" sz="1000" dirty="0" smtClean="0"/>
                      <a:t>109,9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426523445002332"/>
                  <c:y val="-0.15559320851309505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Физическая </a:t>
                    </a:r>
                    <a:r>
                      <a:rPr lang="ru-RU" sz="1000" dirty="0"/>
                      <a:t>культура и </a:t>
                    </a:r>
                    <a:r>
                      <a:rPr lang="ru-RU" sz="1000" dirty="0" smtClean="0"/>
                      <a:t>спорт</a:t>
                    </a:r>
                  </a:p>
                  <a:p>
                    <a:r>
                      <a:rPr lang="ru-RU" sz="1000" dirty="0" smtClean="0"/>
                      <a:t> 75,6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434898619913848E-2"/>
                  <c:y val="-0.1665157204137933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Средства массовой </a:t>
                    </a:r>
                    <a:r>
                      <a:rPr lang="ru-RU" sz="1000" dirty="0" smtClean="0"/>
                      <a:t>информации </a:t>
                    </a:r>
                    <a:r>
                      <a:rPr lang="ru-RU" sz="1000" dirty="0"/>
                      <a:t>3,0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9788344205284386"/>
                  <c:y val="-0.14093597393509358"/>
                </c:manualLayout>
              </c:layout>
              <c:tx>
                <c:rich>
                  <a:bodyPr/>
                  <a:lstStyle/>
                  <a:p>
                    <a:pPr>
                      <a:defRPr sz="950"/>
                    </a:pPr>
                    <a:r>
                      <a:rPr lang="ru-RU" sz="950" dirty="0" smtClean="0"/>
                      <a:t>Обслуживание </a:t>
                    </a:r>
                    <a:r>
                      <a:rPr lang="ru-RU" sz="950" dirty="0" err="1" smtClean="0"/>
                      <a:t>муниципаль-ного</a:t>
                    </a:r>
                    <a:r>
                      <a:rPr lang="ru-RU" sz="950" dirty="0" smtClean="0"/>
                      <a:t> </a:t>
                    </a:r>
                    <a:r>
                      <a:rPr lang="ru-RU" sz="950" dirty="0"/>
                      <a:t>долга; 46,5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236.8</c:v>
                </c:pt>
                <c:pt idx="1">
                  <c:v>26.3</c:v>
                </c:pt>
                <c:pt idx="2">
                  <c:v>251.7</c:v>
                </c:pt>
                <c:pt idx="3">
                  <c:v>532.5</c:v>
                </c:pt>
                <c:pt idx="4">
                  <c:v>2048.3000000000002</c:v>
                </c:pt>
                <c:pt idx="5">
                  <c:v>154.9</c:v>
                </c:pt>
                <c:pt idx="6">
                  <c:v>109.9</c:v>
                </c:pt>
                <c:pt idx="7">
                  <c:v>75.599999999999994</c:v>
                </c:pt>
                <c:pt idx="8">
                  <c:v>3</c:v>
                </c:pt>
                <c:pt idx="9">
                  <c:v>46.5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2016 год</c:v>
                </c:pt>
                <c:pt idx="1">
                  <c:v>Факт 2016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135</c:v>
                </c:pt>
                <c:pt idx="1">
                  <c:v>134.30000000000001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397632"/>
        <c:axId val="249399168"/>
      </c:barChart>
      <c:catAx>
        <c:axId val="24939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49399168"/>
        <c:crosses val="autoZero"/>
        <c:auto val="1"/>
        <c:lblAlgn val="ctr"/>
        <c:lblOffset val="100"/>
        <c:noMultiLvlLbl val="0"/>
      </c:catAx>
      <c:valAx>
        <c:axId val="2493991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4939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2016 год</c:v>
                </c:pt>
                <c:pt idx="1">
                  <c:v>Факт 2016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3.3</c:v>
                </c:pt>
                <c:pt idx="1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106816"/>
        <c:axId val="249108352"/>
      </c:barChart>
      <c:catAx>
        <c:axId val="24910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49108352"/>
        <c:crosses val="autoZero"/>
        <c:auto val="1"/>
        <c:lblAlgn val="ctr"/>
        <c:lblOffset val="100"/>
        <c:noMultiLvlLbl val="0"/>
      </c:catAx>
      <c:valAx>
        <c:axId val="2491083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4910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2016 год</c:v>
                </c:pt>
                <c:pt idx="1">
                  <c:v>Факт 2016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44.8</c:v>
                </c:pt>
                <c:pt idx="1">
                  <c:v>43.7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967360"/>
        <c:axId val="249968896"/>
      </c:barChart>
      <c:catAx>
        <c:axId val="24996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49968896"/>
        <c:crosses val="autoZero"/>
        <c:auto val="1"/>
        <c:lblAlgn val="ctr"/>
        <c:lblOffset val="100"/>
        <c:noMultiLvlLbl val="0"/>
      </c:catAx>
      <c:valAx>
        <c:axId val="2499688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4996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2016 год</c:v>
                </c:pt>
                <c:pt idx="1">
                  <c:v>Факт 2016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234.1</c:v>
                </c:pt>
                <c:pt idx="1">
                  <c:v>223.4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742080"/>
        <c:axId val="249743616"/>
      </c:barChart>
      <c:catAx>
        <c:axId val="24974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49743616"/>
        <c:crosses val="autoZero"/>
        <c:auto val="1"/>
        <c:lblAlgn val="ctr"/>
        <c:lblOffset val="100"/>
        <c:noMultiLvlLbl val="0"/>
      </c:catAx>
      <c:valAx>
        <c:axId val="2497436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4974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2016 год</c:v>
                </c:pt>
                <c:pt idx="1">
                  <c:v>Факт 2016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449.3</c:v>
                </c:pt>
                <c:pt idx="1">
                  <c:v>391.1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781248"/>
        <c:axId val="250696448"/>
      </c:barChart>
      <c:catAx>
        <c:axId val="24978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0696448"/>
        <c:crosses val="autoZero"/>
        <c:auto val="1"/>
        <c:lblAlgn val="ctr"/>
        <c:lblOffset val="100"/>
        <c:noMultiLvlLbl val="0"/>
      </c:catAx>
      <c:valAx>
        <c:axId val="2506964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4978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2016 год</c:v>
                </c:pt>
                <c:pt idx="1">
                  <c:v>Факт 2016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2040.8</c:v>
                </c:pt>
                <c:pt idx="1">
                  <c:v>2040.4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902016"/>
        <c:axId val="250903552"/>
      </c:barChart>
      <c:catAx>
        <c:axId val="25090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0903552"/>
        <c:crosses val="autoZero"/>
        <c:auto val="1"/>
        <c:lblAlgn val="ctr"/>
        <c:lblOffset val="100"/>
        <c:noMultiLvlLbl val="0"/>
      </c:catAx>
      <c:valAx>
        <c:axId val="2509035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090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2016 год</c:v>
                </c:pt>
                <c:pt idx="1">
                  <c:v>Факт 2016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216.4</c:v>
                </c:pt>
                <c:pt idx="1">
                  <c:v>216.1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869056"/>
        <c:axId val="251870592"/>
      </c:barChart>
      <c:catAx>
        <c:axId val="25186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1870592"/>
        <c:crosses val="autoZero"/>
        <c:auto val="1"/>
        <c:lblAlgn val="ctr"/>
        <c:lblOffset val="100"/>
        <c:noMultiLvlLbl val="0"/>
      </c:catAx>
      <c:valAx>
        <c:axId val="2518705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186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2016 год</c:v>
                </c:pt>
                <c:pt idx="1">
                  <c:v>Факт 2016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1.3</c:v>
                </c:pt>
                <c:pt idx="1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448128"/>
        <c:axId val="252478592"/>
      </c:barChart>
      <c:catAx>
        <c:axId val="25244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2478592"/>
        <c:crosses val="autoZero"/>
        <c:auto val="1"/>
        <c:lblAlgn val="ctr"/>
        <c:lblOffset val="100"/>
        <c:noMultiLvlLbl val="0"/>
      </c:catAx>
      <c:valAx>
        <c:axId val="2524785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244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2016 год</c:v>
                </c:pt>
                <c:pt idx="1">
                  <c:v>Факт 2016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124.7</c:v>
                </c:pt>
                <c:pt idx="1">
                  <c:v>124.6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755968"/>
        <c:axId val="252757504"/>
      </c:barChart>
      <c:catAx>
        <c:axId val="25275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2757504"/>
        <c:crosses val="autoZero"/>
        <c:auto val="1"/>
        <c:lblAlgn val="ctr"/>
        <c:lblOffset val="100"/>
        <c:noMultiLvlLbl val="0"/>
      </c:catAx>
      <c:valAx>
        <c:axId val="2527575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275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layout>
                <c:manualLayout>
                  <c:x val="-0.11848360883450276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layout>
                <c:manualLayout>
                  <c:x val="-0.12111657791971393"/>
                  <c:y val="2.7971855467881042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20</c:v>
                </c:pt>
                <c:pt idx="1">
                  <c:v>19.7</c:v>
                </c:pt>
                <c:pt idx="2">
                  <c:v>30</c:v>
                </c:pt>
                <c:pt idx="3">
                  <c:v>39</c:v>
                </c:pt>
                <c:pt idx="4">
                  <c:v>42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216182144"/>
        <c:axId val="216183936"/>
      </c:bubbleChart>
      <c:valAx>
        <c:axId val="21618214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16183936"/>
        <c:crosses val="autoZero"/>
        <c:crossBetween val="midCat"/>
        <c:majorUnit val="5"/>
        <c:minorUnit val="0.2"/>
      </c:valAx>
      <c:valAx>
        <c:axId val="21618393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6182144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83081840206784E-2"/>
          <c:y val="0.14945286156616655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9.6169344289829262E-2"/>
                  <c:y val="-0.102534569409862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Контрольно-счетной палаты; </a:t>
                    </a:r>
                  </a:p>
                  <a:p>
                    <a:r>
                      <a:rPr lang="ru-RU" dirty="0" smtClean="0"/>
                      <a:t>6,0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341431901648453E-2"/>
                  <c:y val="-0.113134078776909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Взносы в уставной капитал МУП </a:t>
                    </a:r>
                    <a:r>
                      <a:rPr lang="ru-RU" dirty="0" smtClean="0"/>
                      <a:t>«ГАЗСЕРВИС» </a:t>
                    </a:r>
                    <a:r>
                      <a:rPr lang="ru-RU" dirty="0"/>
                      <a:t>МОГО </a:t>
                    </a:r>
                    <a:r>
                      <a:rPr lang="ru-RU" dirty="0" smtClean="0"/>
                      <a:t>«Ухта»; </a:t>
                    </a:r>
                  </a:p>
                  <a:p>
                    <a:r>
                      <a:rPr lang="ru-RU" dirty="0" smtClean="0"/>
                      <a:t>0,1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453852117072676"/>
                  <c:y val="-0.10242468232894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Совета; </a:t>
                    </a:r>
                  </a:p>
                  <a:p>
                    <a:r>
                      <a:rPr lang="ru-RU" dirty="0" smtClean="0"/>
                      <a:t>11,9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33515515437353E-2"/>
                  <c:y val="-2.03131230533172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печатным изданиям; </a:t>
                    </a:r>
                    <a:endParaRPr lang="ru-RU" dirty="0" smtClean="0"/>
                  </a:p>
                  <a:p>
                    <a:r>
                      <a:rPr lang="ru-RU" dirty="0" smtClean="0"/>
                      <a:t>4,0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235842570573299E-2"/>
                  <c:y val="-0.101986604066557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УКС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22,4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7652809308953285E-4"/>
                  <c:y val="-8.44434439860711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Всероссийская селькохозяйственная перепись 2016 года; </a:t>
                    </a:r>
                  </a:p>
                  <a:p>
                    <a:r>
                      <a:rPr lang="ru-RU" dirty="0" smtClean="0"/>
                      <a:t>0,2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813778458058636E-2"/>
                  <c:y val="-0.10980126609028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Доплаты к </a:t>
                    </a:r>
                  </a:p>
                  <a:p>
                    <a:r>
                      <a:rPr lang="ru-RU" dirty="0" smtClean="0"/>
                      <a:t>пенсиям </a:t>
                    </a:r>
                  </a:p>
                  <a:p>
                    <a:r>
                      <a:rPr lang="ru-RU" dirty="0" smtClean="0"/>
                      <a:t>муниципальных </a:t>
                    </a:r>
                  </a:p>
                  <a:p>
                    <a:r>
                      <a:rPr lang="ru-RU" dirty="0" smtClean="0"/>
                      <a:t>служащих; </a:t>
                    </a:r>
                  </a:p>
                  <a:p>
                    <a:r>
                      <a:rPr lang="ru-RU" dirty="0" smtClean="0"/>
                      <a:t>15,6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5075043784270775E-2"/>
                  <c:y val="-5.72993136651384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Исполнение </a:t>
                    </a:r>
                  </a:p>
                  <a:p>
                    <a:r>
                      <a:rPr lang="ru-RU" dirty="0" smtClean="0"/>
                      <a:t>судебных </a:t>
                    </a:r>
                  </a:p>
                  <a:p>
                    <a:r>
                      <a:rPr lang="ru-RU" dirty="0" smtClean="0"/>
                      <a:t>актов ; </a:t>
                    </a:r>
                  </a:p>
                  <a:p>
                    <a:r>
                      <a:rPr lang="ru-RU" dirty="0" smtClean="0"/>
                      <a:t>9,1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4.59519106202739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Ремонтно-восстановительные </a:t>
                    </a:r>
                    <a:r>
                      <a:rPr lang="ru-RU" dirty="0"/>
                      <a:t>работы по ул. Севастопольская </a:t>
                    </a:r>
                    <a:endParaRPr lang="ru-RU" dirty="0" smtClean="0"/>
                  </a:p>
                  <a:p>
                    <a:r>
                      <a:rPr lang="ru-RU" dirty="0" smtClean="0"/>
                      <a:t>д</a:t>
                    </a:r>
                    <a:r>
                      <a:rPr lang="ru-RU" dirty="0"/>
                      <a:t>. 13а; </a:t>
                    </a:r>
                    <a:endParaRPr lang="ru-RU" dirty="0" smtClean="0"/>
                  </a:p>
                  <a:p>
                    <a:r>
                      <a:rPr lang="ru-RU" dirty="0" smtClean="0"/>
                      <a:t>8,5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6877206315651361"/>
                  <c:y val="5.53608541056055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Составление списков кандидатов в присяжные заседатели федеральных судов; </a:t>
                    </a:r>
                  </a:p>
                  <a:p>
                    <a:r>
                      <a:rPr lang="ru-RU" dirty="0" smtClean="0"/>
                      <a:t>0,2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2944709599543225E-2"/>
                  <c:y val="0.143458502926340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администрации; </a:t>
                    </a:r>
                  </a:p>
                  <a:p>
                    <a:r>
                      <a:rPr lang="ru-RU" dirty="0" smtClean="0"/>
                      <a:t>125,8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3427777448933807"/>
                  <c:y val="5.1491101535295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Резервный </a:t>
                    </a:r>
                    <a:r>
                      <a:rPr lang="ru-RU" dirty="0"/>
                      <a:t>фонд на ликвидацию ЧС; </a:t>
                    </a:r>
                    <a:endParaRPr lang="ru-RU" dirty="0" smtClean="0"/>
                  </a:p>
                  <a:p>
                    <a:r>
                      <a:rPr lang="ru-RU" dirty="0" smtClean="0"/>
                      <a:t>0,9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7201044479689903"/>
                  <c:y val="2.192228888541791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Мероприятия </a:t>
                    </a:r>
                    <a:r>
                      <a:rPr lang="ru-RU" dirty="0"/>
                      <a:t>по ликвидации и реорганизации муниципальных учреждений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Содержание Контрольно-счетной палаты</c:v>
                </c:pt>
                <c:pt idx="1">
                  <c:v>Взносы в уставной капитал МУП "ГАЗСЕРВИС" МОГО "Ухта"</c:v>
                </c:pt>
                <c:pt idx="2">
                  <c:v>Содержание Совета</c:v>
                </c:pt>
                <c:pt idx="3">
                  <c:v>Субсидии печатным изданиям</c:v>
                </c:pt>
                <c:pt idx="4">
                  <c:v>Содержание УКС</c:v>
                </c:pt>
                <c:pt idx="5">
                  <c:v>Всероссийская селькохозяйственная перепись 2016 года</c:v>
                </c:pt>
                <c:pt idx="6">
                  <c:v>Доплаты к пенсиям муниципальных служащих</c:v>
                </c:pt>
                <c:pt idx="7">
                  <c:v>Исполнение судебных актов </c:v>
                </c:pt>
                <c:pt idx="8">
                  <c:v>Ремонтно-восстановительные работы по ул. Севастопольская д. 13а</c:v>
                </c:pt>
                <c:pt idx="9">
                  <c:v>Составление списков кандидатов в присяжные заседатели федеральных судов</c:v>
                </c:pt>
                <c:pt idx="10">
                  <c:v>Содержание администрации</c:v>
                </c:pt>
                <c:pt idx="11">
                  <c:v>Резервный фонд на ликвидацию ЧС</c:v>
                </c:pt>
                <c:pt idx="12">
                  <c:v>Мероприятия по ликвидации и реорганизации муниципальных учреждений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6</c:v>
                </c:pt>
                <c:pt idx="1">
                  <c:v>0.1</c:v>
                </c:pt>
                <c:pt idx="2">
                  <c:v>11.9</c:v>
                </c:pt>
                <c:pt idx="3">
                  <c:v>4</c:v>
                </c:pt>
                <c:pt idx="4">
                  <c:v>22.4</c:v>
                </c:pt>
                <c:pt idx="5">
                  <c:v>0.2</c:v>
                </c:pt>
                <c:pt idx="6">
                  <c:v>15.6</c:v>
                </c:pt>
                <c:pt idx="7">
                  <c:v>9.1</c:v>
                </c:pt>
                <c:pt idx="8">
                  <c:v>8.5</c:v>
                </c:pt>
                <c:pt idx="9">
                  <c:v>0.2</c:v>
                </c:pt>
                <c:pt idx="10">
                  <c:v>125.8</c:v>
                </c:pt>
                <c:pt idx="11">
                  <c:v>0.9</c:v>
                </c:pt>
                <c:pt idx="12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768064"/>
        <c:axId val="25376960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282496844613088E-3"/>
                  <c:y val="-4.0517457519735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56499368923131E-3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67348800952959E-2"/>
                  <c:y val="-4.0517269852899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456499368922598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2282496844614146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  <c:pt idx="9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771136"/>
        <c:axId val="253801600"/>
      </c:lineChart>
      <c:catAx>
        <c:axId val="2537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253769600"/>
        <c:crosses val="autoZero"/>
        <c:auto val="1"/>
        <c:lblAlgn val="ctr"/>
        <c:lblOffset val="100"/>
        <c:noMultiLvlLbl val="0"/>
      </c:catAx>
      <c:valAx>
        <c:axId val="25376960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253768064"/>
        <c:crosses val="autoZero"/>
        <c:crossBetween val="between"/>
      </c:valAx>
      <c:catAx>
        <c:axId val="25377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3801600"/>
        <c:crosses val="autoZero"/>
        <c:auto val="1"/>
        <c:lblAlgn val="ctr"/>
        <c:lblOffset val="100"/>
        <c:noMultiLvlLbl val="0"/>
      </c:catAx>
      <c:valAx>
        <c:axId val="253801600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253771136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3"/>
              <c:layout>
                <c:manualLayout>
                  <c:x val="-0.10576447480548253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20.3</c:v>
                </c:pt>
                <c:pt idx="1">
                  <c:v>20.7</c:v>
                </c:pt>
                <c:pt idx="2">
                  <c:v>29.9</c:v>
                </c:pt>
                <c:pt idx="3">
                  <c:v>38.299999999999997</c:v>
                </c:pt>
                <c:pt idx="4">
                  <c:v>43.1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216697856"/>
        <c:axId val="216699648"/>
      </c:bubbleChart>
      <c:valAx>
        <c:axId val="216697856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16699648"/>
        <c:crosses val="autoZero"/>
        <c:crossBetween val="midCat"/>
        <c:majorUnit val="5"/>
        <c:minorUnit val="0.2"/>
      </c:valAx>
      <c:valAx>
        <c:axId val="21669964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6697856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58693154528273E-2"/>
          <c:y val="4.5364595612136384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251.3</c:v>
                </c:pt>
                <c:pt idx="1">
                  <c:v>49.8</c:v>
                </c:pt>
                <c:pt idx="2">
                  <c:v>117.4</c:v>
                </c:pt>
                <c:pt idx="3">
                  <c:v>202.7</c:v>
                </c:pt>
                <c:pt idx="4">
                  <c:v>88.3</c:v>
                </c:pt>
                <c:pt idx="5">
                  <c:v>748.7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2014 год</a:t>
            </a:r>
          </a:p>
        </c:rich>
      </c:tx>
      <c:layout>
        <c:manualLayout>
          <c:xMode val="edge"/>
          <c:yMode val="edge"/>
          <c:x val="0.33761548558358023"/>
          <c:y val="1.9501068859899006E-2"/>
        </c:manualLayout>
      </c:layout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30343315489459E-2"/>
          <c:y val="0.13185650494986828"/>
          <c:w val="0.80527292833095998"/>
          <c:h val="0.47622359992207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442452130641814"/>
                  <c:y val="-7.91650909702088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411893510540179"/>
                  <c:y val="-8.48183078738984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 доходы - 1 120,4 млн. руб.</c:v>
                </c:pt>
                <c:pt idx="1">
                  <c:v>Неналоговые  доходы - 319,8 млн. руб.</c:v>
                </c:pt>
                <c:pt idx="2">
                  <c:v>Безвозмездные поступления -      2 097,0 млн.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1120.4000000000001</c:v>
                </c:pt>
                <c:pt idx="1">
                  <c:v>319.8</c:v>
                </c:pt>
                <c:pt idx="2">
                  <c:v>2097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4.3490278447275545E-3"/>
          <c:y val="0.68654434250764518"/>
          <c:w val="0.88847153770247944"/>
          <c:h val="0.220183486238532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5"/>
            </a:pPr>
            <a:r>
              <a:rPr lang="ru-RU" sz="1437" dirty="0" smtClean="0"/>
              <a:t>2016 год</a:t>
            </a:r>
          </a:p>
        </c:rich>
      </c:tx>
      <c:layout>
        <c:manualLayout>
          <c:xMode val="edge"/>
          <c:yMode val="edge"/>
          <c:x val="0.307287453960783"/>
          <c:y val="0"/>
        </c:manualLayout>
      </c:layout>
      <c:overlay val="0"/>
      <c:spPr>
        <a:noFill/>
        <a:ln w="26068">
          <a:noFill/>
        </a:ln>
      </c:spPr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798330096148424E-2"/>
          <c:y val="0.1594934679651839"/>
          <c:w val="0.75718849840255587"/>
          <c:h val="0.3953488372093023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7790036994"/>
                  <c:y val="5.51779224821950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061122349470902"/>
                  <c:y val="-8.73080699551793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508941883799836"/>
                  <c:y val="-4.33111991259272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- 1 079,8 млн. руб.</c:v>
                </c:pt>
                <c:pt idx="1">
                  <c:v>Неналоговые доходы - 378,4 млн. руб.</c:v>
                </c:pt>
                <c:pt idx="2">
                  <c:v>Безвозмездные поступления -   2 124,7 млн.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1079.8</c:v>
                </c:pt>
                <c:pt idx="1">
                  <c:v>378.4</c:v>
                </c:pt>
                <c:pt idx="2">
                  <c:v>2124.6999999999998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2.7949612746717818E-2"/>
          <c:y val="0.68023255813953487"/>
          <c:w val="0.9625835153410327"/>
          <c:h val="0.224806201550387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2015 </a:t>
            </a:r>
            <a:r>
              <a:rPr lang="ru-RU" sz="1400" dirty="0"/>
              <a:t>год</a:t>
            </a:r>
          </a:p>
        </c:rich>
      </c:tx>
      <c:layout>
        <c:manualLayout>
          <c:xMode val="edge"/>
          <c:yMode val="edge"/>
          <c:x val="0.35856292154682351"/>
          <c:y val="5.401728000027221E-3"/>
        </c:manualLayout>
      </c:layout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4179905696843331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585298786352139"/>
                  <c:y val="-9.8741966144128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- 1 061,8 млн. руб.</c:v>
                </c:pt>
                <c:pt idx="1">
                  <c:v>Неналоговые доходы - 314,3 млн. руб.</c:v>
                </c:pt>
                <c:pt idx="2">
                  <c:v>Безвозмездные поступления - 2 105,1 млн.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1061.8</c:v>
                </c:pt>
                <c:pt idx="1">
                  <c:v>314.3</c:v>
                </c:pt>
                <c:pt idx="2" formatCode="#,##0.00">
                  <c:v>2105.1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73790007611332498"/>
          <c:w val="0.98542230363406513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98437355972397E-2"/>
                  <c:y val="2.5423923912401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79453074590322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079453074590322E-2"/>
                  <c:y val="1.271196195620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918593620375172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1885.2</c:v>
                </c:pt>
                <c:pt idx="1">
                  <c:v>1973.2</c:v>
                </c:pt>
                <c:pt idx="2">
                  <c:v>1440.2</c:v>
                </c:pt>
                <c:pt idx="3">
                  <c:v>1376.1</c:v>
                </c:pt>
                <c:pt idx="4">
                  <c:v>1458.2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7358515488173828E-2"/>
                  <c:y val="1.016916918820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038749884777936E-2"/>
                  <c:y val="1.525435434744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678281091569636E-2"/>
                  <c:y val="1.271196195620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98437355972428E-2"/>
                  <c:y val="-5.0847847824803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57140184690753E-2"/>
                  <c:y val="-3.4593146297850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798437355972383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798437355972477E-2"/>
                  <c:y val="1.01693693765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678281091569768E-2"/>
                  <c:y val="1.5254154159063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#,##0.0_р_.</c:formatCode>
                <c:ptCount val="5"/>
                <c:pt idx="0">
                  <c:v>1074.8</c:v>
                </c:pt>
                <c:pt idx="1">
                  <c:v>1259.9000000000001</c:v>
                </c:pt>
                <c:pt idx="2">
                  <c:v>784.6</c:v>
                </c:pt>
                <c:pt idx="3">
                  <c:v>732.4</c:v>
                </c:pt>
                <c:pt idx="4">
                  <c:v>748.7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5839140545784811E-2"/>
                  <c:y val="1.525435434744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478671752576557E-2"/>
                  <c:y val="5.0847847824803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98828016979318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918593620375172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477701626389604E-2"/>
                  <c:y val="1.5356057526834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718984281382061E-2"/>
                  <c:y val="1.779674673868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918593620375172E-2"/>
                  <c:y val="7.6271771737204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#,##0.0_р_.</c:formatCode>
                <c:ptCount val="5"/>
                <c:pt idx="0">
                  <c:v>252.4</c:v>
                </c:pt>
                <c:pt idx="1">
                  <c:v>196.9</c:v>
                </c:pt>
                <c:pt idx="2">
                  <c:v>128.1</c:v>
                </c:pt>
                <c:pt idx="3">
                  <c:v>91</c:v>
                </c:pt>
                <c:pt idx="4">
                  <c:v>117.4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4377856"/>
        <c:axId val="244137984"/>
        <c:axId val="0"/>
      </c:bar3DChart>
      <c:catAx>
        <c:axId val="24437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aseline="0">
                <a:latin typeface="Tahoma" panose="020B0604030504040204" pitchFamily="34" charset="0"/>
              </a:defRPr>
            </a:pPr>
            <a:endParaRPr lang="ru-RU"/>
          </a:p>
        </c:txPr>
        <c:crossAx val="244137984"/>
        <c:crosses val="autoZero"/>
        <c:auto val="1"/>
        <c:lblAlgn val="ctr"/>
        <c:lblOffset val="250"/>
        <c:noMultiLvlLbl val="0"/>
      </c:catAx>
      <c:valAx>
        <c:axId val="24413798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244377856"/>
        <c:crosses val="autoZero"/>
        <c:crossBetween val="between"/>
        <c:majorUnit val="200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10630942091616249"/>
          <c:y val="0.74006116207951111"/>
          <c:w val="0.85998271391529812"/>
          <c:h val="0.25840978593272196"/>
        </c:manualLayout>
      </c:layout>
      <c:overlay val="0"/>
      <c:txPr>
        <a:bodyPr/>
        <a:lstStyle/>
        <a:p>
          <a:pPr>
            <a:defRPr sz="1399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2016 год</a:t>
            </a:r>
            <a:endParaRPr lang="ru-RU" sz="1600" dirty="0"/>
          </a:p>
        </c:rich>
      </c:tx>
      <c:layout>
        <c:manualLayout>
          <c:xMode val="edge"/>
          <c:yMode val="edge"/>
          <c:x val="0.39193980170358123"/>
          <c:y val="2.187657577285597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059923334822E-2"/>
          <c:y val="0.14479317123174043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.20968975498669301"/>
                  <c:y val="-9.8130227397565759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Обще-</a:t>
                    </a:r>
                    <a:r>
                      <a:rPr lang="ru-RU" sz="1000" dirty="0" err="1" smtClean="0"/>
                      <a:t>государтвен</a:t>
                    </a:r>
                    <a:r>
                      <a:rPr lang="ru-RU" sz="1000" dirty="0" smtClean="0"/>
                      <a:t>-</a:t>
                    </a:r>
                    <a:r>
                      <a:rPr lang="ru-RU" sz="1000" dirty="0" err="1" smtClean="0"/>
                      <a:t>ные</a:t>
                    </a:r>
                    <a:r>
                      <a:rPr lang="ru-RU" sz="1000" dirty="0" smtClean="0"/>
                      <a:t> вопросы; 263,0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28370779315122"/>
                  <c:y val="-1.26648848355561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918107389777199E-2"/>
                  <c:y val="3.09991070173552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61979038055259E-2"/>
                  <c:y val="0.1946710728379515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582003708989598"/>
                  <c:y val="0.110110754653018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415164485417178E-2"/>
                  <c:y val="2.3726322586735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209327928224545"/>
                  <c:y val="-6.16985968154900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426523445002332"/>
                  <c:y val="-0.15559320851309505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Физическая культура и спорт;</a:t>
                    </a:r>
                  </a:p>
                  <a:p>
                    <a:r>
                      <a:rPr lang="ru-RU" sz="1000" dirty="0" smtClean="0"/>
                      <a:t> 58,8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434898619913848E-2"/>
                  <c:y val="-0.166515720413793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1149481610283424"/>
                  <c:y val="-0.14527966897623554"/>
                </c:manualLayout>
              </c:layout>
              <c:tx>
                <c:rich>
                  <a:bodyPr/>
                  <a:lstStyle/>
                  <a:p>
                    <a:pPr>
                      <a:defRPr sz="950"/>
                    </a:pPr>
                    <a:r>
                      <a:rPr lang="ru-RU" sz="950" dirty="0" smtClean="0"/>
                      <a:t>Обслуживание </a:t>
                    </a:r>
                    <a:r>
                      <a:rPr lang="ru-RU" sz="950" dirty="0" err="1" smtClean="0"/>
                      <a:t>муниципаль-ного</a:t>
                    </a:r>
                    <a:r>
                      <a:rPr lang="ru-RU" sz="950" dirty="0" smtClean="0"/>
                      <a:t> долга; 36,0</a:t>
                    </a:r>
                    <a:endParaRPr lang="ru-RU" sz="950" dirty="0"/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263</c:v>
                </c:pt>
                <c:pt idx="1">
                  <c:v>37.9</c:v>
                </c:pt>
                <c:pt idx="2">
                  <c:v>263.8</c:v>
                </c:pt>
                <c:pt idx="3">
                  <c:v>441.9</c:v>
                </c:pt>
                <c:pt idx="4">
                  <c:v>2113.4</c:v>
                </c:pt>
                <c:pt idx="5">
                  <c:v>171.4</c:v>
                </c:pt>
                <c:pt idx="6">
                  <c:v>129.5</c:v>
                </c:pt>
                <c:pt idx="7">
                  <c:v>58.8</c:v>
                </c:pt>
                <c:pt idx="8">
                  <c:v>4</c:v>
                </c:pt>
                <c:pt idx="9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4AAFEAAE-B048-4222-B5FC-E9C05F6EAD65}" type="presOf" srcId="{2A9A4847-3BA1-4BA1-AC2F-31C06C0F3570}" destId="{C0FEDEF4-320D-4FFD-9A58-C78DE507E03C}" srcOrd="0" destOrd="0" presId="urn:microsoft.com/office/officeart/2005/8/layout/vList3"/>
    <dgm:cxn modelId="{91AF364B-ED17-4DE8-B384-141352CC5D1F}" type="presOf" srcId="{8EB40CAB-6CF8-4B41-A93E-BCD427C7FA54}" destId="{11FF78F1-9292-4A98-A799-4DD163EB3031}" srcOrd="0" destOrd="0" presId="urn:microsoft.com/office/officeart/2005/8/layout/vList3"/>
    <dgm:cxn modelId="{18F1D92A-CA6D-48FC-8E13-F7CB5FBE4395}" type="presParOf" srcId="{11FF78F1-9292-4A98-A799-4DD163EB3031}" destId="{03B708F0-6BA0-4E90-BCF1-E61ED13B6541}" srcOrd="0" destOrd="0" presId="urn:microsoft.com/office/officeart/2005/8/layout/vList3"/>
    <dgm:cxn modelId="{BD21EF46-E800-4B40-9A82-A11D923690BF}" type="presParOf" srcId="{03B708F0-6BA0-4E90-BCF1-E61ED13B6541}" destId="{15B302CE-8C3B-4D59-B08D-822E2198B2FC}" srcOrd="0" destOrd="0" presId="urn:microsoft.com/office/officeart/2005/8/layout/vList3"/>
    <dgm:cxn modelId="{D22F3554-3F14-4B4F-96AD-09450A011EE5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E1404B-1F1C-48F6-8465-26A7CA38A0B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Участники бюджетного процесса</a:t>
          </a:r>
          <a:endParaRPr lang="ru-RU" dirty="0">
            <a:solidFill>
              <a:schemeClr val="tx1"/>
            </a:solidFill>
          </a:endParaRPr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34BE101E-7B06-4AB2-9CC8-650D2E14A32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dirty="0">
            <a:solidFill>
              <a:schemeClr val="tx1"/>
            </a:solidFill>
          </a:endParaRP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Совет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Администрация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Контрольно-счетная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палата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ведут бюджетный учет;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/>
      <dgm:spPr>
        <a:solidFill>
          <a:srgbClr val="8180B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3193" custScaleY="52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98844" custRadScaleRad="102746" custRadScaleInc="591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62498" custScaleY="72639" custRadScaleRad="135022" custRadScaleInc="146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62498" custScaleY="72639" custRadScaleRad="137476" custRadScaleInc="37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62498" custScaleY="72639" custRadScaleRad="132774" custRadScaleInc="-1623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62498" custScaleY="122441" custRadScaleRad="103957" custRadScaleInc="-348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39717" custRadScaleRad="136978" custRadScaleInc="96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4608" custRadScaleRad="136161" custRadScaleInc="75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10920" custRadScaleRad="136773" custRadScaleInc="-808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CD5FDAB2-F808-481F-81FB-57D5435D4568}" type="presOf" srcId="{457D5479-3190-4159-BAE4-C5C8ADB2286C}" destId="{F4E02FC5-5AE7-4245-AB29-1ABD8AEB0F21}" srcOrd="0" destOrd="0" presId="urn:microsoft.com/office/officeart/2005/8/layout/radial6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CD3E52A6-1534-411F-A58F-86DAB833170C}" type="presOf" srcId="{16E43C0E-5025-4B02-A12B-E8750D6E003A}" destId="{8408641A-5520-4223-B287-2CF3375948FD}" srcOrd="0" destOrd="0" presId="urn:microsoft.com/office/officeart/2005/8/layout/radial6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D5B0E7CD-0641-4411-B4DD-5BC185C3224A}" type="presOf" srcId="{7D3B726C-BF58-455C-9D20-3351D67C21C7}" destId="{BACDCCE6-32EB-41B6-A9DD-91DC8FD48CB9}" srcOrd="0" destOrd="0" presId="urn:microsoft.com/office/officeart/2005/8/layout/radial6"/>
    <dgm:cxn modelId="{744F807B-72BF-4DEA-8BE6-F98F0C399312}" type="presOf" srcId="{41397CD7-34BF-43EB-8507-012806C04D8F}" destId="{81C46EE8-CFD4-48B7-B824-CCA63C8B9B22}" srcOrd="0" destOrd="0" presId="urn:microsoft.com/office/officeart/2005/8/layout/radial6"/>
    <dgm:cxn modelId="{8642474F-E199-4E3D-9693-E731ABA72F39}" type="presOf" srcId="{36E4F3B6-8DD8-4DE5-A120-B51436573A5D}" destId="{09577B85-9C24-4AFB-BBCF-5B6EE4ABDBCC}" srcOrd="0" destOrd="0" presId="urn:microsoft.com/office/officeart/2005/8/layout/radial6"/>
    <dgm:cxn modelId="{52206278-5B33-4851-9770-2BAF6A8E9551}" type="presOf" srcId="{9BFE8969-13FB-402C-9DD3-6A161DCD5DFE}" destId="{5356B0E1-8162-4DE2-9CF6-6915C440583D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A15675AE-DF37-4856-85B3-2B8BC86EF2CE}" type="presOf" srcId="{7AE1404B-1F1C-48F6-8465-26A7CA38A0B0}" destId="{C2771272-27CF-4F9F-AA54-787F32BBBE07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83BA3A22-E6F5-474F-B292-4AE0BBDF578B}" type="presOf" srcId="{986F66CF-7D7E-412B-ACFF-73FA4A5710E3}" destId="{13A03BB4-0DB0-442B-976D-9E2F662E00AF}" srcOrd="0" destOrd="0" presId="urn:microsoft.com/office/officeart/2005/8/layout/radial6"/>
    <dgm:cxn modelId="{42E72259-17D9-45D1-B860-CDD1A6D05285}" type="presOf" srcId="{8EFDF9E4-B71D-4FD0-8C25-1005EF21C02E}" destId="{018C802E-E8EE-41C8-8BAA-B2F01C39DAA2}" srcOrd="0" destOrd="0" presId="urn:microsoft.com/office/officeart/2005/8/layout/radial6"/>
    <dgm:cxn modelId="{98A0C4D3-7E29-4BBE-925E-1960FEDCDC92}" type="presOf" srcId="{212AE3C7-0F2E-4C48-9038-4E1DFEECE648}" destId="{2903352A-C723-4D92-8BD1-F54193A752E8}" srcOrd="0" destOrd="0" presId="urn:microsoft.com/office/officeart/2005/8/layout/radial6"/>
    <dgm:cxn modelId="{37D86494-8CEA-4FC0-B565-6C82EC758C89}" type="presOf" srcId="{80368796-B66A-4FEA-928C-F467B493B30E}" destId="{D336E3F1-8B08-444F-A4A5-486A16240F7C}" srcOrd="0" destOrd="0" presId="urn:microsoft.com/office/officeart/2005/8/layout/radial6"/>
    <dgm:cxn modelId="{5B966804-7C30-4048-B25D-2EDAB5DD90FB}" type="presOf" srcId="{2806752B-5BD3-4C1F-9E01-F135D9C826FE}" destId="{0D45D63D-91C6-4CBD-9A7E-8B57F668A8E9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44E94C62-ED1E-4CA2-82A3-8F3DC6B3447E}" type="presOf" srcId="{ACC09EE7-33B0-4FC4-8D7D-D9066F8E0872}" destId="{E4C76E3D-688C-4BFE-A395-BDB911363A6E}" srcOrd="0" destOrd="0" presId="urn:microsoft.com/office/officeart/2005/8/layout/radial6"/>
    <dgm:cxn modelId="{39FA5B2C-EFD3-4D13-9375-39DFBB45F212}" type="presOf" srcId="{7B448054-BD1F-4DB8-B808-A907AB9AE9F6}" destId="{2243B9A5-8E15-4393-A3CF-599F3170D614}" srcOrd="0" destOrd="0" presId="urn:microsoft.com/office/officeart/2005/8/layout/radial6"/>
    <dgm:cxn modelId="{0C41FA89-3288-48AE-BA30-5336B4D62392}" type="presOf" srcId="{34BE101E-7B06-4AB2-9CC8-650D2E14A328}" destId="{8718CB4E-F65C-4E4A-89C4-26F421EC27CE}" srcOrd="0" destOrd="0" presId="urn:microsoft.com/office/officeart/2005/8/layout/radial6"/>
    <dgm:cxn modelId="{98C8AE89-043E-4637-A060-C722FF1FB204}" type="presOf" srcId="{AD086328-42E6-4038-8968-4EA045F7CF0E}" destId="{845E0088-4DF9-433D-BC84-CA6B21FB8774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DA39A145-D56E-4405-9ACC-C6926A8DD310}" type="presOf" srcId="{E1AF720E-912C-4165-84A4-5820E50EBAD8}" destId="{1B484103-B5CC-49BB-A3BC-AF799990D8CA}" srcOrd="0" destOrd="0" presId="urn:microsoft.com/office/officeart/2005/8/layout/radial6"/>
    <dgm:cxn modelId="{433AC379-2DC3-4488-BEF4-089B64A378DB}" type="presOf" srcId="{428CA93B-C0E8-4139-B292-C15430994F62}" destId="{1A87F541-6E74-4307-9CE0-B39223E5CA95}" srcOrd="0" destOrd="0" presId="urn:microsoft.com/office/officeart/2005/8/layout/radial6"/>
    <dgm:cxn modelId="{F2BB3910-E891-4216-80B0-E9CA7DCCACF3}" type="presParOf" srcId="{13A03BB4-0DB0-442B-976D-9E2F662E00AF}" destId="{C2771272-27CF-4F9F-AA54-787F32BBBE07}" srcOrd="0" destOrd="0" presId="urn:microsoft.com/office/officeart/2005/8/layout/radial6"/>
    <dgm:cxn modelId="{981DD216-1D57-4767-830A-87711C938CC4}" type="presParOf" srcId="{13A03BB4-0DB0-442B-976D-9E2F662E00AF}" destId="{8718CB4E-F65C-4E4A-89C4-26F421EC27CE}" srcOrd="1" destOrd="0" presId="urn:microsoft.com/office/officeart/2005/8/layout/radial6"/>
    <dgm:cxn modelId="{8ACDF1AD-3765-411C-A4B5-158E53030413}" type="presParOf" srcId="{13A03BB4-0DB0-442B-976D-9E2F662E00AF}" destId="{F77850E8-ED66-4497-ADDC-2206A6355E98}" srcOrd="2" destOrd="0" presId="urn:microsoft.com/office/officeart/2005/8/layout/radial6"/>
    <dgm:cxn modelId="{246AE56A-FC30-4D0C-AFB9-E5B9D7030661}" type="presParOf" srcId="{13A03BB4-0DB0-442B-976D-9E2F662E00AF}" destId="{1A87F541-6E74-4307-9CE0-B39223E5CA95}" srcOrd="3" destOrd="0" presId="urn:microsoft.com/office/officeart/2005/8/layout/radial6"/>
    <dgm:cxn modelId="{3D541E5C-AC4D-4229-B38C-37D0EAE71C72}" type="presParOf" srcId="{13A03BB4-0DB0-442B-976D-9E2F662E00AF}" destId="{845E0088-4DF9-433D-BC84-CA6B21FB8774}" srcOrd="4" destOrd="0" presId="urn:microsoft.com/office/officeart/2005/8/layout/radial6"/>
    <dgm:cxn modelId="{A2E089FE-4CEB-4F88-AF47-055FEC341044}" type="presParOf" srcId="{13A03BB4-0DB0-442B-976D-9E2F662E00AF}" destId="{0A1313B0-7E47-435A-BBF3-FA9820F9A7C1}" srcOrd="5" destOrd="0" presId="urn:microsoft.com/office/officeart/2005/8/layout/radial6"/>
    <dgm:cxn modelId="{111981F9-4319-410F-A8CA-7EBB6A454338}" type="presParOf" srcId="{13A03BB4-0DB0-442B-976D-9E2F662E00AF}" destId="{09577B85-9C24-4AFB-BBCF-5B6EE4ABDBCC}" srcOrd="6" destOrd="0" presId="urn:microsoft.com/office/officeart/2005/8/layout/radial6"/>
    <dgm:cxn modelId="{C93D0D36-214C-4691-A6FE-416E7E940B7D}" type="presParOf" srcId="{13A03BB4-0DB0-442B-976D-9E2F662E00AF}" destId="{F4E02FC5-5AE7-4245-AB29-1ABD8AEB0F21}" srcOrd="7" destOrd="0" presId="urn:microsoft.com/office/officeart/2005/8/layout/radial6"/>
    <dgm:cxn modelId="{26FDB0D9-2A63-46CD-9AC3-2340797074FA}" type="presParOf" srcId="{13A03BB4-0DB0-442B-976D-9E2F662E00AF}" destId="{3EDF1602-9463-4CBD-B73A-623E7C26D306}" srcOrd="8" destOrd="0" presId="urn:microsoft.com/office/officeart/2005/8/layout/radial6"/>
    <dgm:cxn modelId="{D734ADB3-713F-4BB2-84AB-DDBBA6147A8C}" type="presParOf" srcId="{13A03BB4-0DB0-442B-976D-9E2F662E00AF}" destId="{8408641A-5520-4223-B287-2CF3375948FD}" srcOrd="9" destOrd="0" presId="urn:microsoft.com/office/officeart/2005/8/layout/radial6"/>
    <dgm:cxn modelId="{19510DC5-AF63-4796-8931-0F1D9BC458E7}" type="presParOf" srcId="{13A03BB4-0DB0-442B-976D-9E2F662E00AF}" destId="{0D45D63D-91C6-4CBD-9A7E-8B57F668A8E9}" srcOrd="10" destOrd="0" presId="urn:microsoft.com/office/officeart/2005/8/layout/radial6"/>
    <dgm:cxn modelId="{3ED3EF5B-8D7A-49E4-AC4D-DD70B8344FBA}" type="presParOf" srcId="{13A03BB4-0DB0-442B-976D-9E2F662E00AF}" destId="{A483A381-D5C5-40BC-AFFB-E4B0A9EBABBB}" srcOrd="11" destOrd="0" presId="urn:microsoft.com/office/officeart/2005/8/layout/radial6"/>
    <dgm:cxn modelId="{3FFB5CC4-01DD-45E8-B7FE-8590F1A34C7C}" type="presParOf" srcId="{13A03BB4-0DB0-442B-976D-9E2F662E00AF}" destId="{D336E3F1-8B08-444F-A4A5-486A16240F7C}" srcOrd="12" destOrd="0" presId="urn:microsoft.com/office/officeart/2005/8/layout/radial6"/>
    <dgm:cxn modelId="{54D82D20-A01D-4DA0-B550-79EB04F5A1DB}" type="presParOf" srcId="{13A03BB4-0DB0-442B-976D-9E2F662E00AF}" destId="{2903352A-C723-4D92-8BD1-F54193A752E8}" srcOrd="13" destOrd="0" presId="urn:microsoft.com/office/officeart/2005/8/layout/radial6"/>
    <dgm:cxn modelId="{5B34D7DA-15CE-4F20-83D7-D3091C76DC45}" type="presParOf" srcId="{13A03BB4-0DB0-442B-976D-9E2F662E00AF}" destId="{5E13081B-6CBB-430E-A0FE-BBBFF7C0ACB2}" srcOrd="14" destOrd="0" presId="urn:microsoft.com/office/officeart/2005/8/layout/radial6"/>
    <dgm:cxn modelId="{FCEB0D85-DA5A-4EC5-B4E1-148A1E709EB5}" type="presParOf" srcId="{13A03BB4-0DB0-442B-976D-9E2F662E00AF}" destId="{018C802E-E8EE-41C8-8BAA-B2F01C39DAA2}" srcOrd="15" destOrd="0" presId="urn:microsoft.com/office/officeart/2005/8/layout/radial6"/>
    <dgm:cxn modelId="{1B4DDE6A-D3A3-4E17-B05F-EA99E68EE33E}" type="presParOf" srcId="{13A03BB4-0DB0-442B-976D-9E2F662E00AF}" destId="{1B484103-B5CC-49BB-A3BC-AF799990D8CA}" srcOrd="16" destOrd="0" presId="urn:microsoft.com/office/officeart/2005/8/layout/radial6"/>
    <dgm:cxn modelId="{5B137B26-3B8F-4FA4-9016-3B62119AEFAA}" type="presParOf" srcId="{13A03BB4-0DB0-442B-976D-9E2F662E00AF}" destId="{E46A92E0-CDA0-4752-B399-98C875F8E026}" srcOrd="17" destOrd="0" presId="urn:microsoft.com/office/officeart/2005/8/layout/radial6"/>
    <dgm:cxn modelId="{856CB4B1-D144-47CF-A709-FABBE3693717}" type="presParOf" srcId="{13A03BB4-0DB0-442B-976D-9E2F662E00AF}" destId="{BACDCCE6-32EB-41B6-A9DD-91DC8FD48CB9}" srcOrd="18" destOrd="0" presId="urn:microsoft.com/office/officeart/2005/8/layout/radial6"/>
    <dgm:cxn modelId="{2B8A9848-2729-4E4C-9E24-3860B2AAE3FE}" type="presParOf" srcId="{13A03BB4-0DB0-442B-976D-9E2F662E00AF}" destId="{5356B0E1-8162-4DE2-9CF6-6915C440583D}" srcOrd="19" destOrd="0" presId="urn:microsoft.com/office/officeart/2005/8/layout/radial6"/>
    <dgm:cxn modelId="{1664BA5C-0EDA-4823-999C-D02C92167FB2}" type="presParOf" srcId="{13A03BB4-0DB0-442B-976D-9E2F662E00AF}" destId="{C36DBA81-B1B1-4CC7-8B5B-6FA5F77A66FF}" srcOrd="20" destOrd="0" presId="urn:microsoft.com/office/officeart/2005/8/layout/radial6"/>
    <dgm:cxn modelId="{946836B8-0FF6-4538-8893-E27E01C31035}" type="presParOf" srcId="{13A03BB4-0DB0-442B-976D-9E2F662E00AF}" destId="{E4C76E3D-688C-4BFE-A395-BDB911363A6E}" srcOrd="21" destOrd="0" presId="urn:microsoft.com/office/officeart/2005/8/layout/radial6"/>
    <dgm:cxn modelId="{9AE3D337-FBAF-421F-99B1-6995DDBE6022}" type="presParOf" srcId="{13A03BB4-0DB0-442B-976D-9E2F662E00AF}" destId="{2243B9A5-8E15-4393-A3CF-599F3170D614}" srcOrd="22" destOrd="0" presId="urn:microsoft.com/office/officeart/2005/8/layout/radial6"/>
    <dgm:cxn modelId="{3F1A327D-F185-4476-AD5C-58EFF4641113}" type="presParOf" srcId="{13A03BB4-0DB0-442B-976D-9E2F662E00AF}" destId="{24FFE346-36FD-4264-94A6-BC2A279F3788}" srcOrd="23" destOrd="0" presId="urn:microsoft.com/office/officeart/2005/8/layout/radial6"/>
    <dgm:cxn modelId="{C04E8D78-ACFA-49C2-90CC-7A24E19C8ED8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99EB44-5E70-412B-91CD-437826588F65}" type="datetimeFigureOut">
              <a:rPr lang="ru-RU"/>
              <a:pPr>
                <a:defRPr/>
              </a:pPr>
              <a:t>07.12.2017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6C8A90-4401-4FDE-ADD2-AD042D1BF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8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95770F-72CE-45AE-9E73-49FFE2A95F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58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58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8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5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9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4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8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6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3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0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4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8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about/celprog/2015/index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ouhta.ru/adm_dep/departments/obsh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hta.ru/adm_dep/uprav/ekon/index_ekpr.php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ouhta.ru/adm_dep/departments/obsh" TargetMode="Externa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gkh.mouhta.ru/munitsipalnye-programmy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kh.mouhta.ru/munitsipalnye-programm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edu.mouhta.ru/about/godotchet/2016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kultura.mouhta.ru/docs/otchet_mun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mouhta.ru/adm_dep/uprav/infsocsov/soc" TargetMode="Externa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.mouhta.ru/activity/reports" TargetMode="Externa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381840" y="2924944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3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 ОТЧЕТУ ОБ ИСПОЛНЕНИИ БЮДЖЕТА МОГО «УХТА» </a:t>
            </a:r>
          </a:p>
          <a:p>
            <a:pPr eaLnBrk="1" hangingPunct="1">
              <a:defRPr/>
            </a:pPr>
            <a:r>
              <a:rPr lang="ru-RU" sz="3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ЗА 2016 ГОД </a:t>
            </a:r>
          </a:p>
        </p:txBody>
      </p:sp>
    </p:spTree>
    <p:extLst>
      <p:ext uri="{BB962C8B-B14F-4D97-AF65-F5344CB8AC3E}">
        <p14:creationId xmlns:p14="http://schemas.microsoft.com/office/powerpoint/2010/main" val="297534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Участники бюджетного процесса</a:t>
            </a: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D72E6-63EE-4224-B6CE-BA0F8DD6D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38285679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граждан в формировании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23960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00000" y="2520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800000">
            <a:off x="2880368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2540760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2068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4181080" y="251492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0800000">
            <a:off x="6161144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821536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335340" y="4651365"/>
            <a:ext cx="936248" cy="75695"/>
            <a:chOff x="2411760" y="2204864"/>
            <a:chExt cx="936248" cy="75695"/>
          </a:xfrm>
          <a:solidFill>
            <a:schemeClr val="accent1"/>
          </a:solidFill>
        </p:grpSpPr>
        <p:sp>
          <p:nvSpPr>
            <p:cNvPr id="16" name="Овал 15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16200000">
            <a:off x="3310554" y="2564081"/>
            <a:ext cx="360040" cy="73944"/>
            <a:chOff x="2411760" y="2204864"/>
            <a:chExt cx="360040" cy="73944"/>
          </a:xfrm>
          <a:solidFill>
            <a:schemeClr val="accent3"/>
          </a:solidFill>
        </p:grpSpPr>
        <p:sp>
          <p:nvSpPr>
            <p:cNvPr id="24" name="Овал 23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16200000">
            <a:off x="4663645" y="4659822"/>
            <a:ext cx="936248" cy="75695"/>
            <a:chOff x="2411760" y="2204864"/>
            <a:chExt cx="936248" cy="75695"/>
          </a:xfrm>
          <a:solidFill>
            <a:schemeClr val="accent4"/>
          </a:solidFill>
        </p:grpSpPr>
        <p:sp>
          <p:nvSpPr>
            <p:cNvPr id="32" name="Овал 31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rot="16200000">
            <a:off x="6591330" y="2561292"/>
            <a:ext cx="360040" cy="73944"/>
            <a:chOff x="2411760" y="2204864"/>
            <a:chExt cx="360040" cy="73944"/>
          </a:xfrm>
          <a:solidFill>
            <a:schemeClr val="accent2"/>
          </a:solidFill>
        </p:grpSpPr>
        <p:sp>
          <p:nvSpPr>
            <p:cNvPr id="40" name="Овал 39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742912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71217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43562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20650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8481" y="3286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41085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79654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18173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7819" y="5444849"/>
            <a:ext cx="2135521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Просмотр проекта отчета об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исполнении бюджета на сайте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</a:t>
            </a:r>
            <a:r>
              <a:rPr lang="en-US" sz="10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разделе Бюджет МОГО «Ухта»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5021" y="1492372"/>
            <a:ext cx="168187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Подготовка замечаний и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предложений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77957" y="5664490"/>
            <a:ext cx="15039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Выступление на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публичных слушаниях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31833" y="1193482"/>
            <a:ext cx="20970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Направление замечаний и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редложений через форму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обратной связи на сайте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 разделе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Бюджет для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30812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654425" y="31750"/>
            <a:ext cx="4464050" cy="922338"/>
          </a:xfrm>
        </p:spPr>
        <p:txBody>
          <a:bodyPr/>
          <a:lstStyle/>
          <a:p>
            <a:pPr algn="just" eaLnBrk="1" hangingPunct="1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Приоритеты бюджета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07546"/>
              </p:ext>
            </p:extLst>
          </p:nvPr>
        </p:nvGraphicFramePr>
        <p:xfrm>
          <a:off x="107504" y="1412776"/>
          <a:ext cx="8928000" cy="39741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8304"/>
                <a:gridCol w="3631729"/>
                <a:gridCol w="4917967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4016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Исполнение действующих расходных обязательств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/>
                        <a:t>Обязательства муниципалитета по выплате заработной</a:t>
                      </a:r>
                      <a:r>
                        <a:rPr lang="ru-RU" sz="1300" baseline="0" dirty="0" smtClean="0"/>
                        <a:t> платы, начислений по оплате труда  выполнены в полном объёме. 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8301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Выполнение обязательств и задач, поставленных Указами Президента Российской Федерации от 07 мая 2012 года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По Указу</a:t>
                      </a:r>
                      <a:r>
                        <a:rPr lang="ru-RU" sz="1300" baseline="0" dirty="0" smtClean="0"/>
                        <a:t> № 597 – </a:t>
                      </a:r>
                      <a:r>
                        <a:rPr lang="ru-RU" sz="1300" kern="1200" baseline="0" dirty="0" smtClean="0"/>
                        <a:t>показатели достигнуты</a:t>
                      </a:r>
                    </a:p>
                    <a:p>
                      <a:r>
                        <a:rPr lang="ru-RU" sz="1300" kern="1200" baseline="0" dirty="0" smtClean="0"/>
                        <a:t>(информация представлена на слайде 14);</a:t>
                      </a:r>
                    </a:p>
                    <a:p>
                      <a:r>
                        <a:rPr lang="ru-RU" sz="1300" baseline="0" dirty="0" smtClean="0"/>
                        <a:t>По Указу № 599 – показатели достигнуты</a:t>
                      </a:r>
                    </a:p>
                    <a:p>
                      <a:r>
                        <a:rPr lang="ru-RU" sz="1300" baseline="0" dirty="0" smtClean="0"/>
                        <a:t>(информация представлена на слайде 15);</a:t>
                      </a:r>
                    </a:p>
                    <a:p>
                      <a:r>
                        <a:rPr lang="ru-RU" sz="1300" baseline="0" dirty="0" smtClean="0"/>
                        <a:t>По Указу № 600 – показатели не достигнуты</a:t>
                      </a:r>
                    </a:p>
                    <a:p>
                      <a:r>
                        <a:rPr lang="ru-RU" sz="1300" dirty="0" smtClean="0"/>
                        <a:t>(информация представлена</a:t>
                      </a:r>
                      <a:r>
                        <a:rPr lang="ru-RU" sz="1300" baseline="0" dirty="0" smtClean="0"/>
                        <a:t> на слайде 50).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Оптимизация структуры расходов бюджета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Постановлением</a:t>
                      </a:r>
                      <a:r>
                        <a:rPr lang="ru-RU" sz="1300" baseline="0" dirty="0" smtClean="0"/>
                        <a:t> администрации МОГО «Ухта» от 10.11.2014 № 2220 утверждена программа повышения эффективности управления муниципальными финансами МОГО «Ухта» до 2018 года. Отчет о реализации программы размещен на портале администрации МОГО «Ухта»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smtClean="0">
                          <a:hlinkClick r:id="rId2"/>
                        </a:rPr>
                        <a:t>http://fin.mouhta.ru/about/celprog/201</a:t>
                      </a:r>
                      <a:r>
                        <a:rPr lang="ru-RU" sz="1300" baseline="0" dirty="0" smtClean="0">
                          <a:hlinkClick r:id="rId2"/>
                        </a:rPr>
                        <a:t>6</a:t>
                      </a:r>
                      <a:r>
                        <a:rPr lang="en-US" sz="1300" baseline="0" dirty="0" smtClean="0">
                          <a:hlinkClick r:id="rId2"/>
                        </a:rPr>
                        <a:t>/</a:t>
                      </a:r>
                      <a:r>
                        <a:rPr lang="en-US" sz="1300" baseline="0" dirty="0" err="1" smtClean="0">
                          <a:hlinkClick r:id="rId2"/>
                        </a:rPr>
                        <a:t>index.php</a:t>
                      </a:r>
                      <a:r>
                        <a:rPr lang="ru-RU" sz="1300" baseline="0" dirty="0" smtClean="0"/>
                        <a:t>.</a:t>
                      </a:r>
                      <a:endParaRPr lang="ru-RU" sz="13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2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Майские указы</a:t>
            </a:r>
            <a:br>
              <a:rPr lang="ru-RU" smtClean="0"/>
            </a:br>
            <a:r>
              <a:rPr lang="ru-RU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12493"/>
              </p:ext>
            </p:extLst>
          </p:nvPr>
        </p:nvGraphicFramePr>
        <p:xfrm>
          <a:off x="118934" y="1125810"/>
          <a:ext cx="8712969" cy="57138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08650"/>
                <a:gridCol w="5688632"/>
                <a:gridCol w="1152128"/>
                <a:gridCol w="1163559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УКАЗА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 за 2015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 за 2016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596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Субсидирование части затрат субъектов малого и среднего предпринимательства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440"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597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Повышение оплаты труда отдельных категорий работников бюджетной сферы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1 059,7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1 081,8</a:t>
                      </a:r>
                      <a:endParaRPr lang="ru-RU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Поддержка социально ориентированных некоммерческих</a:t>
                      </a:r>
                      <a:r>
                        <a:rPr lang="ru-RU" sz="1200" baseline="0" dirty="0" smtClean="0"/>
                        <a:t> организаций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4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Организация,  проведение и участие обучающихся и педагогов в конкурсах, фестивалях, соревнованиях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864"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599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Модернизация дошкольных  образовательных учреждений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70,9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11,8</a:t>
                      </a:r>
                      <a:endParaRPr lang="ru-RU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69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/>
                        <a:t>Увеличение числа детей, обучающихся по дополнительным образовательным программам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146,8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155,6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544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Повышение квалификации работников общеобразовательных учреждений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256">
                <a:tc rowSpan="5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граждан жильем и переселение граждан из аварийного жилищного фонда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433,1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261,0</a:t>
                      </a:r>
                      <a:endParaRPr lang="ru-RU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968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детей-сирот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8,8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25,6</a:t>
                      </a:r>
                      <a:endParaRPr lang="ru-RU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молодых</a:t>
                      </a:r>
                      <a:r>
                        <a:rPr lang="ru-RU" sz="1200" baseline="0" dirty="0" smtClean="0"/>
                        <a:t> семей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25,3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46,1</a:t>
                      </a:r>
                      <a:endParaRPr lang="ru-RU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ветеранов, инвалидов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2,8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2,9</a:t>
                      </a:r>
                      <a:endParaRPr lang="ru-RU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096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 станции водоочистки</a:t>
                      </a:r>
                      <a:r>
                        <a:rPr lang="ru-RU" sz="1200" baseline="0" dirty="0" smtClean="0"/>
                        <a:t> с созданием системы управления комплексом водоснабжения в Пожня - Ель г. Ухта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1,7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601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Получение</a:t>
                      </a:r>
                      <a:r>
                        <a:rPr lang="ru-RU" sz="1200" baseline="0" dirty="0" smtClean="0"/>
                        <a:t> государственных и муниципальных услуг по принципу «одного окна» по месту пребывания (МФЦ)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12,7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12,6</a:t>
                      </a:r>
                      <a:endParaRPr lang="ru-RU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602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Комплектование</a:t>
                      </a:r>
                      <a:r>
                        <a:rPr lang="ru-RU" sz="1200" baseline="0" dirty="0" smtClean="0"/>
                        <a:t> документных (книжных) фондов библиотек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1 764,0</a:t>
                      </a:r>
                      <a:endParaRPr lang="ru-RU" sz="12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1 601,2</a:t>
                      </a:r>
                      <a:endParaRPr lang="ru-RU" sz="12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45387" y="836612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547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654425" y="31750"/>
            <a:ext cx="4949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майских указов Президента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2413" y="1439863"/>
            <a:ext cx="8639175" cy="18543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ts val="23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Указ 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Президента Российской Федерации от 07 мая 2012 года № 597 </a:t>
            </a:r>
            <a:r>
              <a:rPr lang="ru-RU" dirty="0">
                <a:latin typeface="Tahoma" pitchFamily="34" charset="0"/>
                <a:cs typeface="Tahoma" pitchFamily="34" charset="0"/>
              </a:rPr>
              <a:t>«О мероприятиях по реализации государственной социальной политики»: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реализовываются </a:t>
            </a:r>
            <a:r>
              <a:rPr lang="ru-RU" dirty="0">
                <a:latin typeface="Tahoma" pitchFamily="34" charset="0"/>
                <a:cs typeface="Tahoma" pitchFamily="34" charset="0"/>
              </a:rPr>
              <a:t>«дорожные карты» (план развития) в сфере образования и культуры, согласно которым средняя заработная плата в МОГО «Ухта»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составила: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863026"/>
              </p:ext>
            </p:extLst>
          </p:nvPr>
        </p:nvGraphicFramePr>
        <p:xfrm>
          <a:off x="252415" y="3656555"/>
          <a:ext cx="8639173" cy="17526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2835"/>
                <a:gridCol w="2833169"/>
                <a:gridCol w="2833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Категория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(руб.)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(руб.)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37 993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37 993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31 832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31 832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Работник учреждения культуры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24 782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24 782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7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 txBox="1">
            <a:spLocks/>
          </p:cNvSpPr>
          <p:nvPr/>
        </p:nvSpPr>
        <p:spPr bwMode="auto">
          <a:xfrm>
            <a:off x="3654425" y="31750"/>
            <a:ext cx="5094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майских указов Президента Российской Федерации</a:t>
            </a:r>
          </a:p>
        </p:txBody>
      </p:sp>
      <p:sp>
        <p:nvSpPr>
          <p:cNvPr id="30724" name="TextBox 11"/>
          <p:cNvSpPr txBox="1">
            <a:spLocks noChangeArrowheads="1"/>
          </p:cNvSpPr>
          <p:nvPr/>
        </p:nvSpPr>
        <p:spPr bwMode="auto">
          <a:xfrm>
            <a:off x="1141413" y="149225"/>
            <a:ext cx="184731" cy="33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231" y="1412776"/>
            <a:ext cx="8639175" cy="33368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indent="182563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Указ </a:t>
            </a:r>
            <a:r>
              <a:rPr lang="ru-RU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Президента Российской Федерации от 07 мая 2012 года </a:t>
            </a:r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№ 599</a:t>
            </a:r>
          </a:p>
          <a:p>
            <a:pPr indent="182563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«О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мерах по реализации государственной политики в области образования и науки»:</a:t>
            </a:r>
            <a:endParaRPr lang="en-US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indent="3556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для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достижения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2016 году 100 процентов доступности дошкольного образования для детей в возрасте от трёх до семи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лет:</a:t>
            </a:r>
            <a:endParaRPr lang="en-US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58775" lvl="1" indent="358775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 01.02.2016 открыт после капитального ремонта МДОУ «Детский       сад № 102»  на 243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места;</a:t>
            </a:r>
            <a:endParaRPr lang="ru-RU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58775" lvl="1" indent="358775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продолжена реконструкция здания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муниципального образовательного учреждения «Межшкольный учебный комбинат» МОГО «Ухта» под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МДОУ «Детский сад № 50 компенсирующего вида» на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156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мест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9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16715"/>
              </p:ext>
            </p:extLst>
          </p:nvPr>
        </p:nvGraphicFramePr>
        <p:xfrm>
          <a:off x="99502" y="1341438"/>
          <a:ext cx="8928000" cy="16306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26090"/>
                <a:gridCol w="2055658"/>
                <a:gridCol w="2173126"/>
                <a:gridCol w="2173126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2016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2016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3 706,9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3 582,9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-124,0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3 807,0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3 519,7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-287,3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Дефицит/Профицит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-100,1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163,3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990600"/>
            <a:ext cx="954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65893"/>
              </p:ext>
            </p:extLst>
          </p:nvPr>
        </p:nvGraphicFramePr>
        <p:xfrm>
          <a:off x="179512" y="3212976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33437"/>
              </p:ext>
            </p:extLst>
          </p:nvPr>
        </p:nvGraphicFramePr>
        <p:xfrm>
          <a:off x="179512" y="3736975"/>
          <a:ext cx="8784976" cy="279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6500" y="3429000"/>
            <a:ext cx="954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177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Доходы и расходы на душу населения по сравнению с другими муниципальными образованиями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10796733"/>
              </p:ext>
            </p:extLst>
          </p:nvPr>
        </p:nvGraphicFramePr>
        <p:xfrm>
          <a:off x="-108520" y="1772817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07518201"/>
              </p:ext>
            </p:extLst>
          </p:nvPr>
        </p:nvGraphicFramePr>
        <p:xfrm>
          <a:off x="4355976" y="1772816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72450" y="1058862"/>
            <a:ext cx="8223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484783"/>
            <a:ext cx="404309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Доходы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1059" y="4077072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1113" y="2841690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3971" y="3181510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7133" y="2113111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1664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4689" y="4077071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7114" y="2864073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9798" y="3146756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9204" y="2097433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0827" y="1480452"/>
            <a:ext cx="410400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Расходы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9833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 txBox="1">
            <a:spLocks/>
          </p:cNvSpPr>
          <p:nvPr/>
        </p:nvSpPr>
        <p:spPr bwMode="auto">
          <a:xfrm>
            <a:off x="3654425" y="31750"/>
            <a:ext cx="5021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412" y="2420888"/>
            <a:ext cx="8639175" cy="3872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ctr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МОГО «УХТА»</a:t>
            </a:r>
            <a:endParaRPr lang="ru-RU" sz="25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000" y="1894822"/>
            <a:ext cx="2970162" cy="492442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Государственная пошлина за выдачу разрешения на установку рекламной продукции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2000" y="1043945"/>
            <a:ext cx="8640000" cy="432048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724400" y="1476375"/>
            <a:ext cx="0" cy="4222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736725" y="1671638"/>
            <a:ext cx="6030913" cy="111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56904" y="1893600"/>
            <a:ext cx="2790724" cy="452431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использования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оказания платных услуг получателями средств бюджетов городских округов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компенсации затрат бюджетов городских округов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Штрафы, санкции, возмещение ущерба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5848" y="1893600"/>
            <a:ext cx="2566152" cy="2000548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Дотации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Субсидии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Субвенции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Иные межбюджетные трансферты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Прямоугольник 2"/>
          <p:cNvSpPr>
            <a:spLocks noChangeArrowheads="1"/>
          </p:cNvSpPr>
          <p:nvPr/>
        </p:nvSpPr>
        <p:spPr bwMode="auto">
          <a:xfrm>
            <a:off x="468313" y="1123950"/>
            <a:ext cx="85264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cs typeface="Tahoma" pitchFamily="34" charset="0"/>
              </a:rPr>
              <a:t>Уважаемые жители города Ухта!</a:t>
            </a:r>
          </a:p>
          <a:p>
            <a:pPr algn="ctr"/>
            <a:endParaRPr lang="ru-RU" dirty="0">
              <a:latin typeface="Calibri" pitchFamily="34" charset="0"/>
            </a:endParaRPr>
          </a:p>
          <a:p>
            <a:pPr algn="just"/>
            <a:r>
              <a:rPr lang="ru-RU" dirty="0">
                <a:latin typeface="Calibri" pitchFamily="34" charset="0"/>
              </a:rPr>
              <a:t>	</a:t>
            </a:r>
            <a:r>
              <a:rPr lang="ru-RU" dirty="0">
                <a:latin typeface="Tahoma" pitchFamily="34" charset="0"/>
                <a:cs typeface="Tahoma" pitchFamily="34" charset="0"/>
              </a:rPr>
              <a:t>Представляем вашему вниманию «Бюджет для граждан», который познакомит вас с основными положениями отчета об исполнении бюджета МОГО «Ухта» за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2016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год. </a:t>
            </a:r>
          </a:p>
          <a:p>
            <a:pPr algn="just"/>
            <a:r>
              <a:rPr lang="ru-RU" dirty="0">
                <a:latin typeface="Tahoma" pitchFamily="34" charset="0"/>
                <a:cs typeface="Tahoma" pitchFamily="34" charset="0"/>
              </a:rPr>
              <a:t>	Информация в доступной форме знакомит вас с основными характеристиками бюджета МОГО «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Ухта», достигнутыми целями и  </a:t>
            </a:r>
            <a:r>
              <a:rPr lang="ru-RU" dirty="0">
                <a:latin typeface="Tahoma" pitchFamily="34" charset="0"/>
                <a:cs typeface="Tahoma" pitchFamily="34" charset="0"/>
              </a:rPr>
              <a:t>выполненными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задачами. </a:t>
            </a:r>
            <a:r>
              <a:rPr lang="ru-RU" dirty="0">
                <a:latin typeface="Tahoma" pitchFamily="34" charset="0"/>
                <a:cs typeface="Tahoma" pitchFamily="34" charset="0"/>
              </a:rPr>
              <a:t>	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             Разработка </a:t>
            </a:r>
            <a:r>
              <a:rPr lang="ru-RU" dirty="0">
                <a:latin typeface="Tahoma" pitchFamily="34" charset="0"/>
                <a:cs typeface="Tahoma" pitchFamily="34" charset="0"/>
              </a:rPr>
              <a:t>информационного ресурса «Бюджет для граждан» является одним из важных направлений бюджетной политики, нацеленной на повышение прозрачности, открытости бюджета и бюджетного процесса. </a:t>
            </a:r>
          </a:p>
          <a:p>
            <a:pPr algn="just"/>
            <a:r>
              <a:rPr lang="ru-RU" dirty="0">
                <a:latin typeface="Tahoma" pitchFamily="34" charset="0"/>
                <a:cs typeface="Tahoma" pitchFamily="34" charset="0"/>
              </a:rPr>
              <a:t>	«Бюджет для граждан» нацелен на получение обратной связи от населения, которому интересны проблемы муниципального образования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dirty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dirty="0">
                <a:latin typeface="Tahoma" pitchFamily="34" charset="0"/>
                <a:cs typeface="Tahoma" pitchFamily="34" charset="0"/>
              </a:rPr>
              <a:t>С уважением, </a:t>
            </a:r>
          </a:p>
          <a:p>
            <a:pPr algn="r"/>
            <a:r>
              <a:rPr lang="ru-RU" dirty="0">
                <a:latin typeface="Tahoma" pitchFamily="34" charset="0"/>
                <a:cs typeface="Tahoma" pitchFamily="34" charset="0"/>
              </a:rPr>
              <a:t>руководитель администрации МОГО «Ухта» </a:t>
            </a:r>
          </a:p>
          <a:p>
            <a:pPr algn="r"/>
            <a:r>
              <a:rPr lang="ru-RU" dirty="0" smtClean="0">
                <a:latin typeface="Tahoma" pitchFamily="34" charset="0"/>
                <a:cs typeface="Tahoma" pitchFamily="34" charset="0"/>
              </a:rPr>
              <a:t>М.Н. Османов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723173"/>
              </p:ext>
            </p:extLst>
          </p:nvPr>
        </p:nvGraphicFramePr>
        <p:xfrm>
          <a:off x="110932" y="1228690"/>
          <a:ext cx="8928000" cy="48463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051850"/>
                <a:gridCol w="1541690"/>
                <a:gridCol w="1334460"/>
              </a:tblGrid>
              <a:tr h="856539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Нормативы отчислений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до реформы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(2002 год)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Нормативы отчислений после реформы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(2016 год)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прибыль (доход) организаций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5,6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37,88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на спирт питьевой, водку, ликероводочные изделия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3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добычу полезных ископаемых в виде углеводородного сырья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добычу общераспространенных полезных ископаемых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с продаж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</a:t>
                      </a:r>
                      <a:r>
                        <a:rPr lang="ru-RU" sz="1200" baseline="0" dirty="0" smtClean="0"/>
                        <a:t> налог на вмененный доход для отдельных видов деятельности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Налог, взимаемый по упрощенной системе налогообложения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9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</a:t>
                      </a:r>
                      <a:r>
                        <a:rPr lang="ru-RU" sz="1200" baseline="0" dirty="0" smtClean="0"/>
                        <a:t> налог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Налог,</a:t>
                      </a:r>
                      <a:r>
                        <a:rPr lang="ru-RU" sz="1200" baseline="0" dirty="0" smtClean="0"/>
                        <a:t> взимаемый в связи с применением патентной системы налогообложения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3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имущество предприятий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имущество</a:t>
                      </a:r>
                      <a:r>
                        <a:rPr lang="ru-RU" sz="1200" baseline="0" dirty="0" smtClean="0"/>
                        <a:t> физических лиц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Земельный налог сельскохозяйственного назначения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4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Земельный налог на земли городов и поселков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Налоги, оставшиеся у местного самоуправления после реформы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налогоплательщики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63085" y="442800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395085" y="444171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0" name="Трапеция 29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27085" y="442800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2" name="Трапеция 3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59085" y="442800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4" name="Трапеция 33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3008" y="5596582"/>
            <a:ext cx="15905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изических лиц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8025" y="5430881"/>
            <a:ext cx="151836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10362" y="5538603"/>
            <a:ext cx="11576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674" y="5538603"/>
            <a:ext cx="14318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2704" y="4833378"/>
            <a:ext cx="5549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13%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50067" y="4803026"/>
            <a:ext cx="89479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2%;0,5%</a:t>
            </a:r>
            <a:endParaRPr lang="ru-RU" sz="13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7525" y="4767276"/>
            <a:ext cx="6094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1,5%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4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48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52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56779" y="11894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6813" y="1276521"/>
            <a:ext cx="16834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тавка налога: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813" y="2037802"/>
            <a:ext cx="141417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  <a:endParaRPr lang="ru-RU" sz="1200" dirty="0" smtClean="0">
              <a:solidFill>
                <a:schemeClr val="tx1"/>
              </a:solidFill>
              <a:cs typeface="Tahoma" pitchFamily="34" charset="0"/>
            </a:endParaRPr>
          </a:p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80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%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49836" y="1235726"/>
            <a:ext cx="172996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исходя из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объекта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налогообложения 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(решение Совета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 20.11.2014 № 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331)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4804" y="2792903"/>
            <a:ext cx="135966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66382" y="1213271"/>
            <a:ext cx="1903085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илищным фондом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с/х назначения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(предоставленных) для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личного подсобного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хозяйства, садоводства,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огородничества,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животноводства или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дачного хозяйства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66382" y="3632650"/>
            <a:ext cx="187262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46777" y="1187875"/>
            <a:ext cx="173316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л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егковые автомобили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59" name="TextBox 41"/>
          <p:cNvSpPr txBox="1">
            <a:spLocks noChangeArrowheads="1"/>
          </p:cNvSpPr>
          <p:nvPr/>
        </p:nvSpPr>
        <p:spPr bwMode="auto">
          <a:xfrm>
            <a:off x="8321400" y="2049649"/>
            <a:ext cx="7762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60" name="TextBox 48"/>
          <p:cNvSpPr txBox="1">
            <a:spLocks noChangeArrowheads="1"/>
          </p:cNvSpPr>
          <p:nvPr/>
        </p:nvSpPr>
        <p:spPr bwMode="auto">
          <a:xfrm>
            <a:off x="7125378" y="2049649"/>
            <a:ext cx="1287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до 70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70 – 85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85 –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100 – 150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– 200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200 –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свыше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25378" y="3435536"/>
            <a:ext cx="173637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Республики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Коми в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79" y="4525601"/>
            <a:ext cx="6671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33272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007680"/>
              </p:ext>
            </p:extLst>
          </p:nvPr>
        </p:nvGraphicFramePr>
        <p:xfrm>
          <a:off x="2225675" y="1839913"/>
          <a:ext cx="4522788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38" y="4922838"/>
            <a:ext cx="1871662" cy="547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350" y="2960688"/>
            <a:ext cx="1846263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Налоги на совокупный доход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313" y="1420813"/>
            <a:ext cx="1873250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Налоги на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600" y="2024063"/>
            <a:ext cx="142058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2013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64,6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2014 </a:t>
            </a:r>
            <a:r>
              <a:rPr lang="ru-RU" sz="1200" dirty="0">
                <a:cs typeface="Tahoma" pitchFamily="34" charset="0"/>
              </a:rPr>
              <a:t>год – 66,6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</a:t>
            </a:r>
            <a:r>
              <a:rPr lang="ru-RU" sz="1200" dirty="0" smtClean="0">
                <a:cs typeface="Tahoma" pitchFamily="34" charset="0"/>
              </a:rPr>
              <a:t>59,4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2016 год – 49,8</a:t>
            </a:r>
            <a:endParaRPr lang="ru-RU" sz="1200" b="1" u="sng" dirty="0"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86588" y="1196975"/>
            <a:ext cx="1873250" cy="547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Доходы от продажи активов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50038" y="2989263"/>
            <a:ext cx="2466975" cy="688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11988" y="4954588"/>
            <a:ext cx="1871662" cy="547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Прочие доходы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3938" y="1236663"/>
            <a:ext cx="237276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cs typeface="Tahoma" pitchFamily="34" charset="0"/>
              </a:rPr>
              <a:t>2016 </a:t>
            </a:r>
            <a:r>
              <a:rPr lang="ru-RU" sz="1400" b="1" u="sng" dirty="0">
                <a:cs typeface="Tahoma" pitchFamily="34" charset="0"/>
              </a:rPr>
              <a:t>год (млн. 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232390"/>
            <a:ext cx="4336444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Налоговые и неналоговые доходы (ВСЕГО</a:t>
            </a:r>
            <a:r>
              <a:rPr lang="ru-RU" sz="1400" b="1" u="sng" dirty="0" smtClean="0">
                <a:cs typeface="Tahoma" pitchFamily="34" charset="0"/>
              </a:rPr>
              <a:t>):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2013 </a:t>
            </a:r>
            <a:r>
              <a:rPr lang="ru-RU" sz="1400" dirty="0">
                <a:cs typeface="Tahoma" pitchFamily="34" charset="0"/>
              </a:rPr>
              <a:t>год – </a:t>
            </a:r>
            <a:r>
              <a:rPr lang="ru-RU" sz="1400" dirty="0" smtClean="0">
                <a:cs typeface="Tahoma" pitchFamily="34" charset="0"/>
              </a:rPr>
              <a:t>1973,3 </a:t>
            </a:r>
            <a:endParaRPr lang="ru-RU" sz="1400" dirty="0">
              <a:cs typeface="Tahoma" pitchFamily="34" charset="0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2014 год – </a:t>
            </a:r>
            <a:r>
              <a:rPr lang="ru-RU" sz="1400" dirty="0" smtClean="0">
                <a:cs typeface="Tahoma" pitchFamily="34" charset="0"/>
              </a:rPr>
              <a:t>1440,2</a:t>
            </a:r>
            <a:endParaRPr lang="ru-RU" sz="1400" dirty="0">
              <a:cs typeface="Tahoma" pitchFamily="34" charset="0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2015 год – </a:t>
            </a:r>
            <a:r>
              <a:rPr lang="ru-RU" sz="1400" dirty="0" smtClean="0">
                <a:cs typeface="Tahoma" pitchFamily="34" charset="0"/>
              </a:rPr>
              <a:t>1376,1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cs typeface="Tahoma" pitchFamily="34" charset="0"/>
              </a:rPr>
              <a:t>2016 год – 1458,2</a:t>
            </a:r>
            <a:r>
              <a:rPr lang="ru-RU" sz="1400" dirty="0">
                <a:cs typeface="Tahoma" pitchFamily="34" charset="0"/>
              </a:rPr>
              <a:t>	</a:t>
            </a:r>
            <a:endParaRPr lang="ru-RU" sz="1400" dirty="0" smtClean="0">
              <a:cs typeface="Tahoma" pitchFamily="34" charset="0"/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 flipH="1" flipV="1">
            <a:off x="5959213" y="1894151"/>
            <a:ext cx="1526113" cy="579438"/>
          </a:xfrm>
          <a:prstGeom prst="bentConnector3">
            <a:avLst>
              <a:gd name="adj1" fmla="val 226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300184" y="4273925"/>
            <a:ext cx="1711804" cy="876094"/>
          </a:xfrm>
          <a:prstGeom prst="bentConnector3">
            <a:avLst>
              <a:gd name="adj1" fmla="val -27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78038" y="1577975"/>
            <a:ext cx="4292600" cy="1065213"/>
          </a:xfrm>
          <a:prstGeom prst="bentConnector3">
            <a:avLst>
              <a:gd name="adj1" fmla="val 9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7" idx="3"/>
          </p:cNvCxnSpPr>
          <p:nvPr/>
        </p:nvCxnSpPr>
        <p:spPr>
          <a:xfrm rot="5400000">
            <a:off x="1504156" y="4144169"/>
            <a:ext cx="1516063" cy="5873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1979613" y="2125663"/>
            <a:ext cx="3313112" cy="1303337"/>
          </a:xfrm>
          <a:prstGeom prst="bentConnector3">
            <a:avLst>
              <a:gd name="adj1" fmla="val 94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00450" y="0"/>
            <a:ext cx="54578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НАЛОГОВЫХ И НЕНАЛОГОВЫХ ДОХОДОВ БЮДЖЕТА МОГО «УХТА»</a:t>
            </a:r>
          </a:p>
          <a:p>
            <a:endParaRPr lang="ru-RU" sz="23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910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73487" y="3734534"/>
            <a:ext cx="151836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2013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233,4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2014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243,8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</a:t>
            </a:r>
            <a:r>
              <a:rPr lang="ru-RU" sz="1200" dirty="0" smtClean="0">
                <a:cs typeface="Tahoma" pitchFamily="34" charset="0"/>
              </a:rPr>
              <a:t>242,6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2016 год – 251,3</a:t>
            </a:r>
            <a:endParaRPr lang="ru-RU" sz="1200" b="1" u="sng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313" y="5512309"/>
            <a:ext cx="151836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2013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1259,9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2014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784,6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</a:t>
            </a:r>
            <a:r>
              <a:rPr lang="ru-RU" sz="1200" dirty="0" smtClean="0">
                <a:cs typeface="Tahoma" pitchFamily="34" charset="0"/>
              </a:rPr>
              <a:t>732,4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2016 год – 748,7</a:t>
            </a:r>
            <a:endParaRPr lang="ru-RU" sz="1200" b="1" u="sng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7528" y="1814078"/>
            <a:ext cx="151836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2013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196,9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2014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128,1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</a:t>
            </a:r>
            <a:r>
              <a:rPr lang="ru-RU" sz="1200" dirty="0" smtClean="0">
                <a:cs typeface="Tahoma" pitchFamily="34" charset="0"/>
              </a:rPr>
              <a:t>91,0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2016 год – 117,4</a:t>
            </a:r>
            <a:endParaRPr lang="ru-RU" sz="1200" b="1" u="sng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7528" y="3734533"/>
            <a:ext cx="151836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2013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162,5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2014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154,6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</a:t>
            </a:r>
            <a:r>
              <a:rPr lang="ru-RU" sz="1200" dirty="0" smtClean="0">
                <a:cs typeface="Tahoma" pitchFamily="34" charset="0"/>
              </a:rPr>
              <a:t>183,7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2016 год – 202,7</a:t>
            </a:r>
            <a:endParaRPr lang="ru-RU" sz="1200" b="1" u="sng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86419" y="5566155"/>
            <a:ext cx="142058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2013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56,0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2014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62,5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</a:t>
            </a:r>
            <a:r>
              <a:rPr lang="ru-RU" sz="1200" dirty="0" smtClean="0">
                <a:cs typeface="Tahoma" pitchFamily="34" charset="0"/>
              </a:rPr>
              <a:t>67,0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2016 год – 88,3</a:t>
            </a:r>
            <a:endParaRPr lang="ru-RU" sz="1200" b="1" u="sng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417240"/>
              </p:ext>
            </p:extLst>
          </p:nvPr>
        </p:nvGraphicFramePr>
        <p:xfrm>
          <a:off x="236882" y="1463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818672"/>
              </p:ext>
            </p:extLst>
          </p:nvPr>
        </p:nvGraphicFramePr>
        <p:xfrm>
          <a:off x="6057276" y="1556792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641519"/>
              </p:ext>
            </p:extLst>
          </p:nvPr>
        </p:nvGraphicFramePr>
        <p:xfrm>
          <a:off x="3063500" y="1535113"/>
          <a:ext cx="2982913" cy="470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58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доходов бюджета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534609"/>
              </p:ext>
            </p:extLst>
          </p:nvPr>
        </p:nvGraphicFramePr>
        <p:xfrm>
          <a:off x="179512" y="1484631"/>
          <a:ext cx="8820150" cy="4954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176656"/>
            <a:ext cx="108108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Выпадающие доходы при предоставлении льгот налогам</a:t>
            </a:r>
          </a:p>
        </p:txBody>
      </p:sp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25210" y="6597352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41BCA-7A0B-4248-8B22-C3E21C965B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87059"/>
              </p:ext>
            </p:extLst>
          </p:nvPr>
        </p:nvGraphicFramePr>
        <p:xfrm>
          <a:off x="107504" y="1105141"/>
          <a:ext cx="8939322" cy="55138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85589"/>
                <a:gridCol w="875418"/>
                <a:gridCol w="872935"/>
                <a:gridCol w="861076"/>
                <a:gridCol w="861076"/>
                <a:gridCol w="861076"/>
                <a:gridCol w="861076"/>
                <a:gridCol w="861076"/>
              </a:tblGrid>
              <a:tr h="4440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2010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1. Сумма льгот по НДФЛ в соответствии с Налоговым кодексом Российской Федерации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Нет данных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Нет данных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115,0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109,0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243,9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279,8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277,4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gridSpan="8">
                  <a:txBody>
                    <a:bodyPr/>
                    <a:lstStyle/>
                    <a:p>
                      <a:r>
                        <a:rPr lang="ru-RU" sz="1200" b="1" dirty="0" smtClean="0"/>
                        <a:t>2. Сумма льготы по земельному налогу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25,1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23,2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 соответствии с Налоговым кодексом Российской Федерации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1,9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3,6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 gridSpan="8">
                  <a:txBody>
                    <a:bodyPr/>
                    <a:lstStyle/>
                    <a:p>
                      <a:r>
                        <a:rPr lang="ru-RU" sz="1200" b="1" dirty="0" smtClean="0"/>
                        <a:t>2. Сумма льготы по налогу на имущество </a:t>
                      </a:r>
                    </a:p>
                    <a:p>
                      <a:r>
                        <a:rPr lang="ru-RU" sz="1200" b="1" dirty="0" smtClean="0"/>
                        <a:t>физических лиц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Итого: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62913" y="809160"/>
            <a:ext cx="10810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4455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Прочие безвозмездные поступления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796" name="Picture 4" descr="http://newtariffs.ru/files/photos/lukoil-komi%20%D1%82%D0%B0%D1%80%D0%B8%D1%84%D1%8B%20%D0%A4%D0%90%D0%A1%20%D1%86%D0%B5%D0%BD%D1%8B%20%D0%BD%D0%B0%20%D0%B3%D0%B0%D0%B7%20%D0%BF%D0%BE%D0%BF%D1%83%D1%82%D0%BD%D1%8B%D0%B9%20%D0%BD%D0%B5%D1%84%D1%82%D1%8F%D0%BD%D0%BE%D0%B9%20%D0%B3%D0%B0%D0%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4" y="2060848"/>
            <a:ext cx="1621794" cy="20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06617" y="2060847"/>
            <a:ext cx="6609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Соглашение о сотрудничестве между администрацией МОГО «Ухта» и предприятиями Группы «Лукойл» </a:t>
            </a:r>
          </a:p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(соглашение от 23.03.2016) –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8 415 тыс. рублей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;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341" y="1206014"/>
            <a:ext cx="8489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Прочие безвозмездные поступления за 2016 год составили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9 325,1  тыс. рублей: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3" name="AutoShape 2" descr="Картинки по запросу транснефть сев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транснефть севе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транснефть севе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ahmedova\Рабочий стол\visio_си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25144"/>
            <a:ext cx="3222629" cy="13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06617" y="3183986"/>
            <a:ext cx="66096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Договор пожертвования с ООО «Лукойл-Коми» от 23.11.2016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   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№ 16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Y2900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316,1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тыс. рублей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;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4539600"/>
            <a:ext cx="5082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Договор об осуществлении целевого благотворительного пожертвования денежных средств с АО «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Транснефть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-Север» от 19.12.2016  № 1552/16 –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594,0</a:t>
            </a: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тыс. рублей.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Мероприятия в рамках соглашений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60693"/>
              </p:ext>
            </p:extLst>
          </p:nvPr>
        </p:nvGraphicFramePr>
        <p:xfrm>
          <a:off x="99913" y="1099130"/>
          <a:ext cx="8927999" cy="54711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92"/>
                <a:gridCol w="4291611"/>
                <a:gridCol w="1008112"/>
                <a:gridCol w="1008112"/>
                <a:gridCol w="1313628"/>
                <a:gridCol w="982044"/>
              </a:tblGrid>
              <a:tr h="4057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Сумма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(тыс. руб.)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(тыс. руб.)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(тыс. руб.)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</a:t>
                      </a:r>
                      <a:endParaRPr lang="ru-RU" sz="1100" b="1" dirty="0"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Соглашение о сотрудничестве  между Администрацией МОГО «Ухта» и предприятиями Группы «ЛУКОЙЛ» в Республике Коми от 23.03.2016</a:t>
                      </a:r>
                      <a:endParaRPr lang="ru-RU" sz="1100" b="1" dirty="0">
                        <a:latin typeface="+mn-lt"/>
                        <a:cs typeface="Tahoma" pitchFamily="34" charset="0"/>
                      </a:endParaRPr>
                    </a:p>
                  </a:txBody>
                  <a:tcPr marL="46800" marR="0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8 415,0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8 415,0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1.1</a:t>
                      </a:r>
                      <a:endParaRPr lang="ru-RU" sz="1100" dirty="0"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Ремонт в здании библиотеки - филиала №15 по ул. Строителей, д.1А в </a:t>
                      </a:r>
                      <a:r>
                        <a:rPr lang="ru-RU" sz="1100" u="none" strike="noStrike" dirty="0" err="1">
                          <a:effectLst/>
                        </a:rPr>
                        <a:t>пгт</a:t>
                      </a:r>
                      <a:r>
                        <a:rPr lang="ru-RU" sz="1100" u="none" strike="noStrike" dirty="0">
                          <a:effectLst/>
                        </a:rPr>
                        <a:t>. Ярега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5 000,0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5 000,0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4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1.2</a:t>
                      </a:r>
                      <a:endParaRPr lang="ru-RU" sz="1100" dirty="0"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Приобретение и установка универсальной </a:t>
                      </a:r>
                      <a:r>
                        <a:rPr lang="ru-RU" sz="1100" u="none" strike="noStrike" dirty="0" err="1">
                          <a:effectLst/>
                        </a:rPr>
                        <a:t>баскетбольно</a:t>
                      </a:r>
                      <a:r>
                        <a:rPr lang="ru-RU" sz="1100" u="none" strike="noStrike" dirty="0">
                          <a:effectLst/>
                        </a:rPr>
                        <a:t>-волейбольной площадки с искусственным покрытием МУ </a:t>
                      </a:r>
                      <a:r>
                        <a:rPr lang="ru-RU" sz="1100" u="none" strike="noStrike" dirty="0" smtClean="0">
                          <a:effectLst/>
                        </a:rPr>
                        <a:t>«Спорткомплекс «Шахтер» </a:t>
                      </a:r>
                      <a:r>
                        <a:rPr lang="ru-RU" sz="1100" u="none" strike="noStrike" dirty="0">
                          <a:effectLst/>
                        </a:rPr>
                        <a:t>в </a:t>
                      </a:r>
                      <a:r>
                        <a:rPr lang="ru-RU" sz="1100" u="none" strike="noStrike" dirty="0" err="1">
                          <a:effectLst/>
                        </a:rPr>
                        <a:t>пгт</a:t>
                      </a:r>
                      <a:r>
                        <a:rPr lang="ru-RU" sz="1100" u="none" strike="noStrike" dirty="0">
                          <a:effectLst/>
                        </a:rPr>
                        <a:t>. Ярега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2 000,0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7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1.3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Приобретение и установка детской площадки в районе </a:t>
                      </a:r>
                      <a:r>
                        <a:rPr lang="ru-RU" sz="1100" u="none" strike="noStrike" dirty="0" smtClean="0">
                          <a:effectLst/>
                        </a:rPr>
                        <a:t>ул. Машиностроителей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1.4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Приобретение и установка окон в МДОУ </a:t>
                      </a:r>
                      <a:r>
                        <a:rPr lang="ru-RU" sz="1100" u="none" strike="noStrike" dirty="0" smtClean="0">
                          <a:effectLst/>
                        </a:rPr>
                        <a:t>«Детский </a:t>
                      </a:r>
                      <a:r>
                        <a:rPr lang="ru-RU" sz="1100" u="none" strike="noStrike" dirty="0">
                          <a:effectLst/>
                        </a:rPr>
                        <a:t>сад №4 общеразвивающего </a:t>
                      </a:r>
                      <a:r>
                        <a:rPr lang="ru-RU" sz="1100" u="none" strike="noStrike" dirty="0" smtClean="0">
                          <a:effectLst/>
                        </a:rPr>
                        <a:t>вида»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1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1.5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Приобретение производственной протирочной машины, приобретение мебели МДОУ </a:t>
                      </a:r>
                      <a:r>
                        <a:rPr lang="ru-RU" sz="1100" u="none" strike="noStrike" dirty="0" smtClean="0">
                          <a:effectLst/>
                        </a:rPr>
                        <a:t>«Детский </a:t>
                      </a:r>
                      <a:r>
                        <a:rPr lang="ru-RU" sz="1100" u="none" strike="noStrike" dirty="0">
                          <a:effectLst/>
                        </a:rPr>
                        <a:t>сад №31 общеразвивающего </a:t>
                      </a:r>
                      <a:r>
                        <a:rPr lang="ru-RU" sz="1100" u="none" strike="noStrike" dirty="0" smtClean="0">
                          <a:effectLst/>
                        </a:rPr>
                        <a:t>вида»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1.6</a:t>
                      </a:r>
                      <a:endParaRPr lang="ru-RU" sz="1100" dirty="0"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Участие воспитанников МУ ДО </a:t>
                      </a:r>
                      <a:r>
                        <a:rPr lang="ru-RU" sz="1100" u="none" strike="noStrike" dirty="0" smtClean="0">
                          <a:effectLst/>
                        </a:rPr>
                        <a:t>«Центр </a:t>
                      </a:r>
                      <a:r>
                        <a:rPr lang="ru-RU" sz="1100" u="none" strike="noStrike" dirty="0">
                          <a:effectLst/>
                        </a:rPr>
                        <a:t>юных </a:t>
                      </a:r>
                      <a:r>
                        <a:rPr lang="ru-RU" sz="1100" u="none" strike="noStrike" dirty="0" smtClean="0">
                          <a:effectLst/>
                        </a:rPr>
                        <a:t>техников» </a:t>
                      </a:r>
                      <a:r>
                        <a:rPr lang="ru-RU" sz="1100" u="none" strike="noStrike" dirty="0">
                          <a:effectLst/>
                        </a:rPr>
                        <a:t>г. Ухта в республиканских и всероссийских соревнованиях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9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1.7</a:t>
                      </a:r>
                      <a:endParaRPr lang="ru-RU" sz="1100" dirty="0"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Проведение общегородских мероприятий МУ </a:t>
                      </a:r>
                      <a:r>
                        <a:rPr lang="ru-RU" sz="1100" u="none" strike="noStrike" dirty="0" smtClean="0">
                          <a:effectLst/>
                        </a:rPr>
                        <a:t>«Объединенный </a:t>
                      </a:r>
                      <a:r>
                        <a:rPr lang="ru-RU" sz="1100" u="none" strike="noStrike" dirty="0">
                          <a:effectLst/>
                        </a:rPr>
                        <a:t>центр народной культуры МОГО </a:t>
                      </a:r>
                      <a:r>
                        <a:rPr lang="ru-RU" sz="1100" u="none" strike="noStrike" dirty="0" smtClean="0">
                          <a:effectLst/>
                        </a:rPr>
                        <a:t>«Ухта»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2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</a:t>
                      </a:r>
                      <a:endParaRPr lang="ru-RU" sz="1100" b="1" dirty="0"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Договор пожертвования с ООО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«Лукойл-Коми» </a:t>
                      </a:r>
                      <a:r>
                        <a:rPr lang="ru-RU" sz="1100" b="1" u="none" strike="noStrike" dirty="0">
                          <a:effectLst/>
                        </a:rPr>
                        <a:t>от 23.11.2016 № 16Y2900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316,1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316,1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46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2.1</a:t>
                      </a:r>
                      <a:endParaRPr lang="ru-RU" sz="1100" dirty="0"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Организация мероприятий по сохранению, использованию и популяризации объектов культурного наследия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316,1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316,1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</a:t>
                      </a:r>
                      <a:endParaRPr lang="ru-RU" sz="1100" b="1" dirty="0"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Договор об осуществлении целевого благотворительного пожертвования денежных средств с АО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«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Транснефть</a:t>
                      </a:r>
                      <a:r>
                        <a:rPr lang="ru-RU" sz="1100" b="1" u="none" strike="noStrike" dirty="0" smtClean="0">
                          <a:effectLst/>
                        </a:rPr>
                        <a:t>-Север» </a:t>
                      </a:r>
                      <a:r>
                        <a:rPr lang="ru-RU" sz="1100" b="1" u="none" strike="noStrike" dirty="0">
                          <a:effectLst/>
                        </a:rPr>
                        <a:t>от 19.12.2016 № 1552/16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594,0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594,0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14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3.1</a:t>
                      </a:r>
                      <a:endParaRPr lang="ru-RU" sz="1100" dirty="0"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Приобретение 3 (трех) комплектов детских игровых комплексов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594,0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908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9 325,1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8 415,0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910,1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90,2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51675" y="6597352"/>
            <a:ext cx="2133600" cy="265449"/>
          </a:xfrm>
        </p:spPr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5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 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6243" y="1929877"/>
            <a:ext cx="4658647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ctr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</a:t>
            </a:r>
            <a:r>
              <a:rPr lang="ru-RU" sz="25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</p:spTree>
    <p:extLst>
      <p:ext uri="{BB962C8B-B14F-4D97-AF65-F5344CB8AC3E}">
        <p14:creationId xmlns:p14="http://schemas.microsoft.com/office/powerpoint/2010/main" val="14242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2016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году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863" y="954088"/>
            <a:ext cx="1131887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29 485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457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бюджета МОГО «Ухта» приходится на одного гражданина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160338" y="2078038"/>
            <a:ext cx="1131887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68288" y="2228850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2 203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184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общегосударственные вопросы  бюджета МОГО «Ухта» приходится на одного гражданина</a:t>
            </a:r>
          </a:p>
        </p:txBody>
      </p:sp>
      <p:sp>
        <p:nvSpPr>
          <p:cNvPr id="25" name="Овал 24"/>
          <p:cNvSpPr/>
          <p:nvPr/>
        </p:nvSpPr>
        <p:spPr>
          <a:xfrm>
            <a:off x="169863" y="3236913"/>
            <a:ext cx="1131887" cy="10874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52414" y="3367089"/>
            <a:ext cx="977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928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в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161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400">
                <a:latin typeface="Tahoma" pitchFamily="34" charset="0"/>
                <a:cs typeface="Tahoma" pitchFamily="34" charset="0"/>
              </a:rPr>
              <a:t>бюджета МОГО «Ухта» приходится на одного гражданина</a:t>
            </a:r>
          </a:p>
        </p:txBody>
      </p:sp>
      <p:sp>
        <p:nvSpPr>
          <p:cNvPr id="33" name="Овал 32"/>
          <p:cNvSpPr/>
          <p:nvPr/>
        </p:nvSpPr>
        <p:spPr>
          <a:xfrm>
            <a:off x="160338" y="4441825"/>
            <a:ext cx="1131887" cy="10874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394200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17 704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475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554538"/>
            <a:ext cx="6696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400">
                <a:latin typeface="Tahoma" pitchFamily="34" charset="0"/>
                <a:cs typeface="Tahoma" pitchFamily="34" charset="0"/>
              </a:rPr>
              <a:t>бюджета МОГО «Ухта» приходится на одного гражданина</a:t>
            </a:r>
          </a:p>
        </p:txBody>
      </p:sp>
      <p:sp>
        <p:nvSpPr>
          <p:cNvPr id="39" name="Овал 38"/>
          <p:cNvSpPr/>
          <p:nvPr/>
        </p:nvSpPr>
        <p:spPr>
          <a:xfrm>
            <a:off x="138113" y="5630863"/>
            <a:ext cx="1131887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3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702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308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жилищно – коммунальное хозяйство бюджета МОГО «Ухта» приходится 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347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Социально-экономическая характеристика МОГО «Ухта»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/>
          </a:p>
        </p:txBody>
      </p:sp>
      <p:pic>
        <p:nvPicPr>
          <p:cNvPr id="19461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293" y="1196622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339752" y="1329436"/>
            <a:ext cx="49092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+mn-lt"/>
              </a:rPr>
              <a:t>Площадь </a:t>
            </a:r>
            <a:r>
              <a:rPr lang="ru-RU" sz="1400" b="1" dirty="0" smtClean="0">
                <a:latin typeface="+mn-lt"/>
              </a:rPr>
              <a:t>13 </a:t>
            </a:r>
            <a:r>
              <a:rPr lang="ru-RU" sz="1400" b="1" dirty="0">
                <a:latin typeface="+mn-lt"/>
              </a:rPr>
              <a:t>232 </a:t>
            </a:r>
            <a:r>
              <a:rPr lang="ru-RU" sz="1400" dirty="0">
                <a:latin typeface="+mn-lt"/>
              </a:rPr>
              <a:t>км</a:t>
            </a:r>
            <a:r>
              <a:rPr lang="ru-RU" sz="1400" baseline="30000" dirty="0">
                <a:latin typeface="+mn-lt"/>
              </a:rPr>
              <a:t>2</a:t>
            </a:r>
            <a:r>
              <a:rPr lang="ru-RU" sz="1400" dirty="0">
                <a:latin typeface="+mn-lt"/>
              </a:rPr>
              <a:t> </a:t>
            </a:r>
            <a:endParaRPr lang="ru-RU" sz="1400" b="1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</a:rPr>
              <a:t>18 </a:t>
            </a:r>
            <a:r>
              <a:rPr lang="ru-RU" sz="1400" dirty="0">
                <a:latin typeface="+mn-lt"/>
              </a:rPr>
              <a:t>населенных </a:t>
            </a:r>
            <a:r>
              <a:rPr lang="ru-RU" sz="1400" dirty="0" smtClean="0">
                <a:latin typeface="+mn-lt"/>
              </a:rPr>
              <a:t>пунктов</a:t>
            </a:r>
          </a:p>
          <a:p>
            <a:r>
              <a:rPr lang="ru-RU" sz="1400" dirty="0" smtClean="0">
                <a:latin typeface="+mn-lt"/>
              </a:rPr>
              <a:t>Протяженность </a:t>
            </a:r>
            <a:r>
              <a:rPr lang="ru-RU" sz="1400" dirty="0">
                <a:latin typeface="+mn-lt"/>
              </a:rPr>
              <a:t>автомобильных </a:t>
            </a:r>
            <a:r>
              <a:rPr lang="ru-RU" sz="1400" dirty="0" smtClean="0">
                <a:latin typeface="+mn-lt"/>
              </a:rPr>
              <a:t>дорог </a:t>
            </a:r>
            <a:r>
              <a:rPr lang="ru-RU" sz="1400" b="1" dirty="0" smtClean="0">
                <a:latin typeface="+mn-lt"/>
              </a:rPr>
              <a:t>109,13 </a:t>
            </a:r>
            <a:r>
              <a:rPr lang="ru-RU" sz="1400" dirty="0" smtClean="0">
                <a:latin typeface="+mn-lt"/>
              </a:rPr>
              <a:t>км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latin typeface="+mn-lt"/>
              </a:rPr>
              <a:t>Городское население </a:t>
            </a:r>
            <a:r>
              <a:rPr lang="ru-RU" sz="1400" b="1" dirty="0" smtClean="0">
                <a:latin typeface="+mn-lt"/>
              </a:rPr>
              <a:t>98 </a:t>
            </a:r>
            <a:r>
              <a:rPr lang="ru-RU" sz="1400" dirty="0">
                <a:latin typeface="+mn-lt"/>
              </a:rPr>
              <a:t>%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latin typeface="+mn-lt"/>
              </a:rPr>
              <a:t>Сельское </a:t>
            </a:r>
            <a:r>
              <a:rPr lang="ru-RU" sz="1400" dirty="0" smtClean="0">
                <a:latin typeface="+mn-lt"/>
              </a:rPr>
              <a:t>население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2 </a:t>
            </a:r>
            <a:r>
              <a:rPr lang="ru-RU" sz="1400" dirty="0" smtClean="0">
                <a:latin typeface="+mn-lt"/>
              </a:rPr>
              <a:t>%</a:t>
            </a:r>
            <a:endParaRPr lang="ru-RU" sz="1400" dirty="0">
              <a:latin typeface="+mn-lt"/>
            </a:endParaRPr>
          </a:p>
        </p:txBody>
      </p:sp>
      <p:pic>
        <p:nvPicPr>
          <p:cNvPr id="19466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940779"/>
            <a:ext cx="2385498" cy="18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44058"/>
              </p:ext>
            </p:extLst>
          </p:nvPr>
        </p:nvGraphicFramePr>
        <p:xfrm>
          <a:off x="107505" y="2813135"/>
          <a:ext cx="8928990" cy="3749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24535"/>
                <a:gridCol w="1224136"/>
                <a:gridCol w="1224136"/>
                <a:gridCol w="1656183"/>
              </a:tblGrid>
              <a:tr h="2642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 сравнении с 2015 годом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9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Демография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 среднегодовая, тыс. чел.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120,1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119,4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-0,7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коэффициент</a:t>
                      </a:r>
                      <a:r>
                        <a:rPr lang="ru-RU" sz="1200" baseline="0" dirty="0" smtClean="0"/>
                        <a:t> рождаемости (на 1 000 чел.)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11,9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11,6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-0,3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8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коэффициент смертности (на 1 000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чел.)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11,6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11,1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-0,5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568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объем работ (млн. руб.)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7 971,3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5 695,5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-2 275,8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Торговля и услуги населению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потребительских цен (% к предыдущему году)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113,2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104,8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-8,4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20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Денежные доходы населения, труд и занятость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Величина прожиточного минимума (руб. в месяц)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11,4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11,6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номинальная</a:t>
                      </a:r>
                      <a:r>
                        <a:rPr lang="ru-RU" sz="1200" baseline="0" dirty="0" smtClean="0"/>
                        <a:t> начисленная з/п (тыс. руб.)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50,8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63,2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12,4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9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безработицы (%)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обучающегося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863" y="954088"/>
            <a:ext cx="1131887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58763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111 555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7900" name="TextBox 16"/>
          <p:cNvSpPr txBox="1">
            <a:spLocks noChangeArrowheads="1"/>
          </p:cNvSpPr>
          <p:nvPr/>
        </p:nvSpPr>
        <p:spPr bwMode="auto">
          <a:xfrm>
            <a:off x="1104900" y="1206500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9 296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(среднегодовая численность – 7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692)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60338" y="2132013"/>
            <a:ext cx="1131887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160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81 036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7906" name="TextBox 22"/>
          <p:cNvSpPr txBox="1">
            <a:spLocks noChangeArrowheads="1"/>
          </p:cNvSpPr>
          <p:nvPr/>
        </p:nvSpPr>
        <p:spPr bwMode="auto">
          <a:xfrm>
            <a:off x="1171575" y="2293938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6 753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(среднегодовая численность – 12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247)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60338" y="3297238"/>
            <a:ext cx="1131887" cy="10874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240088"/>
            <a:ext cx="1116013" cy="11223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430588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26 452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3" name="TextBox 29"/>
          <p:cNvSpPr txBox="1">
            <a:spLocks noChangeArrowheads="1"/>
          </p:cNvSpPr>
          <p:nvPr/>
        </p:nvSpPr>
        <p:spPr bwMode="auto">
          <a:xfrm>
            <a:off x="1152525" y="33655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детско-юношеской спортивной школы (среднегодовая численность – 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199)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0338" y="4441825"/>
            <a:ext cx="1131887" cy="10874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319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161925" y="4511675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65 335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9" name="TextBox 36"/>
          <p:cNvSpPr txBox="1">
            <a:spLocks noChangeArrowheads="1"/>
          </p:cNvSpPr>
          <p:nvPr/>
        </p:nvSpPr>
        <p:spPr bwMode="auto">
          <a:xfrm>
            <a:off x="1155700" y="4511675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5 445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584)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38113" y="5630863"/>
            <a:ext cx="1131887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79500" y="540067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17488" y="5580063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29 155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4" name="TextBox 42"/>
          <p:cNvSpPr txBox="1">
            <a:spLocks noChangeArrowheads="1"/>
          </p:cNvSpPr>
          <p:nvPr/>
        </p:nvSpPr>
        <p:spPr bwMode="auto">
          <a:xfrm>
            <a:off x="1154113" y="5580063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430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267)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997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625547"/>
              </p:ext>
            </p:extLst>
          </p:nvPr>
        </p:nvGraphicFramePr>
        <p:xfrm>
          <a:off x="4404834" y="959645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33175" y="6175375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3 </a:t>
            </a:r>
            <a:r>
              <a:rPr lang="ru-RU" sz="1400" b="1" dirty="0" smtClean="0">
                <a:cs typeface="Tahoma" pitchFamily="34" charset="0"/>
              </a:rPr>
              <a:t>519,7 </a:t>
            </a:r>
            <a:r>
              <a:rPr lang="ru-RU" sz="1400" b="1" dirty="0">
                <a:cs typeface="Tahoma" pitchFamily="34" charset="0"/>
              </a:rPr>
              <a:t>млн.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7413" y="4116388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60,0%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9713" y="293846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8448" y="276066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2913" y="263763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9930" y="249197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4340" y="264747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2556" y="293989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750" y="276066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8702" y="307014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0838" y="344805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12,5%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61353"/>
              </p:ext>
            </p:extLst>
          </p:nvPr>
        </p:nvGraphicFramePr>
        <p:xfrm>
          <a:off x="-203630" y="1010444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524711" y="6226174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3 </a:t>
            </a:r>
            <a:r>
              <a:rPr lang="ru-RU" sz="1400" b="1" dirty="0" smtClean="0">
                <a:cs typeface="Tahoma" pitchFamily="34" charset="0"/>
              </a:rPr>
              <a:t>485,5 </a:t>
            </a:r>
            <a:r>
              <a:rPr lang="ru-RU" sz="1400" b="1" dirty="0">
                <a:cs typeface="Tahoma" pitchFamily="34" charset="0"/>
              </a:rPr>
              <a:t>млн.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58949" y="4167187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58,8%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1249" y="298926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9984" y="281146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4449" y="268843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0036" y="25084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05876" y="269827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84092" y="299069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16286" y="281146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20238" y="312094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62374" y="3498849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15,2%</a:t>
            </a:r>
            <a:endParaRPr lang="ru-RU" sz="1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91071" y="1058622"/>
            <a:ext cx="870395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ahom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 algn="just"/>
            <a:r>
              <a:rPr lang="ru-RU" sz="1300" dirty="0" smtClean="0">
                <a:latin typeface="Tahoma" pitchFamily="34" charset="0"/>
                <a:cs typeface="Tahoma" pitchFamily="34" charset="0"/>
              </a:rPr>
              <a:t>Исполнение бюджета МОГО «Ухта» в 2016 году осуществлялось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в рамках девяти муниципальных и одной иной программы. 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243822" y="1734997"/>
            <a:ext cx="2422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МУНИЦИПАЛЬНАЯ ПРОГРАММА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8888" y="2187294"/>
            <a:ext cx="2952327" cy="357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78888" y="2227784"/>
            <a:ext cx="2952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Стратегическая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цель 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071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83058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5225" y="309240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647212" y="3121336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22000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128060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071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3058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6800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656226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2000" y="3752517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3148649" y="3789039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071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83058" y="444652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68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1656226" y="4446521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20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148649" y="444652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1314355" y="5805264"/>
            <a:ext cx="2156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Показатели эффективности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043608" y="2708920"/>
            <a:ext cx="333263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33231" y="2708920"/>
            <a:ext cx="317065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20883" y="2698760"/>
            <a:ext cx="0" cy="2734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62022" y="5009824"/>
            <a:ext cx="1904665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642861" y="5009825"/>
            <a:ext cx="1835732" cy="6480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85513" y="1724788"/>
            <a:ext cx="442810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Муниципальные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Развитие системы муниципального управления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экономики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«Безопасность жизнедеятельности населения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транспортной системы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«Жильё и жилищно – коммунальное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хозяйство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2014 – 2020 годы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«Культура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«Социальная поддержка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2016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физической культуры 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Переселение граждан, проживающих на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территории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МОГО «Ухта», из аварийного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жилищного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фонда 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2013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- 2017 годы».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788024" y="5867219"/>
            <a:ext cx="37444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МОГО «Ухта»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85146"/>
              </p:ext>
            </p:extLst>
          </p:nvPr>
        </p:nvGraphicFramePr>
        <p:xfrm>
          <a:off x="107505" y="1271239"/>
          <a:ext cx="8927999" cy="52882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8196"/>
                <a:gridCol w="4032283"/>
                <a:gridCol w="1224136"/>
                <a:gridCol w="1008112"/>
                <a:gridCol w="1368152"/>
                <a:gridCol w="1007120"/>
              </a:tblGrid>
              <a:tr h="4755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100" kern="120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Неисполненные назначения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1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Муниципальная программа МОГО </a:t>
                      </a:r>
                      <a:r>
                        <a:rPr lang="ru-RU" sz="1100" u="none" strike="noStrike" dirty="0" smtClean="0">
                          <a:effectLst/>
                        </a:rPr>
                        <a:t>«Ухта» «Развитие </a:t>
                      </a:r>
                      <a:r>
                        <a:rPr lang="ru-RU" sz="1100" u="none" strike="noStrike" dirty="0">
                          <a:effectLst/>
                        </a:rPr>
                        <a:t>системы муниципального управления на 2014 – 2020 </a:t>
                      </a:r>
                      <a:r>
                        <a:rPr lang="ru-RU" sz="1100" u="none" strike="noStrike" dirty="0" smtClean="0">
                          <a:effectLst/>
                        </a:rPr>
                        <a:t>годы»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135,0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134,3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0,7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99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8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2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Муниципальная программа МОГО </a:t>
                      </a:r>
                      <a:r>
                        <a:rPr lang="ru-RU" sz="1100" u="none" strike="noStrike" dirty="0" smtClean="0">
                          <a:effectLst/>
                        </a:rPr>
                        <a:t>«Ухта» «Развитие </a:t>
                      </a:r>
                      <a:r>
                        <a:rPr lang="ru-RU" sz="1100" u="none" strike="noStrike" dirty="0">
                          <a:effectLst/>
                        </a:rPr>
                        <a:t>экономики на 2014 – 2020 </a:t>
                      </a:r>
                      <a:r>
                        <a:rPr lang="ru-RU" sz="1100" u="none" strike="noStrike" dirty="0" smtClean="0">
                          <a:effectLst/>
                        </a:rPr>
                        <a:t>годы»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3,3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3,3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1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3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Муниципальная программа МОГО </a:t>
                      </a:r>
                      <a:r>
                        <a:rPr lang="ru-RU" sz="1100" u="none" strike="noStrike" dirty="0" smtClean="0">
                          <a:effectLst/>
                        </a:rPr>
                        <a:t>«Ухта» «Безопасность </a:t>
                      </a:r>
                      <a:r>
                        <a:rPr lang="ru-RU" sz="1100" u="none" strike="noStrike" dirty="0">
                          <a:effectLst/>
                        </a:rPr>
                        <a:t>жизнедеятельности населения на 2014 – 2020 </a:t>
                      </a:r>
                      <a:r>
                        <a:rPr lang="ru-RU" sz="1100" u="none" strike="noStrike" dirty="0" smtClean="0">
                          <a:effectLst/>
                        </a:rPr>
                        <a:t>годы»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44,8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43,7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1,1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98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4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Муниципальная программа МОГО </a:t>
                      </a:r>
                      <a:r>
                        <a:rPr lang="ru-RU" sz="1100" u="none" strike="noStrike" dirty="0" smtClean="0">
                          <a:effectLst/>
                        </a:rPr>
                        <a:t>«Ухта» «Развитие </a:t>
                      </a:r>
                      <a:r>
                        <a:rPr lang="ru-RU" sz="1100" u="none" strike="noStrike" dirty="0">
                          <a:effectLst/>
                        </a:rPr>
                        <a:t>транспортной системы на 2014 - 2020 </a:t>
                      </a:r>
                      <a:r>
                        <a:rPr lang="ru-RU" sz="1100" u="none" strike="noStrike" dirty="0" smtClean="0">
                          <a:effectLst/>
                        </a:rPr>
                        <a:t>годы»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234,1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223,4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10,7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95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9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5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Муниципальная программа МОГО </a:t>
                      </a:r>
                      <a:r>
                        <a:rPr lang="ru-RU" sz="1100" u="none" strike="noStrike" dirty="0" smtClean="0">
                          <a:effectLst/>
                        </a:rPr>
                        <a:t>«Ухта» «Жилье </a:t>
                      </a:r>
                      <a:r>
                        <a:rPr lang="ru-RU" sz="1100" u="none" strike="noStrike" dirty="0">
                          <a:effectLst/>
                        </a:rPr>
                        <a:t>и </a:t>
                      </a:r>
                      <a:r>
                        <a:rPr lang="ru-RU" sz="1100" u="none" strike="noStrike" dirty="0" err="1">
                          <a:effectLst/>
                        </a:rPr>
                        <a:t>жилищно</a:t>
                      </a:r>
                      <a:r>
                        <a:rPr lang="ru-RU" sz="1100" u="none" strike="noStrike" dirty="0">
                          <a:effectLst/>
                        </a:rPr>
                        <a:t> - коммунальное хозяйство на 2014 – 2020 </a:t>
                      </a:r>
                      <a:r>
                        <a:rPr lang="ru-RU" sz="1100" u="none" strike="noStrike" dirty="0" smtClean="0">
                          <a:effectLst/>
                        </a:rPr>
                        <a:t>годы»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449,4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391,1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58,3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87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7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6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Муниципальная программа </a:t>
                      </a:r>
                      <a:r>
                        <a:rPr lang="ru-RU" sz="1100" u="none" strike="noStrike" dirty="0" smtClean="0">
                          <a:effectLst/>
                        </a:rPr>
                        <a:t>«Переселение граждан, проживающих на территории МОГО «Ухта», из аварийного жилищного фонда на 2013 - 2017 годы»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348,1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135,7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212,4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39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7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Муниципальная программа МОГО </a:t>
                      </a:r>
                      <a:r>
                        <a:rPr lang="ru-RU" sz="1100" u="none" strike="noStrike" dirty="0" smtClean="0">
                          <a:effectLst/>
                        </a:rPr>
                        <a:t>«Ухта» «Развитие </a:t>
                      </a:r>
                      <a:r>
                        <a:rPr lang="ru-RU" sz="1100" u="none" strike="noStrike" dirty="0">
                          <a:effectLst/>
                        </a:rPr>
                        <a:t>образования на 2014 - 2020 </a:t>
                      </a:r>
                      <a:r>
                        <a:rPr lang="ru-RU" sz="1100" u="none" strike="noStrike" dirty="0" smtClean="0">
                          <a:effectLst/>
                        </a:rPr>
                        <a:t>годы»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2 040,8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2 040,4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0,4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8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Муниципальная программа МОГО </a:t>
                      </a:r>
                      <a:r>
                        <a:rPr lang="ru-RU" sz="1100" u="none" strike="noStrike" dirty="0" smtClean="0">
                          <a:effectLst/>
                        </a:rPr>
                        <a:t>«Ухта» «Культура </a:t>
                      </a:r>
                      <a:r>
                        <a:rPr lang="ru-RU" sz="1100" u="none" strike="noStrike" dirty="0">
                          <a:effectLst/>
                        </a:rPr>
                        <a:t>на 2014 - 2020 </a:t>
                      </a:r>
                      <a:r>
                        <a:rPr lang="ru-RU" sz="1100" u="none" strike="noStrike" dirty="0" smtClean="0">
                          <a:effectLst/>
                        </a:rPr>
                        <a:t>годы»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216,4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216,1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0,3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9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Муниципальная программа МОГО </a:t>
                      </a:r>
                      <a:r>
                        <a:rPr lang="ru-RU" sz="1100" u="none" strike="noStrike" dirty="0" smtClean="0">
                          <a:effectLst/>
                        </a:rPr>
                        <a:t>«Ухта» «Социальная </a:t>
                      </a:r>
                      <a:r>
                        <a:rPr lang="ru-RU" sz="1100" u="none" strike="noStrike" dirty="0">
                          <a:effectLst/>
                        </a:rPr>
                        <a:t>поддержка населения на 2016 - 2020 </a:t>
                      </a:r>
                      <a:r>
                        <a:rPr lang="ru-RU" sz="1100" u="none" strike="noStrike" dirty="0" smtClean="0">
                          <a:effectLst/>
                        </a:rPr>
                        <a:t>годы»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1,3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1,3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10</a:t>
                      </a:r>
                      <a:endParaRPr lang="ru-RU" sz="11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Муниципальная программа МОГО </a:t>
                      </a:r>
                      <a:r>
                        <a:rPr lang="ru-RU" sz="1100" u="none" strike="noStrike" dirty="0" smtClean="0">
                          <a:effectLst/>
                        </a:rPr>
                        <a:t>«Ухта» «Развитие </a:t>
                      </a:r>
                      <a:r>
                        <a:rPr lang="ru-RU" sz="1100" u="none" strike="noStrike" dirty="0">
                          <a:effectLst/>
                        </a:rPr>
                        <a:t>физической культуры и спорта на 2014 - 2020 </a:t>
                      </a:r>
                      <a:r>
                        <a:rPr lang="ru-RU" sz="1100" u="none" strike="noStrike" dirty="0" smtClean="0">
                          <a:effectLst/>
                        </a:rPr>
                        <a:t>годы»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124,7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124,6</a:t>
                      </a:r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0,1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100" b="1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/>
                        <a:t>ВСЕГО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/>
                        <a:t>3 597,9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/>
                        <a:t>3 313,9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/>
                        <a:t>284,0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kern="1200" dirty="0" smtClean="0"/>
                        <a:t>92</a:t>
                      </a:r>
                      <a:endParaRPr lang="ru-RU" sz="1100" b="1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964707" y="918458"/>
            <a:ext cx="10486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млн. рублей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0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системы муниципального управления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23376"/>
              </p:ext>
            </p:extLst>
          </p:nvPr>
        </p:nvGraphicFramePr>
        <p:xfrm>
          <a:off x="4792241" y="1387133"/>
          <a:ext cx="3960440" cy="111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14202"/>
              </p:ext>
            </p:extLst>
          </p:nvPr>
        </p:nvGraphicFramePr>
        <p:xfrm>
          <a:off x="101599" y="2643698"/>
          <a:ext cx="8922236" cy="3384104"/>
        </p:xfrm>
        <a:graphic>
          <a:graphicData uri="http://schemas.openxmlformats.org/drawingml/2006/table">
            <a:tbl>
              <a:tblPr/>
              <a:tblGrid>
                <a:gridCol w="5838553"/>
                <a:gridCol w="1008112"/>
                <a:gridCol w="864096"/>
                <a:gridCol w="1211475"/>
              </a:tblGrid>
              <a:tr h="15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«Электронный муниципалитет»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16,3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16,3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4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Развитие единой муниципальной мультисервисной корпоративной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сети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Обеспечение функционирования информационных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систем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Оказание муниципальных услуг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многофункциональным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центром предоставления государственных и муниципальных услуг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59,7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59,6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Обслуживание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36,0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36,0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Содержание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Финансового управления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23,7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23,6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59,0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58,4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Организация технической инвентаризации и паспортизации объектов недвижимого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имущества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Содержание и ремонт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объектов муниципальной собственности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19,5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19,0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Содержание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Комитета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по управлению муниципальным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имуществом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37,9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37,8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179577"/>
            <a:ext cx="375455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Совершенствование системы муниципального управления в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униципальном образовании городского округа.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Администрация.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управление;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Комитет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по управлению муниципальным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имуществом.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9211" y="118498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18821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780" y="6021288"/>
            <a:ext cx="891303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Годовой </a:t>
            </a:r>
            <a:r>
              <a:rPr lang="ru-RU" sz="1000" b="1" dirty="0">
                <a:solidFill>
                  <a:schemeClr val="tx1"/>
                </a:solidFill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«</a:t>
            </a:r>
            <a:r>
              <a:rPr lang="ru-RU" sz="1000" b="1" dirty="0">
                <a:solidFill>
                  <a:schemeClr val="tx1"/>
                </a:solidFill>
              </a:rPr>
              <a:t>Развитие системы муниципального управления на 2014-2020 годы размещен по адресу </a:t>
            </a:r>
            <a:r>
              <a:rPr lang="en-US" sz="1000" b="1" dirty="0">
                <a:solidFill>
                  <a:schemeClr val="tx1"/>
                </a:solidFill>
                <a:hlinkClick r:id="rId3"/>
              </a:rPr>
              <a:t>http://mouhta.ru/adm_dep/departments/obsh</a:t>
            </a:r>
            <a:r>
              <a:rPr lang="ru-RU" sz="10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8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экономики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654555"/>
              </p:ext>
            </p:extLst>
          </p:nvPr>
        </p:nvGraphicFramePr>
        <p:xfrm>
          <a:off x="4788024" y="1584219"/>
          <a:ext cx="3960440" cy="105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3886"/>
              </p:ext>
            </p:extLst>
          </p:nvPr>
        </p:nvGraphicFramePr>
        <p:xfrm>
          <a:off x="101599" y="3028964"/>
          <a:ext cx="8922236" cy="2865120"/>
        </p:xfrm>
        <a:graphic>
          <a:graphicData uri="http://schemas.openxmlformats.org/drawingml/2006/table">
            <a:tbl>
              <a:tblPr/>
              <a:tblGrid>
                <a:gridCol w="5334497"/>
                <a:gridCol w="1080120"/>
                <a:gridCol w="1015837"/>
                <a:gridCol w="1491782"/>
              </a:tblGrid>
              <a:tr h="15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"Малое и среднее предпринимательство в МОГО "Ухта"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2,6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2,6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Финансовая поддержка субъектов малого и среднего </a:t>
                      </a:r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предпринимательства, в том числе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Субсидирование части затрат субъектам малого предпринимательства, связанных с началом предпринимательской деятельности (гранты) 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Субсидирование субъектам малого и среднего предпринимательства части затрат на уплату лизинговых платежей по договорам финансовой аренды (лизинга) 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Обеспечение деятельности информационно - маркетингового центра малого и среднего предпринимательства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"Внутренний и въездной туризм в МОГО "Ухта"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Изготовление и установка средств ориентирующей информации для туристов (стенды, указатели, баннеры)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0,7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285492"/>
            <a:ext cx="435888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Создание благоприятных условий для устойчивого экономического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развития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городского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округа.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Управление экономического </a:t>
            </a:r>
            <a:r>
              <a:rPr lang="ru-RU" sz="1000" dirty="0" smtClean="0"/>
              <a:t>развития.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/>
              <a:t>Управление культуры;</a:t>
            </a:r>
            <a:endParaRPr lang="ru-RU" sz="1000" dirty="0"/>
          </a:p>
          <a:p>
            <a:r>
              <a:rPr lang="ru-RU" sz="1000" dirty="0" smtClean="0"/>
              <a:t>Комитет </a:t>
            </a:r>
            <a:r>
              <a:rPr lang="ru-RU" sz="1000" dirty="0"/>
              <a:t>по управлению муниципальным </a:t>
            </a:r>
            <a:r>
              <a:rPr lang="ru-RU" sz="1000" dirty="0" smtClean="0"/>
              <a:t>имуществом. 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039" y="1325185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32841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129" y="6021288"/>
            <a:ext cx="8928993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b="1" smtClean="0">
                <a:solidFill>
                  <a:schemeClr val="tx1"/>
                </a:solidFill>
              </a:rPr>
              <a:t>Годовой </a:t>
            </a:r>
            <a:r>
              <a:rPr lang="ru-RU" sz="1000" b="1" dirty="0">
                <a:solidFill>
                  <a:schemeClr val="tx1"/>
                </a:solidFill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>
                <a:solidFill>
                  <a:schemeClr val="tx1"/>
                </a:solidFill>
              </a:rPr>
              <a:t>«Развитие экономики на 2014-2020 </a:t>
            </a:r>
            <a:r>
              <a:rPr lang="ru-RU" sz="1000" b="1" dirty="0" smtClean="0">
                <a:solidFill>
                  <a:schemeClr val="tx1"/>
                </a:solidFill>
              </a:rPr>
              <a:t>годы» </a:t>
            </a:r>
            <a:r>
              <a:rPr lang="ru-RU" sz="1000" b="1" dirty="0">
                <a:solidFill>
                  <a:schemeClr val="tx1"/>
                </a:solidFill>
              </a:rPr>
              <a:t>размещен по </a:t>
            </a:r>
            <a:r>
              <a:rPr lang="ru-RU" sz="1000" b="1" dirty="0" smtClean="0">
                <a:solidFill>
                  <a:schemeClr val="tx1"/>
                </a:solidFill>
              </a:rPr>
              <a:t>адресу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lvl="0"/>
            <a:r>
              <a:rPr lang="en-US" sz="1000" b="1" dirty="0" smtClean="0">
                <a:solidFill>
                  <a:srgbClr val="0000FF"/>
                </a:solidFill>
                <a:hlinkClick r:id="rId3"/>
              </a:rPr>
              <a:t>http://www.mouhta.ru/adm_dep/uprav/ekon/index_ekpr.php</a:t>
            </a:r>
            <a:r>
              <a:rPr lang="ru-RU" sz="1000" b="1" dirty="0" smtClean="0">
                <a:solidFill>
                  <a:srgbClr val="0000FF"/>
                </a:solidFill>
              </a:rPr>
              <a:t>.</a:t>
            </a:r>
            <a:endParaRPr lang="ru-RU" sz="1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Безопасность жизнедеятельности населения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891201"/>
              </p:ext>
            </p:extLst>
          </p:nvPr>
        </p:nvGraphicFramePr>
        <p:xfrm>
          <a:off x="4716016" y="1229810"/>
          <a:ext cx="3960440" cy="122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36091"/>
              </p:ext>
            </p:extLst>
          </p:nvPr>
        </p:nvGraphicFramePr>
        <p:xfrm>
          <a:off x="107501" y="2708920"/>
          <a:ext cx="8922100" cy="3474720"/>
        </p:xfrm>
        <a:graphic>
          <a:graphicData uri="http://schemas.openxmlformats.org/drawingml/2006/table">
            <a:tbl>
              <a:tblPr/>
              <a:tblGrid>
                <a:gridCol w="5334497"/>
                <a:gridCol w="1079984"/>
                <a:gridCol w="1015837"/>
                <a:gridCol w="1491782"/>
              </a:tblGrid>
              <a:tr h="388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238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«Защита населения и территории городского округа»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29,0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28,5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8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комплексной системы «Безопасный город»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Осуществление материального стимулирования членов народной дружины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Осуществление материального стимулирования добровольных пожарных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Обустройство минерализованных полос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Устройство пожарного водоема в поселке Веселый Кут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 Управление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делам ГО 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«Обеспечение безопасности участников дорожного движения на территории городского округа»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15,8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15,2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8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2500 дорожных знаков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21 светофорного объекта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Устройство 118 897 метров дорожной разметки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Установка пешеходных ограждений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4" y="1104998"/>
            <a:ext cx="312938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Содействие повышению уровня безопасности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жизнедеятельности населения.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по делам ГО и </a:t>
            </a:r>
            <a:r>
              <a:rPr lang="ru-RU" sz="1000" dirty="0" smtClean="0"/>
              <a:t>ЧС.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хозяйства; </a:t>
            </a:r>
            <a:endParaRPr lang="ru-RU" sz="1000" dirty="0"/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строительства;</a:t>
            </a:r>
            <a:endParaRPr lang="ru-RU" sz="1000" dirty="0"/>
          </a:p>
          <a:p>
            <a:r>
              <a:rPr lang="ru-RU" sz="1000" dirty="0" smtClean="0"/>
              <a:t>Управление образования.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52735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1082213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1" y="6237312"/>
            <a:ext cx="8928993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b="1" dirty="0" smtClean="0">
                <a:solidFill>
                  <a:srgbClr val="000000"/>
                </a:solidFill>
              </a:rPr>
              <a:t>Годовой </a:t>
            </a:r>
            <a:r>
              <a:rPr lang="ru-RU" sz="1000" b="1" dirty="0">
                <a:solidFill>
                  <a:srgbClr val="000000"/>
                </a:solidFill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rgbClr val="000000"/>
                </a:solidFill>
              </a:rPr>
              <a:t>«</a:t>
            </a:r>
            <a:r>
              <a:rPr lang="ru-RU" sz="1000" b="1" dirty="0">
                <a:solidFill>
                  <a:srgbClr val="000000"/>
                </a:solidFill>
              </a:rPr>
              <a:t>Безопасность жизнедеятельности населения на  2014-2020 годы» размещен по адресу 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b="1" dirty="0">
                <a:solidFill>
                  <a:srgbClr val="0000FF"/>
                </a:solidFill>
                <a:hlinkClick r:id="rId3"/>
              </a:rPr>
              <a:t>http://mouhta.ru/adm_dep/departments/obsh</a:t>
            </a:r>
            <a:r>
              <a:rPr lang="ru-RU" sz="1000" b="1" dirty="0" smtClean="0">
                <a:solidFill>
                  <a:srgbClr val="0000FF"/>
                </a:solidFill>
              </a:rPr>
              <a:t>.</a:t>
            </a:r>
            <a:endParaRPr lang="ru-RU" sz="10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транспортной системы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644661"/>
              </p:ext>
            </p:extLst>
          </p:nvPr>
        </p:nvGraphicFramePr>
        <p:xfrm>
          <a:off x="4644008" y="1446400"/>
          <a:ext cx="3960440" cy="112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55190"/>
              </p:ext>
            </p:extLst>
          </p:nvPr>
        </p:nvGraphicFramePr>
        <p:xfrm>
          <a:off x="107083" y="2806465"/>
          <a:ext cx="8922236" cy="3565695"/>
        </p:xfrm>
        <a:graphic>
          <a:graphicData uri="http://schemas.openxmlformats.org/drawingml/2006/table">
            <a:tbl>
              <a:tblPr/>
              <a:tblGrid>
                <a:gridCol w="5838553"/>
                <a:gridCol w="1008112"/>
                <a:gridCol w="864096"/>
                <a:gridCol w="1211475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4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Погашение кредиторской задолженности по объекту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«Строительство  пешеходного моста через реку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Чибью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»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автомобильных дорог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(площадь отремонтированных дорог составит 4 тыс. м2)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автомобильных дорог за счет средств муниципального дорожного фонда (площадь отремонтированных дорог составит 5,1 тыс. м2)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25,1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21,7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Оплата исполнительных листов по ремонту дорог и разработке проектно-сметной документации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34,6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34,6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Техническое обслуживание и санитарное содержание автомобильных дорог (проезжая часть, тротуары, обочины, придорожные газоны, площадки, автостоянки площадью 172 км)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153,7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146,5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Проектно-изыскательские работы, технический надзор, контроль, лабораторные исследования, расчет и проверка сметной стоимости объектов дорожного хозяйства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Оборудование и содержание ледовых переправ и зимних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автомобильных дорог через р. Ижма в с.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Кедвавом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деревянных мостов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остановочных пунктов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9369" y="1274807"/>
            <a:ext cx="417454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Обеспечение потребности населения в качественных и доступных </a:t>
            </a:r>
            <a:endParaRPr lang="ru-RU" sz="1000" dirty="0" smtClean="0"/>
          </a:p>
          <a:p>
            <a:r>
              <a:rPr lang="ru-RU" sz="1000" dirty="0" smtClean="0"/>
              <a:t>транспортных услугах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4408" y="1200875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151697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транспортной системы на 2014-2020 годы</a:t>
            </a:r>
            <a:endParaRPr lang="ru-RU" dirty="0" smtClean="0"/>
          </a:p>
        </p:txBody>
      </p:sp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53584"/>
              </p:ext>
            </p:extLst>
          </p:nvPr>
        </p:nvGraphicFramePr>
        <p:xfrm>
          <a:off x="118513" y="1349132"/>
          <a:ext cx="8922236" cy="1676400"/>
        </p:xfrm>
        <a:graphic>
          <a:graphicData uri="http://schemas.openxmlformats.org/drawingml/2006/table">
            <a:tbl>
              <a:tblPr/>
              <a:tblGrid>
                <a:gridCol w="5838553"/>
                <a:gridCol w="1008112"/>
                <a:gridCol w="864096"/>
                <a:gridCol w="1211475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тротуара по ул. Печорская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4,7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4,7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Топографо-геодезическая съемка границ земельного участка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перевозок на дачных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внутримуниципальных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маршрутах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(количество выданных в 2016 году талонов 23 628)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пассажирских перевозок воздушным транспортом в с.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Кедвавом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(количество рейсов 29)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3,2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126" y="3031242"/>
            <a:ext cx="885698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«Развитие транспортной системы на  2014-2020 годы» размещен по адресу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lvl="0"/>
            <a:r>
              <a:rPr lang="en-US" sz="1000" b="1" dirty="0" smtClean="0">
                <a:solidFill>
                  <a:srgbClr val="0000FF"/>
                </a:solidFill>
                <a:hlinkClick r:id="rId2"/>
              </a:rPr>
              <a:t>http</a:t>
            </a:r>
            <a:r>
              <a:rPr lang="en-US" sz="1000" b="1" dirty="0">
                <a:solidFill>
                  <a:srgbClr val="0000FF"/>
                </a:solidFill>
                <a:hlinkClick r:id="rId2"/>
              </a:rPr>
              <a:t>://gkh.mouhta.ru/munitsipalnye-programmy</a:t>
            </a:r>
            <a:r>
              <a:rPr lang="en-US" sz="1000" b="1" dirty="0" smtClean="0">
                <a:solidFill>
                  <a:srgbClr val="0000FF"/>
                </a:solidFill>
                <a:hlinkClick r:id="rId2"/>
              </a:rPr>
              <a:t>/</a:t>
            </a:r>
            <a:r>
              <a:rPr lang="ru-RU" sz="1000" b="1" dirty="0" smtClean="0">
                <a:solidFill>
                  <a:srgbClr val="0000FF"/>
                </a:solidFill>
              </a:rPr>
              <a:t>.</a:t>
            </a:r>
            <a:endParaRPr lang="ru-RU" sz="10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Жилье и </a:t>
            </a:r>
            <a:r>
              <a:rPr lang="ru-RU" dirty="0" smtClean="0"/>
              <a:t>жилищно-коммунальное </a:t>
            </a:r>
            <a:r>
              <a:rPr lang="ru-RU" dirty="0"/>
              <a:t>хозяйство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808569"/>
              </p:ext>
            </p:extLst>
          </p:nvPr>
        </p:nvGraphicFramePr>
        <p:xfrm>
          <a:off x="4788024" y="1375058"/>
          <a:ext cx="3960440" cy="112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706116"/>
              </p:ext>
            </p:extLst>
          </p:nvPr>
        </p:nvGraphicFramePr>
        <p:xfrm>
          <a:off x="118934" y="2661622"/>
          <a:ext cx="8916330" cy="3931920"/>
        </p:xfrm>
        <a:graphic>
          <a:graphicData uri="http://schemas.openxmlformats.org/drawingml/2006/table">
            <a:tbl>
              <a:tblPr/>
              <a:tblGrid>
                <a:gridCol w="5328592"/>
                <a:gridCol w="1080120"/>
                <a:gridCol w="1008112"/>
                <a:gridCol w="1499506"/>
              </a:tblGrid>
              <a:tr h="179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Процент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3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Подпрограмма «Доступное и комфортное жилье»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256,8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203,7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Снос аварийных жилых домов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Переселение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граждан из аварийного жилищного фонда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Строительство многоквартирных жилых домов и (или) долевое участие в их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строительстве в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пгт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Ярега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Предоставление социальных выплат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приобретение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(строительство) жилья молодым семьям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6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жильем отдельных категорий граждан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Подпрограмма «Жилищное хозяйство»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14,3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97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Оплата ежемесячных взносов на капитальный ремонт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жилые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помещения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17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и ремонт дворовых территорий МКД, проездов к дворовым территориям МКД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Ремонт муниципальных домов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81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Обследование технического состояния строительных конструкций МКД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Предоставление субсидий организациям для улучшения состояния и содержания муниципального жилищного фонда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113314"/>
            <a:ext cx="4044697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Создание условий для удовлетворения потребностей населения </a:t>
            </a:r>
            <a:endParaRPr lang="ru-RU" sz="1000" dirty="0" smtClean="0"/>
          </a:p>
          <a:p>
            <a:r>
              <a:rPr lang="ru-RU" sz="1000" dirty="0" smtClean="0"/>
              <a:t>в </a:t>
            </a:r>
            <a:r>
              <a:rPr lang="ru-RU" sz="1000" dirty="0"/>
              <a:t>качественном жилье и жилищно-коммунальных </a:t>
            </a:r>
            <a:r>
              <a:rPr lang="ru-RU" sz="1000" dirty="0" smtClean="0"/>
              <a:t>услугах.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строительства;</a:t>
            </a:r>
            <a:endParaRPr lang="ru-RU" sz="1000" dirty="0"/>
          </a:p>
          <a:p>
            <a:r>
              <a:rPr lang="ru-RU" sz="1000" dirty="0" smtClean="0"/>
              <a:t>Управление образования;</a:t>
            </a:r>
            <a:endParaRPr lang="ru-RU" sz="1000" dirty="0"/>
          </a:p>
          <a:p>
            <a:r>
              <a:rPr lang="ru-RU" sz="1000" dirty="0"/>
              <a:t>Комитет по управлению муниципальным </a:t>
            </a:r>
            <a:r>
              <a:rPr lang="ru-RU" sz="1000" dirty="0" smtClean="0"/>
              <a:t>имуществом.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2400" y="102819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15642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636" y="1174750"/>
            <a:ext cx="2876550" cy="684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636" y="5412471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9063" y="1174750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761" y="1254124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3</a:t>
            </a:r>
            <a:r>
              <a:rPr lang="ru-RU" sz="1400" dirty="0">
                <a:cs typeface="Tahoma" pitchFamily="34" charset="0"/>
              </a:rPr>
              <a:t> органа местного самоуправления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761" y="5379879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8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отраслевых (функциональных) управлений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4188" y="1254123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105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муниципальных </a:t>
            </a:r>
            <a:r>
              <a:rPr lang="ru-RU" sz="1400" dirty="0" smtClean="0">
                <a:cs typeface="Tahoma" pitchFamily="34" charset="0"/>
              </a:rPr>
              <a:t>учреждений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6400" y="2120400"/>
            <a:ext cx="1919287" cy="6778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07031" y="2128039"/>
            <a:ext cx="1978025" cy="647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48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8</a:t>
            </a:r>
            <a:r>
              <a:rPr lang="ru-RU" sz="1200" b="1" dirty="0" smtClean="0">
                <a:cs typeface="Tahoma" pitchFamily="34" charset="0"/>
              </a:rPr>
              <a:t> 059 </a:t>
            </a:r>
            <a:r>
              <a:rPr lang="ru-RU" sz="1200" dirty="0">
                <a:cs typeface="Tahoma" pitchFamily="34" charset="0"/>
              </a:rPr>
              <a:t>воспитанников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3720" y="2228349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27</a:t>
            </a:r>
            <a:r>
              <a:rPr lang="ru-RU" sz="1200" dirty="0">
                <a:cs typeface="Tahoma" pitchFamily="34" charset="0"/>
              </a:rPr>
              <a:t>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12 </a:t>
            </a:r>
            <a:r>
              <a:rPr lang="ru-RU" sz="1200" b="1" dirty="0" smtClean="0">
                <a:cs typeface="Tahoma" pitchFamily="34" charset="0"/>
              </a:rPr>
              <a:t>498 </a:t>
            </a:r>
            <a:r>
              <a:rPr lang="ru-RU" sz="1200" dirty="0">
                <a:cs typeface="Tahoma" pitchFamily="34" charset="0"/>
              </a:rPr>
              <a:t>обучающихся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44800" y="2840038"/>
            <a:ext cx="1919287" cy="793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44800" y="369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44800" y="441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44800" y="513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43450" y="5852604"/>
            <a:ext cx="1919288" cy="7658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6400" y="2840400"/>
            <a:ext cx="1919288" cy="793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6400" y="365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36400" y="437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93720" y="2839054"/>
            <a:ext cx="1783878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dirty="0">
                <a:cs typeface="Tahoma" pitchFamily="34" charset="0"/>
              </a:rPr>
              <a:t>3</a:t>
            </a:r>
            <a:r>
              <a:rPr lang="ru-RU" sz="1150" dirty="0">
                <a:cs typeface="Tahoma" pitchFamily="34" charset="0"/>
              </a:rPr>
              <a:t> учреждения </a:t>
            </a:r>
            <a:r>
              <a:rPr lang="ru-RU" sz="1150" dirty="0" smtClean="0">
                <a:cs typeface="Tahoma" pitchFamily="34" charset="0"/>
              </a:rPr>
              <a:t>дополнительного </a:t>
            </a:r>
            <a:r>
              <a:rPr lang="ru-RU" sz="1150" dirty="0">
                <a:cs typeface="Tahoma" pitchFamily="34" charset="0"/>
              </a:rPr>
              <a:t>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2 664</a:t>
            </a: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 </a:t>
            </a:r>
            <a:r>
              <a:rPr lang="ru-RU" sz="1150" dirty="0" smtClean="0">
                <a:cs typeface="Tahoma" pitchFamily="34" charset="0"/>
              </a:rPr>
              <a:t>обучающихся</a:t>
            </a:r>
            <a:endParaRPr lang="ru-RU" sz="115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270" y="3683266"/>
            <a:ext cx="16187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Информационно-методический центр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7662" y="2906707"/>
            <a:ext cx="1978025" cy="6461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</a:t>
            </a:r>
            <a:r>
              <a:rPr lang="ru-RU" sz="1200" dirty="0">
                <a:cs typeface="Tahoma" pitchFamily="34" charset="0"/>
              </a:rPr>
              <a:t> </a:t>
            </a:r>
            <a:r>
              <a:rPr lang="ru-RU" sz="1200" dirty="0" smtClean="0">
                <a:cs typeface="Tahoma" pitchFamily="34" charset="0"/>
              </a:rPr>
              <a:t>детско-юношеские </a:t>
            </a:r>
            <a:r>
              <a:rPr lang="ru-RU" sz="1200" dirty="0">
                <a:cs typeface="Tahoma" pitchFamily="34" charset="0"/>
              </a:rPr>
              <a:t>школы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2 </a:t>
            </a:r>
            <a:r>
              <a:rPr lang="ru-RU" sz="1200" b="1" dirty="0" smtClean="0">
                <a:cs typeface="Tahoma" pitchFamily="34" charset="0"/>
              </a:rPr>
              <a:t>067 </a:t>
            </a:r>
            <a:r>
              <a:rPr lang="ru-RU" sz="1200" dirty="0">
                <a:cs typeface="Tahoma" pitchFamily="34" charset="0"/>
              </a:rPr>
              <a:t>обучающихся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8158" y="4511971"/>
            <a:ext cx="19288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3</a:t>
            </a:r>
            <a:r>
              <a:rPr lang="ru-RU" sz="1200" dirty="0">
                <a:cs typeface="Tahoma" pitchFamily="34" charset="0"/>
              </a:rPr>
              <a:t> музыкальные школы </a:t>
            </a:r>
            <a:r>
              <a:rPr lang="ru-RU" sz="1200" b="1" dirty="0" smtClean="0">
                <a:cs typeface="Tahoma" pitchFamily="34" charset="0"/>
              </a:rPr>
              <a:t>495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7988" y="3732751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Художественная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270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9688" y="5232841"/>
            <a:ext cx="1565752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10</a:t>
            </a:r>
            <a:r>
              <a:rPr lang="ru-RU" sz="1200" dirty="0">
                <a:cs typeface="Tahoma" pitchFamily="34" charset="0"/>
              </a:rPr>
              <a:t> учреждений 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7988" y="4404826"/>
            <a:ext cx="197643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5</a:t>
            </a:r>
            <a:r>
              <a:rPr lang="ru-RU" sz="1200" dirty="0">
                <a:cs typeface="Tahoma" pitchFamily="34" charset="0"/>
              </a:rPr>
              <a:t> учреждений физической культуры и спорта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224" y="5910548"/>
            <a:ext cx="19764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Многофункциональный центр предоставления государственных и муниципальных услуг</a:t>
            </a:r>
          </a:p>
        </p:txBody>
      </p:sp>
      <p:sp>
        <p:nvSpPr>
          <p:cNvPr id="41" name="Прямоугольный треугольник 40"/>
          <p:cNvSpPr/>
          <p:nvPr/>
        </p:nvSpPr>
        <p:spPr>
          <a:xfrm rot="13376540">
            <a:off x="925229" y="241077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 rot="8685520">
            <a:off x="727956" y="494171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ый треугольник 42"/>
          <p:cNvSpPr/>
          <p:nvPr/>
        </p:nvSpPr>
        <p:spPr>
          <a:xfrm rot="18316618">
            <a:off x="3563938" y="215519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273300" cy="2273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845945" y="3526949"/>
            <a:ext cx="23510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Из бюджета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финансировалось</a:t>
            </a:r>
            <a:endParaRPr lang="ru-RU" sz="1400" dirty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116 </a:t>
            </a:r>
            <a:r>
              <a:rPr lang="ru-RU" sz="1400" b="1" dirty="0">
                <a:cs typeface="Tahoma" pitchFamily="34" charset="0"/>
              </a:rPr>
              <a:t>учреждений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36400" y="5819553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36400" y="5099778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836399" y="5199790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 ГО и ЧС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7988" y="582658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капитального строительства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Жилье и </a:t>
            </a:r>
            <a:r>
              <a:rPr lang="ru-RU" dirty="0" smtClean="0"/>
              <a:t>жилищно-коммунальное </a:t>
            </a:r>
            <a:r>
              <a:rPr lang="ru-RU" dirty="0"/>
              <a:t>хозяйство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graphicFrame>
        <p:nvGraphicFramePr>
          <p:cNvPr id="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550976"/>
              </p:ext>
            </p:extLst>
          </p:nvPr>
        </p:nvGraphicFramePr>
        <p:xfrm>
          <a:off x="107504" y="1276763"/>
          <a:ext cx="8982068" cy="4968240"/>
        </p:xfrm>
        <a:graphic>
          <a:graphicData uri="http://schemas.openxmlformats.org/drawingml/2006/table">
            <a:tbl>
              <a:tblPr/>
              <a:tblGrid>
                <a:gridCol w="5394329"/>
                <a:gridCol w="1080120"/>
                <a:gridCol w="1008112"/>
                <a:gridCol w="1499507"/>
              </a:tblGrid>
              <a:tr h="235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72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Межевание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инвентаризация и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кадастр земельных участков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0,9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0,9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2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Обустройство пандуса для инвалидов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Подпрограмма «Коммунальное хозяйство»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транспортировки тел умерших, личность которых не установлена, а также одиноких и криминальных с места смерти в морг на территории МОГО «Ухта»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Подпрограмма «Благоустройство»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115,2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111,7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1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Обустройство ледового городка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объектов зеленого хозяйства (в том числе, посадка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цветов в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цветники)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содержание пожарных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водоемов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Ремонт, содержание систем наружного освещения и оплата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потребленную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электроэнергию по  наружному освещению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объектов внешнего благоустройства (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малых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архитектурных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форм, гидротехнические сооружения, лестницы, мосты, ливневая канализация, подготовка улиц к праздникам)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 погребений на территории МОГО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«Ухта»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Приобретение, установка, содержание  детских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игровых и спортивных площадок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Уборка несанкционированных свалок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9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Принудительная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эвакуации длительно хранящегося брошенного и разукомплектованного автотранспорта,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вывоз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незаконно установленных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балков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нестационарных торговых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объектов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улиц в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пгт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Ярега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24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Жилье и </a:t>
            </a:r>
            <a:r>
              <a:rPr lang="ru-RU" dirty="0" smtClean="0"/>
              <a:t>жилищно-коммунальное </a:t>
            </a:r>
            <a:r>
              <a:rPr lang="ru-RU" dirty="0"/>
              <a:t>хозяйство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graphicFrame>
        <p:nvGraphicFramePr>
          <p:cNvPr id="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083706"/>
              </p:ext>
            </p:extLst>
          </p:nvPr>
        </p:nvGraphicFramePr>
        <p:xfrm>
          <a:off x="107504" y="1333913"/>
          <a:ext cx="8982068" cy="1371600"/>
        </p:xfrm>
        <a:graphic>
          <a:graphicData uri="http://schemas.openxmlformats.org/drawingml/2006/table">
            <a:tbl>
              <a:tblPr/>
              <a:tblGrid>
                <a:gridCol w="5394329"/>
                <a:gridCol w="1080120"/>
                <a:gridCol w="1008112"/>
                <a:gridCol w="1499507"/>
              </a:tblGrid>
              <a:tr h="235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7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Обустройство линии наружного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освещения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Отлов безнадзорных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животных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Подпрограмма «Обеспечение реализации Программы»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61,1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60,9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УЖКХ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371" y="2708920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Годовой отчет  о ходе реализации и оценке эффективности реализации муниципальной программы МОГО «Ухта»</a:t>
            </a:r>
          </a:p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«Жилье и жилищно-коммунальное хозяйство на 2014 -2020 годы»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размещен по адресу </a:t>
            </a:r>
          </a:p>
          <a:p>
            <a:pPr lvl="0"/>
            <a:r>
              <a:rPr lang="en-US" sz="1000" b="1" dirty="0" smtClean="0">
                <a:solidFill>
                  <a:srgbClr val="0000FF"/>
                </a:solidFill>
                <a:hlinkClick r:id="rId3"/>
              </a:rPr>
              <a:t>http</a:t>
            </a:r>
            <a:r>
              <a:rPr lang="en-US" sz="1000" b="1" dirty="0">
                <a:solidFill>
                  <a:srgbClr val="0000FF"/>
                </a:solidFill>
                <a:hlinkClick r:id="rId3"/>
              </a:rPr>
              <a:t>://gkh.mouhta.ru/munitsipalnye-programmy</a:t>
            </a:r>
            <a:r>
              <a:rPr lang="en-US" sz="1000" b="1" dirty="0" smtClean="0">
                <a:solidFill>
                  <a:srgbClr val="0000FF"/>
                </a:solidFill>
                <a:hlinkClick r:id="rId3"/>
              </a:rPr>
              <a:t>/</a:t>
            </a:r>
            <a:r>
              <a:rPr lang="ru-RU" sz="1000" b="1" dirty="0" smtClean="0">
                <a:solidFill>
                  <a:srgbClr val="0000FF"/>
                </a:solidFill>
              </a:rPr>
              <a:t>.</a:t>
            </a:r>
            <a:endParaRPr lang="ru-RU" sz="10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образования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239130"/>
              </p:ext>
            </p:extLst>
          </p:nvPr>
        </p:nvGraphicFramePr>
        <p:xfrm>
          <a:off x="4788024" y="1329937"/>
          <a:ext cx="3960440" cy="122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11494"/>
              </p:ext>
            </p:extLst>
          </p:nvPr>
        </p:nvGraphicFramePr>
        <p:xfrm>
          <a:off x="107504" y="2692588"/>
          <a:ext cx="8916331" cy="3779520"/>
        </p:xfrm>
        <a:graphic>
          <a:graphicData uri="http://schemas.openxmlformats.org/drawingml/2006/table">
            <a:tbl>
              <a:tblPr/>
              <a:tblGrid>
                <a:gridCol w="5904656"/>
                <a:gridCol w="1008112"/>
                <a:gridCol w="1008112"/>
                <a:gridCol w="995451"/>
              </a:tblGrid>
              <a:tr h="48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215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"Развитие дошкольного образования"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967,9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967,8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5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Оказание муниципальных услуг дошкольными образовательными учреждениями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879,4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879,4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Погашение кредиторской задолженности по реконструкции здания МОУ «Межшкольный учебный комбинат» МОГО «Ухта» под ДОУ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Погашение кредиторской задолженности  по строительству  Детские ясли - сад по ул. Куратова в </a:t>
                      </a:r>
                      <a:r>
                        <a:rPr lang="ru-RU" sz="1000" b="0" i="0" u="none" strike="noStrike" dirty="0" err="1" smtClean="0">
                          <a:effectLst/>
                          <a:latin typeface="+mn-lt"/>
                        </a:rPr>
                        <a:t>г.Ухте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6,7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6,7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Погашение кредиторской задолженности  по капитальному ремонту  МДОУ «Д/С № 102»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6,4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6,4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Капитальный ремонт МДОУ «Д/С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</a:rPr>
                        <a:t> №32»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8,4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8,4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Капитальный ремонт кровли, замена перемычек над оконными блоками МДОУ «Д/С №15»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7,7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7,7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Ремонт кровли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</a:rPr>
                        <a:t> МДОУ «Д/С № 3»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Ремонт кровли МДОУ «Д/С № 95»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Ремонт помещений МДОУ «Д/С №15»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Ремонт электропроводки МДОУ «Д/С № 95»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Устройство эвакуационных выходов в дошкольных образовательных учреждениях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387958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доступности, качества и эффективности системы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образования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 учетом потребностей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образования.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капитального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строительства;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культуры;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физической культуры и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спорта.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6064" y="6464388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graphicFrame>
        <p:nvGraphicFramePr>
          <p:cNvPr id="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652781"/>
              </p:ext>
            </p:extLst>
          </p:nvPr>
        </p:nvGraphicFramePr>
        <p:xfrm>
          <a:off x="80010" y="1189896"/>
          <a:ext cx="8988339" cy="5242560"/>
        </p:xfrm>
        <a:graphic>
          <a:graphicData uri="http://schemas.openxmlformats.org/drawingml/2006/table">
            <a:tbl>
              <a:tblPr/>
              <a:tblGrid>
                <a:gridCol w="5976664"/>
                <a:gridCol w="1008112"/>
                <a:gridCol w="1008112"/>
                <a:gridCol w="995451"/>
              </a:tblGrid>
              <a:tr h="15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Приобретение и установка окон в МДОУ «Д/С № 4»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Приобретение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</a:rPr>
                        <a:t> протирочной машины, мебели МДОУ «Д/С № 31»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Обучение на базе ПОУ «</a:t>
                      </a:r>
                      <a:r>
                        <a:rPr lang="ru-RU" sz="1000" b="0" i="0" u="none" strike="noStrike" dirty="0" err="1" smtClean="0">
                          <a:effectLst/>
                          <a:latin typeface="+mn-lt"/>
                        </a:rPr>
                        <a:t>Ухтинский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педагогический колледж"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Повышение квалификации работников дошкольных образовательных учреждений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Выплата ежемесячной денежной компенсации на оплату коммунальных услуг 140 педагогическим работникам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Компенсация части родительской платы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30,8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30,8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«Развитие общего образования»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945,1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945,0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Оказание муниципальных услуг общеобразовательными учреждениями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847,6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847,6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Строительство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</a:rPr>
                        <a:t> м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ногофункциональные спортивные площадки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Погашение кредиторской задолженности по капитальному ремонту МОУ «СОШ № 3»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Погашение кредиторской задолженности по капитальному ремонту МОУ «СОШ № 2»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Ремонт помещений спортивного зала МОУ «СОШ № 9»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56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Капитальный ремонт кровли МОУ «СОШ № 9»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Капитальный ремонт кровли МОУ «СОШ № 4»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Капитальный ремонт кровли МОУ «СОШ № 7»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Капитальный ремонт МОУ «СОШ №21 с углубленным изучением отдельных предметов» г. Ухты, в том числе изготовление ПСД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19,9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19,9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Капитальный ремонт эвакуационного выхода МОУ «СОШ № 9»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Выполнение работ по установке окон,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</a:rPr>
                        <a:t> ремонт кабинета химии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в МОУ «СОШ № 4»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8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graphicFrame>
        <p:nvGraphicFramePr>
          <p:cNvPr id="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52621"/>
              </p:ext>
            </p:extLst>
          </p:nvPr>
        </p:nvGraphicFramePr>
        <p:xfrm>
          <a:off x="101599" y="1338603"/>
          <a:ext cx="8922236" cy="4632960"/>
        </p:xfrm>
        <a:graphic>
          <a:graphicData uri="http://schemas.openxmlformats.org/drawingml/2006/table">
            <a:tbl>
              <a:tblPr/>
              <a:tblGrid>
                <a:gridCol w="5334497"/>
                <a:gridCol w="1080120"/>
                <a:gridCol w="1015837"/>
                <a:gridCol w="1491782"/>
              </a:tblGrid>
              <a:tr h="15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Выполнение работ по установке окон в МОУ «СОШ № 7»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Выполнение работ по ремонту помещений, электропроводки, сантехники  МОУ «СОШ № 7»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Ремонт 2-х этажного здания МОУ «СОШ № 15»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Организация и проведение ЕГЭ и ГИА - 9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Организация, проведение и участие обучающихся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Повышение квалификации работников общеобразовательных учреждений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Содержание информационно-методического центра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7,0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7,0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Мероприятия по организации питания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5 330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обучающихся 1-4 классов в МОГО «Ухта»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Выплата ежемесячной денежной компенсации на оплату коммунальных услуг 180 педагогическим работникам и специалистам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«Развитие дополнительного образования»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44,4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44,4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Оказание муниципальных услуг учреждениями дополнительного образования детей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44,3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44,3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Организация, проведение и участие обучающихся, молодежи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Выплата ежемесячной денежной компенсации на оплату коммунальных услуг 2 педагогическим работникам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77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graphicFrame>
        <p:nvGraphicFramePr>
          <p:cNvPr id="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74924"/>
              </p:ext>
            </p:extLst>
          </p:nvPr>
        </p:nvGraphicFramePr>
        <p:xfrm>
          <a:off x="101599" y="1361463"/>
          <a:ext cx="8922236" cy="1615440"/>
        </p:xfrm>
        <a:graphic>
          <a:graphicData uri="http://schemas.openxmlformats.org/drawingml/2006/table">
            <a:tbl>
              <a:tblPr/>
              <a:tblGrid>
                <a:gridCol w="5334497"/>
                <a:gridCol w="1080120"/>
                <a:gridCol w="1015837"/>
                <a:gridCol w="1491782"/>
              </a:tblGrid>
              <a:tr h="15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«Оздоровление, отдых детей и трудоустройство подростков»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16,7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16,7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Проведение оздоровительной кампании детей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Организация временной занятости подростков в летний период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7,0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7,0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Подпрограмма «Обеспечение реализации Программы»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66,7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66,5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Содержание и обеспечение деятельности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Управление образования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66,7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66,5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70" y="3140968"/>
            <a:ext cx="895812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</a:t>
            </a: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«Развитие образования на 2014-2020 годы» размещен по адресу </a:t>
            </a:r>
          </a:p>
          <a:p>
            <a:pPr lvl="0"/>
            <a:r>
              <a:rPr lang="en-US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2"/>
              </a:rPr>
              <a:t>http</a:t>
            </a:r>
            <a:r>
              <a:rPr lang="en-US" sz="1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2"/>
              </a:rPr>
              <a:t>://edu.mouhta.ru/about/godotchet/2016</a:t>
            </a:r>
            <a:r>
              <a:rPr lang="en-US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96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Культура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617370"/>
              </p:ext>
            </p:extLst>
          </p:nvPr>
        </p:nvGraphicFramePr>
        <p:xfrm>
          <a:off x="4788024" y="1580634"/>
          <a:ext cx="3960440" cy="10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167455"/>
              </p:ext>
            </p:extLst>
          </p:nvPr>
        </p:nvGraphicFramePr>
        <p:xfrm>
          <a:off x="107504" y="2990096"/>
          <a:ext cx="8916330" cy="3568824"/>
        </p:xfrm>
        <a:graphic>
          <a:graphicData uri="http://schemas.openxmlformats.org/drawingml/2006/table">
            <a:tbl>
              <a:tblPr/>
              <a:tblGrid>
                <a:gridCol w="5330965"/>
                <a:gridCol w="1079405"/>
                <a:gridCol w="1007445"/>
                <a:gridCol w="1498515"/>
              </a:tblGrid>
              <a:tr h="401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Капитальный ремонт здания клуба в пос. Подгорный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Капитальный ремонт кровли на объекте «Капитальный ремонт здания МАУ «Городской Дворец культуры»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Выполнение работ по ремонту кирпичной кладки стен, парапетов, восстановление бетонных перемычек в здании МУ «</a:t>
                      </a:r>
                      <a:r>
                        <a:rPr lang="ru-RU" sz="1000" b="0" i="0" u="none" strike="noStrike" dirty="0" err="1" smtClean="0">
                          <a:effectLst/>
                          <a:latin typeface="+mn-lt"/>
                        </a:rPr>
                        <a:t>Водненский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ДК» МОГО «Ухта»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Ремонт в здании библиотеки в </a:t>
                      </a:r>
                      <a:r>
                        <a:rPr lang="ru-RU" sz="1000" b="0" i="0" u="none" strike="noStrike" dirty="0" err="1" smtClean="0">
                          <a:effectLst/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. Ярега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Выполнение противопожарных мероприятий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Содержание и обслуживание объектов культурного наследия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Оказание муниципальных услуг музеями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Оказание муниципальных услуг библиотеками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24,4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24,4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0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Оказание муниципальных услуг учреждениями дополнительного образования детей в области искусств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45,1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45,1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Оказание муниципальных услуг учреждениями культурно - досуговой сферы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69,9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69,9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Оказание муниципальных услуг прочими учреждениями культуры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23,7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23,7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327754"/>
            <a:ext cx="44198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>
                <a:solidFill>
                  <a:schemeClr val="tx1"/>
                </a:solidFill>
              </a:rPr>
              <a:t>Развитие культурного потенциала, сохранение культурного наследия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и </a:t>
            </a:r>
            <a:r>
              <a:rPr lang="ru-RU" sz="1000" dirty="0">
                <a:solidFill>
                  <a:schemeClr val="tx1"/>
                </a:solidFill>
              </a:rPr>
              <a:t>гармонизация культурной жизни населения муниципального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образования.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культуры.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11605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23916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Культура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graphicFrame>
        <p:nvGraphicFramePr>
          <p:cNvPr id="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240818"/>
              </p:ext>
            </p:extLst>
          </p:nvPr>
        </p:nvGraphicFramePr>
        <p:xfrm>
          <a:off x="101599" y="1458281"/>
          <a:ext cx="8922236" cy="2712720"/>
        </p:xfrm>
        <a:graphic>
          <a:graphicData uri="http://schemas.openxmlformats.org/drawingml/2006/table">
            <a:tbl>
              <a:tblPr/>
              <a:tblGrid>
                <a:gridCol w="5334497"/>
                <a:gridCol w="1080120"/>
                <a:gridCol w="1008112"/>
                <a:gridCol w="1499507"/>
              </a:tblGrid>
              <a:tr h="15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Комплектование документных (книжных) фондов библиотек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Капитальный и текущий ремонт объектов культуры, дополнительного образования детей, объектов культурного наследия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13,6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13,6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Выплата денежной компенсации расходов на оплату жилого помещения и коммунальных услуг 39 специалистам 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70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Организация городских мероприятий, фестивалей, смотров, реализация творческих проектов в области культуры (проведение 9 общегородских мероприятий)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Реализация малых проектов в сфере культуры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Содержание и обеспечение деятельности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Управление культуры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23,5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23,4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254" y="4149080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«Культура на 2014 -2020 годы»  размещен по адресу</a:t>
            </a:r>
          </a:p>
          <a:p>
            <a:pPr lvl="0"/>
            <a:r>
              <a:rPr lang="en-US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2"/>
              </a:rPr>
              <a:t>http</a:t>
            </a:r>
            <a:r>
              <a:rPr lang="en-US" sz="1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2"/>
              </a:rPr>
              <a:t>://</a:t>
            </a:r>
            <a:r>
              <a:rPr lang="en-US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2"/>
              </a:rPr>
              <a:t>kultura.mouhta.ru/docs/otchet_mun</a:t>
            </a:r>
            <a:r>
              <a:rPr lang="ru-RU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4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Социальная поддержка населения на 2016-2020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949571"/>
              </p:ext>
            </p:extLst>
          </p:nvPr>
        </p:nvGraphicFramePr>
        <p:xfrm>
          <a:off x="4788024" y="1125948"/>
          <a:ext cx="3960440" cy="118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64940"/>
              </p:ext>
            </p:extLst>
          </p:nvPr>
        </p:nvGraphicFramePr>
        <p:xfrm>
          <a:off x="101599" y="2563317"/>
          <a:ext cx="8922236" cy="2133600"/>
        </p:xfrm>
        <a:graphic>
          <a:graphicData uri="http://schemas.openxmlformats.org/drawingml/2006/table">
            <a:tbl>
              <a:tblPr/>
              <a:tblGrid>
                <a:gridCol w="5334497"/>
                <a:gridCol w="1080120"/>
                <a:gridCol w="1008112"/>
                <a:gridCol w="1499507"/>
              </a:tblGrid>
              <a:tr h="15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53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Оказание единовременной материальной помощи гражданам, попавшим в трудную жизненную и (или) экстремальную ситуацию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Оказание адресной помощи ветеранам в связи с праздничными, юбилейными и памятными датами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9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Проведение капитального или текущего ремонта жилых помещений ветеранов Великой Отечественной войны 1941-1945 годов, членов семей ветеранов ВОВ 1941-1945 годов, не имеющих оснований для обеспечения жильем в соответствии с Указом Президента РФ от 7 мая 2008 г. № 714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Предоставление субсидий социально ориентированным некоммерческим организациям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206320"/>
            <a:ext cx="28905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Оказание </a:t>
            </a:r>
            <a:r>
              <a:rPr lang="ru-RU" sz="1000" dirty="0">
                <a:solidFill>
                  <a:schemeClr val="tx1"/>
                </a:solidFill>
              </a:rPr>
              <a:t>социальной поддержки </a:t>
            </a:r>
            <a:r>
              <a:rPr lang="ru-RU" sz="1000" dirty="0" smtClean="0">
                <a:solidFill>
                  <a:schemeClr val="tx1"/>
                </a:solidFill>
              </a:rPr>
              <a:t>гражданам.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Социальный отдел </a:t>
            </a:r>
            <a:r>
              <a:rPr lang="ru-RU" sz="1000" dirty="0" smtClean="0"/>
              <a:t>администрации.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984" y="4725144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«Социальная поддержка населения на 2016 -2020 годы» размещен по адресу</a:t>
            </a: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3"/>
              </a:rPr>
              <a:t>http://</a:t>
            </a:r>
            <a:r>
              <a:rPr lang="en-US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3"/>
              </a:rPr>
              <a:t>mouhta.ru/adm_dep/uprav/infsocsov/soc</a:t>
            </a:r>
            <a:r>
              <a:rPr lang="ru-RU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7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физической культуры и спорта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880761"/>
              </p:ext>
            </p:extLst>
          </p:nvPr>
        </p:nvGraphicFramePr>
        <p:xfrm>
          <a:off x="4788024" y="1411156"/>
          <a:ext cx="3960440" cy="132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38743"/>
              </p:ext>
            </p:extLst>
          </p:nvPr>
        </p:nvGraphicFramePr>
        <p:xfrm>
          <a:off x="101599" y="2927662"/>
          <a:ext cx="8922236" cy="2865120"/>
        </p:xfrm>
        <a:graphic>
          <a:graphicData uri="http://schemas.openxmlformats.org/drawingml/2006/table">
            <a:tbl>
              <a:tblPr/>
              <a:tblGrid>
                <a:gridCol w="5334497"/>
                <a:gridCol w="1080120"/>
                <a:gridCol w="1015837"/>
                <a:gridCol w="1491782"/>
              </a:tblGrid>
              <a:tr h="15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Процент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исполнения (%)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Погашение кредиторской задолженности по реконструкции АУ «Плавательный бассейн «Юность» МОГО «Ухта»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Приобретение и установка универсальной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баскетбольно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-волейбольной площадки с искусственным покрытием МУ "Спорткомплекс «Шахтер» в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Ярега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Оказание муниципальных услуг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физкультурно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спортивными учреждениями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календарного плана физкультурных и спортивных мероприятий (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всероссийские массовые соревнования «Кросс  наций», «Лыжня России»)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Оказание муниципальных услуг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учреждениями дополнительного образования детей в области физической культуры и спорта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и обеспечение деятельности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физической культуры 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спорта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мероприятий по внедрению Всероссийского физкультурно-спортивного комплекса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«Готов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 труду 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обороне» (ГТО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179990"/>
            <a:ext cx="4204997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</a:rPr>
              <a:t>Совершенствование системы физической культуры и спорта, </a:t>
            </a:r>
            <a:endParaRPr lang="ru-RU" sz="1000" dirty="0" smtClean="0">
              <a:solidFill>
                <a:schemeClr val="tx1"/>
              </a:solidFill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направленной </a:t>
            </a:r>
            <a:r>
              <a:rPr lang="ru-RU" sz="1000" dirty="0">
                <a:solidFill>
                  <a:schemeClr val="tx1"/>
                </a:solidFill>
              </a:rPr>
              <a:t>на укрепление здоровья, улучшение качества </a:t>
            </a:r>
            <a:r>
              <a:rPr lang="ru-RU" sz="1000" dirty="0" smtClean="0">
                <a:solidFill>
                  <a:schemeClr val="tx1"/>
                </a:solidFill>
              </a:rPr>
              <a:t>жизни</a:t>
            </a: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населения </a:t>
            </a:r>
            <a:r>
              <a:rPr lang="ru-RU" sz="1000" dirty="0">
                <a:solidFill>
                  <a:schemeClr val="tx1"/>
                </a:solidFill>
              </a:rPr>
              <a:t>и развитие массового </a:t>
            </a:r>
            <a:r>
              <a:rPr lang="ru-RU" sz="1000" dirty="0" smtClean="0">
                <a:solidFill>
                  <a:schemeClr val="tx1"/>
                </a:solidFill>
              </a:rPr>
              <a:t>спорта.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физической культуры и </a:t>
            </a:r>
            <a:r>
              <a:rPr lang="ru-RU" sz="1000" dirty="0" smtClean="0"/>
              <a:t>спорта.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капитального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строительства;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образования;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жилищно-коммунального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хозяйства.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8" y="5805264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«Развитие физической культуры и спорта на 2014 -2020 годы» размещен по адресу</a:t>
            </a:r>
          </a:p>
          <a:p>
            <a:pPr lvl="0"/>
            <a:r>
              <a:rPr lang="en-US" sz="1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3"/>
              </a:rPr>
              <a:t>http://</a:t>
            </a:r>
            <a:r>
              <a:rPr lang="en-US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3"/>
              </a:rPr>
              <a:t>sport.mouhta.ru/activity/reports</a:t>
            </a:r>
            <a:r>
              <a:rPr lang="ru-RU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2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35792"/>
            <a:ext cx="878497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Доходы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поступающие в бюджет денежные средства.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Расходы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1988840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2280" y="1988840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pic>
        <p:nvPicPr>
          <p:cNvPr id="80898" name="Picture 2" descr="C:\Users\Mash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2633663"/>
            <a:ext cx="2382838" cy="2200275"/>
          </a:xfrm>
          <a:prstGeom prst="rect">
            <a:avLst/>
          </a:prstGeom>
          <a:noFill/>
        </p:spPr>
      </p:pic>
      <p:pic>
        <p:nvPicPr>
          <p:cNvPr id="80899" name="Picture 3" descr="C:\Users\Masha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040">
            <a:off x="4548313" y="2214406"/>
            <a:ext cx="2726223" cy="2277886"/>
          </a:xfrm>
          <a:prstGeom prst="rect">
            <a:avLst/>
          </a:prstGeom>
          <a:noFill/>
        </p:spPr>
      </p:pic>
      <p:pic>
        <p:nvPicPr>
          <p:cNvPr id="80900" name="Picture 4" descr="C:\Users\Masha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6796">
            <a:off x="1642498" y="2247009"/>
            <a:ext cx="2752436" cy="229978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744405" y="3882008"/>
            <a:ext cx="17155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530120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728" y="530120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552" y="602128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9536" y="602128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5233392"/>
            <a:ext cx="516552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Профицит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35896" y="5949280"/>
            <a:ext cx="518457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Дефицит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80" y="511909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36" name="TextBox 35"/>
          <p:cNvSpPr txBox="1"/>
          <p:nvPr/>
        </p:nvSpPr>
        <p:spPr>
          <a:xfrm rot="10800000">
            <a:off x="1634530" y="593442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8446" y="4293096"/>
            <a:ext cx="17956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 </a:t>
            </a:r>
            <a:r>
              <a:rPr lang="ru-RU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старонормандского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buogette</a:t>
            </a:r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сумка, кошелек</a:t>
            </a:r>
          </a:p>
        </p:txBody>
      </p:sp>
    </p:spTree>
    <p:extLst>
      <p:ext uri="{BB962C8B-B14F-4D97-AF65-F5344CB8AC3E}">
        <p14:creationId xmlns:p14="http://schemas.microsoft.com/office/powerpoint/2010/main" val="2299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/>
          </p:cNvSpPr>
          <p:nvPr/>
        </p:nvSpPr>
        <p:spPr bwMode="auto">
          <a:xfrm>
            <a:off x="3619121" y="546894"/>
            <a:ext cx="5472608" cy="44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Сведения о достижении значений показателей муниципальной программы МОГО «Ухта» «Переселение граждан, проживающих на территории МОГО «Ухта», из аварийного жилищного 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фонда на 2013-2017 годы</a:t>
            </a:r>
            <a:endParaRPr lang="ru-RU" sz="16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40321"/>
              </p:ext>
            </p:extLst>
          </p:nvPr>
        </p:nvGraphicFramePr>
        <p:xfrm>
          <a:off x="99502" y="1749936"/>
          <a:ext cx="8928000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927"/>
                <a:gridCol w="2950753"/>
                <a:gridCol w="1060378"/>
                <a:gridCol w="1880908"/>
                <a:gridCol w="1300224"/>
                <a:gridCol w="1372810"/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млн. руб.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в том числе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Фонда содействия реформированию ЖКХ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республиканского бюджета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бюджета МОГО </a:t>
                      </a:r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«Ухта» 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2013-2014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2014-2015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2015-2016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2016-2017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564" y="1481436"/>
            <a:ext cx="272702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Объем финансирования программы</a:t>
            </a:r>
            <a:endParaRPr lang="ru-RU" sz="1200" dirty="0">
              <a:cs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63877"/>
              </p:ext>
            </p:extLst>
          </p:nvPr>
        </p:nvGraphicFramePr>
        <p:xfrm>
          <a:off x="107504" y="4123938"/>
          <a:ext cx="8928003" cy="246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382"/>
                <a:gridCol w="1375667"/>
                <a:gridCol w="846544"/>
                <a:gridCol w="633941"/>
                <a:gridCol w="633941"/>
                <a:gridCol w="633941"/>
                <a:gridCol w="633941"/>
                <a:gridCol w="633941"/>
                <a:gridCol w="633941"/>
                <a:gridCol w="633941"/>
                <a:gridCol w="633941"/>
                <a:gridCol w="633941"/>
                <a:gridCol w="633941"/>
              </a:tblGrid>
              <a:tr h="16098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Значение показателя по годам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Всего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I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этап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II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этап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III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этап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IV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этап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2013 -2014</a:t>
                      </a:r>
                      <a:endParaRPr lang="ru-RU" sz="10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2014-2015</a:t>
                      </a:r>
                      <a:endParaRPr lang="ru-RU" sz="10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2015-2016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2016-2017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План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1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Количество расселенных домов 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шт.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70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38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28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16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Количество расселенных жилых помещений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шт.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508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297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231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240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53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63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163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Количество переселенных  жителей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граждан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1215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687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537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580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98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106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172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408</a:t>
                      </a:r>
                      <a:endParaRPr lang="ru-RU" sz="10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8730" y="3850778"/>
            <a:ext cx="353814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Сведения о достижении значений показателей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/>
          </p:cNvSpPr>
          <p:nvPr/>
        </p:nvSpPr>
        <p:spPr bwMode="auto">
          <a:xfrm>
            <a:off x="3619121" y="6351"/>
            <a:ext cx="547260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Поддержка организаций МОГО «Ухта» </a:t>
            </a:r>
          </a:p>
          <a:p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за 2016 год</a:t>
            </a:r>
            <a:endParaRPr lang="ru-RU" sz="16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84604"/>
              </p:ext>
            </p:extLst>
          </p:nvPr>
        </p:nvGraphicFramePr>
        <p:xfrm>
          <a:off x="128314" y="1112937"/>
          <a:ext cx="8955735" cy="567105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60040"/>
                <a:gridCol w="7848872"/>
                <a:gridCol w="746823"/>
              </a:tblGrid>
              <a:tr h="172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 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1.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Предоставление субсидий социально ориентированным некоммерческим организациям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0,8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1.1.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Ухтинская городская организация общероссийской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общественной 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организации инвалидов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«Всероссийское 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общество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инвалидов» 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ВОИ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1.2.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Общественная организация Союз «Чернобыль – Ухта»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1.3.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  <a:latin typeface="+mn-lt"/>
                        </a:rPr>
                        <a:t>Ухтинская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 городская организация ветеранов Коми республиканской общественной организации ветеранов (пенсионеров) войны, труда, Вооруженных сил и правоохранительных органов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2.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Предоставление субсидий редакциям печатных средств массовой информации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4,0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7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2.1.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МУП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«Редакция 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газеты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«Ухта»  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МОГО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«Ухта»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3.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Предоставление </a:t>
                      </a:r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субсидий организациям, осуществляющим пассажирские перевозки автомобильным транспортом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3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3.1.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ООО «Транспортная группа «Доверие»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</a:t>
                      </a:r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субсидий организациям, осуществляющим перевозки воздушным транспортом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4.1.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ОАО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«</a:t>
                      </a:r>
                      <a:r>
                        <a:rPr lang="ru-RU" sz="900" u="none" strike="noStrike" dirty="0" err="1" smtClean="0">
                          <a:effectLst/>
                          <a:latin typeface="+mn-lt"/>
                        </a:rPr>
                        <a:t>Комиавиатранс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3,2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8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субсидий субъектам малого и среднего предпринимательства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5.1.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ООО Строительная Компания «Вектор»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5.2.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ООО «Оздоровительно-профилактический центр эстетики и здоровья «Белый тигр»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5.3.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+mn-lt"/>
                        </a:rPr>
                        <a:t>ООО Племхоз «Ухта - 97»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5.4.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+mn-lt"/>
                        </a:rPr>
                        <a:t>ИП Фокина М.Н.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5.5.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ИП </a:t>
                      </a:r>
                      <a:r>
                        <a:rPr lang="ru-RU" sz="900" u="none" strike="noStrike" dirty="0" err="1">
                          <a:effectLst/>
                          <a:latin typeface="+mn-lt"/>
                        </a:rPr>
                        <a:t>Пушик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 В.И.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5.6.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ИП Романов И.А.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субсидий организациям для улучшения состояния и содержания муниципального жилищного фонда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6.1</a:t>
                      </a:r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ООО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«Ремонт 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и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услуги»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6.2</a:t>
                      </a:r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ООО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«</a:t>
                      </a:r>
                      <a:r>
                        <a:rPr lang="ru-RU" sz="900" u="none" strike="noStrike" dirty="0" err="1" smtClean="0">
                          <a:effectLst/>
                          <a:latin typeface="+mn-lt"/>
                        </a:rPr>
                        <a:t>ЭнумаЭлиш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6.3</a:t>
                      </a:r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ООО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«Управляющая 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компания </a:t>
                      </a:r>
                      <a:r>
                        <a:rPr lang="ru-RU" sz="900" u="none" strike="noStrike" dirty="0" err="1" smtClean="0">
                          <a:effectLst/>
                          <a:latin typeface="+mn-lt"/>
                        </a:rPr>
                        <a:t>Домсервис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6.4</a:t>
                      </a:r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ООО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«</a:t>
                      </a:r>
                      <a:r>
                        <a:rPr lang="ru-RU" sz="900" u="none" strike="noStrike" dirty="0" err="1" smtClean="0">
                          <a:effectLst/>
                          <a:latin typeface="+mn-lt"/>
                        </a:rPr>
                        <a:t>Ухтажилфонд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1905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731886"/>
              </p:ext>
            </p:extLst>
          </p:nvPr>
        </p:nvGraphicFramePr>
        <p:xfrm>
          <a:off x="231837" y="1354553"/>
          <a:ext cx="8734301" cy="54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8331" y="4314001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61,1%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3912" y="229871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0599" y="23733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3102" y="250662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3909" y="281534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10,9%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208587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4555" y="358837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9394" y="418438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2681" y="215030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34569" y="229721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3906964" y="954671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2016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0159" y="6381327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205,8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1004" y="315437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3638" y="461772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7385" y="552880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2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3927"/>
              </p:ext>
            </p:extLst>
          </p:nvPr>
        </p:nvGraphicFramePr>
        <p:xfrm>
          <a:off x="107504" y="2708920"/>
          <a:ext cx="8928992" cy="365463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017353"/>
                <a:gridCol w="1895415"/>
                <a:gridCol w="2016224"/>
              </a:tblGrid>
              <a:tr h="553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Источники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2016 год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4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Кредиты </a:t>
                      </a:r>
                      <a:r>
                        <a:rPr lang="ru-RU" sz="1400" u="none" strike="noStrike" dirty="0">
                          <a:effectLst/>
                        </a:rPr>
                        <a:t>кредитных </a:t>
                      </a:r>
                      <a:r>
                        <a:rPr lang="ru-RU" sz="1400" u="none" strike="noStrike" dirty="0" smtClean="0">
                          <a:effectLst/>
                        </a:rPr>
                        <a:t>организаций (привлечение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</a:t>
                      </a:r>
                      <a:r>
                        <a:rPr lang="ru-RU" sz="1400" u="none" strike="noStrike" dirty="0" smtClean="0">
                          <a:effectLst/>
                        </a:rPr>
                        <a:t>(погашение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400" u="none" strike="noStrike" dirty="0">
                          <a:effectLst/>
                        </a:rPr>
                        <a:t>кредиты от других бюджетов бюджетной </a:t>
                      </a:r>
                      <a:r>
                        <a:rPr lang="ru-RU" sz="1400" u="none" strike="noStrike" dirty="0" smtClean="0">
                          <a:effectLst/>
                        </a:rPr>
                        <a:t>системы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Изменение </a:t>
                      </a:r>
                      <a:r>
                        <a:rPr lang="ru-RU" sz="1400" u="none" strike="noStrike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Всего источников </a:t>
                      </a:r>
                      <a:r>
                        <a:rPr lang="ru-RU" sz="14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400" u="none" strike="noStrike" dirty="0" smtClean="0">
                          <a:effectLst/>
                        </a:rPr>
                        <a:t>дефицита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795437" y="1104379"/>
            <a:ext cx="954088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92826"/>
              </p:ext>
            </p:extLst>
          </p:nvPr>
        </p:nvGraphicFramePr>
        <p:xfrm>
          <a:off x="107504" y="1556792"/>
          <a:ext cx="8928992" cy="889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96509"/>
                <a:gridCol w="2444051"/>
                <a:gridCol w="1872208"/>
                <a:gridCol w="2016224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2016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2016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-100,1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163,3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53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Динамика муниципального внутреннего долга</a:t>
            </a:r>
            <a:endParaRPr lang="ru-RU" dirty="0" smtClean="0"/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36D9C-1FD0-4557-AC38-1B73C03420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809832"/>
              </p:ext>
            </p:extLst>
          </p:nvPr>
        </p:nvGraphicFramePr>
        <p:xfrm>
          <a:off x="179512" y="1180955"/>
          <a:ext cx="8856984" cy="5482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88" y="1042455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3455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Ограничения, установленные Бюджетным кодексом Российской Федерации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C6D70-6635-4663-80B0-059728D169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728739"/>
              </p:ext>
            </p:extLst>
          </p:nvPr>
        </p:nvGraphicFramePr>
        <p:xfrm>
          <a:off x="107504" y="1457730"/>
          <a:ext cx="8927999" cy="526539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600800"/>
                <a:gridCol w="1490400"/>
                <a:gridCol w="3312000"/>
                <a:gridCol w="1435200"/>
                <a:gridCol w="1089599"/>
              </a:tblGrid>
              <a:tr h="115438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</a:rPr>
                        <a:t>Статья Бюджетного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кодекса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</a:rPr>
                        <a:t>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</a:rPr>
                        <a:t>Ограничения,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</a:rPr>
                        <a:t>установленные Бюджетным кодексом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Факт 2016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48420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</a:rPr>
                        <a:t>Предельный </a:t>
                      </a:r>
                      <a:r>
                        <a:rPr lang="ru-RU" sz="1200" b="0" kern="1200" dirty="0">
                          <a:effectLst/>
                        </a:rPr>
                        <a:t>объем муниципального долга МОГО «Ухта»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п.3 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статьи </a:t>
                      </a:r>
                      <a:r>
                        <a:rPr lang="ru-RU" sz="1200" kern="1200" dirty="0">
                          <a:effectLst/>
                        </a:rPr>
                        <a:t>107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1 452,6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0412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</a:rPr>
                        <a:t>Верхний предел муниципального долга МОГО «Ухта»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п.6 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статьи </a:t>
                      </a:r>
                      <a:r>
                        <a:rPr lang="ru-RU" sz="1200" kern="1200" dirty="0">
                          <a:effectLst/>
                        </a:rPr>
                        <a:t>107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Верхний </a:t>
                      </a:r>
                      <a:r>
                        <a:rPr lang="ru-RU" sz="1200" kern="1200" dirty="0">
                          <a:effectLst/>
                        </a:rPr>
                        <a:t>предел муниципального долга не должен превышать ограничения, установленные для предельного объема муниципального долга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0618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 b="0" kern="1200" dirty="0">
                          <a:effectLst/>
                        </a:rPr>
                        <a:t>Объем расходов на обслуживание муниципального долга МОГО «Ухта»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статья 111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1200" dirty="0" smtClean="0">
                          <a:effectLst/>
                        </a:rPr>
                        <a:t>15 % </a:t>
                      </a:r>
                      <a:r>
                        <a:rPr lang="ru-RU" sz="1200" dirty="0">
                          <a:effectLst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346,1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(15%)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36,0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(1,6%)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6861" y="1045880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1826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Остаток средств на едином счёте бюджета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88" y="1125538"/>
            <a:ext cx="8639175" cy="3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788" y="1772816"/>
            <a:ext cx="7603628" cy="2746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45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Остаток средств на едином счёте бюджета МОГО «Ухта» по состоянию на 1 января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2017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года составил </a:t>
            </a:r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127,8 млн. рублей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 том числе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indent="4445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средства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федерального бюджета 	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0,4 млн.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рублей;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средства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республиканского бюджета 	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109,7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млн. рублей;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собственные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средства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17,7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млн.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рублей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2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ВЫВОДЫ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88" y="1125538"/>
            <a:ext cx="8639175" cy="3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7" y="1320076"/>
            <a:ext cx="8499226" cy="4755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500" dirty="0"/>
              <a:t>Доходы бюджета МОГО «Ухта» по состоянию на 01.01.2017 года составили 3 582, 9 млн. рублей при плане 3 706,8 млн. рублей, или 97% к плану, неисполненные назначения 123,8 млн. рублей. </a:t>
            </a:r>
          </a:p>
          <a:p>
            <a:pPr algn="just"/>
            <a:r>
              <a:rPr lang="ru-RU" sz="1500" dirty="0" smtClean="0"/>
              <a:t>	Перевыполнен </a:t>
            </a:r>
            <a:r>
              <a:rPr lang="ru-RU" sz="1500" dirty="0"/>
              <a:t>план по налоговым и неналоговым </a:t>
            </a:r>
            <a:r>
              <a:rPr lang="ru-RU" sz="1500" dirty="0" smtClean="0"/>
              <a:t>доходам на </a:t>
            </a:r>
            <a:r>
              <a:rPr lang="ru-RU" sz="1500" dirty="0"/>
              <a:t>5,6 млн. рублей. При плане 1 452,6 млн. рублей исполнение составило 1 458,2 млн. рублей или 100,4% от утвержденного плана. </a:t>
            </a:r>
            <a:endParaRPr lang="ru-RU" sz="1500" dirty="0" smtClean="0"/>
          </a:p>
          <a:p>
            <a:pPr algn="just"/>
            <a:r>
              <a:rPr lang="ru-RU" sz="1500" dirty="0" smtClean="0"/>
              <a:t>	Расходы </a:t>
            </a:r>
            <a:r>
              <a:rPr lang="ru-RU" sz="1500" dirty="0"/>
              <a:t>исполнены в сумме 3 519,7 млн. рублей при утвержденном плане 3 807,0 млн. рублей. Профицит бюджета составил 63,2 млн. рублей, при утвержденном дефиците 100,2 млн. рублей</a:t>
            </a:r>
            <a:r>
              <a:rPr lang="ru-RU" sz="1500" dirty="0" smtClean="0"/>
              <a:t>.</a:t>
            </a:r>
          </a:p>
          <a:p>
            <a:pPr algn="just"/>
            <a:r>
              <a:rPr lang="ru-RU" sz="1500" dirty="0" smtClean="0"/>
              <a:t>	Впервые </a:t>
            </a:r>
            <a:r>
              <a:rPr lang="ru-RU" sz="1500" dirty="0"/>
              <a:t>муниципалитетом использовался новый инструмент управления расходами – казначейское сопровождение муниципальных </a:t>
            </a:r>
            <a:r>
              <a:rPr lang="ru-RU" sz="1500" dirty="0" smtClean="0"/>
              <a:t>контрактов (в </a:t>
            </a:r>
            <a:r>
              <a:rPr lang="ru-RU" sz="1500" dirty="0"/>
              <a:t>результате </a:t>
            </a:r>
            <a:r>
              <a:rPr lang="ru-RU" sz="1500" dirty="0" smtClean="0"/>
              <a:t>сумма </a:t>
            </a:r>
            <a:r>
              <a:rPr lang="ru-RU" sz="1500" dirty="0"/>
              <a:t>экономии составила более 45 млн. </a:t>
            </a:r>
            <a:r>
              <a:rPr lang="ru-RU" sz="1500" dirty="0" smtClean="0"/>
              <a:t>рублей).</a:t>
            </a:r>
          </a:p>
          <a:p>
            <a:pPr algn="just"/>
            <a:r>
              <a:rPr lang="ru-RU" sz="1500" dirty="0" smtClean="0"/>
              <a:t>	По </a:t>
            </a:r>
            <a:r>
              <a:rPr lang="ru-RU" sz="1500" dirty="0"/>
              <a:t>состоянию на 1 января 2017 года удалось снизить объём кредиторской задолженности до 66,5 млн. </a:t>
            </a:r>
            <a:r>
              <a:rPr lang="ru-RU" sz="1500" dirty="0" smtClean="0"/>
              <a:t>рублей (по состоянию на 1 января 2016 года – 95 млн. рублей). 	Проведена работа </a:t>
            </a:r>
            <a:r>
              <a:rPr lang="ru-RU" sz="1500" dirty="0"/>
              <a:t>по снижению и изменению структуры муниципального долга, расходов на обслуживание муниципального долга. </a:t>
            </a:r>
          </a:p>
          <a:p>
            <a:pPr algn="just"/>
            <a:r>
              <a:rPr lang="ru-RU" sz="1500" dirty="0" smtClean="0"/>
              <a:t>	За </a:t>
            </a:r>
            <a:r>
              <a:rPr lang="ru-RU" sz="1500" dirty="0"/>
              <a:t>2016 год муниципальный долг снизился на 35 млн. рублей и составил 439 млн. рублей (100 млн. рублей бюджетный кредит, 339 млн. рублей коммерческие кредиты). </a:t>
            </a:r>
          </a:p>
          <a:p>
            <a:pPr algn="just"/>
            <a:r>
              <a:rPr lang="ru-RU" sz="1500" dirty="0" smtClean="0"/>
              <a:t>	Расходы </a:t>
            </a:r>
            <a:r>
              <a:rPr lang="ru-RU" sz="1500" dirty="0"/>
              <a:t>на обслуживание снизились с 57 млн. рублей до 36 млн. рублей или на 37%. Экономия составила 21 млн. рублей</a:t>
            </a:r>
            <a:r>
              <a:rPr lang="ru-RU" sz="1500" dirty="0" smtClean="0"/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9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Исполнительные  листы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88" y="1197883"/>
            <a:ext cx="8639175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   В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2016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году принято к исполнению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568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судебных актов на сумму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101,5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исполнено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578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судебных актов на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сумму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127,4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млн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. рублей,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в том числе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Администрацией МОГО «Ухта» и её подразделениями принято 90 судебных актов на сумму 26,1 млн. рублей, исполнено 90 судебных актов на сумму 22,2 млн. рублей;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МУ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«Управление жилищно-коммунального хозяйства» администрации МОГО «Ухта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принят 41 судебный акт на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сумму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44,2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рублей, исполнено 46 судебных актов на сумму 78,8 млн. рублей;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МУ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«Управление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культуры»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администрации МОГО «Ухта»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принято 2 судебных акта на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сумму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20,1 тысяч рублей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, исполнено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3 судебных акта на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сумму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22,4 тысяч рублей;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МУ «Управление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физической культуры и спорта»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администрации МОГО «Ухта»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принят и исполнен один судебный акт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сумму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52,5 тысяч рублей;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Контрольно-счетной палатой МОГО «Ухта» принято и исполнено 2 судебных акта на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сумму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229,4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тысяч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рублей;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Советом МОГО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«Ухта» принят и исполнен один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судебный акт на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сумму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79 рублей 16 копеек;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за счет средств казны МОГО «Ухта» исполнено 5 исков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сумму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551,6 тысяч рублей;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бюджетными и автономными учреждениями МОГО «Ухта» принято 426 судебных актов на сумму 30,3 млн. рублей, исполнено 430 судебных актов на сумму 25,5 млн. рублей.</a:t>
            </a: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 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   Не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исполнено по состоянию на 1 января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2017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года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28 судебных актов на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сумму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16,0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рублей.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 </a:t>
            </a:r>
          </a:p>
          <a:p>
            <a:pPr indent="265113" algn="just"/>
            <a:r>
              <a:rPr lang="ru-RU" sz="1400" dirty="0">
                <a:latin typeface="Tahoma" pitchFamily="34" charset="0"/>
                <a:cs typeface="Tahoma" pitchFamily="34" charset="0"/>
              </a:rPr>
              <a:t>Для сравнения, в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2015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году было принято к исполнению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319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актов на сумму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85,5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исполнено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284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акта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сумму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45,4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(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увеличилось в 1,8 раза)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6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Контрольные мероприятия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88" y="1125538"/>
            <a:ext cx="8639175" cy="43858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5113" algn="just"/>
            <a:endParaRPr lang="ru-RU" sz="1550" dirty="0" smtClean="0">
              <a:latin typeface="Tahoma" pitchFamily="34" charset="0"/>
              <a:cs typeface="Tahoma" pitchFamily="34" charset="0"/>
            </a:endParaRPr>
          </a:p>
          <a:p>
            <a:pPr indent="265113" algn="just"/>
            <a:endParaRPr lang="ru-RU" sz="1550" dirty="0">
              <a:latin typeface="Tahoma" pitchFamily="34" charset="0"/>
              <a:cs typeface="Tahoma" pitchFamily="34" charset="0"/>
            </a:endParaRPr>
          </a:p>
          <a:p>
            <a:pPr indent="265113" algn="just"/>
            <a:r>
              <a:rPr lang="ru-RU" sz="1550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sz="1550" b="1" dirty="0" smtClean="0">
                <a:latin typeface="Tahoma" pitchFamily="34" charset="0"/>
                <a:cs typeface="Tahoma" pitchFamily="34" charset="0"/>
              </a:rPr>
              <a:t>2016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 году Финансовым управлением администрации МОГО «Ухта» проведено </a:t>
            </a:r>
            <a:r>
              <a:rPr lang="ru-RU" sz="1550" b="1" dirty="0" smtClean="0">
                <a:latin typeface="Tahoma" pitchFamily="34" charset="0"/>
                <a:cs typeface="Tahoma" pitchFamily="34" charset="0"/>
              </a:rPr>
              <a:t>19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 контрольных мероприятий, из них: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7 ревизии финансово – хозяйственной деятельности муниципальных учреждений;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12 проверок отдельных вопросов;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4 встречные проверки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по вопросам, возникшим в ходе контрольных мероприятий.</a:t>
            </a:r>
          </a:p>
          <a:p>
            <a:r>
              <a:rPr lang="ru-RU" sz="1550" dirty="0">
                <a:latin typeface="Tahoma" pitchFamily="34" charset="0"/>
                <a:cs typeface="Tahoma" pitchFamily="34" charset="0"/>
              </a:rPr>
              <a:t> </a:t>
            </a:r>
          </a:p>
          <a:p>
            <a:r>
              <a:rPr lang="ru-RU" sz="1550" b="1" dirty="0" smtClean="0">
                <a:latin typeface="Tahoma" pitchFamily="34" charset="0"/>
                <a:cs typeface="Tahoma" pitchFamily="34" charset="0"/>
              </a:rPr>
              <a:t>Выявлено нарушений на общую сумму 5,0 млн. руб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., в том числе: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необоснованные расходы 			– 1,3 млн. рублей;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нецелевое использование денежных средств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	–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1,2 млн. рублей;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необоснованно полученные средства 	– 0,5 млн. рублей;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недостача 				– 0,6 млн. рублей;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упущенная выгода 			– 1,1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млн. рублей;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недоплата по заработной плате  		– 0,2 млн. рублей.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550" dirty="0">
              <a:latin typeface="Tahoma" pitchFamily="34" charset="0"/>
              <a:cs typeface="Tahoma" pitchFamily="34" charset="0"/>
            </a:endParaRPr>
          </a:p>
          <a:p>
            <a:pPr indent="265113" algn="just"/>
            <a:r>
              <a:rPr lang="ru-RU" sz="1550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адрес учреждений направлено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24 акта проверок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(в том числе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4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актов по встречным проверкам),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13 представлений, 2 предписания.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79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Бюджетная классификация Российской Федерации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11" y="357301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Состав бюджетной классификации</a:t>
            </a:r>
          </a:p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(статья 19 Бюджетного кодекса):</a:t>
            </a:r>
          </a:p>
          <a:p>
            <a:pPr algn="just"/>
            <a:endParaRPr lang="ru-RU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доходов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расходов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источников финансирования дефицитов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бюджетов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80112" y="3284984"/>
            <a:ext cx="3096344" cy="1442194"/>
          </a:xfrm>
          <a:prstGeom prst="wedgeRoundRectCallout">
            <a:avLst>
              <a:gd name="adj1" fmla="val -58802"/>
              <a:gd name="adj2" fmla="val 625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Классификация расходов бюджетов – основа для построения ведомственной структуры расходов соответствующего бюджета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413" y="1220007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http://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fin.mouhta.ru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Адрес: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169300, Республика Коми,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г.Ухта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Телефон: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Факс: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Электронная почта: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4AFB7-B8E6-46A9-BDDA-B22F155CF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35375" y="0"/>
            <a:ext cx="5508625" cy="1052513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85482"/>
              </p:ext>
            </p:extLst>
          </p:nvPr>
        </p:nvGraphicFramePr>
        <p:xfrm>
          <a:off x="341531" y="4659837"/>
          <a:ext cx="8541152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/>
                <a:gridCol w="4325455"/>
                <a:gridCol w="2347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Игнатова Елена Васильевна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Заместитель руководителя администрации МОГО «Ухта» -</a:t>
                      </a:r>
                      <a:r>
                        <a:rPr lang="ru-RU" sz="1400" baseline="0" dirty="0" smtClean="0"/>
                        <a:t> начальник 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1-й вторник</a:t>
                      </a:r>
                      <a:r>
                        <a:rPr lang="ru-RU" sz="1400" baseline="0" dirty="0" smtClean="0"/>
                        <a:t> каждого месяца с 11:00 до 13:00</a:t>
                      </a:r>
                      <a:endParaRPr lang="ru-RU" sz="1400" dirty="0"/>
                    </a:p>
                  </a:txBody>
                  <a:tcPr/>
                </a:tc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Брюшкова</a:t>
                      </a:r>
                      <a:r>
                        <a:rPr lang="ru-RU" sz="1400" dirty="0" smtClean="0"/>
                        <a:t>  Елена Александровна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2-й четверг</a:t>
                      </a:r>
                      <a:r>
                        <a:rPr lang="ru-RU" sz="1400" baseline="0" dirty="0" smtClean="0"/>
                        <a:t> каждого месяца с 11:00 до13:00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Крайн</a:t>
                      </a:r>
                      <a:r>
                        <a:rPr lang="ru-RU" sz="1400" dirty="0" smtClean="0"/>
                        <a:t> Галина Владимировна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3-я среда</a:t>
                      </a:r>
                      <a:r>
                        <a:rPr lang="ru-RU" sz="1400" baseline="0" dirty="0" smtClean="0"/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месяца с 11:00 до13:00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3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5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685" y="1725167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7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7025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5321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0189" y="1722200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3313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26678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1803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205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6928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9999CC">
                  <a:shade val="30000"/>
                  <a:satMod val="115000"/>
                </a:srgbClr>
              </a:gs>
              <a:gs pos="50000">
                <a:srgbClr val="9999CC">
                  <a:shade val="67500"/>
                  <a:satMod val="115000"/>
                </a:srgbClr>
              </a:gs>
              <a:gs pos="100000">
                <a:srgbClr val="99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4022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629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2365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33587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0496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54314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47405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0743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4970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8451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4519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3675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24356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43565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39580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599172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99172" y="1436146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374547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43596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435967" y="1436927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11342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257503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57503" y="1436146"/>
            <a:ext cx="3921194" cy="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17869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15206" y="2444243"/>
            <a:ext cx="0" cy="34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217673" y="2444258"/>
            <a:ext cx="0" cy="3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17673" y="2785997"/>
            <a:ext cx="200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243736" y="2447081"/>
            <a:ext cx="0" cy="33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239074" y="2786899"/>
            <a:ext cx="1934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78697" y="2446424"/>
            <a:ext cx="0" cy="34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7243565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2295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24649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7652869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651599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033953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064620" y="2441460"/>
            <a:ext cx="0" cy="345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063350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445704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6071" y="917515"/>
            <a:ext cx="1289135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Главный 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распорядитель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бюджетных средств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93782" y="1205314"/>
            <a:ext cx="55175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Раздел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26757" y="1205314"/>
            <a:ext cx="75693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Подраздел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37192" y="1205314"/>
            <a:ext cx="10102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Целевая статья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47658" y="1205314"/>
            <a:ext cx="90441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Вид расходов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962" y="2765168"/>
            <a:ext cx="2115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Программное (непрограммное)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направление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03405" y="2802870"/>
            <a:ext cx="141577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Направление расходов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148217" y="2808664"/>
            <a:ext cx="55816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81523" y="2782186"/>
            <a:ext cx="54694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60002" y="2793483"/>
            <a:ext cx="4395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Эле-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мент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4519" y="5536101"/>
            <a:ext cx="756809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Буквы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,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и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означают расходы, направляемые на софинансирование уровня расходных обязательств:</a:t>
            </a:r>
          </a:p>
          <a:p>
            <a:pPr algn="just"/>
            <a:r>
              <a:rPr lang="ru-RU" sz="1100" b="1" dirty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для отражения расходов федерального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республиканского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местного бюджета, в целях </a:t>
            </a:r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34465"/>
              </p:ext>
            </p:extLst>
          </p:nvPr>
        </p:nvGraphicFramePr>
        <p:xfrm>
          <a:off x="384519" y="3132936"/>
          <a:ext cx="806398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2636"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Уникальный код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каждого ГРБС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975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МУ «Управление образования» администрации МОГО «Ухта»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Разделы определяют отраслевые направления расходов 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«Образование»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Подразделы детализируют направления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в разделах 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«Дошкольное 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Целевые статьи обеспечивают увязку бюджетных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ассигнований к целевым назначениям, в том числе к конкретным программам, направлениям деятельности субъектов бюджетного планирования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07.1.21.73010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МП «Развитие образования на 2014-2020 годы»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Подпрограмма «Развитие дошкольного образования»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– Оказание муниципальных услуг (выполнения работ) дошкольными образовательными учреждениями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73010 – Реализация образовательных программ дошкольного образования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Виды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расходов указывают вид бюджетных ассигнований (выплаты персоналу, закупки, инвестиции, субсидии ...)</a:t>
                      </a: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611 </a:t>
                      </a:r>
                    </a:p>
                    <a:p>
                      <a:pPr algn="l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Субсидии бюджетным учреждениям на финансовое обеспечение муниципального задания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9" name="Прямая соединительная линия 68"/>
          <p:cNvCxnSpPr/>
          <p:nvPr/>
        </p:nvCxnSpPr>
        <p:spPr>
          <a:xfrm>
            <a:off x="40016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237243" y="2365739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37243" y="2479954"/>
            <a:ext cx="76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75431" y="2424751"/>
            <a:ext cx="116835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21623" y="2432371"/>
            <a:ext cx="116835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Основное мероприятие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0254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714394" y="2428561"/>
            <a:ext cx="100811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409743" y="2354704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025480" y="2479954"/>
            <a:ext cx="385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4432813" y="2354111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188209" y="2362126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432813" y="2487376"/>
            <a:ext cx="755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6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и форма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3285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200"/>
              </a:spcBef>
              <a:buNone/>
            </a:pPr>
            <a:r>
              <a:rPr lang="ru-RU" dirty="0" smtClean="0"/>
              <a:t>	</a:t>
            </a:r>
            <a:r>
              <a:rPr lang="ru-RU" sz="1400" dirty="0" smtClean="0"/>
              <a:t>Бюджетным кодексом Российской Федерации установлены единые требования к форме и содержанию проекта решения об утверждении отчета об исполнении бюджета (статья 264.6).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47448"/>
              </p:ext>
            </p:extLst>
          </p:nvPr>
        </p:nvGraphicFramePr>
        <p:xfrm>
          <a:off x="539552" y="2204864"/>
          <a:ext cx="8064896" cy="40164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238965"/>
                <a:gridCol w="1825931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Номер статьи, приложения к проекту решения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Отчет об исполнении бюджета за отчетный финансовый год с указанием общего объема доходов, расходов и дефицита (профицита) бюджета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Статья 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доходов бюджета муниципального образования городского округа «Ухта» за 2016 год по кодам классификации доходов бюджетов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Приложение 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4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расходов бюджета муниципального образования городского округа «Ухта» за 2016 год по ведомственной структуре расходов бюджета муниципального образования городского округа «Ухта»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Приложение 2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расходов бюджета муниципального образования городского округа «Ухта» за 2016 год по разделам, подразделам классификации расходов бюджетов Российской Федерации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Приложение 3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4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источников финансирования дефицита бюджета муниципального образования городского округа «Ухта» за 2016 год по кодам классификации источников финансирования дефицитов бюджетов Российской Федерации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Приложение 4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1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формирования отчета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224C-4148-49DC-BA96-D9FC9A68699E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5" name="Полилиния 4"/>
          <p:cNvSpPr/>
          <p:nvPr/>
        </p:nvSpPr>
        <p:spPr>
          <a:xfrm>
            <a:off x="2653743" y="5509012"/>
            <a:ext cx="5976664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Составление бюджетной отчетности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(январь – 01 апреля)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018173" y="4073957"/>
            <a:ext cx="6048672" cy="1033525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Внешняя проверка годового отчета об исполнении бюджета Контрольно-счетной палатой МОГО «Ухта» (01 апреля </a:t>
            </a:r>
            <a:r>
              <a:rPr lang="ru-RU" sz="1600" dirty="0">
                <a:solidFill>
                  <a:schemeClr val="tx1"/>
                </a:solidFill>
              </a:rPr>
              <a:t>– </a:t>
            </a:r>
            <a:r>
              <a:rPr lang="ru-RU" sz="1600" dirty="0" smtClean="0">
                <a:solidFill>
                  <a:schemeClr val="tx1"/>
                </a:solidFill>
              </a:rPr>
              <a:t>01 мая)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568280" y="2599374"/>
            <a:ext cx="5935003" cy="1045650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Представление администрацией годового отчета в представительный орган муниципального образования </a:t>
            </a:r>
          </a:p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(до 01 мая)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86992" y="1336501"/>
            <a:ext cx="6552728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Рассмотрение и утверждение годового отчета об исполнении бюджета Советом МОГО «Ухта»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 rot="10800000">
            <a:off x="7503283" y="5107482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6" name="Полилиния 15"/>
          <p:cNvSpPr/>
          <p:nvPr/>
        </p:nvSpPr>
        <p:spPr>
          <a:xfrm rot="10800000">
            <a:off x="6939721" y="3645024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7" name="Полилиния 16"/>
          <p:cNvSpPr/>
          <p:nvPr/>
        </p:nvSpPr>
        <p:spPr>
          <a:xfrm rot="10800000">
            <a:off x="6374570" y="2204864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392277489"/>
              </p:ext>
            </p:extLst>
          </p:nvPr>
        </p:nvGraphicFramePr>
        <p:xfrm>
          <a:off x="6738319" y="1236151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4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5" grpId="0" animBg="1"/>
      <p:bldP spid="16" grpId="0" animBg="1"/>
      <p:bldP spid="17" grpId="0" animBg="1"/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2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13857</TotalTime>
  <Words>7846</Words>
  <Application>Microsoft Office PowerPoint</Application>
  <PresentationFormat>Экран (4:3)</PresentationFormat>
  <Paragraphs>2302</Paragraphs>
  <Slides>60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2_Бюджет_для_граждан 2015-2017</vt:lpstr>
      <vt:lpstr>БЮДЖЕТ ДЛЯ ГРАЖДАН</vt:lpstr>
      <vt:lpstr>Презентация PowerPoint</vt:lpstr>
      <vt:lpstr>Социально-экономическая характеристика МОГО «Ухта»</vt:lpstr>
      <vt:lpstr>Сеть муниципальных учреждений</vt:lpstr>
      <vt:lpstr>Основные понятия</vt:lpstr>
      <vt:lpstr>Бюджетная классификация</vt:lpstr>
      <vt:lpstr>Бюджетная классификация</vt:lpstr>
      <vt:lpstr>Содержание и форма проекта </vt:lpstr>
      <vt:lpstr>Этапы формирования отчета</vt:lpstr>
      <vt:lpstr>Участники бюджетного процесса</vt:lpstr>
      <vt:lpstr>Участие граждан в формировании бюджета</vt:lpstr>
      <vt:lpstr>Приоритеты бюджета</vt:lpstr>
      <vt:lpstr>Майские указы Президента Российской Федерации</vt:lpstr>
      <vt:lpstr>Презентация PowerPoint</vt:lpstr>
      <vt:lpstr>Презентация PowerPoint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Презентация PowerPoint</vt:lpstr>
      <vt:lpstr>Презентация PowerPoint</vt:lpstr>
      <vt:lpstr>Презентация PowerPoint</vt:lpstr>
      <vt:lpstr>Мы - налогоплательщики</vt:lpstr>
      <vt:lpstr>Презентация PowerPoint</vt:lpstr>
      <vt:lpstr>Презентация PowerPoint</vt:lpstr>
      <vt:lpstr>Презентация PowerPoint</vt:lpstr>
      <vt:lpstr>Выпадающие доходы при предоставлении льгот налогам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</vt:lpstr>
      <vt:lpstr>Муниципальные программы</vt:lpstr>
      <vt:lpstr>Презентация PowerPoint</vt:lpstr>
      <vt:lpstr>Развитие системы муниципального управления на 2014-2020 годы</vt:lpstr>
      <vt:lpstr>Развитие экономики на 2014-2020 годы</vt:lpstr>
      <vt:lpstr>Безопасность жизнедеятельности населения на 2014-2020 годы</vt:lpstr>
      <vt:lpstr>Развитие транспортной системы на 2014-2020 годы</vt:lpstr>
      <vt:lpstr>Развитие транспортной системы на 2014-2020 годы</vt:lpstr>
      <vt:lpstr>Жилье и жилищно-коммунальное хозяйство на 2014-2020 годы</vt:lpstr>
      <vt:lpstr>Жилье и жилищно-коммунальное хозяйство на 2014-2020 годы</vt:lpstr>
      <vt:lpstr>Жилье и жилищно-коммунальное хозяйство на 2014-2020 годы</vt:lpstr>
      <vt:lpstr>Развитие образования на 2014-2020 годы</vt:lpstr>
      <vt:lpstr>Развитие образования на 2014-2020 годы</vt:lpstr>
      <vt:lpstr>Развитие образования на 2014-2020 годы</vt:lpstr>
      <vt:lpstr>Развитие образования на 2014-2020 годы</vt:lpstr>
      <vt:lpstr>Культура на 2014-2020 годы</vt:lpstr>
      <vt:lpstr>Культура на 2014-2020 годы</vt:lpstr>
      <vt:lpstr>Социальная поддержка населения на 2016-2020 годы</vt:lpstr>
      <vt:lpstr>Развитие физической культуры и спорта на 2014-2020 годы</vt:lpstr>
      <vt:lpstr>Презентация PowerPoint</vt:lpstr>
      <vt:lpstr>Презентация PowerPoint</vt:lpstr>
      <vt:lpstr>Непрограммные мероприятия</vt:lpstr>
      <vt:lpstr>Презентация PowerPoint</vt:lpstr>
      <vt:lpstr>Динамика муниципального внутреннего долга</vt:lpstr>
      <vt:lpstr>Ограничения, установленные Бюджетным кодексом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Броткина О.В.</cp:lastModifiedBy>
  <cp:revision>1556</cp:revision>
  <cp:lastPrinted>2017-06-22T14:32:58Z</cp:lastPrinted>
  <dcterms:created xsi:type="dcterms:W3CDTF">2013-11-20T11:05:04Z</dcterms:created>
  <dcterms:modified xsi:type="dcterms:W3CDTF">2017-12-07T11:29:55Z</dcterms:modified>
</cp:coreProperties>
</file>