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345" r:id="rId2"/>
    <p:sldId id="483" r:id="rId3"/>
    <p:sldId id="484" r:id="rId4"/>
    <p:sldId id="458" r:id="rId5"/>
    <p:sldId id="464" r:id="rId6"/>
    <p:sldId id="470" r:id="rId7"/>
    <p:sldId id="466" r:id="rId8"/>
    <p:sldId id="330" r:id="rId9"/>
    <p:sldId id="326" r:id="rId10"/>
    <p:sldId id="392" r:id="rId11"/>
    <p:sldId id="377" r:id="rId12"/>
    <p:sldId id="481" r:id="rId13"/>
    <p:sldId id="471" r:id="rId14"/>
    <p:sldId id="431" r:id="rId15"/>
    <p:sldId id="434" r:id="rId16"/>
    <p:sldId id="478" r:id="rId17"/>
    <p:sldId id="476" r:id="rId18"/>
    <p:sldId id="384" r:id="rId19"/>
    <p:sldId id="397" r:id="rId20"/>
    <p:sldId id="400" r:id="rId21"/>
    <p:sldId id="480" r:id="rId22"/>
    <p:sldId id="472" r:id="rId23"/>
    <p:sldId id="469" r:id="rId24"/>
    <p:sldId id="473" r:id="rId25"/>
    <p:sldId id="463" r:id="rId26"/>
    <p:sldId id="418" r:id="rId27"/>
    <p:sldId id="419" r:id="rId28"/>
    <p:sldId id="420" r:id="rId29"/>
    <p:sldId id="422" r:id="rId30"/>
    <p:sldId id="423" r:id="rId31"/>
    <p:sldId id="424" r:id="rId32"/>
    <p:sldId id="426" r:id="rId33"/>
    <p:sldId id="427" r:id="rId34"/>
    <p:sldId id="428" r:id="rId35"/>
    <p:sldId id="429" r:id="rId36"/>
    <p:sldId id="437" r:id="rId37"/>
    <p:sldId id="399" r:id="rId38"/>
    <p:sldId id="479" r:id="rId39"/>
    <p:sldId id="417" r:id="rId40"/>
    <p:sldId id="477" r:id="rId41"/>
    <p:sldId id="317" r:id="rId4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D6CDE1"/>
    <a:srgbClr val="B0AFD1"/>
    <a:srgbClr val="B1C7E1"/>
    <a:srgbClr val="93C1C7"/>
    <a:srgbClr val="94CCB9"/>
    <a:srgbClr val="84C692"/>
    <a:srgbClr val="97CB87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8496" autoAdjust="0"/>
  </p:normalViewPr>
  <p:slideViewPr>
    <p:cSldViewPr>
      <p:cViewPr>
        <p:scale>
          <a:sx n="77" d="100"/>
          <a:sy n="77" d="100"/>
        </p:scale>
        <p:origin x="-701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10.pn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10.pn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515952732661829E-3"/>
                  <c:y val="1.631127215935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42552437225929E-2"/>
                  <c:y val="-5.4370907197851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03190546532388E-2"/>
                  <c:y val="5.4370907197851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72871491879156E-2"/>
                  <c:y val="2.1748362879140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3473.7</c:v>
                </c:pt>
                <c:pt idx="1">
                  <c:v>3537.2</c:v>
                </c:pt>
                <c:pt idx="2">
                  <c:v>3481.2</c:v>
                </c:pt>
                <c:pt idx="3">
                  <c:v>3149.5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6515952732661829E-3"/>
                  <c:y val="-2.718545359892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42552437225903E-2"/>
                  <c:y val="-3.262254431871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72871491879156E-2"/>
                  <c:y val="-1.229553113954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12233382572657E-2"/>
                  <c:y val="-1.30143402197440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3877,</a:t>
                    </a:r>
                    <a:r>
                      <a:rPr lang="ru-RU" sz="1200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15423929105032E-2"/>
                  <c:y val="-5.437518837164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3614.9</c:v>
                </c:pt>
                <c:pt idx="1">
                  <c:v>3581.2</c:v>
                </c:pt>
                <c:pt idx="2">
                  <c:v>3485.5</c:v>
                </c:pt>
                <c:pt idx="3">
                  <c:v>3149.5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9.1819143279194201E-3"/>
                  <c:y val="-2.718545359892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212762186129473E-3"/>
                  <c:y val="-4.349672575828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515952732661829E-3"/>
                  <c:y val="-3.262254431871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212762186129473E-3"/>
                  <c:y val="-1.631127215935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908366663964537E-3"/>
                  <c:y val="-4.893381647806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141.19999999999999</c:v>
                </c:pt>
                <c:pt idx="1">
                  <c:v>44</c:v>
                </c:pt>
                <c:pt idx="2">
                  <c:v>4.3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624896"/>
        <c:axId val="130651264"/>
        <c:axId val="0"/>
      </c:bar3DChart>
      <c:catAx>
        <c:axId val="13062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651264"/>
        <c:crosses val="autoZero"/>
        <c:auto val="1"/>
        <c:lblAlgn val="ctr"/>
        <c:lblOffset val="100"/>
        <c:noMultiLvlLbl val="0"/>
      </c:catAx>
      <c:valAx>
        <c:axId val="1306512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62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16279069767379"/>
          <c:y val="0.34926470588235342"/>
          <c:w val="0.100792327401918"/>
          <c:h val="0.342210662509880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0.70000000000000051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87200"/>
        <c:axId val="135988736"/>
      </c:barChart>
      <c:catAx>
        <c:axId val="13598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35988736"/>
        <c:crosses val="autoZero"/>
        <c:auto val="1"/>
        <c:lblAlgn val="ctr"/>
        <c:lblOffset val="100"/>
        <c:noMultiLvlLbl val="0"/>
      </c:catAx>
      <c:valAx>
        <c:axId val="135988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598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26.6</c:v>
                </c:pt>
                <c:pt idx="2">
                  <c:v>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84192"/>
        <c:axId val="136185728"/>
      </c:barChart>
      <c:catAx>
        <c:axId val="13618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36185728"/>
        <c:crosses val="autoZero"/>
        <c:auto val="1"/>
        <c:lblAlgn val="ctr"/>
        <c:lblOffset val="100"/>
        <c:noMultiLvlLbl val="0"/>
      </c:catAx>
      <c:valAx>
        <c:axId val="13618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618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193.1</c:v>
                </c:pt>
                <c:pt idx="1">
                  <c:v>293.5</c:v>
                </c:pt>
                <c:pt idx="2">
                  <c:v>222.9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99392"/>
        <c:axId val="137500928"/>
      </c:barChart>
      <c:catAx>
        <c:axId val="1374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7500928"/>
        <c:crosses val="autoZero"/>
        <c:auto val="1"/>
        <c:lblAlgn val="ctr"/>
        <c:lblOffset val="100"/>
        <c:noMultiLvlLbl val="0"/>
      </c:catAx>
      <c:valAx>
        <c:axId val="13750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4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210.9</c:v>
                </c:pt>
                <c:pt idx="1">
                  <c:v>418.7</c:v>
                </c:pt>
                <c:pt idx="2">
                  <c:v>237.3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77152"/>
        <c:axId val="141791232"/>
      </c:barChart>
      <c:catAx>
        <c:axId val="1417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41791232"/>
        <c:crosses val="autoZero"/>
        <c:auto val="1"/>
        <c:lblAlgn val="ctr"/>
        <c:lblOffset val="100"/>
        <c:noMultiLvlLbl val="0"/>
      </c:catAx>
      <c:valAx>
        <c:axId val="141791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17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2239.4</c:v>
                </c:pt>
                <c:pt idx="1">
                  <c:v>1956.2</c:v>
                </c:pt>
                <c:pt idx="2">
                  <c:v>1945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00928"/>
        <c:axId val="146302464"/>
      </c:barChart>
      <c:catAx>
        <c:axId val="1463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46302464"/>
        <c:crosses val="autoZero"/>
        <c:auto val="1"/>
        <c:lblAlgn val="ctr"/>
        <c:lblOffset val="100"/>
        <c:noMultiLvlLbl val="0"/>
      </c:catAx>
      <c:valAx>
        <c:axId val="146302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630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215.8</c:v>
                </c:pt>
                <c:pt idx="1">
                  <c:v>185</c:v>
                </c:pt>
                <c:pt idx="2" formatCode="General">
                  <c:v>203.9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41312"/>
        <c:axId val="182142848"/>
      </c:barChart>
      <c:catAx>
        <c:axId val="1821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2142848"/>
        <c:crosses val="autoZero"/>
        <c:auto val="1"/>
        <c:lblAlgn val="ctr"/>
        <c:lblOffset val="100"/>
        <c:noMultiLvlLbl val="0"/>
      </c:catAx>
      <c:valAx>
        <c:axId val="18214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214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06848"/>
        <c:axId val="153008384"/>
      </c:barChart>
      <c:catAx>
        <c:axId val="15300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53008384"/>
        <c:crosses val="autoZero"/>
        <c:auto val="1"/>
        <c:lblAlgn val="ctr"/>
        <c:lblOffset val="100"/>
        <c:noMultiLvlLbl val="0"/>
      </c:catAx>
      <c:valAx>
        <c:axId val="153008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00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133.19999999999999</c:v>
                </c:pt>
                <c:pt idx="1">
                  <c:v>119.7</c:v>
                </c:pt>
                <c:pt idx="2" formatCode="General">
                  <c:v>122.3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02112"/>
        <c:axId val="194603648"/>
      </c:barChart>
      <c:catAx>
        <c:axId val="19460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94603648"/>
        <c:crosses val="autoZero"/>
        <c:auto val="1"/>
        <c:lblAlgn val="ctr"/>
        <c:lblOffset val="100"/>
        <c:noMultiLvlLbl val="0"/>
      </c:catAx>
      <c:valAx>
        <c:axId val="19460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460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 МОГО "Ухта"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180800"/>
        <c:axId val="1972030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МОГО "Ухта"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6949810676780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3062E-3"/>
                  <c:y val="-4.0517457519735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3129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467348800952956E-2"/>
                  <c:y val="-4.051726985289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456499368922595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2282496844614129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0.12000000000000002</c:v>
                </c:pt>
                <c:pt idx="1">
                  <c:v>0.18000000000000013</c:v>
                </c:pt>
                <c:pt idx="2">
                  <c:v>0.27</c:v>
                </c:pt>
                <c:pt idx="3">
                  <c:v>0.32000000000000034</c:v>
                </c:pt>
                <c:pt idx="4">
                  <c:v>0.27</c:v>
                </c:pt>
                <c:pt idx="5">
                  <c:v>0.32000000000000034</c:v>
                </c:pt>
                <c:pt idx="6">
                  <c:v>0.25</c:v>
                </c:pt>
                <c:pt idx="7">
                  <c:v>0.36000000000000026</c:v>
                </c:pt>
                <c:pt idx="8">
                  <c:v>0.36000000000000026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204608"/>
        <c:axId val="197218688"/>
      </c:lineChart>
      <c:catAx>
        <c:axId val="1971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97203072"/>
        <c:crosses val="autoZero"/>
        <c:auto val="1"/>
        <c:lblAlgn val="ctr"/>
        <c:lblOffset val="100"/>
        <c:noMultiLvlLbl val="0"/>
      </c:catAx>
      <c:valAx>
        <c:axId val="1972030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97180800"/>
        <c:crosses val="autoZero"/>
        <c:crossBetween val="between"/>
      </c:valAx>
      <c:catAx>
        <c:axId val="197204608"/>
        <c:scaling>
          <c:orientation val="minMax"/>
        </c:scaling>
        <c:delete val="1"/>
        <c:axPos val="b"/>
        <c:majorTickMark val="out"/>
        <c:minorTickMark val="none"/>
        <c:tickLblPos val="none"/>
        <c:crossAx val="197218688"/>
        <c:crosses val="autoZero"/>
        <c:auto val="1"/>
        <c:lblAlgn val="ctr"/>
        <c:lblOffset val="100"/>
        <c:noMultiLvlLbl val="0"/>
      </c:catAx>
      <c:valAx>
        <c:axId val="197218688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97204608"/>
        <c:crosses val="max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6.8815342000676854E-3"/>
                  <c:y val="4.6660942115514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18608598906929E-3"/>
                  <c:y val="-5.7128507073027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12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12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92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1637</c:v>
                </c:pt>
                <c:pt idx="1">
                  <c:v>1500.4</c:v>
                </c:pt>
                <c:pt idx="2">
                  <c:v>2097</c:v>
                </c:pt>
                <c:pt idx="3">
                  <c:v>2105.1</c:v>
                </c:pt>
                <c:pt idx="4">
                  <c:v>1848.1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7358515488173921E-2"/>
                  <c:y val="1.016916918820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48671510744329E-2"/>
                  <c:y val="-4.0082691813090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78281091569636E-2"/>
                  <c:y val="1.27119619562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98437355972428E-2"/>
                  <c:y val="-5.08478478248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637107087761155E-2"/>
                  <c:y val="-8.9627576995971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96E-2"/>
                  <c:y val="1.525415415906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#,##0.0_р_.</c:formatCode>
                <c:ptCount val="5"/>
                <c:pt idx="0">
                  <c:v>1418.8</c:v>
                </c:pt>
                <c:pt idx="1">
                  <c:v>1570.6</c:v>
                </c:pt>
                <c:pt idx="2">
                  <c:v>1120.4000000000001</c:v>
                </c:pt>
                <c:pt idx="3">
                  <c:v>1061.8</c:v>
                </c:pt>
                <c:pt idx="4">
                  <c:v>1051.2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2.1665643943086867E-2"/>
                  <c:y val="1.4954902367368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21947456859225E-2"/>
                  <c:y val="2.3329387683201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98828016979373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18593620375192E-2"/>
                  <c:y val="1.016956956496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77701626389653E-2"/>
                  <c:y val="1.5356057526834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18984281382061E-2"/>
                  <c:y val="1.779674673868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918593620375192E-2"/>
                  <c:y val="7.62717717372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Лист1!$D$2:$D$6</c:f>
              <c:numCache>
                <c:formatCode>#,##0.0_р_.</c:formatCode>
                <c:ptCount val="5"/>
                <c:pt idx="0">
                  <c:v>466.4</c:v>
                </c:pt>
                <c:pt idx="1">
                  <c:v>402.7</c:v>
                </c:pt>
                <c:pt idx="2">
                  <c:v>319.8</c:v>
                </c:pt>
                <c:pt idx="3">
                  <c:v>314.3</c:v>
                </c:pt>
                <c:pt idx="4">
                  <c:v>250.2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240512"/>
        <c:axId val="132242048"/>
        <c:axId val="0"/>
      </c:bar3DChart>
      <c:catAx>
        <c:axId val="13224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32242048"/>
        <c:crosses val="autoZero"/>
        <c:auto val="1"/>
        <c:lblAlgn val="ctr"/>
        <c:lblOffset val="250"/>
        <c:noMultiLvlLbl val="0"/>
      </c:catAx>
      <c:valAx>
        <c:axId val="13224204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3224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5534807966921"/>
          <c:y val="0.81648176713123932"/>
          <c:w val="0.82037368599136329"/>
          <c:h val="0.16791438914250686"/>
        </c:manualLayout>
      </c:layout>
      <c:overlay val="0"/>
      <c:txPr>
        <a:bodyPr/>
        <a:lstStyle/>
        <a:p>
          <a:pPr>
            <a:defRPr sz="12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2016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56"/>
          <c:y val="2.1876575772856025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0839035897211891"/>
                  <c:y val="-8.944278462163365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дартвенные</a:t>
                    </a:r>
                    <a:r>
                      <a:rPr lang="ru-RU" dirty="0" smtClean="0"/>
                      <a:t> вопросы</a:t>
                    </a:r>
                  </a:p>
                  <a:p>
                    <a:r>
                      <a:rPr lang="ru-RU" dirty="0" smtClean="0"/>
                      <a:t>257,6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8370779315128"/>
                  <c:y val="-1.2664884835556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безопасность </a:t>
                    </a:r>
                    <a:r>
                      <a:rPr lang="ru-RU" dirty="0"/>
                      <a:t>29,8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18107389777199E-2"/>
                  <c:y val="3.09991070173553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 </a:t>
                    </a:r>
                    <a:r>
                      <a:rPr lang="ru-RU" dirty="0"/>
                      <a:t>256,0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2029859930125E-2"/>
                  <c:y val="0.157749587271139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 </a:t>
                    </a:r>
                    <a:r>
                      <a:rPr lang="ru-RU" dirty="0"/>
                      <a:t>225,3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2 010,9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415133361250545E-2"/>
                  <c:y val="-1.971055924416194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Культура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155,5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303735482382326"/>
                  <c:y val="-7.255776825997921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Социальная </a:t>
                    </a:r>
                    <a:r>
                      <a:rPr lang="ru-RU" sz="900" dirty="0" smtClean="0"/>
                      <a:t>политика</a:t>
                    </a:r>
                  </a:p>
                  <a:p>
                    <a:r>
                      <a:rPr lang="ru-RU" sz="900" dirty="0" smtClean="0"/>
                      <a:t>97,9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176335108064921"/>
                  <c:y val="-0.15776509044205436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Физическая </a:t>
                    </a:r>
                    <a:r>
                      <a:rPr lang="ru-RU" sz="900" dirty="0"/>
                      <a:t>культура и </a:t>
                    </a:r>
                    <a:r>
                      <a:rPr lang="ru-RU" sz="900" dirty="0" smtClean="0"/>
                      <a:t>спорт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56,4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9379983420645646E-2"/>
                  <c:y val="-0.16651576913642546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Средства массовой </a:t>
                    </a:r>
                    <a:r>
                      <a:rPr lang="ru-RU" sz="900" dirty="0" smtClean="0"/>
                      <a:t>информации </a:t>
                    </a:r>
                    <a:r>
                      <a:rPr lang="ru-RU" sz="9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5232889578123158"/>
                  <c:y val="-0.1626543492795436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Обслуживание </a:t>
                    </a:r>
                    <a:r>
                      <a:rPr lang="ru-RU" sz="900" dirty="0" err="1" smtClean="0"/>
                      <a:t>муниципально</a:t>
                    </a:r>
                    <a:endParaRPr lang="ru-RU" sz="900" dirty="0" smtClean="0"/>
                  </a:p>
                  <a:p>
                    <a:r>
                      <a:rPr lang="ru-RU" sz="900" dirty="0" err="1" smtClean="0"/>
                      <a:t>го</a:t>
                    </a:r>
                    <a:r>
                      <a:rPr lang="ru-RU" sz="900" dirty="0" smtClean="0"/>
                      <a:t> долга </a:t>
                    </a:r>
                  </a:p>
                  <a:p>
                    <a:r>
                      <a:rPr lang="ru-RU" sz="900" dirty="0" smtClean="0"/>
                      <a:t>57,1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257.60000000000002</c:v>
                </c:pt>
                <c:pt idx="1">
                  <c:v>29.8</c:v>
                </c:pt>
                <c:pt idx="2">
                  <c:v>256</c:v>
                </c:pt>
                <c:pt idx="3">
                  <c:v>225.3</c:v>
                </c:pt>
                <c:pt idx="4">
                  <c:v>2010.9</c:v>
                </c:pt>
                <c:pt idx="5">
                  <c:v>155.5</c:v>
                </c:pt>
                <c:pt idx="6">
                  <c:v>97.9</c:v>
                </c:pt>
                <c:pt idx="7">
                  <c:v>56.4</c:v>
                </c:pt>
                <c:pt idx="8">
                  <c:v>3</c:v>
                </c:pt>
                <c:pt idx="9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2015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22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3289082434768293"/>
                  <c:y val="-9.595837987699476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Обще-</a:t>
                    </a:r>
                  </a:p>
                  <a:p>
                    <a:r>
                      <a:rPr lang="ru-RU" sz="1000" dirty="0" err="1" smtClean="0"/>
                      <a:t>государтвен-ные</a:t>
                    </a:r>
                    <a:r>
                      <a:rPr lang="ru-RU" sz="1000" dirty="0" smtClean="0"/>
                      <a:t> вопросы</a:t>
                    </a:r>
                  </a:p>
                  <a:p>
                    <a:r>
                      <a:rPr lang="ru-RU" sz="1000" dirty="0" smtClean="0"/>
                      <a:t>236,8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8370779315122"/>
                  <c:y val="-1.266488483555614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</a:t>
                    </a:r>
                    <a:r>
                      <a:rPr lang="ru-RU" sz="1000" dirty="0" smtClean="0"/>
                      <a:t>безопасность 26,3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</a:t>
                    </a:r>
                    <a:r>
                      <a:rPr lang="ru-RU" sz="1000" dirty="0" smtClean="0"/>
                      <a:t>экономика 251,7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1979038055259E-2"/>
                  <c:y val="0.1946710728379515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Жилищно-коммунальное хозяйство 532,5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Образование</a:t>
                    </a:r>
                  </a:p>
                  <a:p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2 </a:t>
                    </a:r>
                    <a:r>
                      <a:rPr lang="ru-RU" sz="1000" dirty="0" smtClean="0"/>
                      <a:t>048,3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415164485417178E-2"/>
                  <c:y val="2.37263225867353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Культура</a:t>
                    </a:r>
                  </a:p>
                  <a:p>
                    <a:r>
                      <a:rPr lang="ru-RU" sz="1000" dirty="0" smtClean="0"/>
                      <a:t> 154,9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209327928224545"/>
                  <c:y val="-6.169859681549009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</a:t>
                    </a:r>
                    <a:r>
                      <a:rPr lang="ru-RU" sz="1000" dirty="0" smtClean="0"/>
                      <a:t>политика</a:t>
                    </a:r>
                  </a:p>
                  <a:p>
                    <a:r>
                      <a:rPr lang="ru-RU" sz="1000" dirty="0" smtClean="0"/>
                      <a:t>109,9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26523445002332"/>
                  <c:y val="-0.1555932085130950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Физическая </a:t>
                    </a:r>
                    <a:r>
                      <a:rPr lang="ru-RU" sz="1000" dirty="0"/>
                      <a:t>культура и </a:t>
                    </a:r>
                    <a:r>
                      <a:rPr lang="ru-RU" sz="1000" dirty="0" smtClean="0"/>
                      <a:t>спорт</a:t>
                    </a:r>
                  </a:p>
                  <a:p>
                    <a:r>
                      <a:rPr lang="ru-RU" sz="1000" dirty="0" smtClean="0"/>
                      <a:t> 75,6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434898619913848E-2"/>
                  <c:y val="-0.1665157204137933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Средства массовой </a:t>
                    </a:r>
                    <a:r>
                      <a:rPr lang="ru-RU" sz="1000" dirty="0" smtClean="0"/>
                      <a:t>информации </a:t>
                    </a:r>
                    <a:r>
                      <a:rPr lang="ru-RU" sz="10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9788344205284386"/>
                  <c:y val="-0.14093597393509358"/>
                </c:manualLayout>
              </c:layout>
              <c:tx>
                <c:rich>
                  <a:bodyPr/>
                  <a:lstStyle/>
                  <a:p>
                    <a:pPr>
                      <a:defRPr sz="950"/>
                    </a:pPr>
                    <a:r>
                      <a:rPr lang="ru-RU" sz="950" dirty="0" smtClean="0"/>
                      <a:t>Обслуживание </a:t>
                    </a:r>
                    <a:r>
                      <a:rPr lang="ru-RU" sz="950" dirty="0" err="1" smtClean="0"/>
                      <a:t>муниципаль-ного</a:t>
                    </a:r>
                    <a:r>
                      <a:rPr lang="ru-RU" sz="950" dirty="0" smtClean="0"/>
                      <a:t> </a:t>
                    </a:r>
                    <a:r>
                      <a:rPr lang="ru-RU" sz="950" dirty="0"/>
                      <a:t>долга; 46,5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236.8</c:v>
                </c:pt>
                <c:pt idx="1">
                  <c:v>26.3</c:v>
                </c:pt>
                <c:pt idx="2">
                  <c:v>251.7</c:v>
                </c:pt>
                <c:pt idx="3">
                  <c:v>532.5</c:v>
                </c:pt>
                <c:pt idx="4">
                  <c:v>2048.3000000000002</c:v>
                </c:pt>
                <c:pt idx="5">
                  <c:v>154.9</c:v>
                </c:pt>
                <c:pt idx="6">
                  <c:v>109.9</c:v>
                </c:pt>
                <c:pt idx="7">
                  <c:v>75.599999999999994</c:v>
                </c:pt>
                <c:pt idx="8">
                  <c:v>3</c:v>
                </c:pt>
                <c:pt idx="9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2.0608297191297402E-4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918457697571165E-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Средняя заработная плата МОГО "Ухта"</c:v>
                </c:pt>
                <c:pt idx="1">
                  <c:v>Муниципальные служащие</c:v>
                </c:pt>
                <c:pt idx="2">
                  <c:v>Педагогические работники общеобразовательных организаций</c:v>
                </c:pt>
                <c:pt idx="3">
                  <c:v>Педагогические работники организаций дополнительного образования детей</c:v>
                </c:pt>
                <c:pt idx="4">
                  <c:v>Педагогические работники дошкольных образовательных учреждений</c:v>
                </c:pt>
                <c:pt idx="5">
                  <c:v>Работники муниципальных учреждений</c:v>
                </c:pt>
                <c:pt idx="6">
                  <c:v>Работники учреждений культуры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50809</c:v>
                </c:pt>
                <c:pt idx="1">
                  <c:v>48247</c:v>
                </c:pt>
                <c:pt idx="2">
                  <c:v>37993</c:v>
                </c:pt>
                <c:pt idx="3">
                  <c:v>33108</c:v>
                </c:pt>
                <c:pt idx="4">
                  <c:v>31832</c:v>
                </c:pt>
                <c:pt idx="5">
                  <c:v>25085</c:v>
                </c:pt>
                <c:pt idx="6">
                  <c:v>24782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3.3277224962425557E-3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8550077245086E-3"/>
                  <c:y val="8.7389180351533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Средняя заработная плата МОГО "Ухта"</c:v>
                </c:pt>
                <c:pt idx="1">
                  <c:v>Муниципальные служащие</c:v>
                </c:pt>
                <c:pt idx="2">
                  <c:v>Педагогические работники общеобразовательных организаций</c:v>
                </c:pt>
                <c:pt idx="3">
                  <c:v>Педагогические работники организаций дополнительного образования детей</c:v>
                </c:pt>
                <c:pt idx="4">
                  <c:v>Педагогические работники дошкольных образовательных учреждений</c:v>
                </c:pt>
                <c:pt idx="5">
                  <c:v>Работники муниципальных учреждений</c:v>
                </c:pt>
                <c:pt idx="6">
                  <c:v>Работники учреждений культуры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50231</c:v>
                </c:pt>
                <c:pt idx="1">
                  <c:v>48239</c:v>
                </c:pt>
                <c:pt idx="2">
                  <c:v>37993</c:v>
                </c:pt>
                <c:pt idx="3">
                  <c:v>33104</c:v>
                </c:pt>
                <c:pt idx="4">
                  <c:v>31832</c:v>
                </c:pt>
                <c:pt idx="5">
                  <c:v>25336</c:v>
                </c:pt>
                <c:pt idx="6">
                  <c:v>24782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2159360"/>
        <c:axId val="112165248"/>
        <c:axId val="0"/>
      </c:bar3DChart>
      <c:catAx>
        <c:axId val="11215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12165248"/>
        <c:crosses val="autoZero"/>
        <c:auto val="1"/>
        <c:lblAlgn val="ctr"/>
        <c:lblOffset val="150"/>
        <c:noMultiLvlLbl val="0"/>
      </c:catAx>
      <c:valAx>
        <c:axId val="112165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2159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047343492753506"/>
                  <c:y val="2.7356003490367565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18.8</c:v>
                </c:pt>
                <c:pt idx="1">
                  <c:v>17</c:v>
                </c:pt>
                <c:pt idx="2">
                  <c:v>28.4</c:v>
                </c:pt>
                <c:pt idx="3">
                  <c:v>32.700000000000003</c:v>
                </c:pt>
                <c:pt idx="4">
                  <c:v>45.7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3131264"/>
        <c:axId val="133145344"/>
      </c:bubbleChart>
      <c:valAx>
        <c:axId val="13313126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33145344"/>
        <c:crosses val="autoZero"/>
        <c:crossBetween val="midCat"/>
        <c:majorUnit val="5"/>
        <c:minorUnit val="0.2"/>
      </c:valAx>
      <c:valAx>
        <c:axId val="13314534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313126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304843431926748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17.600000000000001</c:v>
                </c:pt>
                <c:pt idx="2">
                  <c:v>29.4</c:v>
                </c:pt>
                <c:pt idx="3">
                  <c:v>35.1</c:v>
                </c:pt>
                <c:pt idx="4">
                  <c:v>44.3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3167744"/>
        <c:axId val="133300608"/>
      </c:bubbleChart>
      <c:valAx>
        <c:axId val="13316774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33300608"/>
        <c:crosses val="autoZero"/>
        <c:crossBetween val="midCat"/>
        <c:majorUnit val="5"/>
        <c:minorUnit val="0.2"/>
      </c:valAx>
      <c:valAx>
        <c:axId val="13330060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316774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774496068607243"/>
          <c:w val="0.7984299420599047"/>
          <c:h val="0.769178834106127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Pt>
            <c:idx val="7"/>
            <c:bubble3D val="0"/>
            <c:spPr>
              <a:solidFill>
                <a:schemeClr val="accent4"/>
              </a:solidFill>
            </c:spPr>
          </c:dPt>
          <c:dPt>
            <c:idx val="8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24561854547187817"/>
                  <c:y val="-3.75601187681656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физической культуры и </a:t>
                    </a:r>
                    <a:r>
                      <a:rPr lang="ru-RU" dirty="0" smtClean="0"/>
                      <a:t>спорта  </a:t>
                    </a:r>
                  </a:p>
                  <a:p>
                    <a:r>
                      <a:rPr lang="ru-RU" dirty="0" smtClean="0"/>
                      <a:t>            122,3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00679395362911E-3"/>
                  <c:y val="-6.6641356876188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поддержка   </a:t>
                    </a:r>
                  </a:p>
                  <a:p>
                    <a:r>
                      <a:rPr lang="ru-RU" dirty="0" smtClean="0"/>
                      <a:t>                2,9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362869169969083E-2"/>
                  <c:y val="-1.3717160037944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203,9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681713524980652E-2"/>
                  <c:y val="-0.107032525455678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Жилье </a:t>
                    </a:r>
                    <a:r>
                      <a:rPr lang="ru-RU" dirty="0"/>
                      <a:t>и жилищно-коммунальное </a:t>
                    </a:r>
                    <a:r>
                      <a:rPr lang="ru-RU" dirty="0" smtClean="0"/>
                      <a:t>хозяйство</a:t>
                    </a:r>
                  </a:p>
                  <a:p>
                    <a:r>
                      <a:rPr lang="ru-RU" dirty="0" smtClean="0"/>
                      <a:t>                </a:t>
                    </a:r>
                    <a:r>
                      <a:rPr lang="ru-RU" dirty="0"/>
                      <a:t>237,3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604836409661975E-2"/>
                  <c:y val="-3.3343172259926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экономики        </a:t>
                    </a:r>
                  </a:p>
                  <a:p>
                    <a:r>
                      <a:rPr lang="ru-RU" dirty="0" smtClean="0"/>
                      <a:t>             1,4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142625663322156E-2"/>
                  <c:y val="4.06586516734996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транспортной </a:t>
                    </a:r>
                    <a:r>
                      <a:rPr lang="ru-RU" dirty="0" smtClean="0"/>
                      <a:t>системы</a:t>
                    </a:r>
                  </a:p>
                  <a:p>
                    <a:r>
                      <a:rPr lang="ru-RU" dirty="0" smtClean="0"/>
                      <a:t>             </a:t>
                    </a:r>
                    <a:r>
                      <a:rPr lang="ru-RU" dirty="0"/>
                      <a:t>222,9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845128984700687E-2"/>
                  <c:y val="-6.621733306734313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муниципального </a:t>
                    </a:r>
                    <a:r>
                      <a:rPr lang="ru-RU" dirty="0" smtClean="0"/>
                      <a:t>управления </a:t>
                    </a:r>
                  </a:p>
                  <a:p>
                    <a:r>
                      <a:rPr lang="ru-RU" dirty="0" smtClean="0"/>
                      <a:t>              144,1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4917820292281413E-2"/>
                  <c:y val="0.109983796305720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Безопасность </a:t>
                    </a:r>
                    <a:r>
                      <a:rPr lang="ru-RU" dirty="0"/>
                      <a:t>жизнедеятельности </a:t>
                    </a:r>
                    <a:r>
                      <a:rPr lang="ru-RU" dirty="0" smtClean="0"/>
                      <a:t>населения</a:t>
                    </a:r>
                  </a:p>
                  <a:p>
                    <a:r>
                      <a:rPr lang="ru-RU" baseline="0" dirty="0" smtClean="0"/>
                      <a:t>           </a:t>
                    </a:r>
                    <a:r>
                      <a:rPr lang="ru-RU" dirty="0" smtClean="0"/>
                      <a:t>41,1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429553014172125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</a:t>
                    </a:r>
                    <a:r>
                      <a:rPr lang="ru-RU" dirty="0" smtClean="0"/>
                      <a:t>образования         </a:t>
                    </a:r>
                  </a:p>
                  <a:p>
                    <a:r>
                      <a:rPr lang="ru-RU" dirty="0" smtClean="0"/>
                      <a:t>         1 </a:t>
                    </a:r>
                    <a:r>
                      <a:rPr lang="ru-RU" dirty="0"/>
                      <a:t>945,0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25513138586156764"/>
                  <c:y val="5.72884054017742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Переселение </a:t>
                    </a:r>
                    <a:r>
                      <a:rPr lang="ru-RU" dirty="0" smtClean="0"/>
                      <a:t>граждан       </a:t>
                    </a:r>
                  </a:p>
                  <a:p>
                    <a:r>
                      <a:rPr lang="ru-RU" dirty="0" smtClean="0"/>
                      <a:t>             35,8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just">
                  <a:defRPr sz="1199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экономики</c:v>
                </c:pt>
                <c:pt idx="5">
                  <c:v>Развитие транспортной системы</c:v>
                </c:pt>
                <c:pt idx="6">
                  <c:v>Развитие системы муниципального управления</c:v>
                </c:pt>
                <c:pt idx="7">
                  <c:v>Безопасность жизнедеятельности населения</c:v>
                </c:pt>
                <c:pt idx="8">
                  <c:v>Развитие образования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122.3</c:v>
                </c:pt>
                <c:pt idx="1">
                  <c:v>2.9</c:v>
                </c:pt>
                <c:pt idx="2">
                  <c:v>203.9</c:v>
                </c:pt>
                <c:pt idx="3">
                  <c:v>237.3</c:v>
                </c:pt>
                <c:pt idx="4">
                  <c:v>1.4</c:v>
                </c:pt>
                <c:pt idx="5">
                  <c:v>222.9</c:v>
                </c:pt>
                <c:pt idx="6">
                  <c:v>144.1</c:v>
                </c:pt>
                <c:pt idx="7">
                  <c:v>41.1</c:v>
                </c:pt>
                <c:pt idx="8">
                  <c:v>1945</c:v>
                </c:pt>
                <c:pt idx="9">
                  <c:v>35.800000000000004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60.8</c:v>
                </c:pt>
                <c:pt idx="2">
                  <c:v>144.1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23104"/>
        <c:axId val="133424640"/>
      </c:barChart>
      <c:catAx>
        <c:axId val="1334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33424640"/>
        <c:crosses val="autoZero"/>
        <c:auto val="1"/>
        <c:lblAlgn val="ctr"/>
        <c:lblOffset val="100"/>
        <c:noMultiLvlLbl val="0"/>
      </c:catAx>
      <c:valAx>
        <c:axId val="133424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42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#9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C0A00-9B95-48AE-9AB9-29C70F05F1E3}" type="presOf" srcId="{8EB40CAB-6CF8-4B41-A93E-BCD427C7FA54}" destId="{11FF78F1-9292-4A98-A799-4DD163EB3031}" srcOrd="0" destOrd="0" presId="urn:microsoft.com/office/officeart/2005/8/layout/vList3#9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154D5068-93E7-4376-81AE-8BF03E4FA9DC}" type="presOf" srcId="{2A9A4847-3BA1-4BA1-AC2F-31C06C0F3570}" destId="{C0FEDEF4-320D-4FFD-9A58-C78DE507E03C}" srcOrd="0" destOrd="0" presId="urn:microsoft.com/office/officeart/2005/8/layout/vList3#9"/>
    <dgm:cxn modelId="{B08F74D5-1D48-4144-AA5E-95AE4C104D3F}" type="presParOf" srcId="{11FF78F1-9292-4A98-A799-4DD163EB3031}" destId="{03B708F0-6BA0-4E90-BCF1-E61ED13B6541}" srcOrd="0" destOrd="0" presId="urn:microsoft.com/office/officeart/2005/8/layout/vList3#9"/>
    <dgm:cxn modelId="{A2165164-23F6-44BF-BCD0-C0710E25316A}" type="presParOf" srcId="{03B708F0-6BA0-4E90-BCF1-E61ED13B6541}" destId="{15B302CE-8C3B-4D59-B08D-822E2198B2FC}" srcOrd="0" destOrd="0" presId="urn:microsoft.com/office/officeart/2005/8/layout/vList3#9"/>
    <dgm:cxn modelId="{394A0C65-D683-4D04-9D30-45C2380E1FBF}" type="presParOf" srcId="{03B708F0-6BA0-4E90-BCF1-E61ED13B6541}" destId="{C0FEDEF4-320D-4FFD-9A58-C78DE507E03C}" srcOrd="1" destOrd="0" presId="urn:microsoft.com/office/officeart/2005/8/layout/vList3#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#10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616802B6-E729-4511-90FE-380C54175EEA}" type="presOf" srcId="{8EB40CAB-6CF8-4B41-A93E-BCD427C7FA54}" destId="{11FF78F1-9292-4A98-A799-4DD163EB3031}" srcOrd="0" destOrd="0" presId="urn:microsoft.com/office/officeart/2005/8/layout/vList3#10"/>
    <dgm:cxn modelId="{32B822C9-ABDC-4639-90BE-3AB2F89A3F9D}" type="presOf" srcId="{2A9A4847-3BA1-4BA1-AC2F-31C06C0F3570}" destId="{C0FEDEF4-320D-4FFD-9A58-C78DE507E03C}" srcOrd="0" destOrd="0" presId="urn:microsoft.com/office/officeart/2005/8/layout/vList3#10"/>
    <dgm:cxn modelId="{D072072A-ADAD-4311-954D-14B7A938D221}" type="presParOf" srcId="{11FF78F1-9292-4A98-A799-4DD163EB3031}" destId="{03B708F0-6BA0-4E90-BCF1-E61ED13B6541}" srcOrd="0" destOrd="0" presId="urn:microsoft.com/office/officeart/2005/8/layout/vList3#10"/>
    <dgm:cxn modelId="{EE50A619-34B9-4DA3-8E88-05E8A8BEC002}" type="presParOf" srcId="{03B708F0-6BA0-4E90-BCF1-E61ED13B6541}" destId="{15B302CE-8C3B-4D59-B08D-822E2198B2FC}" srcOrd="0" destOrd="0" presId="urn:microsoft.com/office/officeart/2005/8/layout/vList3#10"/>
    <dgm:cxn modelId="{A1896804-0455-4C45-BCCA-4AC56DAE664E}" type="presParOf" srcId="{03B708F0-6BA0-4E90-BCF1-E61ED13B6541}" destId="{C0FEDEF4-320D-4FFD-9A58-C78DE507E03C}" srcOrd="1" destOrd="0" presId="urn:microsoft.com/office/officeart/2005/8/layout/vList3#10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>
        <a:solidFill>
          <a:srgbClr val="97CB8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>
        <a:solidFill>
          <a:srgbClr val="84C69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>
        <a:solidFill>
          <a:srgbClr val="94CCB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rgbClr val="D6CDE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>
        <a:solidFill>
          <a:srgbClr val="93C1C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rgbClr val="B1C7E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B0AFD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026" custRadScaleInc="762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4006" custRadScaleInc="-17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3297" custRadScaleInc="-1584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1829" custRadScaleInc="-725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7726" custRadScaleInc="933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4102" custRadScaleInc="146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63AC2E2A-966A-4D08-BE2F-2A0FBC7CE184}" type="presOf" srcId="{ACC09EE7-33B0-4FC4-8D7D-D9066F8E0872}" destId="{E4C76E3D-688C-4BFE-A395-BDB911363A6E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576E2685-C5D2-4BCC-BA59-D854BF6C8BD1}" type="presOf" srcId="{41397CD7-34BF-43EB-8507-012806C04D8F}" destId="{81C46EE8-CFD4-48B7-B824-CCA63C8B9B22}" srcOrd="0" destOrd="0" presId="urn:microsoft.com/office/officeart/2005/8/layout/radial6"/>
    <dgm:cxn modelId="{BDBD2061-BCDF-4A96-9883-97040214FFB0}" type="presOf" srcId="{2806752B-5BD3-4C1F-9E01-F135D9C826FE}" destId="{0D45D63D-91C6-4CBD-9A7E-8B57F668A8E9}" srcOrd="0" destOrd="0" presId="urn:microsoft.com/office/officeart/2005/8/layout/radial6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403DB825-CEB4-496C-A77F-91CB76DB0BA7}" type="presOf" srcId="{AD086328-42E6-4038-8968-4EA045F7CF0E}" destId="{845E0088-4DF9-433D-BC84-CA6B21FB8774}" srcOrd="0" destOrd="0" presId="urn:microsoft.com/office/officeart/2005/8/layout/radial6"/>
    <dgm:cxn modelId="{67AD415F-C41E-46F5-B557-460FA2E12ADF}" type="presOf" srcId="{8EFDF9E4-B71D-4FD0-8C25-1005EF21C02E}" destId="{018C802E-E8EE-41C8-8BAA-B2F01C39DAA2}" srcOrd="0" destOrd="0" presId="urn:microsoft.com/office/officeart/2005/8/layout/radial6"/>
    <dgm:cxn modelId="{2128FDC0-8471-4785-8110-BC130ED719A0}" type="presOf" srcId="{457D5479-3190-4159-BAE4-C5C8ADB2286C}" destId="{F4E02FC5-5AE7-4245-AB29-1ABD8AEB0F21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6E2CC55-53CE-4E9B-A429-EE3B00653119}" type="presOf" srcId="{36E4F3B6-8DD8-4DE5-A120-B51436573A5D}" destId="{09577B85-9C24-4AFB-BBCF-5B6EE4ABDBCC}" srcOrd="0" destOrd="0" presId="urn:microsoft.com/office/officeart/2005/8/layout/radial6"/>
    <dgm:cxn modelId="{95299C44-D390-4E51-A140-D392F63458F7}" type="presOf" srcId="{16E43C0E-5025-4B02-A12B-E8750D6E003A}" destId="{8408641A-5520-4223-B287-2CF3375948FD}" srcOrd="0" destOrd="0" presId="urn:microsoft.com/office/officeart/2005/8/layout/radial6"/>
    <dgm:cxn modelId="{A23B2706-B545-488C-B618-B30B2C290B69}" type="presOf" srcId="{986F66CF-7D7E-412B-ACFF-73FA4A5710E3}" destId="{13A03BB4-0DB0-442B-976D-9E2F662E00AF}" srcOrd="0" destOrd="0" presId="urn:microsoft.com/office/officeart/2005/8/layout/radial6"/>
    <dgm:cxn modelId="{D0B89271-9993-4445-BEF0-3A06A3C701EB}" type="presOf" srcId="{7D3B726C-BF58-455C-9D20-3351D67C21C7}" destId="{BACDCCE6-32EB-41B6-A9DD-91DC8FD48CB9}" srcOrd="0" destOrd="0" presId="urn:microsoft.com/office/officeart/2005/8/layout/radial6"/>
    <dgm:cxn modelId="{6123BA01-3D51-46C4-AF58-30AB3F93B6DA}" type="presOf" srcId="{E1AF720E-912C-4165-84A4-5820E50EBAD8}" destId="{1B484103-B5CC-49BB-A3BC-AF799990D8CA}" srcOrd="0" destOrd="0" presId="urn:microsoft.com/office/officeart/2005/8/layout/radial6"/>
    <dgm:cxn modelId="{A3BBFB77-E944-49C9-A071-410547DEB234}" type="presOf" srcId="{7B448054-BD1F-4DB8-B808-A907AB9AE9F6}" destId="{2243B9A5-8E15-4393-A3CF-599F3170D614}" srcOrd="0" destOrd="0" presId="urn:microsoft.com/office/officeart/2005/8/layout/radial6"/>
    <dgm:cxn modelId="{C3B48706-4D4B-46FE-ADE9-163B33FB90B3}" type="presOf" srcId="{7AE1404B-1F1C-48F6-8465-26A7CA38A0B0}" destId="{C2771272-27CF-4F9F-AA54-787F32BBBE07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8D053AE1-C147-41E8-B07A-97576686AA7B}" type="presOf" srcId="{80368796-B66A-4FEA-928C-F467B493B30E}" destId="{D336E3F1-8B08-444F-A4A5-486A16240F7C}" srcOrd="0" destOrd="0" presId="urn:microsoft.com/office/officeart/2005/8/layout/radial6"/>
    <dgm:cxn modelId="{FD0E2FAF-1795-4CBD-910A-D413D8C660A5}" type="presOf" srcId="{9BFE8969-13FB-402C-9DD3-6A161DCD5DFE}" destId="{5356B0E1-8162-4DE2-9CF6-6915C440583D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5E14C625-48A9-4CC8-B00A-99D5CA9AC1A2}" type="presOf" srcId="{34BE101E-7B06-4AB2-9CC8-650D2E14A328}" destId="{8718CB4E-F65C-4E4A-89C4-26F421EC27CE}" srcOrd="0" destOrd="0" presId="urn:microsoft.com/office/officeart/2005/8/layout/radial6"/>
    <dgm:cxn modelId="{662F3AAF-6308-4D34-BF4B-C3BAFEB1E414}" type="presOf" srcId="{428CA93B-C0E8-4139-B292-C15430994F62}" destId="{1A87F541-6E74-4307-9CE0-B39223E5CA95}" srcOrd="0" destOrd="0" presId="urn:microsoft.com/office/officeart/2005/8/layout/radial6"/>
    <dgm:cxn modelId="{0DFF08A5-1BA4-4E2E-BF9D-6E6FA4803C4A}" type="presOf" srcId="{212AE3C7-0F2E-4C48-9038-4E1DFEECE648}" destId="{2903352A-C723-4D92-8BD1-F54193A752E8}" srcOrd="0" destOrd="0" presId="urn:microsoft.com/office/officeart/2005/8/layout/radial6"/>
    <dgm:cxn modelId="{49A72021-691B-4537-85C4-B55B00BF46AF}" type="presParOf" srcId="{13A03BB4-0DB0-442B-976D-9E2F662E00AF}" destId="{C2771272-27CF-4F9F-AA54-787F32BBBE07}" srcOrd="0" destOrd="0" presId="urn:microsoft.com/office/officeart/2005/8/layout/radial6"/>
    <dgm:cxn modelId="{4A9F1342-689E-419E-8A0C-F4F3457ECBBF}" type="presParOf" srcId="{13A03BB4-0DB0-442B-976D-9E2F662E00AF}" destId="{8718CB4E-F65C-4E4A-89C4-26F421EC27CE}" srcOrd="1" destOrd="0" presId="urn:microsoft.com/office/officeart/2005/8/layout/radial6"/>
    <dgm:cxn modelId="{BBD2BD5B-11E2-4005-80B3-1B814C0AE9DC}" type="presParOf" srcId="{13A03BB4-0DB0-442B-976D-9E2F662E00AF}" destId="{F77850E8-ED66-4497-ADDC-2206A6355E98}" srcOrd="2" destOrd="0" presId="urn:microsoft.com/office/officeart/2005/8/layout/radial6"/>
    <dgm:cxn modelId="{BE9FCE4D-AFF0-4ADB-9E9D-59465F96F99C}" type="presParOf" srcId="{13A03BB4-0DB0-442B-976D-9E2F662E00AF}" destId="{1A87F541-6E74-4307-9CE0-B39223E5CA95}" srcOrd="3" destOrd="0" presId="urn:microsoft.com/office/officeart/2005/8/layout/radial6"/>
    <dgm:cxn modelId="{DEC70E47-1B2A-4D6A-906D-19B6E30EF90E}" type="presParOf" srcId="{13A03BB4-0DB0-442B-976D-9E2F662E00AF}" destId="{845E0088-4DF9-433D-BC84-CA6B21FB8774}" srcOrd="4" destOrd="0" presId="urn:microsoft.com/office/officeart/2005/8/layout/radial6"/>
    <dgm:cxn modelId="{3FF2449F-9C2B-49BF-BC54-1DA56597EEF8}" type="presParOf" srcId="{13A03BB4-0DB0-442B-976D-9E2F662E00AF}" destId="{0A1313B0-7E47-435A-BBF3-FA9820F9A7C1}" srcOrd="5" destOrd="0" presId="urn:microsoft.com/office/officeart/2005/8/layout/radial6"/>
    <dgm:cxn modelId="{8871D3DC-E12F-43D9-A55F-CAC07B9D3931}" type="presParOf" srcId="{13A03BB4-0DB0-442B-976D-9E2F662E00AF}" destId="{09577B85-9C24-4AFB-BBCF-5B6EE4ABDBCC}" srcOrd="6" destOrd="0" presId="urn:microsoft.com/office/officeart/2005/8/layout/radial6"/>
    <dgm:cxn modelId="{416A064F-CD62-4903-B3EE-D24CC6840B04}" type="presParOf" srcId="{13A03BB4-0DB0-442B-976D-9E2F662E00AF}" destId="{F4E02FC5-5AE7-4245-AB29-1ABD8AEB0F21}" srcOrd="7" destOrd="0" presId="urn:microsoft.com/office/officeart/2005/8/layout/radial6"/>
    <dgm:cxn modelId="{CFEEF6CF-C539-4651-8BDF-ADBCB57A18F1}" type="presParOf" srcId="{13A03BB4-0DB0-442B-976D-9E2F662E00AF}" destId="{3EDF1602-9463-4CBD-B73A-623E7C26D306}" srcOrd="8" destOrd="0" presId="urn:microsoft.com/office/officeart/2005/8/layout/radial6"/>
    <dgm:cxn modelId="{92A0A4FC-923F-4217-9A29-DE9DFE5ED8A5}" type="presParOf" srcId="{13A03BB4-0DB0-442B-976D-9E2F662E00AF}" destId="{8408641A-5520-4223-B287-2CF3375948FD}" srcOrd="9" destOrd="0" presId="urn:microsoft.com/office/officeart/2005/8/layout/radial6"/>
    <dgm:cxn modelId="{DE11BF86-E025-4E33-8EFB-1A041EF30D8F}" type="presParOf" srcId="{13A03BB4-0DB0-442B-976D-9E2F662E00AF}" destId="{0D45D63D-91C6-4CBD-9A7E-8B57F668A8E9}" srcOrd="10" destOrd="0" presId="urn:microsoft.com/office/officeart/2005/8/layout/radial6"/>
    <dgm:cxn modelId="{9ED68612-585E-46D9-A62A-BC49B0A5D3B3}" type="presParOf" srcId="{13A03BB4-0DB0-442B-976D-9E2F662E00AF}" destId="{A483A381-D5C5-40BC-AFFB-E4B0A9EBABBB}" srcOrd="11" destOrd="0" presId="urn:microsoft.com/office/officeart/2005/8/layout/radial6"/>
    <dgm:cxn modelId="{365AC7C7-44B6-4304-9C0A-0B6B7E189571}" type="presParOf" srcId="{13A03BB4-0DB0-442B-976D-9E2F662E00AF}" destId="{D336E3F1-8B08-444F-A4A5-486A16240F7C}" srcOrd="12" destOrd="0" presId="urn:microsoft.com/office/officeart/2005/8/layout/radial6"/>
    <dgm:cxn modelId="{2A1D77F8-6056-4261-8014-C8427A49EE33}" type="presParOf" srcId="{13A03BB4-0DB0-442B-976D-9E2F662E00AF}" destId="{2903352A-C723-4D92-8BD1-F54193A752E8}" srcOrd="13" destOrd="0" presId="urn:microsoft.com/office/officeart/2005/8/layout/radial6"/>
    <dgm:cxn modelId="{0A341674-FA8A-407B-A6F5-5C94F8FEA5AA}" type="presParOf" srcId="{13A03BB4-0DB0-442B-976D-9E2F662E00AF}" destId="{5E13081B-6CBB-430E-A0FE-BBBFF7C0ACB2}" srcOrd="14" destOrd="0" presId="urn:microsoft.com/office/officeart/2005/8/layout/radial6"/>
    <dgm:cxn modelId="{7A73B3CA-B679-4C8E-A474-2C79007D7ABC}" type="presParOf" srcId="{13A03BB4-0DB0-442B-976D-9E2F662E00AF}" destId="{018C802E-E8EE-41C8-8BAA-B2F01C39DAA2}" srcOrd="15" destOrd="0" presId="urn:microsoft.com/office/officeart/2005/8/layout/radial6"/>
    <dgm:cxn modelId="{0BC5E986-1B30-4421-8C7D-F2005574E00E}" type="presParOf" srcId="{13A03BB4-0DB0-442B-976D-9E2F662E00AF}" destId="{1B484103-B5CC-49BB-A3BC-AF799990D8CA}" srcOrd="16" destOrd="0" presId="urn:microsoft.com/office/officeart/2005/8/layout/radial6"/>
    <dgm:cxn modelId="{38EBB4F2-2491-4157-BC50-1AC378A35FC8}" type="presParOf" srcId="{13A03BB4-0DB0-442B-976D-9E2F662E00AF}" destId="{E46A92E0-CDA0-4752-B399-98C875F8E026}" srcOrd="17" destOrd="0" presId="urn:microsoft.com/office/officeart/2005/8/layout/radial6"/>
    <dgm:cxn modelId="{B6C5A425-82AE-4F19-9399-F8BDABD18A09}" type="presParOf" srcId="{13A03BB4-0DB0-442B-976D-9E2F662E00AF}" destId="{BACDCCE6-32EB-41B6-A9DD-91DC8FD48CB9}" srcOrd="18" destOrd="0" presId="urn:microsoft.com/office/officeart/2005/8/layout/radial6"/>
    <dgm:cxn modelId="{9D8D941B-0600-4F9F-8650-6FBE8211FB15}" type="presParOf" srcId="{13A03BB4-0DB0-442B-976D-9E2F662E00AF}" destId="{5356B0E1-8162-4DE2-9CF6-6915C440583D}" srcOrd="19" destOrd="0" presId="urn:microsoft.com/office/officeart/2005/8/layout/radial6"/>
    <dgm:cxn modelId="{00D57854-0699-4343-878B-52BEF7042C31}" type="presParOf" srcId="{13A03BB4-0DB0-442B-976D-9E2F662E00AF}" destId="{C36DBA81-B1B1-4CC7-8B5B-6FA5F77A66FF}" srcOrd="20" destOrd="0" presId="urn:microsoft.com/office/officeart/2005/8/layout/radial6"/>
    <dgm:cxn modelId="{878491E4-E296-4EC2-8B27-82FDA4358868}" type="presParOf" srcId="{13A03BB4-0DB0-442B-976D-9E2F662E00AF}" destId="{E4C76E3D-688C-4BFE-A395-BDB911363A6E}" srcOrd="21" destOrd="0" presId="urn:microsoft.com/office/officeart/2005/8/layout/radial6"/>
    <dgm:cxn modelId="{E1ABFDAA-1DA0-427D-8D12-500BAFFCF1E1}" type="presParOf" srcId="{13A03BB4-0DB0-442B-976D-9E2F662E00AF}" destId="{2243B9A5-8E15-4393-A3CF-599F3170D614}" srcOrd="22" destOrd="0" presId="urn:microsoft.com/office/officeart/2005/8/layout/radial6"/>
    <dgm:cxn modelId="{6AC624CC-3ADA-4CE7-9B72-62E38F7EE680}" type="presParOf" srcId="{13A03BB4-0DB0-442B-976D-9E2F662E00AF}" destId="{24FFE346-36FD-4264-94A6-BC2A279F3788}" srcOrd="23" destOrd="0" presId="urn:microsoft.com/office/officeart/2005/8/layout/radial6"/>
    <dgm:cxn modelId="{3B5A1958-1F23-4444-A03E-A8A0FF2742C1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404984" y="88784"/>
          <a:ext cx="4595882" cy="4595882"/>
        </a:xfrm>
        <a:prstGeom prst="blockArc">
          <a:avLst>
            <a:gd name="adj1" fmla="val 12945193"/>
            <a:gd name="adj2" fmla="val 18159266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8040" y="112005"/>
          <a:ext cx="4595882" cy="4595882"/>
        </a:xfrm>
        <a:prstGeom prst="blockArc">
          <a:avLst>
            <a:gd name="adj1" fmla="val 10467798"/>
            <a:gd name="adj2" fmla="val 12988948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56911" y="761730"/>
          <a:ext cx="4595882" cy="4595882"/>
        </a:xfrm>
        <a:prstGeom prst="blockArc">
          <a:avLst>
            <a:gd name="adj1" fmla="val 8718008"/>
            <a:gd name="adj2" fmla="val 11461358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83867" y="801558"/>
          <a:ext cx="4595882" cy="4595882"/>
        </a:xfrm>
        <a:prstGeom prst="blockArc">
          <a:avLst>
            <a:gd name="adj1" fmla="val 3443845"/>
            <a:gd name="adj2" fmla="val 8791212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77688" y="477357"/>
          <a:ext cx="4595882" cy="4595882"/>
        </a:xfrm>
        <a:prstGeom prst="blockArc">
          <a:avLst>
            <a:gd name="adj1" fmla="val 1677097"/>
            <a:gd name="adj2" fmla="val 5976426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7937" y="555932"/>
          <a:ext cx="4595882" cy="4595882"/>
        </a:xfrm>
        <a:prstGeom prst="blockArc">
          <a:avLst>
            <a:gd name="adj1" fmla="val 21411561"/>
            <a:gd name="adj2" fmla="val 1543052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2588" y="241762"/>
          <a:ext cx="4595882" cy="4595882"/>
        </a:xfrm>
        <a:prstGeom prst="blockArc">
          <a:avLst>
            <a:gd name="adj1" fmla="val 20040699"/>
            <a:gd name="adj2" fmla="val 290210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32663" y="408409"/>
          <a:ext cx="4595882" cy="4595882"/>
        </a:xfrm>
        <a:prstGeom prst="blockArc">
          <a:avLst>
            <a:gd name="adj1" fmla="val 15573900"/>
            <a:gd name="adj2" fmla="val 19752273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Участники бюджетного процесса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483538" y="-56278"/>
          <a:ext cx="2876013" cy="108296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536404" y="-3412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rgbClr val="97CB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32208"/>
          <a:ext cx="2876013" cy="795856"/>
        </a:xfrm>
        <a:prstGeom prst="roundRect">
          <a:avLst/>
        </a:prstGeom>
        <a:solidFill>
          <a:srgbClr val="84C6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1828" y="2371058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3" y="3435986"/>
          <a:ext cx="2876013" cy="795856"/>
        </a:xfrm>
        <a:prstGeom prst="roundRect">
          <a:avLst/>
        </a:prstGeom>
        <a:solidFill>
          <a:srgbClr val="94C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503" y="3474836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460699" y="4331370"/>
          <a:ext cx="2876013" cy="1341503"/>
        </a:xfrm>
        <a:prstGeom prst="roundRect">
          <a:avLst/>
        </a:prstGeom>
        <a:solidFill>
          <a:srgbClr val="93C1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526186" y="4396857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2" y="3579991"/>
          <a:ext cx="2876013" cy="1530785"/>
        </a:xfrm>
        <a:prstGeom prst="roundRect">
          <a:avLst/>
        </a:prstGeom>
        <a:solidFill>
          <a:srgbClr val="B1C7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34759" y="3654718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13" y="1835667"/>
          <a:ext cx="2876013" cy="1584372"/>
        </a:xfrm>
        <a:prstGeom prst="roundRect">
          <a:avLst/>
        </a:prstGeom>
        <a:solidFill>
          <a:srgbClr val="B0AF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7356" y="1913010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rgbClr val="D6CD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1379" y="518783"/>
        <a:ext cx="2757363" cy="10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МОГО «УХТА»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088923" y="3045214"/>
            <a:ext cx="698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В ВОПРОСАХ И ОТВЕТАХ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Приоритетные направления и основные показатели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90306"/>
              </p:ext>
            </p:extLst>
          </p:nvPr>
        </p:nvGraphicFramePr>
        <p:xfrm>
          <a:off x="107504" y="2212360"/>
          <a:ext cx="8928992" cy="1097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43791"/>
                <a:gridCol w="2435180"/>
                <a:gridCol w="2550021"/>
              </a:tblGrid>
              <a:tr h="25263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3 481,2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3 149,5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60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3 485,5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3 149,5</a:t>
                      </a:r>
                      <a:endParaRPr lang="ru-RU" sz="1200" dirty="0"/>
                    </a:p>
                  </a:txBody>
                  <a:tcPr/>
                </a:tc>
              </a:tr>
              <a:tr h="1497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90564" y="186404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66470"/>
              </p:ext>
            </p:extLst>
          </p:nvPr>
        </p:nvGraphicFramePr>
        <p:xfrm>
          <a:off x="198000" y="3421915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375989"/>
              </p:ext>
            </p:extLst>
          </p:nvPr>
        </p:nvGraphicFramePr>
        <p:xfrm>
          <a:off x="242268" y="4056181"/>
          <a:ext cx="8650212" cy="226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0273" y="6293710"/>
            <a:ext cx="192563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-------Факт-------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0137" y="6309585"/>
            <a:ext cx="1296987" cy="3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---План---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3671" y="6309585"/>
            <a:ext cx="1116013" cy="3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---План---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7874" y="6309585"/>
            <a:ext cx="1871663" cy="3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---Ожидаемое---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327" y="3779182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1292"/>
              </p:ext>
            </p:extLst>
          </p:nvPr>
        </p:nvGraphicFramePr>
        <p:xfrm>
          <a:off x="196565" y="1109061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Приоритетные направления бюджета: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389091"/>
            <a:ext cx="686438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Выполнение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действующих расходных обязательств.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формируются доходы?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2340000"/>
            <a:ext cx="2988000" cy="432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200" dirty="0" err="1" smtClean="0">
                <a:latin typeface="+mn-lt"/>
                <a:cs typeface="Tahoma" pitchFamily="34" charset="0"/>
              </a:rPr>
              <a:t>инжекторных</a:t>
            </a:r>
            <a:r>
              <a:rPr lang="ru-RU" sz="1200" dirty="0" smtClean="0">
                <a:latin typeface="+mn-lt"/>
                <a:cs typeface="Tahoma" pitchFamily="34" charset="0"/>
              </a:rPr>
              <a:t>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Государственная пошлина за выдачу разрешения на установку рекламной продукции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2160000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703172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2413" y="1124744"/>
            <a:ext cx="28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cs typeface="Tahoma" pitchFamily="34" charset="0"/>
              </a:rPr>
              <a:t>Доходы бюджета</a:t>
            </a:r>
            <a:endParaRPr lang="ru-RU" sz="2400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2160000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2160000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702800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496320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2340000"/>
            <a:ext cx="2988000" cy="4320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Доходы от оказания платных услуг получателями средств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Доходы от компенсации затрат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2340000"/>
            <a:ext cx="2988000" cy="4320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Дотации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Субсидии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Субвенции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Иные межбюджетные трансферты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6258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4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налогов мы </a:t>
            </a:r>
            <a:r>
              <a:rPr lang="ru-RU" dirty="0" smtClean="0"/>
              <a:t>платим?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л.с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л.с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л.с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л.с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л.с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л.с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л.с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23415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Как изменились доходы за последние пять лет?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974137"/>
              </p:ext>
            </p:extLst>
          </p:nvPr>
        </p:nvGraphicFramePr>
        <p:xfrm>
          <a:off x="247650" y="1262062"/>
          <a:ext cx="871855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05264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1515609" y="1772816"/>
            <a:ext cx="78418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3 522,2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1903955"/>
            <a:ext cx="77989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3 473,7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1354138"/>
            <a:ext cx="77104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3 537,2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1324" y="1364124"/>
            <a:ext cx="78418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3 </a:t>
            </a:r>
            <a:r>
              <a:rPr lang="ru-RU" dirty="0" smtClean="0"/>
              <a:t>481,2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1670412"/>
            <a:ext cx="78418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3 149,5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Диаграмма 2"/>
          <p:cNvGraphicFramePr>
            <a:graphicFrameLocks/>
          </p:cNvGraphicFramePr>
          <p:nvPr/>
        </p:nvGraphicFramePr>
        <p:xfrm>
          <a:off x="2174875" y="1789113"/>
          <a:ext cx="4624388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2" name="Лист" r:id="rId3" imgW="4621169" imgH="2981202" progId="Excel.Sheet.8">
                  <p:embed/>
                </p:oleObj>
              </mc:Choice>
              <mc:Fallback>
                <p:oleObj name="Лист" r:id="rId3" imgW="4621169" imgH="2981202" progId="Excel.Sheet.8">
                  <p:embed/>
                  <p:pic>
                    <p:nvPicPr>
                      <p:cNvPr id="0" name="Picture 29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789113"/>
                        <a:ext cx="4624388" cy="297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16000" y="4824000"/>
            <a:ext cx="1846800" cy="720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575" y="5555017"/>
            <a:ext cx="15176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784,6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732,4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2016 год – 721,5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6000" y="3060000"/>
            <a:ext cx="1846263" cy="719137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306" y="3801039"/>
            <a:ext cx="15176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243,8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242,6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2016 год – 239,4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000" y="1296000"/>
            <a:ext cx="1846800" cy="720000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527" y="2016000"/>
            <a:ext cx="142081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66,6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59,4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2016 год – 63,7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84000" y="1296000"/>
            <a:ext cx="1846800" cy="720000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529" y="2017081"/>
            <a:ext cx="1420812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128,1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91,0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2016 год – 46,4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24000" y="3060000"/>
            <a:ext cx="2466975" cy="720000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4700" y="3776663"/>
            <a:ext cx="151765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154,8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183,7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2016 год – 159,5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84000" y="4824000"/>
            <a:ext cx="1846800" cy="720000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7109" y="5541732"/>
            <a:ext cx="142058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cs typeface="Tahoma" pitchFamily="34" charset="0"/>
              </a:rPr>
              <a:t>2014 год – 62,3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cs typeface="Tahoma" pitchFamily="34" charset="0"/>
              </a:rPr>
              <a:t>2015 год –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ahoma" pitchFamily="34" charset="0"/>
              </a:rPr>
              <a:t>67,0</a:t>
            </a:r>
            <a:endParaRPr lang="ru-RU" sz="1200" dirty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cs typeface="Tahoma" pitchFamily="34" charset="0"/>
              </a:rPr>
              <a:t>2016 год – 70,9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3275" y="1236663"/>
            <a:ext cx="2373312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2016 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351463"/>
            <a:ext cx="4335463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2014 год – 1440,2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2015 год (ожидаемое) – </a:t>
            </a:r>
            <a:r>
              <a:rPr lang="ru-RU" sz="1400" dirty="0" smtClean="0">
                <a:cs typeface="Tahoma" pitchFamily="34" charset="0"/>
              </a:rPr>
              <a:t>1376,1</a:t>
            </a:r>
            <a:endParaRPr lang="ru-RU" sz="14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b="1" dirty="0">
                <a:cs typeface="Tahoma" pitchFamily="34" charset="0"/>
              </a:rPr>
              <a:t>2016 год – 1301,4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0"/>
            <a:ext cx="54578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бюджета МОГО «Ухта»</a:t>
            </a:r>
            <a:endParaRPr lang="ru-RU" sz="20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635375" y="172313"/>
            <a:ext cx="5508625" cy="707886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6600"/>
                </a:solidFill>
                <a:ea typeface="+mn-ea"/>
              </a:rPr>
              <a:t>Сколько доходов не поступит </a:t>
            </a:r>
            <a:br>
              <a:rPr lang="ru-RU" dirty="0" smtClean="0">
                <a:solidFill>
                  <a:srgbClr val="336600"/>
                </a:solidFill>
                <a:ea typeface="+mn-ea"/>
              </a:rPr>
            </a:br>
            <a:r>
              <a:rPr lang="ru-RU" dirty="0" smtClean="0">
                <a:solidFill>
                  <a:srgbClr val="336600"/>
                </a:solidFill>
                <a:ea typeface="+mn-ea"/>
              </a:rPr>
              <a:t>в бюджет?</a:t>
            </a:r>
            <a:endParaRPr lang="ru-RU" dirty="0">
              <a:solidFill>
                <a:srgbClr val="336600"/>
              </a:solidFill>
              <a:ea typeface="+mn-ea"/>
            </a:endParaRP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39367"/>
              </p:ext>
            </p:extLst>
          </p:nvPr>
        </p:nvGraphicFramePr>
        <p:xfrm>
          <a:off x="107504" y="1268413"/>
          <a:ext cx="8928993" cy="44165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83353"/>
                <a:gridCol w="795964"/>
                <a:gridCol w="994955"/>
                <a:gridCol w="945208"/>
                <a:gridCol w="945208"/>
                <a:gridCol w="945208"/>
                <a:gridCol w="101909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952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делается для увеличения </a:t>
            </a:r>
            <a:br>
              <a:rPr lang="ru-RU" dirty="0" smtClean="0"/>
            </a:br>
            <a:r>
              <a:rPr lang="ru-RU" dirty="0" smtClean="0"/>
              <a:t>доходов?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5" y="1050826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4" y="2035890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5" y="3017800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51200" y="4000600"/>
            <a:ext cx="8813132" cy="859155"/>
            <a:chOff x="151200" y="4093200"/>
            <a:chExt cx="8813132" cy="859155"/>
          </a:xfrm>
        </p:grpSpPr>
        <p:sp>
          <p:nvSpPr>
            <p:cNvPr id="38" name="Пятиугольник 37"/>
            <p:cNvSpPr/>
            <p:nvPr/>
          </p:nvSpPr>
          <p:spPr>
            <a:xfrm rot="10800000">
              <a:off x="151200" y="409320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203529" y="41216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272915" y="41847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1200" y="4983400"/>
            <a:ext cx="8813132" cy="859155"/>
            <a:chOff x="138883" y="5013176"/>
            <a:chExt cx="8813132" cy="859155"/>
          </a:xfrm>
        </p:grpSpPr>
        <p:sp>
          <p:nvSpPr>
            <p:cNvPr id="41" name="Пятиугольник 40"/>
            <p:cNvSpPr/>
            <p:nvPr/>
          </p:nvSpPr>
          <p:spPr>
            <a:xfrm rot="10800000">
              <a:off x="138883" y="501317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03528" y="505775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272914" y="512085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/>
                  </a:solidFill>
                </a:rPr>
                <a:t>5</a:t>
              </a:r>
              <a:endParaRPr lang="ru-RU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51200" y="5966200"/>
            <a:ext cx="8813132" cy="859155"/>
            <a:chOff x="104599" y="5976472"/>
            <a:chExt cx="8813132" cy="859155"/>
          </a:xfrm>
        </p:grpSpPr>
        <p:sp>
          <p:nvSpPr>
            <p:cNvPr id="44" name="Пятиугольник 43"/>
            <p:cNvSpPr/>
            <p:nvPr/>
          </p:nvSpPr>
          <p:spPr>
            <a:xfrm rot="10800000">
              <a:off x="104599" y="5976472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Шестиугольник 44"/>
            <p:cNvSpPr/>
            <p:nvPr/>
          </p:nvSpPr>
          <p:spPr>
            <a:xfrm>
              <a:off x="169244" y="60210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238630" y="60841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/>
                  </a:solidFill>
                </a:rPr>
                <a:t>6</a:t>
              </a:r>
              <a:endParaRPr lang="ru-RU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06904" y="1157237"/>
            <a:ext cx="7622600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300" dirty="0"/>
              <a:t>Заключен договор о взаимном сотрудничестве между Межрайонной инспекцией </a:t>
            </a:r>
            <a:endParaRPr lang="ru-RU" sz="1300" dirty="0" smtClean="0"/>
          </a:p>
          <a:p>
            <a:r>
              <a:rPr lang="ru-RU" sz="1300" dirty="0" smtClean="0"/>
              <a:t>Федеральной </a:t>
            </a:r>
            <a:r>
              <a:rPr lang="ru-RU" sz="1300" dirty="0"/>
              <a:t>налоговой службы № 3 по Республике Коми и администрацией МОГО «Ухта». </a:t>
            </a:r>
          </a:p>
          <a:p>
            <a:r>
              <a:rPr lang="ru-RU" sz="1300" dirty="0" smtClean="0"/>
              <a:t>Будет </a:t>
            </a:r>
            <a:r>
              <a:rPr lang="ru-RU" sz="1300" dirty="0"/>
              <a:t>продолжена работа по легализации объектов налогообложения, трудовой деятельности</a:t>
            </a:r>
            <a:r>
              <a:rPr lang="ru-RU" sz="1300" dirty="0" smtClean="0"/>
              <a:t>;</a:t>
            </a:r>
            <a:endParaRPr lang="ru-RU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6904" y="2214790"/>
            <a:ext cx="694292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Развитие социального партнерства («шефство») – в настоящее время договоры </a:t>
            </a:r>
            <a:endParaRPr lang="ru-RU" sz="1400" dirty="0" smtClean="0"/>
          </a:p>
          <a:p>
            <a:r>
              <a:rPr lang="ru-RU" sz="1400" dirty="0" smtClean="0"/>
              <a:t>заключены с </a:t>
            </a:r>
            <a:r>
              <a:rPr lang="ru-RU" sz="1400" dirty="0"/>
              <a:t>Газпромом, Лукойлом, </a:t>
            </a:r>
            <a:r>
              <a:rPr lang="ru-RU" sz="1400" dirty="0" err="1"/>
              <a:t>Транснефтью</a:t>
            </a:r>
            <a:r>
              <a:rPr lang="ru-RU" sz="1400" dirty="0"/>
              <a:t>;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1650" y="3293489"/>
            <a:ext cx="743344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Организация и проведение инвентаризации муниципального имущества МОГО «Ухта»;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21650" y="4060846"/>
            <a:ext cx="726993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Увеличение неналоговых доходов от пользования и распоряжения муниципальными</a:t>
            </a:r>
          </a:p>
          <a:p>
            <a:r>
              <a:rPr lang="ru-RU" sz="1400" dirty="0"/>
              <a:t>з</a:t>
            </a:r>
            <a:r>
              <a:rPr lang="ru-RU" sz="1400" dirty="0" smtClean="0"/>
              <a:t>емельными участками, право государственной собственности на которые</a:t>
            </a:r>
          </a:p>
          <a:p>
            <a:r>
              <a:rPr lang="ru-RU" sz="1400" dirty="0"/>
              <a:t>н</a:t>
            </a:r>
            <a:r>
              <a:rPr lang="ru-RU" sz="1400" dirty="0" smtClean="0"/>
              <a:t>е разграничено;</a:t>
            </a:r>
            <a:endParaRPr lang="ru-R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21649" y="5039190"/>
            <a:ext cx="7681911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Работа администраторов неналоговых доходов бюджета МОГО «Ухта» с должниками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претензионная работа, своевременная подготовка материалов в судебные органы, </a:t>
            </a:r>
            <a:endParaRPr lang="ru-RU" sz="1400" dirty="0" smtClean="0"/>
          </a:p>
          <a:p>
            <a:r>
              <a:rPr lang="ru-RU" sz="1400" dirty="0" smtClean="0"/>
              <a:t>подготовка </a:t>
            </a:r>
            <a:r>
              <a:rPr lang="ru-RU" sz="1400" dirty="0"/>
              <a:t>документов по внесению задолженности в реестр требований по банкротам);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06102" y="6216113"/>
            <a:ext cx="7683514" cy="350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/>
              <a:t>Информационное сопровождение – «налоги надо платить», «стыдно не платить налоги».</a:t>
            </a:r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7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распределяются бюджетные средства?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17117"/>
              </p:ext>
            </p:extLst>
          </p:nvPr>
        </p:nvGraphicFramePr>
        <p:xfrm>
          <a:off x="4514850" y="1014413"/>
          <a:ext cx="457835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325" y="6175375"/>
            <a:ext cx="235585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3 149,5 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888" y="6175375"/>
            <a:ext cx="240963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</a:t>
            </a:r>
            <a:r>
              <a:rPr lang="ru-RU" sz="1400" b="1" dirty="0" smtClean="0">
                <a:cs typeface="Tahoma" pitchFamily="34" charset="0"/>
              </a:rPr>
              <a:t>3 485,5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7413" y="411638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9713" y="2938463"/>
            <a:ext cx="541337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950" y="2816225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7413" y="268446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7288" y="256222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0213" y="268446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6263" y="299561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750" y="2760663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6188" y="3186113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70838" y="3448050"/>
            <a:ext cx="54133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464559"/>
              </p:ext>
            </p:extLst>
          </p:nvPr>
        </p:nvGraphicFramePr>
        <p:xfrm>
          <a:off x="131097" y="959644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84927"/>
              </p:ext>
            </p:extLst>
          </p:nvPr>
        </p:nvGraphicFramePr>
        <p:xfrm>
          <a:off x="179512" y="1397000"/>
          <a:ext cx="8856984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0"/>
                <a:gridCol w="5760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Что такое бюджет? ---------------------------------------------------------------------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ru-RU" sz="1800" dirty="0" smtClean="0"/>
                        <a:t>Как формируется бюджет? -----------------------------------------------------------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ru-RU" sz="1800" dirty="0" smtClean="0"/>
                        <a:t>Кто формирует бюджет? --------------------------------------------------------------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</a:t>
                      </a:r>
                      <a:r>
                        <a:rPr lang="ru-RU" sz="1800" dirty="0" smtClean="0"/>
                        <a:t>Как гражданин может принять участие в формировании бюджета?--------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lang="ru-RU" sz="1800" dirty="0" smtClean="0"/>
                        <a:t>Социально-экономическая характеристика МОГО «Ухта»---------------------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</a:t>
                      </a:r>
                      <a:r>
                        <a:rPr lang="ru-RU" sz="1800" dirty="0" smtClean="0"/>
                        <a:t>Учреждения, финансируемые из бюджета МОГО «Ухта»----------------------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lang="ru-RU" sz="1800" dirty="0" smtClean="0"/>
                        <a:t>Приоритетные направления и  основные показатели бюджета--------------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 </a:t>
                      </a:r>
                      <a:r>
                        <a:rPr lang="ru-RU" sz="1800" dirty="0" smtClean="0"/>
                        <a:t>Как формируются доходы?------------------------------------------------------------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9. </a:t>
                      </a:r>
                      <a:r>
                        <a:rPr lang="ru-RU" sz="1800" dirty="0" smtClean="0"/>
                        <a:t>Сколько налогов мы платим?---------------------------------------------------------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 </a:t>
                      </a:r>
                      <a:r>
                        <a:rPr lang="ru-RU" sz="1800" dirty="0" smtClean="0"/>
                        <a:t>Как изменились доходы за последние пять лет?-------------------------------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11. </a:t>
                      </a:r>
                      <a:r>
                        <a:rPr lang="ru-RU" sz="1800" dirty="0" smtClean="0"/>
                        <a:t>Структура налоговых и неналоговых доходов бюджета МОГО «Ухта»----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12. Сколько доходов не поступит в бюджет?-----------------------------------------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13. </a:t>
                      </a:r>
                      <a:r>
                        <a:rPr lang="ru-RU" sz="1800" dirty="0" smtClean="0"/>
                        <a:t>Что делается для увеличения доходов?------------------------------------------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выполняются 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Федерации?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71075"/>
              </p:ext>
            </p:extLst>
          </p:nvPr>
        </p:nvGraphicFramePr>
        <p:xfrm>
          <a:off x="107504" y="1118838"/>
          <a:ext cx="8928992" cy="5486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36104"/>
                <a:gridCol w="6696744"/>
                <a:gridCol w="1296144"/>
              </a:tblGrid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УКАЗА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(млн. рублей)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47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Субсидирование части затрат субъектов малого</a:t>
                      </a:r>
                      <a:r>
                        <a:rPr lang="ru-RU" sz="1200" baseline="0" dirty="0" smtClean="0"/>
                        <a:t> и среднего предпринимательства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138482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Сохранение показателей средней заработной платы педагогических работников и работников учреждений культуры на уровне 2015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1 101,5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социально ориентированных некоммерческих</a:t>
                      </a:r>
                      <a:r>
                        <a:rPr lang="ru-RU" sz="1200" baseline="0" dirty="0" smtClean="0"/>
                        <a:t>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</a:tr>
              <a:tr h="12704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Организация,  проведение и участие обучающихся и педагогов в конкурсах, фестивалях, соревнованиях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Строительство, реконструкция,</a:t>
                      </a:r>
                      <a:r>
                        <a:rPr lang="ru-RU" sz="1200" baseline="0" dirty="0" smtClean="0"/>
                        <a:t> модернизация дошкольных 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11,8</a:t>
                      </a:r>
                      <a:endParaRPr lang="ru-RU" sz="1200" dirty="0"/>
                    </a:p>
                  </a:txBody>
                  <a:tcPr/>
                </a:tc>
              </a:tr>
              <a:tr h="25371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Увеличение числа детей в возрасте от 5 до 18 лет, обучающихся по дополнительным образовательным программам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157,0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655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работников общеобразовательных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170264">
                <a:tc rowSpan="5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55,8</a:t>
                      </a:r>
                      <a:endParaRPr lang="ru-RU" sz="1200" dirty="0"/>
                    </a:p>
                  </a:txBody>
                  <a:tcPr/>
                </a:tc>
              </a:tr>
              <a:tr h="1839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детей-сирот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15,8</a:t>
                      </a:r>
                      <a:endParaRPr lang="ru-RU" sz="1200" dirty="0"/>
                    </a:p>
                  </a:txBody>
                  <a:tcPr/>
                </a:tc>
              </a:tr>
              <a:tr h="125680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молодых</a:t>
                      </a:r>
                      <a:r>
                        <a:rPr lang="ru-RU" sz="1200" baseline="0" dirty="0" smtClean="0"/>
                        <a:t>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16,5</a:t>
                      </a:r>
                      <a:endParaRPr lang="ru-RU" sz="1200" dirty="0"/>
                    </a:p>
                  </a:txBody>
                  <a:tcPr/>
                </a:tc>
              </a:tr>
              <a:tr h="139392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ветеранов, инвалидов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/>
                </a:tc>
              </a:tr>
              <a:tr h="29712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станции водоочистки</a:t>
                      </a:r>
                      <a:r>
                        <a:rPr lang="ru-RU" sz="1200" baseline="0" dirty="0" smtClean="0"/>
                        <a:t> с созданием системы управления комплексом водоснабжения в Пожня - Ель г. Ухта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/>
                </a:tc>
              </a:tr>
              <a:tr h="34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</a:t>
                      </a:r>
                      <a:r>
                        <a:rPr lang="ru-RU" sz="1200" baseline="0" dirty="0" smtClean="0"/>
                        <a:t> государственных и муниципальных услуг по принципу «одного окна» по месту пребывания (МФЦ)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12,0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Комплектование</a:t>
                      </a:r>
                      <a:r>
                        <a:rPr lang="ru-RU" sz="1200" baseline="0" dirty="0" smtClean="0"/>
                        <a:t> документных (книжных) фондов библиотек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1 381,7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средняя заработная плата работника бюджетной сферы?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003343"/>
              </p:ext>
            </p:extLst>
          </p:nvPr>
        </p:nvGraphicFramePr>
        <p:xfrm>
          <a:off x="107504" y="1326792"/>
          <a:ext cx="7632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1326792"/>
            <a:ext cx="42832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руб</a:t>
            </a:r>
            <a:r>
              <a:rPr lang="ru-RU" sz="1000" dirty="0">
                <a:cs typeface="Tahoma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2834" y="1133253"/>
            <a:ext cx="93166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Численность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0536" y="1608137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221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0536" y="1857465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221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0536" y="2254234"/>
            <a:ext cx="5068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4 956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0536" y="2503562"/>
            <a:ext cx="50687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4 883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0536" y="2963648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848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0536" y="3212976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807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0536" y="3581240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186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0536" y="3830568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171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0536" y="4230456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820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0536" y="4479784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819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0536" y="4893827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138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0536" y="5143155"/>
            <a:ext cx="3962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149</a:t>
            </a:r>
            <a:endParaRPr lang="ru-RU" sz="1000" dirty="0">
              <a:cs typeface="Tahoma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endCxn id="22" idx="1"/>
          </p:cNvCxnSpPr>
          <p:nvPr/>
        </p:nvCxnSpPr>
        <p:spPr>
          <a:xfrm>
            <a:off x="7380312" y="5266265"/>
            <a:ext cx="9802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1" idx="1"/>
          </p:cNvCxnSpPr>
          <p:nvPr/>
        </p:nvCxnSpPr>
        <p:spPr>
          <a:xfrm flipH="1">
            <a:off x="7380312" y="5016938"/>
            <a:ext cx="980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04248" y="4603917"/>
            <a:ext cx="1537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804248" y="4354589"/>
            <a:ext cx="1537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516216" y="3953678"/>
            <a:ext cx="184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516216" y="3704350"/>
            <a:ext cx="184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516216" y="3336086"/>
            <a:ext cx="184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516216" y="3086758"/>
            <a:ext cx="184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012160" y="2626672"/>
            <a:ext cx="2348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012160" y="2377344"/>
            <a:ext cx="2348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26344" y="1980575"/>
            <a:ext cx="2348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026344" y="1731247"/>
            <a:ext cx="2348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360536" y="5507093"/>
            <a:ext cx="64793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120 300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60536" y="5756421"/>
            <a:ext cx="64793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120 400</a:t>
            </a:r>
            <a:endParaRPr lang="ru-RU" sz="1000" dirty="0">
              <a:cs typeface="Tahoma" pitchFamily="34" charset="0"/>
            </a:endParaRPr>
          </a:p>
        </p:txBody>
      </p:sp>
      <p:cxnSp>
        <p:nvCxnSpPr>
          <p:cNvPr id="52" name="Прямая соединительная линия 51"/>
          <p:cNvCxnSpPr>
            <a:endCxn id="51" idx="1"/>
          </p:cNvCxnSpPr>
          <p:nvPr/>
        </p:nvCxnSpPr>
        <p:spPr>
          <a:xfrm>
            <a:off x="7573224" y="5879532"/>
            <a:ext cx="78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50" idx="1"/>
          </p:cNvCxnSpPr>
          <p:nvPr/>
        </p:nvCxnSpPr>
        <p:spPr>
          <a:xfrm flipH="1">
            <a:off x="7573224" y="5630204"/>
            <a:ext cx="78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60559" y="1356081"/>
            <a:ext cx="42992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чел.</a:t>
            </a:r>
            <a:endParaRPr lang="ru-RU" sz="1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32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расходов приходится на душу населения?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3391200" y="2736283"/>
            <a:ext cx="797839" cy="797839"/>
          </a:xfrm>
          <a:prstGeom prst="cube">
            <a:avLst/>
          </a:prstGeom>
          <a:solidFill>
            <a:schemeClr val="accent3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3390732" y="3787200"/>
            <a:ext cx="797839" cy="797839"/>
          </a:xfrm>
          <a:prstGeom prst="cube">
            <a:avLst/>
          </a:prstGeom>
          <a:solidFill>
            <a:schemeClr val="accent4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3390581" y="4838400"/>
            <a:ext cx="797839" cy="797839"/>
          </a:xfrm>
          <a:prstGeom prst="cube">
            <a:avLst/>
          </a:prstGeom>
          <a:solidFill>
            <a:schemeClr val="accent2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3391932" y="5889600"/>
            <a:ext cx="797839" cy="797839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уб 9"/>
          <p:cNvSpPr>
            <a:spLocks/>
          </p:cNvSpPr>
          <p:nvPr/>
        </p:nvSpPr>
        <p:spPr>
          <a:xfrm>
            <a:off x="3391932" y="1683852"/>
            <a:ext cx="797839" cy="797839"/>
          </a:xfrm>
          <a:prstGeom prst="cube">
            <a:avLst/>
          </a:prstGeom>
          <a:solidFill>
            <a:schemeClr val="accent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6775" y="1545587"/>
            <a:ext cx="1899585" cy="936105"/>
            <a:chOff x="226775" y="1545587"/>
            <a:chExt cx="1899585" cy="936105"/>
          </a:xfrm>
        </p:grpSpPr>
        <p:sp>
          <p:nvSpPr>
            <p:cNvPr id="3" name="Прямоугольная выноска 2"/>
            <p:cNvSpPr/>
            <p:nvPr/>
          </p:nvSpPr>
          <p:spPr>
            <a:xfrm rot="16200000">
              <a:off x="761084" y="1116416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775" y="1545587"/>
              <a:ext cx="105136" cy="9361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31911" y="1618975"/>
            <a:ext cx="1794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расходов бюджета МОГО «Ухта» приходится на одного гражданина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26775" y="2579932"/>
            <a:ext cx="1899585" cy="936105"/>
            <a:chOff x="226775" y="2579932"/>
            <a:chExt cx="1899585" cy="936105"/>
          </a:xfrm>
        </p:grpSpPr>
        <p:sp>
          <p:nvSpPr>
            <p:cNvPr id="16" name="Прямоугольная выноска 15"/>
            <p:cNvSpPr/>
            <p:nvPr/>
          </p:nvSpPr>
          <p:spPr>
            <a:xfrm rot="16200000">
              <a:off x="761084" y="2150761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6775" y="2579932"/>
              <a:ext cx="105136" cy="9361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1911" y="2653320"/>
            <a:ext cx="1794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общегосударственные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вопросы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0581" y="2003560"/>
            <a:ext cx="6206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182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26774" y="4654800"/>
            <a:ext cx="1899585" cy="936105"/>
            <a:chOff x="226774" y="4639718"/>
            <a:chExt cx="1899585" cy="936105"/>
          </a:xfrm>
        </p:grpSpPr>
        <p:sp>
          <p:nvSpPr>
            <p:cNvPr id="21" name="Прямоугольная выноска 20"/>
            <p:cNvSpPr/>
            <p:nvPr/>
          </p:nvSpPr>
          <p:spPr>
            <a:xfrm rot="16200000">
              <a:off x="761083" y="4210547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6774" y="4639718"/>
              <a:ext cx="105136" cy="9361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331911" y="4969269"/>
            <a:ext cx="1794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 образование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26775" y="5691600"/>
            <a:ext cx="1899585" cy="936105"/>
            <a:chOff x="226775" y="5667091"/>
            <a:chExt cx="1899585" cy="936105"/>
          </a:xfrm>
        </p:grpSpPr>
        <p:sp>
          <p:nvSpPr>
            <p:cNvPr id="24" name="Прямоугольная выноска 23"/>
            <p:cNvSpPr/>
            <p:nvPr/>
          </p:nvSpPr>
          <p:spPr>
            <a:xfrm rot="16200000">
              <a:off x="761084" y="5237920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6775" y="5667091"/>
              <a:ext cx="105136" cy="93610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1911" y="5805357"/>
            <a:ext cx="1794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– коммунальное хозяйство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26775" y="3618000"/>
            <a:ext cx="1899585" cy="936105"/>
            <a:chOff x="226775" y="3645023"/>
            <a:chExt cx="1899585" cy="936105"/>
          </a:xfrm>
        </p:grpSpPr>
        <p:sp>
          <p:nvSpPr>
            <p:cNvPr id="27" name="Прямоугольная выноска 26"/>
            <p:cNvSpPr/>
            <p:nvPr/>
          </p:nvSpPr>
          <p:spPr>
            <a:xfrm rot="16200000">
              <a:off x="761084" y="3215852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6775" y="3645023"/>
              <a:ext cx="105136" cy="9361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1911" y="3718411"/>
            <a:ext cx="1794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 культуру, физическую культуру и спорт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411760" y="2204864"/>
            <a:ext cx="936248" cy="75695"/>
            <a:chOff x="2411760" y="2204864"/>
            <a:chExt cx="936248" cy="75695"/>
          </a:xfrm>
        </p:grpSpPr>
        <p:sp>
          <p:nvSpPr>
            <p:cNvPr id="35" name="Овал 34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379096" y="3263392"/>
            <a:ext cx="936248" cy="75695"/>
            <a:chOff x="2411760" y="2204864"/>
            <a:chExt cx="936248" cy="75695"/>
          </a:xfrm>
        </p:grpSpPr>
        <p:sp>
          <p:nvSpPr>
            <p:cNvPr id="44" name="Овал 4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379024" y="4270608"/>
            <a:ext cx="936248" cy="75695"/>
            <a:chOff x="2411760" y="2204864"/>
            <a:chExt cx="936248" cy="75695"/>
          </a:xfrm>
        </p:grpSpPr>
        <p:sp>
          <p:nvSpPr>
            <p:cNvPr id="52" name="Овал 5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384068" y="5326069"/>
            <a:ext cx="936248" cy="75695"/>
            <a:chOff x="2411760" y="2204864"/>
            <a:chExt cx="936248" cy="75695"/>
          </a:xfrm>
        </p:grpSpPr>
        <p:sp>
          <p:nvSpPr>
            <p:cNvPr id="60" name="Овал 5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378952" y="6375993"/>
            <a:ext cx="936248" cy="75695"/>
            <a:chOff x="2411760" y="2204864"/>
            <a:chExt cx="936248" cy="75695"/>
          </a:xfrm>
        </p:grpSpPr>
        <p:sp>
          <p:nvSpPr>
            <p:cNvPr id="68" name="Овал 67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450413" y="3058401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178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35651" y="4087743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147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96300" y="5121078"/>
            <a:ext cx="6206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1 393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50413" y="6174689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156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TextBox 16"/>
          <p:cNvSpPr txBox="1">
            <a:spLocks noChangeArrowheads="1"/>
          </p:cNvSpPr>
          <p:nvPr/>
        </p:nvSpPr>
        <p:spPr bwMode="auto">
          <a:xfrm>
            <a:off x="3365401" y="1123259"/>
            <a:ext cx="85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уб.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4650" y="1083922"/>
            <a:ext cx="217719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Расходы в расчете на душу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Куб 80"/>
          <p:cNvSpPr/>
          <p:nvPr/>
        </p:nvSpPr>
        <p:spPr>
          <a:xfrm>
            <a:off x="7817105" y="2775719"/>
            <a:ext cx="797839" cy="797839"/>
          </a:xfrm>
          <a:prstGeom prst="cube">
            <a:avLst/>
          </a:prstGeom>
          <a:solidFill>
            <a:schemeClr val="accent3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Куб 81"/>
          <p:cNvSpPr/>
          <p:nvPr/>
        </p:nvSpPr>
        <p:spPr>
          <a:xfrm>
            <a:off x="7816637" y="3826636"/>
            <a:ext cx="797839" cy="797839"/>
          </a:xfrm>
          <a:prstGeom prst="cube">
            <a:avLst/>
          </a:prstGeom>
          <a:solidFill>
            <a:schemeClr val="accent4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Куб 82"/>
          <p:cNvSpPr/>
          <p:nvPr/>
        </p:nvSpPr>
        <p:spPr>
          <a:xfrm>
            <a:off x="7816486" y="4877836"/>
            <a:ext cx="797839" cy="797839"/>
          </a:xfrm>
          <a:prstGeom prst="cube">
            <a:avLst/>
          </a:prstGeom>
          <a:solidFill>
            <a:schemeClr val="accent2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Куб 83"/>
          <p:cNvSpPr/>
          <p:nvPr/>
        </p:nvSpPr>
        <p:spPr>
          <a:xfrm>
            <a:off x="7817837" y="5929036"/>
            <a:ext cx="797839" cy="797839"/>
          </a:xfrm>
          <a:prstGeom prst="cube">
            <a:avLst/>
          </a:prstGeom>
          <a:solidFill>
            <a:schemeClr val="accent5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Куб 84"/>
          <p:cNvSpPr>
            <a:spLocks/>
          </p:cNvSpPr>
          <p:nvPr/>
        </p:nvSpPr>
        <p:spPr>
          <a:xfrm>
            <a:off x="7817837" y="1723288"/>
            <a:ext cx="797839" cy="797839"/>
          </a:xfrm>
          <a:prstGeom prst="cube">
            <a:avLst/>
          </a:prstGeom>
          <a:solidFill>
            <a:schemeClr val="accent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4652680" y="1585023"/>
            <a:ext cx="1899585" cy="936105"/>
            <a:chOff x="226775" y="1545587"/>
            <a:chExt cx="1899585" cy="936105"/>
          </a:xfrm>
        </p:grpSpPr>
        <p:sp>
          <p:nvSpPr>
            <p:cNvPr id="87" name="Прямоугольная выноска 86"/>
            <p:cNvSpPr/>
            <p:nvPr/>
          </p:nvSpPr>
          <p:spPr>
            <a:xfrm rot="16200000">
              <a:off x="761084" y="1116416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26775" y="1545587"/>
              <a:ext cx="105136" cy="9361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9" name="TextBox 17"/>
          <p:cNvSpPr txBox="1">
            <a:spLocks noChangeArrowheads="1"/>
          </p:cNvSpPr>
          <p:nvPr/>
        </p:nvSpPr>
        <p:spPr bwMode="auto">
          <a:xfrm>
            <a:off x="4757816" y="1542661"/>
            <a:ext cx="1794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воспитанника детского дошкольного учреждения (среднегодовая численность – 7 767)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4652680" y="2619368"/>
            <a:ext cx="1899585" cy="936105"/>
            <a:chOff x="226775" y="2579932"/>
            <a:chExt cx="1899585" cy="936105"/>
          </a:xfrm>
        </p:grpSpPr>
        <p:sp>
          <p:nvSpPr>
            <p:cNvPr id="91" name="Прямоугольная выноска 90"/>
            <p:cNvSpPr/>
            <p:nvPr/>
          </p:nvSpPr>
          <p:spPr>
            <a:xfrm rot="16200000">
              <a:off x="761084" y="2150761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26775" y="2579932"/>
              <a:ext cx="105136" cy="9361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757816" y="2565431"/>
            <a:ext cx="1902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обучающегося общеобразовательного учреждения (среднегодовая численность – 12 465)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816486" y="2042996"/>
            <a:ext cx="6206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9 680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652679" y="4694236"/>
            <a:ext cx="1899585" cy="936105"/>
            <a:chOff x="226774" y="4639718"/>
            <a:chExt cx="1899585" cy="936105"/>
          </a:xfrm>
        </p:grpSpPr>
        <p:sp>
          <p:nvSpPr>
            <p:cNvPr id="96" name="Прямоугольная выноска 95"/>
            <p:cNvSpPr/>
            <p:nvPr/>
          </p:nvSpPr>
          <p:spPr>
            <a:xfrm rot="16200000">
              <a:off x="761083" y="4210547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26774" y="4639718"/>
              <a:ext cx="105136" cy="9361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Box 17"/>
          <p:cNvSpPr txBox="1">
            <a:spLocks noChangeArrowheads="1"/>
          </p:cNvSpPr>
          <p:nvPr/>
        </p:nvSpPr>
        <p:spPr bwMode="auto">
          <a:xfrm>
            <a:off x="4774291" y="4725418"/>
            <a:ext cx="1794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обучающегося музыкальной школы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(среднегодовая численность – 528)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4652680" y="5731036"/>
            <a:ext cx="1899585" cy="936105"/>
            <a:chOff x="226775" y="5667091"/>
            <a:chExt cx="1899585" cy="936105"/>
          </a:xfrm>
        </p:grpSpPr>
        <p:sp>
          <p:nvSpPr>
            <p:cNvPr id="100" name="Прямоугольная выноска 99"/>
            <p:cNvSpPr/>
            <p:nvPr/>
          </p:nvSpPr>
          <p:spPr>
            <a:xfrm rot="16200000">
              <a:off x="761084" y="5237920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26775" y="5667091"/>
              <a:ext cx="105136" cy="93610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757816" y="5694318"/>
            <a:ext cx="1794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обучающегося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художественной школы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(среднегодовая численность – 260)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4652680" y="3657436"/>
            <a:ext cx="1899585" cy="936105"/>
            <a:chOff x="226775" y="3645023"/>
            <a:chExt cx="1899585" cy="936105"/>
          </a:xfrm>
        </p:grpSpPr>
        <p:sp>
          <p:nvSpPr>
            <p:cNvPr id="104" name="Прямоугольная выноска 103"/>
            <p:cNvSpPr/>
            <p:nvPr/>
          </p:nvSpPr>
          <p:spPr>
            <a:xfrm rot="16200000">
              <a:off x="761084" y="3215852"/>
              <a:ext cx="936104" cy="1794448"/>
            </a:xfrm>
            <a:prstGeom prst="wedgeRectCallout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226775" y="3645023"/>
              <a:ext cx="105136" cy="9361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757816" y="3607372"/>
            <a:ext cx="1794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обучающегося детско-юношеской спортивной школы (среднегодовая численность – 2 081)</a:t>
            </a:r>
          </a:p>
        </p:txBody>
      </p:sp>
      <p:grpSp>
        <p:nvGrpSpPr>
          <p:cNvPr id="107" name="Группа 106"/>
          <p:cNvGrpSpPr/>
          <p:nvPr/>
        </p:nvGrpSpPr>
        <p:grpSpPr>
          <a:xfrm>
            <a:off x="6837665" y="2244300"/>
            <a:ext cx="936248" cy="75695"/>
            <a:chOff x="2411760" y="2204864"/>
            <a:chExt cx="936248" cy="75695"/>
          </a:xfrm>
        </p:grpSpPr>
        <p:sp>
          <p:nvSpPr>
            <p:cNvPr id="108" name="Овал 107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6805001" y="3302828"/>
            <a:ext cx="936248" cy="75695"/>
            <a:chOff x="2411760" y="2204864"/>
            <a:chExt cx="936248" cy="75695"/>
          </a:xfrm>
        </p:grpSpPr>
        <p:sp>
          <p:nvSpPr>
            <p:cNvPr id="116" name="Овал 1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6804929" y="4310044"/>
            <a:ext cx="936248" cy="75695"/>
            <a:chOff x="2411760" y="2204864"/>
            <a:chExt cx="936248" cy="75695"/>
          </a:xfrm>
        </p:grpSpPr>
        <p:sp>
          <p:nvSpPr>
            <p:cNvPr id="124" name="Овал 1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6809973" y="5365505"/>
            <a:ext cx="936248" cy="75695"/>
            <a:chOff x="2411760" y="2204864"/>
            <a:chExt cx="936248" cy="75695"/>
          </a:xfrm>
        </p:grpSpPr>
        <p:sp>
          <p:nvSpPr>
            <p:cNvPr id="132" name="Овал 1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6804857" y="6415429"/>
            <a:ext cx="936248" cy="75695"/>
            <a:chOff x="2411760" y="2204864"/>
            <a:chExt cx="936248" cy="75695"/>
          </a:xfrm>
        </p:grpSpPr>
        <p:sp>
          <p:nvSpPr>
            <p:cNvPr id="140" name="Овал 1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7817837" y="3087420"/>
            <a:ext cx="6206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5 327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816485" y="4135795"/>
            <a:ext cx="6206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2 637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822205" y="5160514"/>
            <a:ext cx="6206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6 216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08674" y="6214125"/>
            <a:ext cx="6206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2 734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TextBox 16"/>
          <p:cNvSpPr txBox="1">
            <a:spLocks noChangeArrowheads="1"/>
          </p:cNvSpPr>
          <p:nvPr/>
        </p:nvSpPr>
        <p:spPr bwMode="auto">
          <a:xfrm>
            <a:off x="7791306" y="1162695"/>
            <a:ext cx="85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уб.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650555" y="1123358"/>
            <a:ext cx="22958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Расходы в расчете на одного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оспитанника, обучающегося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Как у других? Доходы и расходы на душу населения по сравнению с другими муниципальными образованиями.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79691775"/>
              </p:ext>
            </p:extLst>
          </p:nvPr>
        </p:nvGraphicFramePr>
        <p:xfrm>
          <a:off x="-108520" y="1772816"/>
          <a:ext cx="4932040" cy="464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19788628"/>
              </p:ext>
            </p:extLst>
          </p:nvPr>
        </p:nvGraphicFramePr>
        <p:xfrm>
          <a:off x="4355976" y="1772816"/>
          <a:ext cx="4932040" cy="464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33473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Бюджетная обеспеченность 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  <a:p>
            <a:r>
              <a:rPr lang="ru-RU" sz="1200" dirty="0" smtClean="0"/>
              <a:t>по </a:t>
            </a:r>
            <a:r>
              <a:rPr lang="ru-RU" sz="1200" b="1" dirty="0"/>
              <a:t>доходам</a:t>
            </a:r>
            <a:r>
              <a:rPr lang="ru-RU" sz="1200" dirty="0"/>
              <a:t> </a:t>
            </a:r>
            <a:r>
              <a:rPr lang="ru-RU" sz="1200" dirty="0" smtClean="0"/>
              <a:t>в расчете на душу населения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484784"/>
            <a:ext cx="33473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Бюджетная обеспеченность 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  <a:p>
            <a:r>
              <a:rPr lang="ru-RU" sz="1200" dirty="0" smtClean="0"/>
              <a:t>по </a:t>
            </a:r>
            <a:r>
              <a:rPr lang="ru-RU" sz="1200" b="1" dirty="0" smtClean="0"/>
              <a:t>расходам</a:t>
            </a:r>
            <a:r>
              <a:rPr lang="ru-RU" sz="1200" dirty="0" smtClean="0"/>
              <a:t> в расчете на душу населения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855" y="4820302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208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4013" y="2852936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1920" y="3284984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5734" y="2420888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108" y="4799076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8264" y="4230960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9516" y="3005335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7423" y="3437383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4354" y="2251322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+mn-lt"/>
              </a:rPr>
              <a:t>по итогам за </a:t>
            </a:r>
            <a:r>
              <a:rPr lang="ru-RU" sz="1200" dirty="0" smtClean="0">
                <a:latin typeface="+mn-lt"/>
              </a:rPr>
              <a:t>2015 год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муниципальная программа?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Проект бюджета МОГО «Ухта» на 2016 год сформирован в рамках девяти муниципальных и одной иной программы. Каждая программа содержит комплекс мероприятий, направленных на достижение стратегической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цели.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5513" y="1526482"/>
            <a:ext cx="4428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Какие муниципальные программы приняты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Переселение граждан, проживающих на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территории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«Ухта», из аварийного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жилищного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с 2013 года по 01 сентября 2017 года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88024" y="5657896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9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выглядит бюджет в разрезе муниципальных программ?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304800" y="1376363"/>
          <a:ext cx="86804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4038" y="3317875"/>
            <a:ext cx="62388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65,8%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9200" y="2197100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4513" y="1784350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9438" y="23193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6,9%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725" y="25860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9950" y="30686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3025" y="2609850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150" y="3467100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9000" y="40338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2788" y="2159000"/>
            <a:ext cx="54133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системы муниципального управления на 2014-2020 годы</a:t>
            </a: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824882"/>
              </p:ext>
            </p:extLst>
          </p:nvPr>
        </p:nvGraphicFramePr>
        <p:xfrm>
          <a:off x="4680000" y="1080000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99723"/>
              </p:ext>
            </p:extLst>
          </p:nvPr>
        </p:nvGraphicFramePr>
        <p:xfrm>
          <a:off x="4716463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15204"/>
              </p:ext>
            </p:extLst>
          </p:nvPr>
        </p:nvGraphicFramePr>
        <p:xfrm>
          <a:off x="107504" y="2624222"/>
          <a:ext cx="8928992" cy="334585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235563"/>
                <a:gridCol w="1693429"/>
              </a:tblGrid>
              <a:tr h="228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Развитие единой муниципальной мультисервисной корпоративной сети передачи данных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Обеспечение безопасности информационных ресурсов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Развитие единого электронного документооборота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1,8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Обслуживание муниципального долга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57,1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9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и текущий ремонт объектов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11,6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многофункциональным центром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 Финансового управления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администрации МОГО «Ухта»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23,0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Комитета по управлению муниципальным имуществом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администрации МОГО «Ухта»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34,0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352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000"/>
            <a:ext cx="4198965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деятельности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органов местного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«Ухта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экономики на 2014-2020 годы</a:t>
            </a:r>
          </a:p>
        </p:txBody>
      </p:sp>
      <p:sp>
        <p:nvSpPr>
          <p:cNvPr id="5325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083F31-E0A6-4386-8EE9-46B30A15EF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516359"/>
              </p:ext>
            </p:extLst>
          </p:nvPr>
        </p:nvGraphicFramePr>
        <p:xfrm>
          <a:off x="4644008" y="1196752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41299"/>
              </p:ext>
            </p:extLst>
          </p:nvPr>
        </p:nvGraphicFramePr>
        <p:xfrm>
          <a:off x="468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85143"/>
              </p:ext>
            </p:extLst>
          </p:nvPr>
        </p:nvGraphicFramePr>
        <p:xfrm>
          <a:off x="107504" y="2699741"/>
          <a:ext cx="8928991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952903"/>
                <a:gridCol w="1976088"/>
              </a:tblGrid>
              <a:tr h="1472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предпринимательства, связанных с началом предпринимательской деятельности (гранты)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0,7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реализацию малых проектов в сфере сельского хозяйства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уплату лизинговых платежей по договорам финансовой аренды (лизинга)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уплату процентов по кредитам, привлеченным субъектами малого и среднего предпринимательства в российских кредитных организациях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деятельности информационно - маркетингового центра малого и среднего предпринимательства 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48082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000"/>
            <a:ext cx="4197600" cy="7150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устойчивого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экономического развития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городского округа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Безопасность жизнедеятельности населения на 2014-2020 годы</a:t>
            </a:r>
          </a:p>
        </p:txBody>
      </p:sp>
      <p:sp>
        <p:nvSpPr>
          <p:cNvPr id="5427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B280E2-2ED1-4720-BB7E-6441F4A137E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211486"/>
              </p:ext>
            </p:extLst>
          </p:nvPr>
        </p:nvGraphicFramePr>
        <p:xfrm>
          <a:off x="4680000" y="1080000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15487"/>
              </p:ext>
            </p:extLst>
          </p:nvPr>
        </p:nvGraphicFramePr>
        <p:xfrm>
          <a:off x="468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0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14368"/>
              </p:ext>
            </p:extLst>
          </p:nvPr>
        </p:nvGraphicFramePr>
        <p:xfrm>
          <a:off x="107504" y="2622622"/>
          <a:ext cx="8928991" cy="3144123"/>
        </p:xfrm>
        <a:graphic>
          <a:graphicData uri="http://schemas.openxmlformats.org/drawingml/2006/table">
            <a:tbl>
              <a:tblPr/>
              <a:tblGrid>
                <a:gridCol w="6953669"/>
                <a:gridCol w="1975322"/>
              </a:tblGrid>
              <a:tr h="21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3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 добровольной пожарной охраны (премия – 5 тыс. руб., ценный подарок – 10 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2 500 дорожных знаков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90 597 метров дорожной разметки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22 светофорных объектов на перекрестках и участках автомобильных дорог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на автодорогах Ухта – Дальний,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Шудаяг - Заболотный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 МУ «Управление по делам ГО и ЧС» администрации МОГО «Ухта»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99196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000"/>
            <a:ext cx="4197600" cy="71640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безопасности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транспортной системы на 2014-2020 годы</a:t>
            </a:r>
          </a:p>
        </p:txBody>
      </p:sp>
      <p:sp>
        <p:nvSpPr>
          <p:cNvPr id="5530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7F7A1D-6F59-406C-BF3E-1248B9480F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212821"/>
              </p:ext>
            </p:extLst>
          </p:nvPr>
        </p:nvGraphicFramePr>
        <p:xfrm>
          <a:off x="4680000" y="1080000"/>
          <a:ext cx="4002088" cy="141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24108"/>
              </p:ext>
            </p:extLst>
          </p:nvPr>
        </p:nvGraphicFramePr>
        <p:xfrm>
          <a:off x="468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51502"/>
              </p:ext>
            </p:extLst>
          </p:nvPr>
        </p:nvGraphicFramePr>
        <p:xfrm>
          <a:off x="107504" y="2611605"/>
          <a:ext cx="8928991" cy="3200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52903"/>
                <a:gridCol w="1976088"/>
              </a:tblGrid>
              <a:tr h="1437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надлежащего технического состояния дорожной инфраструктуры (Общая площадь отремонтированных дорог составит 18,95 тыс.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12,7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Техническое обслуживание и санитарное содержание улично-дорожной сети (проезжая часть – 1 350 547,72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, тротуары, обочины, придорожные газоны, площадки, автостоянки – 842 452,59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161,1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ледовой переправы через реку Ижма в с. Кедвавом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1,3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Обустройство 5 остановочных павильонов по маршруту следования школьных автобусов (деревня Гажаяг, Изваиль, Лайково, Паромес; пст. Веселый Кут и Гэрдъель)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0,3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пассажирских перевозок воздушным транспортом в с. Кедвавом (количество рейсов 41)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перевозок отдельных категорий пассажиров на дачных внутримуниципальных маршрутах (количество выданных в 2015 году талонов составило 36 680)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07236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000"/>
            <a:ext cx="4197600" cy="7164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Обеспечение потребности населения 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качественных и доступных 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транспортных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услугах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37805"/>
              </p:ext>
            </p:extLst>
          </p:nvPr>
        </p:nvGraphicFramePr>
        <p:xfrm>
          <a:off x="179512" y="1397000"/>
          <a:ext cx="8856984" cy="526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0"/>
                <a:gridCol w="57606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14. </a:t>
                      </a:r>
                      <a:r>
                        <a:rPr lang="ru-RU" dirty="0" smtClean="0">
                          <a:latin typeface="+mn-lt"/>
                        </a:rPr>
                        <a:t>Как распределяются бюджетные средства?-------------------------------------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15. </a:t>
                      </a:r>
                      <a:r>
                        <a:rPr lang="ru-RU" dirty="0" smtClean="0">
                          <a:latin typeface="+mn-lt"/>
                        </a:rPr>
                        <a:t>Как выполняются майские указы Президента?----------------------------------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16. </a:t>
                      </a:r>
                      <a:r>
                        <a:rPr lang="ru-RU" dirty="0" smtClean="0">
                          <a:latin typeface="+mn-lt"/>
                        </a:rPr>
                        <a:t>Какая средняя заработная плата работника бюджетной сферы?-----------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17. </a:t>
                      </a:r>
                      <a:r>
                        <a:rPr lang="ru-RU" dirty="0" smtClean="0">
                          <a:latin typeface="+mn-lt"/>
                        </a:rPr>
                        <a:t>Сколько расходов приходится на душу населения?----------------------------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18. </a:t>
                      </a:r>
                      <a:r>
                        <a:rPr lang="ru-RU" dirty="0" smtClean="0">
                          <a:latin typeface="+mn-lt"/>
                        </a:rPr>
                        <a:t>Как у других? Доходы и расходы на душу населения по сравнению с другими муниципальными образованиями-------------------------------------------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19. </a:t>
                      </a:r>
                      <a:r>
                        <a:rPr lang="ru-RU" dirty="0" smtClean="0">
                          <a:latin typeface="+mn-lt"/>
                        </a:rPr>
                        <a:t>Что такое муниципальная программа?--------------------------------------------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20. </a:t>
                      </a:r>
                      <a:r>
                        <a:rPr lang="ru-RU" dirty="0" smtClean="0">
                          <a:latin typeface="+mn-lt"/>
                        </a:rPr>
                        <a:t>Как выглядит бюджет в разрезе муниципальных программ?----------------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21. </a:t>
                      </a:r>
                      <a:r>
                        <a:rPr lang="ru-RU" dirty="0" smtClean="0">
                          <a:latin typeface="+mn-lt"/>
                        </a:rPr>
                        <a:t>Не слишком ли велика долговая нагрузка?--------------------------------------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22. </a:t>
                      </a:r>
                      <a:r>
                        <a:rPr lang="ru-RU" dirty="0" smtClean="0">
                          <a:latin typeface="+mn-lt"/>
                        </a:rPr>
                        <a:t>Какие ограничения, устанавливает Бюджетный кодекс Российской Федерации при формировании дефицита бюджета и муниципального долга?-----------------------------------------------------------------------------------------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23. </a:t>
                      </a:r>
                      <a:r>
                        <a:rPr lang="ru-RU" dirty="0" smtClean="0">
                          <a:latin typeface="+mn-lt"/>
                        </a:rPr>
                        <a:t>Как финансируется дефицит бюджета?------------------------------------------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432"/>
                        </a:spcBef>
                        <a:buClrTx/>
                        <a:buFont typeface="+mj-lt"/>
                        <a:buNone/>
                      </a:pPr>
                      <a:r>
                        <a:rPr lang="ru-RU" dirty="0" smtClean="0"/>
                        <a:t>24. </a:t>
                      </a:r>
                      <a:r>
                        <a:rPr lang="ru-RU" dirty="0" smtClean="0">
                          <a:latin typeface="+mn-lt"/>
                        </a:rPr>
                        <a:t>Как сэкономить бюджетные средства?--------------------------------------------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25. </a:t>
                      </a:r>
                      <a:r>
                        <a:rPr lang="ru-RU" dirty="0" smtClean="0">
                          <a:latin typeface="+mn-lt"/>
                        </a:rPr>
                        <a:t>Где найти информацию по бюджету?---------------------------------------------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632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020BD-E2F1-4B07-B8AA-F4CE2F12C7A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185823"/>
              </p:ext>
            </p:extLst>
          </p:nvPr>
        </p:nvGraphicFramePr>
        <p:xfrm>
          <a:off x="4680000" y="1080000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86200"/>
              </p:ext>
            </p:extLst>
          </p:nvPr>
        </p:nvGraphicFramePr>
        <p:xfrm>
          <a:off x="468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363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12446"/>
              </p:ext>
            </p:extLst>
          </p:nvPr>
        </p:nvGraphicFramePr>
        <p:xfrm>
          <a:off x="107504" y="2542148"/>
          <a:ext cx="8928991" cy="3987546"/>
        </p:xfrm>
        <a:graphic>
          <a:graphicData uri="http://schemas.openxmlformats.org/drawingml/2006/table">
            <a:tbl>
              <a:tblPr/>
              <a:tblGrid>
                <a:gridCol w="7272808"/>
                <a:gridCol w="1656183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166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социальных выплат на приобретение (строительство) жилья 30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40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Завершение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этапа программы переселения граждан из аварийного жилого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93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жильем детей – сирот (8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35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жильем ветеранов, инвалидов (4 человека)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Снос аварийных жилых домов, после переселения граждан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62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15 дворовых территорий и 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проезда к дворовым территориям многоквартирных домов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лоджий в жилом доме по ул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Печорской,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18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Реконструкция системы водоснабжения в жилом доме в 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Водный,  улица Ленина, д.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31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Межевание и кадастр 120 МКД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Обустройство пандуса для инвалидов в жилом доме по ул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Сенюкова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ahoma" pitchFamily="34" charset="0"/>
                        </a:rPr>
                        <a:t>д.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97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Возмещение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межтарифной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разницы по жилищным услугам в части муниципального жилого фонда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0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Оплата ежемесячных взносов на капитальный  ремонт общего имущества МКД за жилые помещения, находящиеся в 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(за 2015 год – 6,2 млн. рублей, за 2016 год – 6,3 млн. рублей)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12,5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1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Строительство станции водоочистки в Пожня - 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4,7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40615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000"/>
            <a:ext cx="4197600" cy="716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условий для удовлетворения 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потребностей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 в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качественном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жилье и жилищно-коммунальных услугах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B0E30-20F4-4748-B657-167696E57A8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5739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59750"/>
              </p:ext>
            </p:extLst>
          </p:nvPr>
        </p:nvGraphicFramePr>
        <p:xfrm>
          <a:off x="107505" y="1168603"/>
          <a:ext cx="8928991" cy="5687568"/>
        </p:xfrm>
        <a:graphic>
          <a:graphicData uri="http://schemas.openxmlformats.org/drawingml/2006/table">
            <a:tbl>
              <a:tblPr/>
              <a:tblGrid>
                <a:gridCol w="7344815"/>
                <a:gridCol w="1584176"/>
              </a:tblGrid>
              <a:tr h="243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5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Транспортировка тел умерших, личность которых не установлена, криминальных и одиноких граждан с места смерти  в городской морг (в 2015 году доставлено в морг 131 человек)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9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объектов зеленого хозяйства (посадка цветов в цветники -  4,3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; содержание газонов  – 458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; содержание кустарников в живых изгородях 31,0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, одиночных кустарников 2 894 штуки, деревьев 719 штук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23,0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 мест погребений площадью 44,525 га  (Загородная, Куратово, Крохаль, Шудаяг, Ярега, Водный, Седью, Усть – Ухта)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5,9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17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2 824  опор наружного освещения и 4 331 светильника, оплата за потребленную электроэнергию по наружному освещению города и пригородной зоны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24,6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0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27 лестниц площадью 7,5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и 5 пешеходных мостов площадью 570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6,5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6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ливневой канализации протяженностью 55 тыс. п.м. и 1 160 смотровых колодцев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8,3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31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Уборка несанкционированной свалки площадью 900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, с объемом  мусора 2 000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(г. Ухта тупик ул. Машиностроителей)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Подготовка и очистка города после проведения городских праздничных мероприятий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1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Капитальный ремонт пожарного водоема в пгт. Водный и 4 пожарных водоёмов 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пгт. Боровой и содержание 28 пожарных водоемов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96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малых архитектурных форм (большие и малые  урны - 324 штуки , скамейки – 101 штука, автобусные павильоны – 37 штук, ограждения – 11, 03 км.)  и гидротехнических сооружений (фонтан по улице Октябрьской , плотина со шлюзом по улице Озерная,3, дамба в парке КиО)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18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детских игровых и спортивных площадок по ул. Зернова, 6 и 10, Ленина,46,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Calibri" pitchFamily="34" charset="0"/>
                        </a:rPr>
                        <a:t>в с. Кедвавом и 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Calibri" pitchFamily="34" charset="0"/>
                        </a:rPr>
                        <a:t> Шудаяг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79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Обустройство ледового городка по проспекту Ленина д.  2/15 – территория, прилегающая к Дому Быта «Сервис»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6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Отлов безнадзорных животных (в 2015 году отловлено 264 голов)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66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и обеспечение деятельности МУ «Управления жилищно-коммунального хозяйства» администрации МОГО «Ухта»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50,0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Развитие образования на 2014-2020 годы</a:t>
            </a:r>
          </a:p>
        </p:txBody>
      </p:sp>
      <p:sp>
        <p:nvSpPr>
          <p:cNvPr id="593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8CEB83-E0CB-4648-9EB9-8352F285B48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076580"/>
              </p:ext>
            </p:extLst>
          </p:nvPr>
        </p:nvGraphicFramePr>
        <p:xfrm>
          <a:off x="4680000" y="1080000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3886"/>
              </p:ext>
            </p:extLst>
          </p:nvPr>
        </p:nvGraphicFramePr>
        <p:xfrm>
          <a:off x="468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72422"/>
              </p:ext>
            </p:extLst>
          </p:nvPr>
        </p:nvGraphicFramePr>
        <p:xfrm>
          <a:off x="107505" y="2465020"/>
          <a:ext cx="8928992" cy="4297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61791"/>
                <a:gridCol w="1667201"/>
              </a:tblGrid>
              <a:tr h="1440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Оказание муниципальных услуг дошкольными организациями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902,0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Оказание муниципальных</a:t>
                      </a:r>
                      <a:r>
                        <a:rPr lang="ru-RU" sz="1200" baseline="0" dirty="0" smtClean="0"/>
                        <a:t> услуг общеобразовательными организациями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797,0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квалифицированными кадрами дошкольных образовательных учреждений (обучение на базе ПОУ «Ухтинский педагогический колледж» 92 человек по специальности «Воспитатель», планируемый выпуск в 2016 году – 20 воспитателей)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временной занятости 1000 подростков в летний период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оздоровления и отдыха 2400 детей и подростков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6,1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Компенсации  части родительской платы за посещение 6400 детей дошкольных образовательных учреждений 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37,8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Предоставление питания 166 обучающимся в классах для детей с ограниченными возможностями здоровья по адаптированным образовательным программам и тубинфицированным обучающимся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Выплата ежемесячной денежной компенсации на оплату жилого помещения и коммунальных  услуг 313 педагогическим работникам и специалистам, работающим и проживающим в сельских населенных пунктах или поселках городского типа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10,1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Погашение кредиторской задолженности по объектам капитального строительства и ремонта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57,5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и обеспечение деятельности МУ «Управления образования»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администрации МОГО «Ухта»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67,3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29864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000"/>
            <a:ext cx="3650054" cy="71508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эффективности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системы образования 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учетом потребностей населения МОГО «Ухта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Культура на 2014-2020 годы</a:t>
            </a:r>
          </a:p>
        </p:txBody>
      </p:sp>
      <p:sp>
        <p:nvSpPr>
          <p:cNvPr id="604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20691-9C81-4D75-8848-44FA2D35C09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443273"/>
              </p:ext>
            </p:extLst>
          </p:nvPr>
        </p:nvGraphicFramePr>
        <p:xfrm>
          <a:off x="4680000" y="958813"/>
          <a:ext cx="4002087" cy="141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9047"/>
              </p:ext>
            </p:extLst>
          </p:nvPr>
        </p:nvGraphicFramePr>
        <p:xfrm>
          <a:off x="4680000" y="8508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54653"/>
              </p:ext>
            </p:extLst>
          </p:nvPr>
        </p:nvGraphicFramePr>
        <p:xfrm>
          <a:off x="130333" y="2366760"/>
          <a:ext cx="8892480" cy="384233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321987"/>
                <a:gridCol w="1570493"/>
              </a:tblGrid>
              <a:tr h="1440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6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и обслуживание объектов культурного наследия (уборка и поставка газа к памятному знаку «Вечный огонь», уборка памятников)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309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услуг учреждениями культурно - досуговой сферы (количество творческих коллективов – 284 с численностью 7 200 человек, проведение 3 000 культурно - массовых мероприятий)</a:t>
                      </a:r>
                      <a:endParaRPr lang="ru-RU" sz="1200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63,6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17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библиотеками (число посещений 270 000 раз, количество читателей – 35 200 человек)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24,6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220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музеями (количество выставочных образцов – 7 848,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выставок - 18)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10,0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учреждениями дополнительного образования детей в области искусств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47,9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прочими учреждениями культуры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24,4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15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Капитальный ремонт кровли МАУ «Городской Дворец культуры»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268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МУ «Ухтинский парк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КиО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» МОГО «Ухта»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(в том числе уборка  мостов, лестниц, пешеходных дорожек 0,5 млн. руб.) 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4,4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176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и обеспечение деятельности МУ «Управление культуры администрации МОГО «Ухта»</a:t>
                      </a:r>
                      <a:endParaRPr lang="ru-RU" sz="1200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82183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000"/>
            <a:ext cx="4197600" cy="715089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Развитие культурного </a:t>
            </a:r>
            <a:r>
              <a:rPr lang="ru-RU" sz="1200" dirty="0" smtClean="0">
                <a:solidFill>
                  <a:schemeClr val="tx1"/>
                </a:solidFill>
              </a:rPr>
              <a:t>потенциала, сохранение 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культурного </a:t>
            </a:r>
            <a:r>
              <a:rPr lang="ru-RU" sz="1200" dirty="0">
                <a:solidFill>
                  <a:schemeClr val="tx1"/>
                </a:solidFill>
              </a:rPr>
              <a:t>наследия </a:t>
            </a:r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ru-RU" sz="1200" dirty="0">
                <a:solidFill>
                  <a:schemeClr val="tx1"/>
                </a:solidFill>
              </a:rPr>
              <a:t>гармонизация </a:t>
            </a:r>
            <a:r>
              <a:rPr lang="ru-RU" sz="1200" dirty="0" smtClean="0">
                <a:solidFill>
                  <a:schemeClr val="tx1"/>
                </a:solidFill>
              </a:rPr>
              <a:t>культурной 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жизни населения </a:t>
            </a:r>
            <a:r>
              <a:rPr lang="ru-RU" sz="1200" dirty="0">
                <a:solidFill>
                  <a:schemeClr val="tx1"/>
                </a:solidFill>
              </a:rPr>
              <a:t>муниципального  </a:t>
            </a:r>
            <a:r>
              <a:rPr lang="ru-RU" sz="1200" dirty="0" smtClean="0">
                <a:solidFill>
                  <a:schemeClr val="tx1"/>
                </a:solidFill>
              </a:rPr>
              <a:t>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62347"/>
              </p:ext>
            </p:extLst>
          </p:nvPr>
        </p:nvGraphicFramePr>
        <p:xfrm>
          <a:off x="4680000" y="1080000"/>
          <a:ext cx="4002087" cy="112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8600"/>
              </p:ext>
            </p:extLst>
          </p:nvPr>
        </p:nvGraphicFramePr>
        <p:xfrm>
          <a:off x="468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31837"/>
              </p:ext>
            </p:extLst>
          </p:nvPr>
        </p:nvGraphicFramePr>
        <p:xfrm>
          <a:off x="107505" y="2427515"/>
          <a:ext cx="8928992" cy="3933508"/>
        </p:xfrm>
        <a:graphic>
          <a:graphicData uri="http://schemas.openxmlformats.org/drawingml/2006/table">
            <a:tbl>
              <a:tblPr/>
              <a:tblGrid>
                <a:gridCol w="7157611"/>
                <a:gridCol w="1771381"/>
              </a:tblGrid>
              <a:tr h="144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отсутствие средств к существованию, заболевание и другие остро социальные нужды  - до 6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гражданам, нуждающимся в оплате дополнительных расходов при оказании медицинской помощи по жизненно важным показаниям - до 25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стихийные бедствия на проведение ремонтных или аварийно-восстановительных работ в жилом помещении - до 50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 - до 50 тыс. рублей.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почетным гражданам МОГО «Ухта» и гражданам, награжденным знаком отличия «За заслуги перед Ухтой» (в связи с юбилейными датами,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траурных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05916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999" y="1440000"/>
            <a:ext cx="4197600" cy="7164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Оказание социальной поддержки гражданам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физической культуры и спорта на 2014-2020 годы</a:t>
            </a:r>
          </a:p>
        </p:txBody>
      </p:sp>
      <p:sp>
        <p:nvSpPr>
          <p:cNvPr id="624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4CEE91-D08C-4FCA-917D-F7EDA6794D3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75212"/>
              </p:ext>
            </p:extLst>
          </p:nvPr>
        </p:nvGraphicFramePr>
        <p:xfrm>
          <a:off x="4716016" y="1167507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84735"/>
              </p:ext>
            </p:extLst>
          </p:nvPr>
        </p:nvGraphicFramePr>
        <p:xfrm>
          <a:off x="468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4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46263"/>
              </p:ext>
            </p:extLst>
          </p:nvPr>
        </p:nvGraphicFramePr>
        <p:xfrm>
          <a:off x="107504" y="2827505"/>
          <a:ext cx="8928992" cy="2013268"/>
        </p:xfrm>
        <a:graphic>
          <a:graphicData uri="http://schemas.openxmlformats.org/drawingml/2006/table">
            <a:tbl>
              <a:tblPr/>
              <a:tblGrid>
                <a:gridCol w="7158446"/>
                <a:gridCol w="1770546"/>
              </a:tblGrid>
              <a:tr h="143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муниципальных услуг учреждениями дополнительного образования 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 – спортивными учреждениями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(привлечение к систематическим занятиям спортом 23 500 человек, обеспечение доступа населения к открытым и закрытым спортивным объектам)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106,2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8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Реконструкция АУ «Плавательный бассейн «Юность»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обеспечение деятельности МУ «Управление физической культуры и спорта» администрации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966"/>
              </p:ext>
            </p:extLst>
          </p:nvPr>
        </p:nvGraphicFramePr>
        <p:xfrm>
          <a:off x="360000" y="972000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00" y="1440357"/>
            <a:ext cx="4197600" cy="86400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Совершенствование системы </a:t>
            </a:r>
            <a:r>
              <a:rPr lang="ru-RU" sz="1200" dirty="0" smtClean="0">
                <a:solidFill>
                  <a:schemeClr val="tx1"/>
                </a:solidFill>
              </a:rPr>
              <a:t>физической культуры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ru-RU" sz="1200" dirty="0">
                <a:solidFill>
                  <a:schemeClr val="tx1"/>
                </a:solidFill>
              </a:rPr>
              <a:t>спорта, направленной на </a:t>
            </a:r>
            <a:r>
              <a:rPr lang="ru-RU" sz="1200" dirty="0" smtClean="0">
                <a:solidFill>
                  <a:schemeClr val="tx1"/>
                </a:solidFill>
              </a:rPr>
              <a:t>укрепление </a:t>
            </a:r>
            <a:r>
              <a:rPr lang="ru-RU" sz="1200" dirty="0">
                <a:solidFill>
                  <a:schemeClr val="tx1"/>
                </a:solidFill>
              </a:rPr>
              <a:t>здоровья, </a:t>
            </a:r>
            <a:endParaRPr lang="ru-RU" sz="1200" dirty="0" smtClean="0">
              <a:solidFill>
                <a:schemeClr val="tx1"/>
              </a:solidFill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улучшение качества </a:t>
            </a:r>
            <a:r>
              <a:rPr lang="ru-RU" sz="1200" dirty="0">
                <a:solidFill>
                  <a:schemeClr val="tx1"/>
                </a:solidFill>
              </a:rPr>
              <a:t>жизни населения и развитие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</a:rPr>
              <a:t>массового спорта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643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 txBox="1">
            <a:spLocks/>
          </p:cNvSpPr>
          <p:nvPr/>
        </p:nvSpPr>
        <p:spPr bwMode="auto">
          <a:xfrm>
            <a:off x="3654425" y="31750"/>
            <a:ext cx="5310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с 2013 года по 01 сентября 2017 года»</a:t>
            </a:r>
          </a:p>
        </p:txBody>
      </p:sp>
      <p:sp>
        <p:nvSpPr>
          <p:cNvPr id="63490" name="Прямоугольник 17"/>
          <p:cNvSpPr>
            <a:spLocks noChangeArrowheads="1"/>
          </p:cNvSpPr>
          <p:nvPr/>
        </p:nvSpPr>
        <p:spPr bwMode="auto">
          <a:xfrm>
            <a:off x="250824" y="1264037"/>
            <a:ext cx="8640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результатов</a:t>
            </a:r>
          </a:p>
        </p:txBody>
      </p:sp>
      <p:graphicFrame>
        <p:nvGraphicFramePr>
          <p:cNvPr id="63744" name="Group 2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33791"/>
              </p:ext>
            </p:extLst>
          </p:nvPr>
        </p:nvGraphicFramePr>
        <p:xfrm>
          <a:off x="107505" y="1700213"/>
          <a:ext cx="8928991" cy="2339976"/>
        </p:xfrm>
        <a:graphic>
          <a:graphicData uri="http://schemas.openxmlformats.org/drawingml/2006/table">
            <a:tbl>
              <a:tblPr/>
              <a:tblGrid>
                <a:gridCol w="565596"/>
                <a:gridCol w="1512888"/>
                <a:gridCol w="1017860"/>
                <a:gridCol w="644252"/>
                <a:gridCol w="1058863"/>
                <a:gridCol w="1058862"/>
                <a:gridCol w="1058863"/>
                <a:gridCol w="1054100"/>
                <a:gridCol w="957707"/>
              </a:tblGrid>
              <a:tr h="198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Единица 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Значения показателей по годам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2013 -2014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2014-2015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2015-2016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IV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2016-2017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домов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жилых помещений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жителей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граждан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723" name="Group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74186"/>
              </p:ext>
            </p:extLst>
          </p:nvPr>
        </p:nvGraphicFramePr>
        <p:xfrm>
          <a:off x="107505" y="4425950"/>
          <a:ext cx="8928992" cy="1995488"/>
        </p:xfrm>
        <a:graphic>
          <a:graphicData uri="http://schemas.openxmlformats.org/drawingml/2006/table">
            <a:tbl>
              <a:tblPr/>
              <a:tblGrid>
                <a:gridCol w="511539"/>
                <a:gridCol w="2743271"/>
                <a:gridCol w="1006942"/>
                <a:gridCol w="1860583"/>
                <a:gridCol w="1489434"/>
                <a:gridCol w="1317223"/>
              </a:tblGrid>
              <a:tr h="192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Всего,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млн.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 том числе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Фонда содействия реформированию ЖКХ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республиканского бюджета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бюджета МОГО «Ухта»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этап 2013 - 2014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355,7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95,9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2014 - 2015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2015 - 2016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IV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2016 - 2017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Итого: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801,1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368,7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354,4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78,0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581" name="Прямоугольник 28"/>
          <p:cNvSpPr>
            <a:spLocks noChangeArrowheads="1"/>
          </p:cNvSpPr>
          <p:nvPr/>
        </p:nvSpPr>
        <p:spPr bwMode="auto">
          <a:xfrm>
            <a:off x="320675" y="4050438"/>
            <a:ext cx="8640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 финансирования программы</a:t>
            </a:r>
          </a:p>
        </p:txBody>
      </p:sp>
      <p:sp>
        <p:nvSpPr>
          <p:cNvPr id="635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2E47D-BB87-493E-AEE4-2DBE053F48D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 слишком ли велика долговая нагрузка?</a:t>
            </a:r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55815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обслуживание: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47121" y="5400098"/>
            <a:ext cx="651171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«дешёвые»), </a:t>
            </a: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экономия по расходам на обслуживание муниципального долга составит 11 млн. рублей;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Какие ограничения, устанавливает Бюджетный кодекс Российской Федерации при формировании дефицита бюджета и муниципального долга?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84423"/>
              </p:ext>
            </p:extLst>
          </p:nvPr>
        </p:nvGraphicFramePr>
        <p:xfrm>
          <a:off x="250825" y="1268413"/>
          <a:ext cx="8640960" cy="508452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30435"/>
                <a:gridCol w="1177877"/>
                <a:gridCol w="2952328"/>
                <a:gridCol w="1728192"/>
                <a:gridCol w="1152128"/>
              </a:tblGrid>
              <a:tr h="86409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Предельный объем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п.3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п.6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Верхний </a:t>
                      </a:r>
                      <a:r>
                        <a:rPr lang="ru-RU" sz="120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</a:t>
                      </a:r>
                      <a:r>
                        <a:rPr lang="ru-RU" sz="1200" kern="1200" dirty="0">
                          <a:effectLst/>
                        </a:rPr>
                        <a:t>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474,0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111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1200" dirty="0" smtClean="0">
                          <a:effectLst/>
                        </a:rPr>
                        <a:t>15 % </a:t>
                      </a:r>
                      <a:r>
                        <a:rPr lang="ru-RU" sz="120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244,2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(15%)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 57,1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(3,5%)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6550" y="949325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6662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Как финансируется дефицит бюджета?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22582"/>
              </p:ext>
            </p:extLst>
          </p:nvPr>
        </p:nvGraphicFramePr>
        <p:xfrm>
          <a:off x="107504" y="1481213"/>
          <a:ext cx="8928993" cy="302645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844593"/>
                <a:gridCol w="1482426"/>
                <a:gridCol w="1601974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Источники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45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200" u="none" strike="noStrike" dirty="0">
                          <a:effectLst/>
                        </a:rPr>
                        <a:t>кредитных организаций в валюте Российской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Федерации (привлечение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8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200" u="none" strike="noStrike" dirty="0">
                          <a:effectLst/>
                        </a:rPr>
                        <a:t>кредиты от других бюджетов бюджетной системы Российской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Федерации (привлечение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бюджетного кредита</a:t>
                      </a:r>
                      <a:r>
                        <a:rPr lang="ru-RU" sz="1200" u="none" strike="noStrike" dirty="0" smtClean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8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Бюджетные кредиты от других бюджетов бюджетной системы Российской Федерации (погашение 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бюджетного кредита</a:t>
                      </a:r>
                      <a:r>
                        <a:rPr lang="ru-RU" sz="1200" u="none" strike="noStrike" dirty="0" smtClean="0">
                          <a:effectLst/>
                        </a:rPr>
                        <a:t>)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2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8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2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200" u="none" strike="noStrike" dirty="0" smtClean="0">
                          <a:effectLst/>
                        </a:rPr>
                        <a:t>дефицита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40352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50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30549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сэкономить бюджетные средства?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5" y="1050826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4" y="2035890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5" y="3017800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51200" y="4000600"/>
            <a:ext cx="8813132" cy="859155"/>
            <a:chOff x="151200" y="4093200"/>
            <a:chExt cx="8813132" cy="859155"/>
          </a:xfrm>
        </p:grpSpPr>
        <p:sp>
          <p:nvSpPr>
            <p:cNvPr id="38" name="Пятиугольник 37"/>
            <p:cNvSpPr/>
            <p:nvPr/>
          </p:nvSpPr>
          <p:spPr>
            <a:xfrm rot="10800000">
              <a:off x="151200" y="409320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203529" y="41216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272915" y="41847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1200" y="4983400"/>
            <a:ext cx="8813132" cy="859155"/>
            <a:chOff x="138883" y="5013176"/>
            <a:chExt cx="8813132" cy="859155"/>
          </a:xfrm>
        </p:grpSpPr>
        <p:sp>
          <p:nvSpPr>
            <p:cNvPr id="41" name="Пятиугольник 40"/>
            <p:cNvSpPr/>
            <p:nvPr/>
          </p:nvSpPr>
          <p:spPr>
            <a:xfrm rot="10800000">
              <a:off x="138883" y="501317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03528" y="505775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272914" y="512085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/>
                  </a:solidFill>
                </a:rPr>
                <a:t>5</a:t>
              </a:r>
              <a:endParaRPr lang="ru-RU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51200" y="5966200"/>
            <a:ext cx="8813132" cy="859155"/>
            <a:chOff x="104599" y="5976472"/>
            <a:chExt cx="8813132" cy="859155"/>
          </a:xfrm>
        </p:grpSpPr>
        <p:sp>
          <p:nvSpPr>
            <p:cNvPr id="44" name="Пятиугольник 43"/>
            <p:cNvSpPr/>
            <p:nvPr/>
          </p:nvSpPr>
          <p:spPr>
            <a:xfrm rot="10800000">
              <a:off x="104599" y="5976472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Шестиугольник 44"/>
            <p:cNvSpPr/>
            <p:nvPr/>
          </p:nvSpPr>
          <p:spPr>
            <a:xfrm>
              <a:off x="169244" y="60210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238630" y="60841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6"/>
                  </a:solidFill>
                </a:rPr>
                <a:t>6</a:t>
              </a:r>
              <a:endParaRPr lang="ru-RU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50" y="1322059"/>
            <a:ext cx="47548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структуры администрации МОГО «Ухта»;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21650" y="2199402"/>
            <a:ext cx="58592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</a:t>
            </a:r>
            <a:r>
              <a:rPr lang="ru-RU" dirty="0"/>
              <a:t>на 10 </a:t>
            </a:r>
            <a:r>
              <a:rPr lang="ru-RU" dirty="0" smtClean="0"/>
              <a:t>процентов</a:t>
            </a:r>
          </a:p>
          <a:p>
            <a:r>
              <a:rPr lang="ru-RU" dirty="0" smtClean="0"/>
              <a:t>штатных единиц </a:t>
            </a:r>
            <a:r>
              <a:rPr lang="ru-RU" dirty="0"/>
              <a:t>казённых, бюджетных и автономных учреждений;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5497" y="3289033"/>
            <a:ext cx="67185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доли муниципальных услуг, предоставляемых на платной основе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255497" y="4147984"/>
            <a:ext cx="55162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Ц</a:t>
            </a:r>
            <a:r>
              <a:rPr lang="ru-RU" dirty="0" smtClean="0"/>
              <a:t>ентрализация </a:t>
            </a:r>
            <a:r>
              <a:rPr lang="ru-RU" dirty="0"/>
              <a:t>ряда функций – экономических, бухгалтерских, </a:t>
            </a:r>
          </a:p>
          <a:p>
            <a:r>
              <a:rPr lang="ru-RU" dirty="0"/>
              <a:t>юридических, административно-хозяйственных;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6294" y="5151368"/>
            <a:ext cx="69349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</a:t>
            </a:r>
            <a:r>
              <a:rPr lang="ru-RU" dirty="0" smtClean="0"/>
              <a:t>еревод </a:t>
            </a:r>
            <a:r>
              <a:rPr lang="ru-RU" dirty="0"/>
              <a:t>учреждений из занимаемых площадей немуниципальной собственности</a:t>
            </a:r>
          </a:p>
          <a:p>
            <a:r>
              <a:rPr lang="ru-RU" dirty="0"/>
              <a:t>на свободные муниципальные площади;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42791" y="6241889"/>
            <a:ext cx="28440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Проведение </a:t>
            </a:r>
            <a:r>
              <a:rPr lang="ru-RU" dirty="0"/>
              <a:t>совместных торгов.</a:t>
            </a:r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484313"/>
            <a:ext cx="8639175" cy="41344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Информационный ресурс «Бюджет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МОГО «Ухта» в вопросах и ответах» </a:t>
            </a:r>
            <a:r>
              <a:rPr lang="ru-RU" dirty="0">
                <a:latin typeface="Tahoma" pitchFamily="34" charset="0"/>
                <a:cs typeface="Tahoma" pitchFamily="34" charset="0"/>
              </a:rPr>
              <a:t>подготовлен Финансовым управлением администрации  МОГО «Ухта».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Информационный ресурс «Бюджет МОГО «Ухта» в вопросах и ответах» подготовлен на основании проекта решения Совета МОГО «Ухта» «О бюджете МОГО «Ухта» на 2016 год» и опубликован на  официальном сайте Финансового управления администрации МОГО «Ухта» 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С предложениями и вопросами можно обращаться посредством сайта Финансового управления  администрации МОГО «Ухта»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dirty="0">
                <a:latin typeface="Tahoma" pitchFamily="34" charset="0"/>
                <a:cs typeface="Tahoma" pitchFamily="34" charset="0"/>
              </a:rPr>
              <a:t>, по адресу г. Ухта, ул. Бушуева, 11,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по телефону 8(8216)700-130,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fu02uxta@mail.ru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Где найти информацию о бюджете?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формируется бюджет?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Составление проекта бюджета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Исполнение бюджета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Контроль за исполнением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076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Рассмотрение и утверждение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годового отчета (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передается администрацией в Совет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не 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позднее 1 мая)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64675116"/>
              </p:ext>
            </p:extLst>
          </p:nvPr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234247186"/>
              </p:ext>
            </p:extLst>
          </p:nvPr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Кто формирует бюджет?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20384897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2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гражданин может принять участие в формировании </a:t>
            </a:r>
            <a:r>
              <a:rPr lang="ru-RU" dirty="0" smtClean="0"/>
              <a:t>бюджета?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356713"/>
            <a:ext cx="211147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дминистрации МОГО «Ухта»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42850" y="1116363"/>
            <a:ext cx="2097049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администрации МОГО «Ухта»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13729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059462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226566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b="1" dirty="0" smtClean="0"/>
              <a:t>%</a:t>
            </a:r>
            <a:endParaRPr lang="ru-RU" sz="1400" b="1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967449"/>
            <a:ext cx="2231444" cy="16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07154"/>
              </p:ext>
            </p:extLst>
          </p:nvPr>
        </p:nvGraphicFramePr>
        <p:xfrm>
          <a:off x="107505" y="2660735"/>
          <a:ext cx="8928991" cy="4114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01392"/>
                <a:gridCol w="1180693"/>
                <a:gridCol w="1328280"/>
                <a:gridCol w="1918626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Демография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 среднегодовая, чел.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120 700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120 400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120 300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</a:t>
                      </a:r>
                      <a:r>
                        <a:rPr lang="ru-RU" sz="1200" baseline="0" dirty="0" smtClean="0"/>
                        <a:t> рождаемости (на 1 000 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 смертности (на 1 000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40568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работ (млн.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19 181,7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16 839,3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15 367,8</a:t>
                      </a:r>
                      <a:endParaRPr lang="ru-RU" sz="1200" dirty="0"/>
                    </a:p>
                  </a:txBody>
                  <a:tcPr/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Торговля и услуги населению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(% к предыдущему году)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108,0</a:t>
                      </a:r>
                      <a:endParaRPr lang="ru-RU" sz="1200" dirty="0"/>
                    </a:p>
                  </a:txBody>
                  <a:tcPr/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20 595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20 720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20 790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Денежные доходы населения, труд и занятость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Величина прожиточного минимума (руб. в месяц)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10 717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11 596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населения с доходами ниже</a:t>
                      </a:r>
                      <a:r>
                        <a:rPr lang="ru-RU" sz="1200" baseline="0" dirty="0" smtClean="0"/>
                        <a:t> прожиточного минимума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14,8-14,5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з/п (тыс. руб.)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49,4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безработицы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Учреждения финансируемые из бюджета МОГО «Ухта»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8</a:t>
            </a:r>
            <a:r>
              <a:rPr lang="ru-RU" sz="1400" dirty="0">
                <a:cs typeface="Tahoma" pitchFamily="34" charset="0"/>
              </a:rPr>
              <a:t> 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104</a:t>
            </a:r>
            <a:r>
              <a:rPr lang="ru-RU" sz="1400" dirty="0">
                <a:cs typeface="Tahoma" pitchFamily="34" charset="0"/>
              </a:rPr>
              <a:t> 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47</a:t>
            </a:r>
            <a:r>
              <a:rPr lang="ru-RU" sz="1200" dirty="0">
                <a:cs typeface="Tahoma" pitchFamily="34" charset="0"/>
              </a:rPr>
              <a:t> 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7 767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12 465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560400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280400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000400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720400"/>
            <a:ext cx="1919288" cy="9461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560400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280400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доп. 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2 664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6270" y="3551062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36400" y="2839054"/>
            <a:ext cx="1978025" cy="646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детско-юношеские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2 081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379767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>
                <a:cs typeface="Tahoma" pitchFamily="34" charset="0"/>
              </a:rPr>
              <a:t>528</a:t>
            </a:r>
            <a:r>
              <a:rPr lang="ru-RU" sz="1200" dirty="0">
                <a:cs typeface="Tahoma" pitchFamily="34" charset="0"/>
              </a:rPr>
              <a:t> 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63359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260</a:t>
            </a:r>
            <a:r>
              <a:rPr lang="ru-RU" sz="1200" dirty="0">
                <a:cs typeface="Tahoma" pitchFamily="34" charset="0"/>
              </a:rPr>
              <a:t> 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100637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10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08618" y="4287543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778344"/>
            <a:ext cx="1976438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Многофункциональный центр предоставления государственных и муниципальных услуг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115 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720400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00625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00637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08618" y="5727434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11802</TotalTime>
  <Words>5122</Words>
  <Application>Microsoft Office PowerPoint</Application>
  <PresentationFormat>Экран (4:3)</PresentationFormat>
  <Paragraphs>1217</Paragraphs>
  <Slides>41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Бюджет_для_граждан 2015-2017</vt:lpstr>
      <vt:lpstr>Лист</vt:lpstr>
      <vt:lpstr>БЮДЖЕТ МОГО «УХТА»</vt:lpstr>
      <vt:lpstr>Содержание</vt:lpstr>
      <vt:lpstr>Содержание</vt:lpstr>
      <vt:lpstr>Что такое бюджет?</vt:lpstr>
      <vt:lpstr>Как формируется бюджет?</vt:lpstr>
      <vt:lpstr>Кто формирует бюджет?</vt:lpstr>
      <vt:lpstr>Как гражданин может принять участие в формировании бюджета?</vt:lpstr>
      <vt:lpstr>Социально-экономическая характеристика МОГО «Ухта»</vt:lpstr>
      <vt:lpstr>Учреждения финансируемые из бюджета МОГО «Ухта»</vt:lpstr>
      <vt:lpstr>Приоритетные направления и основные показатели бюджета</vt:lpstr>
      <vt:lpstr>Презентация PowerPoint</vt:lpstr>
      <vt:lpstr>Как формируются доходы?</vt:lpstr>
      <vt:lpstr>Сколько налогов мы платим?</vt:lpstr>
      <vt:lpstr>Презентация PowerPoint</vt:lpstr>
      <vt:lpstr>Презентация PowerPoint</vt:lpstr>
      <vt:lpstr>Сколько доходов не поступит  в бюджет?</vt:lpstr>
      <vt:lpstr>Что делается для увеличения  доходов?</vt:lpstr>
      <vt:lpstr>Презентация PowerPoint</vt:lpstr>
      <vt:lpstr>Как распределяются бюджетные средства?</vt:lpstr>
      <vt:lpstr>Как выполняются майские указы Президента Российской Федерации?</vt:lpstr>
      <vt:lpstr>Какая средняя заработная плата работника бюджетной сферы?</vt:lpstr>
      <vt:lpstr>Сколько расходов приходится на душу населения? </vt:lpstr>
      <vt:lpstr>Как у других? Доходы и расходы на душу населения по сравнению с другими муниципальными образованиями.</vt:lpstr>
      <vt:lpstr>Что такое муниципальная программа?</vt:lpstr>
      <vt:lpstr>Как выглядит бюджет в разрезе муниципальных программ?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 – коммунальное хозяйство на 2014-2020 годы</vt:lpstr>
      <vt:lpstr>Жилье и жилищно – коммунальное хозяйство на 2014-2020 годы</vt:lpstr>
      <vt:lpstr>Развитие образования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Не слишком ли велика долговая нагрузка?</vt:lpstr>
      <vt:lpstr>Какие ограничения, устанавливает Бюджетный кодекс Российской Федерации при формировании дефицита бюджета и муниципального долга?</vt:lpstr>
      <vt:lpstr>Презентация PowerPoint</vt:lpstr>
      <vt:lpstr>Как сэкономить бюджетные средства?</vt:lpstr>
      <vt:lpstr>Где найти информацию о бюджете?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1306</cp:revision>
  <cp:lastPrinted>2016-06-03T12:22:57Z</cp:lastPrinted>
  <dcterms:created xsi:type="dcterms:W3CDTF">2013-11-20T11:05:04Z</dcterms:created>
  <dcterms:modified xsi:type="dcterms:W3CDTF">2016-08-30T13:49:44Z</dcterms:modified>
</cp:coreProperties>
</file>