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5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7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8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9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0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345" r:id="rId2"/>
    <p:sldId id="262" r:id="rId3"/>
    <p:sldId id="330" r:id="rId4"/>
    <p:sldId id="326" r:id="rId5"/>
    <p:sldId id="358" r:id="rId6"/>
    <p:sldId id="312" r:id="rId7"/>
    <p:sldId id="264" r:id="rId8"/>
    <p:sldId id="442" r:id="rId9"/>
    <p:sldId id="443" r:id="rId10"/>
    <p:sldId id="441" r:id="rId11"/>
    <p:sldId id="394" r:id="rId12"/>
    <p:sldId id="395" r:id="rId13"/>
    <p:sldId id="267" r:id="rId14"/>
    <p:sldId id="400" r:id="rId15"/>
    <p:sldId id="392" r:id="rId16"/>
    <p:sldId id="377" r:id="rId17"/>
    <p:sldId id="277" r:id="rId18"/>
    <p:sldId id="378" r:id="rId19"/>
    <p:sldId id="379" r:id="rId20"/>
    <p:sldId id="396" r:id="rId21"/>
    <p:sldId id="435" r:id="rId22"/>
    <p:sldId id="433" r:id="rId23"/>
    <p:sldId id="434" r:id="rId24"/>
    <p:sldId id="431" r:id="rId25"/>
    <p:sldId id="416" r:id="rId26"/>
    <p:sldId id="384" r:id="rId27"/>
    <p:sldId id="315" r:id="rId28"/>
    <p:sldId id="319" r:id="rId29"/>
    <p:sldId id="385" r:id="rId30"/>
    <p:sldId id="436" r:id="rId31"/>
    <p:sldId id="397" r:id="rId32"/>
    <p:sldId id="292" r:id="rId33"/>
    <p:sldId id="278" r:id="rId34"/>
    <p:sldId id="316" r:id="rId35"/>
    <p:sldId id="398" r:id="rId36"/>
    <p:sldId id="418" r:id="rId37"/>
    <p:sldId id="419" r:id="rId38"/>
    <p:sldId id="420" r:id="rId39"/>
    <p:sldId id="422" r:id="rId40"/>
    <p:sldId id="423" r:id="rId41"/>
    <p:sldId id="424" r:id="rId42"/>
    <p:sldId id="425" r:id="rId43"/>
    <p:sldId id="426" r:id="rId44"/>
    <p:sldId id="453" r:id="rId45"/>
    <p:sldId id="427" r:id="rId46"/>
    <p:sldId id="454" r:id="rId47"/>
    <p:sldId id="428" r:id="rId48"/>
    <p:sldId id="429" r:id="rId49"/>
    <p:sldId id="437" r:id="rId50"/>
    <p:sldId id="438" r:id="rId51"/>
    <p:sldId id="430" r:id="rId52"/>
    <p:sldId id="417" r:id="rId53"/>
    <p:sldId id="399" r:id="rId54"/>
    <p:sldId id="410" r:id="rId55"/>
    <p:sldId id="449" r:id="rId56"/>
    <p:sldId id="450" r:id="rId57"/>
    <p:sldId id="447" r:id="rId58"/>
    <p:sldId id="440" r:id="rId59"/>
    <p:sldId id="451" r:id="rId60"/>
    <p:sldId id="448" r:id="rId61"/>
    <p:sldId id="446" r:id="rId62"/>
    <p:sldId id="452" r:id="rId63"/>
    <p:sldId id="317" r:id="rId6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00FF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8553" autoAdjust="0"/>
  </p:normalViewPr>
  <p:slideViewPr>
    <p:cSldViewPr>
      <p:cViewPr>
        <p:scale>
          <a:sx n="77" d="100"/>
          <a:sy n="77" d="100"/>
        </p:scale>
        <p:origin x="-504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6515952732661829E-3"/>
                  <c:y val="1.6311272159355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42552437225924E-2"/>
                  <c:y val="-5.4370907197851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03190546532373E-2"/>
                  <c:y val="5.4370907197851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72871491879137E-2"/>
                  <c:y val="2.1748362879140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3473.7</c:v>
                </c:pt>
                <c:pt idx="1">
                  <c:v>3537.2</c:v>
                </c:pt>
                <c:pt idx="2">
                  <c:v>3609</c:v>
                </c:pt>
                <c:pt idx="3">
                  <c:v>3507.5</c:v>
                </c:pt>
                <c:pt idx="4">
                  <c:v>3149.5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6515952732661829E-3"/>
                  <c:y val="-2.7185453598925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42552437225895E-2"/>
                  <c:y val="-3.2622544318711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72871491879137E-2"/>
                  <c:y val="-1.2295531139545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12233382572657E-2"/>
                  <c:y val="-1.3014340219744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3877,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015423929105025E-2"/>
                  <c:y val="-5.43751883716469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3614.9</c:v>
                </c:pt>
                <c:pt idx="1">
                  <c:v>3581.2</c:v>
                </c:pt>
                <c:pt idx="2">
                  <c:v>4076.1</c:v>
                </c:pt>
                <c:pt idx="3">
                  <c:v>3877.5</c:v>
                </c:pt>
                <c:pt idx="4">
                  <c:v>3149.5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9.1819143279194201E-3"/>
                  <c:y val="-2.7185453598925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212762186129473E-3"/>
                  <c:y val="-4.3496725758281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515952732661829E-3"/>
                  <c:y val="-3.2622544318711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212762186129473E-3"/>
                  <c:y val="-1.6311272159355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908366663964606E-3"/>
                  <c:y val="-4.89338164780667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141.19999999999999</c:v>
                </c:pt>
                <c:pt idx="1">
                  <c:v>44</c:v>
                </c:pt>
                <c:pt idx="2">
                  <c:v>467.1</c:v>
                </c:pt>
                <c:pt idx="3">
                  <c:v>370.1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13376"/>
        <c:axId val="91814912"/>
      </c:barChart>
      <c:catAx>
        <c:axId val="918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1814912"/>
        <c:crosses val="autoZero"/>
        <c:auto val="1"/>
        <c:lblAlgn val="ctr"/>
        <c:lblOffset val="100"/>
        <c:noMultiLvlLbl val="0"/>
      </c:catAx>
      <c:valAx>
        <c:axId val="918149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81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16279069767435"/>
          <c:y val="0.34926470588235298"/>
          <c:w val="9.9534883720930237E-2"/>
          <c:h val="0.3786764705882352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2016 год</a:t>
            </a:r>
            <a:endParaRPr lang="ru-RU" sz="1600" dirty="0"/>
          </a:p>
        </c:rich>
      </c:tx>
      <c:layout>
        <c:manualLayout>
          <c:xMode val="edge"/>
          <c:yMode val="edge"/>
          <c:x val="0.39193980170358123"/>
          <c:y val="2.187657577285597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0839035897211877"/>
                  <c:y val="-8.94427846216337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endParaRPr lang="ru-RU" dirty="0" smtClean="0"/>
                  </a:p>
                  <a:p>
                    <a:r>
                      <a:rPr lang="ru-RU" dirty="0" err="1" smtClean="0"/>
                      <a:t>дартвенные</a:t>
                    </a:r>
                    <a:r>
                      <a:rPr lang="ru-RU" dirty="0" smtClean="0"/>
                      <a:t> вопросы</a:t>
                    </a:r>
                  </a:p>
                  <a:p>
                    <a:r>
                      <a:rPr lang="ru-RU" dirty="0" smtClean="0"/>
                      <a:t>257,6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8370779315122"/>
                  <c:y val="-1.26648848355561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безопасность </a:t>
                    </a:r>
                    <a:r>
                      <a:rPr lang="ru-RU" dirty="0"/>
                      <a:t>29,8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918107389777199E-2"/>
                  <c:y val="3.099910701735529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 </a:t>
                    </a:r>
                    <a:r>
                      <a:rPr lang="ru-RU" dirty="0"/>
                      <a:t>256,0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62029859930104E-2"/>
                  <c:y val="0.157749587271138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 </a:t>
                    </a:r>
                    <a:r>
                      <a:rPr lang="ru-RU" dirty="0"/>
                      <a:t>225,3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582003708989598"/>
                  <c:y val="0.110110754653018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2 010,9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415133361250504E-2"/>
                  <c:y val="-1.9710559244161908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Культура</a:t>
                    </a:r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155,5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303735482382306"/>
                  <c:y val="-7.255776825997921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Социальная </a:t>
                    </a:r>
                    <a:r>
                      <a:rPr lang="ru-RU" sz="900" dirty="0" smtClean="0"/>
                      <a:t>политика</a:t>
                    </a:r>
                  </a:p>
                  <a:p>
                    <a:r>
                      <a:rPr lang="ru-RU" sz="900" dirty="0" smtClean="0"/>
                      <a:t>97,9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176335108064921"/>
                  <c:y val="-0.1577650904420540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Физическая </a:t>
                    </a:r>
                    <a:r>
                      <a:rPr lang="ru-RU" sz="900" dirty="0"/>
                      <a:t>культура и </a:t>
                    </a:r>
                    <a:r>
                      <a:rPr lang="ru-RU" sz="900" dirty="0" smtClean="0"/>
                      <a:t>спорт</a:t>
                    </a:r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56,4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937998342064559E-2"/>
                  <c:y val="-0.16651576913642524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Средства массовой </a:t>
                    </a:r>
                    <a:r>
                      <a:rPr lang="ru-RU" sz="900" dirty="0" smtClean="0"/>
                      <a:t>информации </a:t>
                    </a:r>
                    <a:r>
                      <a:rPr lang="ru-RU" sz="900" dirty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5232889578123124"/>
                  <c:y val="-0.16265434927954367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Обслуживание </a:t>
                    </a:r>
                    <a:r>
                      <a:rPr lang="ru-RU" sz="900" dirty="0" err="1" smtClean="0"/>
                      <a:t>муниципально</a:t>
                    </a:r>
                    <a:endParaRPr lang="ru-RU" sz="900" dirty="0" smtClean="0"/>
                  </a:p>
                  <a:p>
                    <a:r>
                      <a:rPr lang="ru-RU" sz="900" dirty="0" err="1" smtClean="0"/>
                      <a:t>го</a:t>
                    </a:r>
                    <a:r>
                      <a:rPr lang="ru-RU" sz="900" dirty="0" smtClean="0"/>
                      <a:t> долга </a:t>
                    </a:r>
                  </a:p>
                  <a:p>
                    <a:r>
                      <a:rPr lang="ru-RU" sz="900" dirty="0" smtClean="0"/>
                      <a:t>57,1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257.60000000000002</c:v>
                </c:pt>
                <c:pt idx="1">
                  <c:v>29.8</c:v>
                </c:pt>
                <c:pt idx="2">
                  <c:v>256</c:v>
                </c:pt>
                <c:pt idx="3">
                  <c:v>225.3</c:v>
                </c:pt>
                <c:pt idx="4">
                  <c:v>2010.9</c:v>
                </c:pt>
                <c:pt idx="5">
                  <c:v>155.5</c:v>
                </c:pt>
                <c:pt idx="6">
                  <c:v>97.9</c:v>
                </c:pt>
                <c:pt idx="7">
                  <c:v>56.4</c:v>
                </c:pt>
                <c:pt idx="8">
                  <c:v>3</c:v>
                </c:pt>
                <c:pt idx="9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774496068607218"/>
          <c:w val="0.7984299420599047"/>
          <c:h val="0.76917883410612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3"/>
              </a:solidFill>
            </c:spPr>
          </c:dPt>
          <c:dPt>
            <c:idx val="7"/>
            <c:bubble3D val="0"/>
            <c:spPr>
              <a:solidFill>
                <a:schemeClr val="accent4"/>
              </a:solidFill>
            </c:spPr>
          </c:dPt>
          <c:dPt>
            <c:idx val="8"/>
            <c:bubble3D val="0"/>
            <c:spPr>
              <a:solidFill>
                <a:schemeClr val="accent5"/>
              </a:solidFill>
            </c:spPr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245618545471878"/>
                  <c:y val="-3.75601187681655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физической культуры и </a:t>
                    </a:r>
                    <a:r>
                      <a:rPr lang="ru-RU" dirty="0" smtClean="0"/>
                      <a:t>спорта  </a:t>
                    </a:r>
                  </a:p>
                  <a:p>
                    <a:r>
                      <a:rPr lang="ru-RU" dirty="0" smtClean="0"/>
                      <a:t>            122,3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006793953628919E-3"/>
                  <c:y val="-6.6641356876188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поддержка   </a:t>
                    </a:r>
                  </a:p>
                  <a:p>
                    <a:r>
                      <a:rPr lang="ru-RU" dirty="0" smtClean="0"/>
                      <a:t>                2,9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362869169969083E-2"/>
                  <c:y val="-1.37171600379443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203,9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681713524980652E-2"/>
                  <c:y val="-0.107032525455678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Жилье </a:t>
                    </a:r>
                    <a:r>
                      <a:rPr lang="ru-RU" dirty="0"/>
                      <a:t>и жилищно-коммунальное </a:t>
                    </a:r>
                    <a:r>
                      <a:rPr lang="ru-RU" dirty="0" smtClean="0"/>
                      <a:t>хозяйство</a:t>
                    </a:r>
                  </a:p>
                  <a:p>
                    <a:r>
                      <a:rPr lang="ru-RU" dirty="0" smtClean="0"/>
                      <a:t>                </a:t>
                    </a:r>
                    <a:r>
                      <a:rPr lang="ru-RU" dirty="0"/>
                      <a:t>237,3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604836409661975E-2"/>
                  <c:y val="-3.3343172259926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экономики        </a:t>
                    </a:r>
                  </a:p>
                  <a:p>
                    <a:r>
                      <a:rPr lang="ru-RU" dirty="0" smtClean="0"/>
                      <a:t>             1,4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142625663322156E-2"/>
                  <c:y val="4.06586516734996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транспортной </a:t>
                    </a:r>
                    <a:r>
                      <a:rPr lang="ru-RU" dirty="0" smtClean="0"/>
                      <a:t>системы</a:t>
                    </a:r>
                  </a:p>
                  <a:p>
                    <a:r>
                      <a:rPr lang="ru-RU" dirty="0" smtClean="0"/>
                      <a:t>             </a:t>
                    </a:r>
                    <a:r>
                      <a:rPr lang="ru-RU" dirty="0"/>
                      <a:t>222,9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845128984700655E-2"/>
                  <c:y val="-6.621733306734307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системы муниципального </a:t>
                    </a:r>
                    <a:r>
                      <a:rPr lang="ru-RU" dirty="0" smtClean="0"/>
                      <a:t>управления </a:t>
                    </a:r>
                  </a:p>
                  <a:p>
                    <a:r>
                      <a:rPr lang="ru-RU" dirty="0" smtClean="0"/>
                      <a:t>              144,1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491782029228133E-2"/>
                  <c:y val="0.109983796305720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Безопасность </a:t>
                    </a:r>
                    <a:r>
                      <a:rPr lang="ru-RU" dirty="0"/>
                      <a:t>жизнедеятельности </a:t>
                    </a:r>
                    <a:r>
                      <a:rPr lang="ru-RU" dirty="0" smtClean="0"/>
                      <a:t>населения</a:t>
                    </a:r>
                  </a:p>
                  <a:p>
                    <a:r>
                      <a:rPr lang="ru-RU" baseline="0" dirty="0" smtClean="0"/>
                      <a:t>           </a:t>
                    </a:r>
                    <a:r>
                      <a:rPr lang="ru-RU" dirty="0" smtClean="0"/>
                      <a:t>41,1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4295530141721255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</a:t>
                    </a:r>
                    <a:r>
                      <a:rPr lang="ru-RU" dirty="0" smtClean="0"/>
                      <a:t>образования         </a:t>
                    </a:r>
                  </a:p>
                  <a:p>
                    <a:r>
                      <a:rPr lang="ru-RU" dirty="0" smtClean="0"/>
                      <a:t>         1 </a:t>
                    </a:r>
                    <a:r>
                      <a:rPr lang="ru-RU" dirty="0"/>
                      <a:t>945,0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25513138586156764"/>
                  <c:y val="5.72884054017742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Переселение </a:t>
                    </a:r>
                    <a:r>
                      <a:rPr lang="ru-RU" dirty="0" smtClean="0"/>
                      <a:t>граждан       </a:t>
                    </a:r>
                  </a:p>
                  <a:p>
                    <a:r>
                      <a:rPr lang="ru-RU" dirty="0" smtClean="0"/>
                      <a:t>             35,8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 algn="just">
                  <a:defRPr sz="1199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экономики</c:v>
                </c:pt>
                <c:pt idx="5">
                  <c:v>Развитие транспортной системы</c:v>
                </c:pt>
                <c:pt idx="6">
                  <c:v>Развитие системы муниципального управления</c:v>
                </c:pt>
                <c:pt idx="7">
                  <c:v>Безопасность жизнедеятельности населения</c:v>
                </c:pt>
                <c:pt idx="8">
                  <c:v>Развитие образования</c:v>
                </c:pt>
                <c:pt idx="9">
                  <c:v>Переселение граждан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122.3</c:v>
                </c:pt>
                <c:pt idx="1">
                  <c:v>2.9</c:v>
                </c:pt>
                <c:pt idx="2">
                  <c:v>203.9</c:v>
                </c:pt>
                <c:pt idx="3">
                  <c:v>237.3</c:v>
                </c:pt>
                <c:pt idx="4">
                  <c:v>1.4</c:v>
                </c:pt>
                <c:pt idx="5">
                  <c:v>222.9</c:v>
                </c:pt>
                <c:pt idx="6">
                  <c:v>144.1</c:v>
                </c:pt>
                <c:pt idx="7">
                  <c:v>41.1</c:v>
                </c:pt>
                <c:pt idx="8">
                  <c:v>1945</c:v>
                </c:pt>
                <c:pt idx="9">
                  <c:v>35.799999999999997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60.8</c:v>
                </c:pt>
                <c:pt idx="2">
                  <c:v>144.1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42912"/>
        <c:axId val="106744448"/>
      </c:barChart>
      <c:catAx>
        <c:axId val="10674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6744448"/>
        <c:crosses val="autoZero"/>
        <c:auto val="1"/>
        <c:lblAlgn val="ctr"/>
        <c:lblOffset val="100"/>
        <c:noMultiLvlLbl val="0"/>
      </c:catAx>
      <c:valAx>
        <c:axId val="10674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74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1.8</c:v>
                </c:pt>
                <c:pt idx="1">
                  <c:v>0.7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08960"/>
        <c:axId val="106799104"/>
      </c:barChart>
      <c:catAx>
        <c:axId val="10800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6799104"/>
        <c:crosses val="autoZero"/>
        <c:auto val="1"/>
        <c:lblAlgn val="ctr"/>
        <c:lblOffset val="100"/>
        <c:noMultiLvlLbl val="0"/>
      </c:catAx>
      <c:valAx>
        <c:axId val="106799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00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26.6</c:v>
                </c:pt>
                <c:pt idx="2">
                  <c:v>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67424"/>
        <c:axId val="108975616"/>
      </c:barChart>
      <c:catAx>
        <c:axId val="1089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8975616"/>
        <c:crosses val="autoZero"/>
        <c:auto val="1"/>
        <c:lblAlgn val="ctr"/>
        <c:lblOffset val="100"/>
        <c:noMultiLvlLbl val="0"/>
      </c:catAx>
      <c:valAx>
        <c:axId val="108975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96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193.1</c:v>
                </c:pt>
                <c:pt idx="1">
                  <c:v>293.5</c:v>
                </c:pt>
                <c:pt idx="2">
                  <c:v>222.9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14944"/>
        <c:axId val="108964864"/>
      </c:barChart>
      <c:catAx>
        <c:axId val="10891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8964864"/>
        <c:crosses val="autoZero"/>
        <c:auto val="1"/>
        <c:lblAlgn val="ctr"/>
        <c:lblOffset val="100"/>
        <c:noMultiLvlLbl val="0"/>
      </c:catAx>
      <c:valAx>
        <c:axId val="108964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91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210.9</c:v>
                </c:pt>
                <c:pt idx="1">
                  <c:v>418.7</c:v>
                </c:pt>
                <c:pt idx="2">
                  <c:v>237.3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63744"/>
        <c:axId val="107665280"/>
      </c:barChart>
      <c:catAx>
        <c:axId val="10766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7665280"/>
        <c:crosses val="autoZero"/>
        <c:auto val="1"/>
        <c:lblAlgn val="ctr"/>
        <c:lblOffset val="100"/>
        <c:noMultiLvlLbl val="0"/>
      </c:catAx>
      <c:valAx>
        <c:axId val="107665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66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2239.4</c:v>
                </c:pt>
                <c:pt idx="1">
                  <c:v>1956.2</c:v>
                </c:pt>
                <c:pt idx="2">
                  <c:v>1945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00096"/>
        <c:axId val="108501632"/>
      </c:barChart>
      <c:catAx>
        <c:axId val="1085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8501632"/>
        <c:crosses val="autoZero"/>
        <c:auto val="1"/>
        <c:lblAlgn val="ctr"/>
        <c:lblOffset val="100"/>
        <c:noMultiLvlLbl val="0"/>
      </c:catAx>
      <c:valAx>
        <c:axId val="10850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50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215.8</c:v>
                </c:pt>
                <c:pt idx="1">
                  <c:v>185</c:v>
                </c:pt>
                <c:pt idx="2" formatCode="General">
                  <c:v>203.9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55200"/>
        <c:axId val="111714304"/>
      </c:barChart>
      <c:catAx>
        <c:axId val="10875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714304"/>
        <c:crosses val="autoZero"/>
        <c:auto val="1"/>
        <c:lblAlgn val="ctr"/>
        <c:lblOffset val="100"/>
        <c:noMultiLvlLbl val="0"/>
      </c:catAx>
      <c:valAx>
        <c:axId val="111714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75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51648"/>
        <c:axId val="55453184"/>
      </c:barChart>
      <c:catAx>
        <c:axId val="5545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55453184"/>
        <c:crosses val="autoZero"/>
        <c:auto val="1"/>
        <c:lblAlgn val="ctr"/>
        <c:lblOffset val="100"/>
        <c:noMultiLvlLbl val="0"/>
      </c:catAx>
      <c:valAx>
        <c:axId val="55453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45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1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Городской округ "Усинск"</c:v>
                </c:pt>
                <c:pt idx="1">
                  <c:v>Городской округ "Инта"</c:v>
                </c:pt>
                <c:pt idx="2">
                  <c:v>Городской округ "Воркута"</c:v>
                </c:pt>
                <c:pt idx="3">
                  <c:v>Городской округ "Сыктывкар"</c:v>
                </c:pt>
                <c:pt idx="4">
                  <c:v>Городской округ "Ухта"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23.2</c:v>
                </c:pt>
                <c:pt idx="1">
                  <c:v>11.2</c:v>
                </c:pt>
                <c:pt idx="2">
                  <c:v>10.6</c:v>
                </c:pt>
                <c:pt idx="3">
                  <c:v>7.1</c:v>
                </c:pt>
                <c:pt idx="4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37216"/>
        <c:axId val="100208640"/>
      </c:barChart>
      <c:catAx>
        <c:axId val="10013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0208640"/>
        <c:crosses val="autoZero"/>
        <c:auto val="1"/>
        <c:lblAlgn val="ctr"/>
        <c:lblOffset val="100"/>
        <c:noMultiLvlLbl val="0"/>
      </c:catAx>
      <c:valAx>
        <c:axId val="10020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013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133.19999999999999</c:v>
                </c:pt>
                <c:pt idx="1">
                  <c:v>119.7</c:v>
                </c:pt>
                <c:pt idx="2" formatCode="General">
                  <c:v>122.3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75072"/>
        <c:axId val="55876608"/>
      </c:barChart>
      <c:catAx>
        <c:axId val="558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55876608"/>
        <c:crosses val="autoZero"/>
        <c:auto val="1"/>
        <c:lblAlgn val="ctr"/>
        <c:lblOffset val="100"/>
        <c:noMultiLvlLbl val="0"/>
      </c:catAx>
      <c:valAx>
        <c:axId val="55876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7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91442005502213E-3"/>
          <c:y val="0.15412032140728951"/>
          <c:w val="0.84211758957102678"/>
          <c:h val="0.824608953983468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33800505216934473"/>
                  <c:y val="-4.3568030680573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Контрольно-счетной палаты МОГО </a:t>
                    </a:r>
                    <a:r>
                      <a:rPr lang="ru-RU" dirty="0" smtClean="0"/>
                      <a:t>«Ухта»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6,1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5401438446575625"/>
                  <c:y val="-0.139755755853967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 МОГО </a:t>
                    </a:r>
                    <a:r>
                      <a:rPr lang="ru-RU" dirty="0" smtClean="0"/>
                      <a:t>«Ухта»</a:t>
                    </a:r>
                  </a:p>
                  <a:p>
                    <a:r>
                      <a:rPr lang="ru-RU" dirty="0" smtClean="0"/>
                      <a:t>13,4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213619861446654"/>
                  <c:y val="-0.186352490415927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печатным </a:t>
                    </a:r>
                    <a:r>
                      <a:rPr lang="ru-RU" dirty="0" smtClean="0"/>
                      <a:t>изданиям</a:t>
                    </a:r>
                  </a:p>
                  <a:p>
                    <a:r>
                      <a:rPr lang="ru-RU" dirty="0" smtClean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036856588085338E-2"/>
                  <c:y val="-0.1333393360835729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Всероссийская сельскохозяйственная перепись населения 2016 </a:t>
                    </a:r>
                    <a:r>
                      <a:rPr lang="ru-RU" dirty="0" smtClean="0"/>
                      <a:t>года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0,5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212923611124201E-3"/>
                  <c:y val="-0.114680980612543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МУ Управление капитального </a:t>
                    </a:r>
                    <a:r>
                      <a:rPr lang="ru-RU" dirty="0" smtClean="0"/>
                      <a:t>строительства</a:t>
                    </a:r>
                  </a:p>
                  <a:p>
                    <a:r>
                      <a:rPr lang="ru-RU" dirty="0" smtClean="0"/>
                      <a:t>21,9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938249798986554E-3"/>
                  <c:y val="-8.51043606987391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Составление списков кандидатов в присяжные заседатели федеральных </a:t>
                    </a:r>
                    <a:r>
                      <a:rPr lang="ru-RU" dirty="0" smtClean="0"/>
                      <a:t>судов</a:t>
                    </a:r>
                  </a:p>
                  <a:p>
                    <a:r>
                      <a:rPr lang="ru-RU" dirty="0" smtClean="0"/>
                      <a:t>0,6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9.43762805611958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Доплаты к пенсиям муниципальных </a:t>
                    </a:r>
                    <a:r>
                      <a:rPr lang="ru-RU" dirty="0" smtClean="0"/>
                      <a:t>служащих </a:t>
                    </a:r>
                    <a:r>
                      <a:rPr lang="ru-RU" dirty="0"/>
                      <a:t>14,3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03099574731676E-2"/>
                  <c:y val="-4.12750944054980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Исполнение судебных актов 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579503407342695E-2"/>
                  <c:y val="7.62525303826270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</a:t>
                    </a:r>
                    <a:r>
                      <a:rPr lang="ru-RU" dirty="0" smtClean="0"/>
                      <a:t>ЧС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2257875301990991E-3"/>
                  <c:y val="0.170296734706244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и обеспечение деятельности администрации МОГО </a:t>
                    </a:r>
                    <a:r>
                      <a:rPr lang="ru-RU" dirty="0" smtClean="0"/>
                      <a:t>«Ухта»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130,0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Содержание Контрольно-счетной палаты МОГО "Ухта"</c:v>
                </c:pt>
                <c:pt idx="1">
                  <c:v>Содержание Совета МОГО "Ухта"</c:v>
                </c:pt>
                <c:pt idx="2">
                  <c:v>Субсидии печатным изданиям</c:v>
                </c:pt>
                <c:pt idx="3">
                  <c:v>Всероссийская сельскохозяйственная перепись населения 2016 года</c:v>
                </c:pt>
                <c:pt idx="4">
                  <c:v>Содержание МУ Управление капитального строительства</c:v>
                </c:pt>
                <c:pt idx="5">
                  <c:v>Составление списков кандидатов в присяжные заседатели федеральных судов</c:v>
                </c:pt>
                <c:pt idx="6">
                  <c:v>Доплаты к пенсиям муниципальных служащих</c:v>
                </c:pt>
                <c:pt idx="7">
                  <c:v>Исполнение судебных актов </c:v>
                </c:pt>
                <c:pt idx="8">
                  <c:v>Резервный фонд на ликвидацию ЧС</c:v>
                </c:pt>
                <c:pt idx="9">
                  <c:v>Содержание и обеспечение деятельности администрации МОГО "Ухта"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6.1</c:v>
                </c:pt>
                <c:pt idx="1">
                  <c:v>13.4</c:v>
                </c:pt>
                <c:pt idx="2">
                  <c:v>3</c:v>
                </c:pt>
                <c:pt idx="3">
                  <c:v>0.5</c:v>
                </c:pt>
                <c:pt idx="4">
                  <c:v>21.9</c:v>
                </c:pt>
                <c:pt idx="5">
                  <c:v>0.6</c:v>
                </c:pt>
                <c:pt idx="6">
                  <c:v>14.3</c:v>
                </c:pt>
                <c:pt idx="7">
                  <c:v>2</c:v>
                </c:pt>
                <c:pt idx="8">
                  <c:v>1</c:v>
                </c:pt>
                <c:pt idx="9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 МОГО "Ухта"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33536"/>
        <c:axId val="1116350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МОГО "Ухта"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0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69498106767762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28249684461294E-3"/>
                  <c:y val="-4.05174575197350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3116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467348800952918E-2"/>
                  <c:y val="-4.0517269852899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456499368922585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228249684461401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73728"/>
        <c:axId val="111675264"/>
      </c:lineChart>
      <c:catAx>
        <c:axId val="11163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11635072"/>
        <c:crosses val="autoZero"/>
        <c:auto val="1"/>
        <c:lblAlgn val="ctr"/>
        <c:lblOffset val="100"/>
        <c:noMultiLvlLbl val="0"/>
      </c:catAx>
      <c:valAx>
        <c:axId val="11163507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11633536"/>
        <c:crosses val="autoZero"/>
        <c:crossBetween val="between"/>
      </c:valAx>
      <c:catAx>
        <c:axId val="111673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1675264"/>
        <c:crosses val="autoZero"/>
        <c:auto val="1"/>
        <c:lblAlgn val="ctr"/>
        <c:lblOffset val="100"/>
        <c:noMultiLvlLbl val="0"/>
      </c:catAx>
      <c:valAx>
        <c:axId val="111675264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11673728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1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Городской округ "Усинск"</c:v>
                </c:pt>
                <c:pt idx="1">
                  <c:v>Городской округ "Инта"</c:v>
                </c:pt>
                <c:pt idx="2">
                  <c:v>Городской округ "Воркута"</c:v>
                </c:pt>
                <c:pt idx="3">
                  <c:v>Городской округ "Сыктывкар"</c:v>
                </c:pt>
                <c:pt idx="4">
                  <c:v>Городской округ "Ухта"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45.7</c:v>
                </c:pt>
                <c:pt idx="1">
                  <c:v>32.700000000000003</c:v>
                </c:pt>
                <c:pt idx="2">
                  <c:v>28.4</c:v>
                </c:pt>
                <c:pt idx="3">
                  <c:v>17</c:v>
                </c:pt>
                <c:pt idx="4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29120"/>
        <c:axId val="100230656"/>
      </c:barChart>
      <c:catAx>
        <c:axId val="100229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0230656"/>
        <c:crosses val="autoZero"/>
        <c:auto val="1"/>
        <c:lblAlgn val="ctr"/>
        <c:lblOffset val="100"/>
        <c:noMultiLvlLbl val="0"/>
      </c:catAx>
      <c:valAx>
        <c:axId val="10023065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022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2015 год</a:t>
            </a:r>
          </a:p>
          <a:p>
            <a:pPr>
              <a:defRPr sz="1400"/>
            </a:pPr>
            <a:r>
              <a:rPr lang="ru-RU" sz="1400" dirty="0" smtClean="0"/>
              <a:t>ожидаемое исполнение</a:t>
            </a:r>
            <a:endParaRPr lang="ru-RU" sz="1400" dirty="0"/>
          </a:p>
        </c:rich>
      </c:tx>
      <c:layout>
        <c:manualLayout>
          <c:xMode val="edge"/>
          <c:yMode val="edge"/>
          <c:x val="0.28250168728908881"/>
          <c:y val="1.4553708564207252E-2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0950721237691E-2"/>
          <c:y val="0.1368038764042798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ожидаемое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42452130641814"/>
                  <c:y val="-7.91650909702088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11893510540179"/>
                  <c:y val="-8.48183078738984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- 1 050,8 млн. руб.</c:v>
                </c:pt>
                <c:pt idx="1">
                  <c:v>Неналоговые  доходы - 275,8 млн. руб.</c:v>
                </c:pt>
                <c:pt idx="2">
                  <c:v>Безвозмездные поступления - 2 180,9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</c:v>
                </c:pt>
                <c:pt idx="1">
                  <c:v>7.8E-2</c:v>
                </c:pt>
                <c:pt idx="2">
                  <c:v>0.622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3.826530612244898E-2"/>
          <c:y val="0.68654434250764518"/>
          <c:w val="0.84183673469387754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37" dirty="0"/>
              <a:t>2015 </a:t>
            </a:r>
            <a:r>
              <a:rPr lang="ru-RU" sz="1437" dirty="0" smtClean="0"/>
              <a:t>год</a:t>
            </a:r>
          </a:p>
          <a:p>
            <a:pPr>
              <a:defRPr sz="1475"/>
            </a:pPr>
            <a:r>
              <a:rPr lang="ru-RU" sz="1437" dirty="0" smtClean="0"/>
              <a:t>план</a:t>
            </a:r>
            <a:endParaRPr lang="ru-RU" sz="1400" dirty="0"/>
          </a:p>
        </c:rich>
      </c:tx>
      <c:layout/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2108626198083"/>
          <c:y val="0.18217054263565891"/>
          <c:w val="0.75718849840255587"/>
          <c:h val="0.3953488372093023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2015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604607632683915"/>
                  <c:y val="-8.22687396254286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- 1 154,6 млн. руб.</c:v>
                </c:pt>
                <c:pt idx="1">
                  <c:v>Неналоговые доходы - 273,5 млн. руб.</c:v>
                </c:pt>
                <c:pt idx="2">
                  <c:v>Безвозмездные поступления - 2 180,9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0.32</c:v>
                </c:pt>
                <c:pt idx="1">
                  <c:v>7.5999999999999998E-2</c:v>
                </c:pt>
                <c:pt idx="2">
                  <c:v>0.60399999999999998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2016 </a:t>
            </a:r>
            <a:r>
              <a:rPr lang="ru-RU" sz="1400" dirty="0"/>
              <a:t>год</a:t>
            </a:r>
          </a:p>
        </c:rich>
      </c:tx>
      <c:layout/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4179905696843331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85298786352139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- 1 051,2 млн. руб.</c:v>
                </c:pt>
                <c:pt idx="1">
                  <c:v>Неналоговые доходы - 250,2 млн. руб.</c:v>
                </c:pt>
                <c:pt idx="2">
                  <c:v>Безвозмездные поступления - 1 848,1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0.33400000000000002</c:v>
                </c:pt>
                <c:pt idx="1">
                  <c:v>7.9000000000000001E-2</c:v>
                </c:pt>
                <c:pt idx="2">
                  <c:v>0.58699999999999997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5.6265984654731455E-2"/>
          <c:y val="0.6811819595645412"/>
          <c:w val="0.91304347826086962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945307459031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9453074590313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(ожидаемое исполнение)</c:v>
                </c:pt>
                <c:pt idx="6">
                  <c:v>2016 год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1476.2</c:v>
                </c:pt>
                <c:pt idx="1">
                  <c:v>1756.8</c:v>
                </c:pt>
                <c:pt idx="2">
                  <c:v>1885.2</c:v>
                </c:pt>
                <c:pt idx="3">
                  <c:v>1973.2</c:v>
                </c:pt>
                <c:pt idx="4">
                  <c:v>1440.2</c:v>
                </c:pt>
                <c:pt idx="5">
                  <c:v>1326.6</c:v>
                </c:pt>
                <c:pt idx="6">
                  <c:v>1301.4000000000001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7358515488173869E-2"/>
                  <c:y val="1.0169169188206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38749884777953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678281091569636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98437355972428E-2"/>
                  <c:y val="-5.08478478248031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57140184690784E-2"/>
                  <c:y val="-3.4593146297850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9843735597238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798437355972477E-2"/>
                  <c:y val="1.0169369376583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678281091569796E-2"/>
                  <c:y val="1.5254154159063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(ожидаемое исполнение)</c:v>
                </c:pt>
                <c:pt idx="6">
                  <c:v>2016 год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852.5</c:v>
                </c:pt>
                <c:pt idx="1">
                  <c:v>928.5</c:v>
                </c:pt>
                <c:pt idx="2">
                  <c:v>1074.8</c:v>
                </c:pt>
                <c:pt idx="3">
                  <c:v>1259.9000000000001</c:v>
                </c:pt>
                <c:pt idx="4">
                  <c:v>784.6</c:v>
                </c:pt>
                <c:pt idx="5">
                  <c:v>717.8</c:v>
                </c:pt>
                <c:pt idx="6">
                  <c:v>721.5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78671752576581E-2"/>
                  <c:y val="5.08478478248031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98828016979345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477701626389625E-2"/>
                  <c:y val="1.5356057526834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18984281382061E-2"/>
                  <c:y val="1.7796746738681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91859362037518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(ожидаемое исполнение)</c:v>
                </c:pt>
                <c:pt idx="6">
                  <c:v>2016 год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169.2</c:v>
                </c:pt>
                <c:pt idx="1">
                  <c:v>224.8</c:v>
                </c:pt>
                <c:pt idx="2">
                  <c:v>252.4</c:v>
                </c:pt>
                <c:pt idx="3">
                  <c:v>196.9</c:v>
                </c:pt>
                <c:pt idx="4">
                  <c:v>128.1</c:v>
                </c:pt>
                <c:pt idx="5">
                  <c:v>92.8</c:v>
                </c:pt>
                <c:pt idx="6">
                  <c:v>46.4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387584"/>
        <c:axId val="92422144"/>
      </c:barChart>
      <c:catAx>
        <c:axId val="9238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92422144"/>
        <c:crosses val="autoZero"/>
        <c:auto val="1"/>
        <c:lblAlgn val="ctr"/>
        <c:lblOffset val="250"/>
        <c:noMultiLvlLbl val="0"/>
      </c:catAx>
      <c:valAx>
        <c:axId val="9242214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92387584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2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1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Городской округ "Усинск"</c:v>
                </c:pt>
                <c:pt idx="1">
                  <c:v>Городской округ "Инта"</c:v>
                </c:pt>
                <c:pt idx="2">
                  <c:v>Городской округ "Воркута"</c:v>
                </c:pt>
                <c:pt idx="3">
                  <c:v>Городской округ "Сыктывкар"</c:v>
                </c:pt>
                <c:pt idx="4">
                  <c:v>Городской округ "Ухта"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44.3</c:v>
                </c:pt>
                <c:pt idx="1">
                  <c:v>35.1</c:v>
                </c:pt>
                <c:pt idx="2">
                  <c:v>29.4</c:v>
                </c:pt>
                <c:pt idx="3">
                  <c:v>17.600000000000001</c:v>
                </c:pt>
                <c:pt idx="4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24768"/>
        <c:axId val="105426304"/>
      </c:barChart>
      <c:catAx>
        <c:axId val="105424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5426304"/>
        <c:crosses val="autoZero"/>
        <c:auto val="1"/>
        <c:lblAlgn val="ctr"/>
        <c:lblOffset val="100"/>
        <c:noMultiLvlLbl val="0"/>
      </c:catAx>
      <c:valAx>
        <c:axId val="10542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542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2015 год</a:t>
            </a:r>
            <a:endParaRPr lang="ru-RU" sz="1600" dirty="0"/>
          </a:p>
        </c:rich>
      </c:tx>
      <c:layout>
        <c:manualLayout>
          <c:xMode val="edge"/>
          <c:yMode val="edge"/>
          <c:x val="0.386513006040565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.22720193956337981"/>
                  <c:y val="-0.1267862847545376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err="1" smtClean="0"/>
                      <a:t>Общегосу</a:t>
                    </a:r>
                    <a:endParaRPr lang="ru-RU" sz="900" dirty="0" smtClean="0"/>
                  </a:p>
                  <a:p>
                    <a:r>
                      <a:rPr lang="ru-RU" sz="900" dirty="0" err="1" smtClean="0"/>
                      <a:t>дартвенные</a:t>
                    </a:r>
                    <a:r>
                      <a:rPr lang="ru-RU" sz="900" dirty="0" smtClean="0"/>
                      <a:t> вопросы </a:t>
                    </a:r>
                  </a:p>
                  <a:p>
                    <a:r>
                      <a:rPr lang="ru-RU" sz="900" dirty="0" smtClean="0"/>
                      <a:t>249,5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966658293926852"/>
                  <c:y val="-3.8688731802972126E-3"/>
                </c:manualLayout>
              </c:layout>
              <c:tx>
                <c:rich>
                  <a:bodyPr/>
                  <a:lstStyle/>
                  <a:p>
                    <a:endParaRPr lang="ru-RU" sz="900" dirty="0" smtClean="0"/>
                  </a:p>
                  <a:p>
                    <a:r>
                      <a:rPr lang="ru-RU" sz="900" dirty="0" smtClean="0"/>
                      <a:t>Национальная безопасность </a:t>
                    </a:r>
                    <a:r>
                      <a:rPr lang="ru-RU" sz="900" dirty="0"/>
                      <a:t>26,6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988609433529546"/>
                  <c:y val="6.830282278486492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Национальная экономика </a:t>
                    </a:r>
                    <a:r>
                      <a:rPr lang="ru-RU" sz="900" dirty="0"/>
                      <a:t>314,0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53494910821875E-4"/>
                  <c:y val="0.1380067146798718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Жилищно-коммунальное хозяйство</a:t>
                    </a:r>
                  </a:p>
                  <a:p>
                    <a:r>
                      <a:rPr lang="ru-RU" sz="900" dirty="0" smtClean="0"/>
                      <a:t> 1 010,5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705665182501092E-2"/>
                  <c:y val="0.15605181779846711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Образование</a:t>
                    </a:r>
                  </a:p>
                  <a:p>
                    <a:r>
                      <a:rPr lang="ru-RU" sz="900" dirty="0" smtClean="0"/>
                      <a:t>2 </a:t>
                    </a:r>
                    <a:r>
                      <a:rPr lang="ru-RU" sz="900" dirty="0"/>
                      <a:t>076,0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252971892011993"/>
                  <c:y val="-2.209201855419497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Культура </a:t>
                    </a:r>
                    <a:r>
                      <a:rPr lang="ru-RU" sz="900" dirty="0"/>
                      <a:t>162,2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916470819481595"/>
                  <c:y val="-4.849340185045852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Социальная </a:t>
                    </a:r>
                    <a:r>
                      <a:rPr lang="ru-RU" sz="900" dirty="0" smtClean="0"/>
                      <a:t>политика </a:t>
                    </a:r>
                    <a:r>
                      <a:rPr lang="ru-RU" sz="900" dirty="0"/>
                      <a:t>117,1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246406382196858"/>
                  <c:y val="-0.13588839370612607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Физическая культура и </a:t>
                    </a:r>
                    <a:r>
                      <a:rPr lang="ru-RU" sz="900" dirty="0" smtClean="0"/>
                      <a:t>спорт</a:t>
                    </a:r>
                  </a:p>
                  <a:p>
                    <a:r>
                      <a:rPr lang="ru-RU" sz="900" dirty="0" smtClean="0"/>
                      <a:t> </a:t>
                    </a:r>
                    <a:r>
                      <a:rPr lang="ru-RU" sz="900" dirty="0"/>
                      <a:t>74,4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8874911334638059E-3"/>
                  <c:y val="-0.16214042978923959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Средства </a:t>
                    </a:r>
                    <a:r>
                      <a:rPr lang="ru-RU" sz="900" dirty="0"/>
                      <a:t>массовой </a:t>
                    </a:r>
                    <a:r>
                      <a:rPr lang="ru-RU" sz="900" dirty="0" smtClean="0"/>
                      <a:t>информации </a:t>
                    </a:r>
                    <a:r>
                      <a:rPr lang="ru-RU" sz="900" dirty="0"/>
                      <a:t>3,0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176605108827416"/>
                  <c:y val="-0.1516131126819702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Обслуживание </a:t>
                    </a:r>
                    <a:r>
                      <a:rPr lang="ru-RU" sz="900" dirty="0" err="1" smtClean="0"/>
                      <a:t>муниципально</a:t>
                    </a:r>
                    <a:endParaRPr lang="ru-RU" sz="900" dirty="0" smtClean="0"/>
                  </a:p>
                  <a:p>
                    <a:r>
                      <a:rPr lang="ru-RU" sz="900" dirty="0" err="1" smtClean="0"/>
                      <a:t>го</a:t>
                    </a:r>
                    <a:r>
                      <a:rPr lang="ru-RU" sz="900" dirty="0" smtClean="0"/>
                      <a:t> долга</a:t>
                    </a:r>
                  </a:p>
                  <a:p>
                    <a:r>
                      <a:rPr lang="ru-RU" sz="900" dirty="0" smtClean="0"/>
                      <a:t>42,8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249.5</c:v>
                </c:pt>
                <c:pt idx="1">
                  <c:v>26.6</c:v>
                </c:pt>
                <c:pt idx="2">
                  <c:v>314</c:v>
                </c:pt>
                <c:pt idx="3">
                  <c:v>1010.5</c:v>
                </c:pt>
                <c:pt idx="4">
                  <c:v>2076</c:v>
                </c:pt>
                <c:pt idx="5">
                  <c:v>162.19999999999999</c:v>
                </c:pt>
                <c:pt idx="6">
                  <c:v>117.1</c:v>
                </c:pt>
                <c:pt idx="7">
                  <c:v>74.400000000000006</c:v>
                </c:pt>
                <c:pt idx="8">
                  <c:v>3</c:v>
                </c:pt>
                <c:pt idx="9">
                  <c:v>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25F51-9D0A-44D8-BAF8-2F8F5BB2C7ED}" type="presOf" srcId="{8EB40CAB-6CF8-4B41-A93E-BCD427C7FA54}" destId="{11FF78F1-9292-4A98-A799-4DD163EB3031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F7E737E-2C8E-4977-9A7C-5757D482F3FD}" type="presOf" srcId="{2A9A4847-3BA1-4BA1-AC2F-31C06C0F3570}" destId="{C0FEDEF4-320D-4FFD-9A58-C78DE507E03C}" srcOrd="0" destOrd="0" presId="urn:microsoft.com/office/officeart/2005/8/layout/vList3"/>
    <dgm:cxn modelId="{DBC2A3BE-C339-43EF-8DF6-712BB46519B1}" type="presParOf" srcId="{11FF78F1-9292-4A98-A799-4DD163EB3031}" destId="{03B708F0-6BA0-4E90-BCF1-E61ED13B6541}" srcOrd="0" destOrd="0" presId="urn:microsoft.com/office/officeart/2005/8/layout/vList3"/>
    <dgm:cxn modelId="{18875967-9A1F-4CF5-94A8-CCE7BDDAB7FA}" type="presParOf" srcId="{03B708F0-6BA0-4E90-BCF1-E61ED13B6541}" destId="{15B302CE-8C3B-4D59-B08D-822E2198B2FC}" srcOrd="0" destOrd="0" presId="urn:microsoft.com/office/officeart/2005/8/layout/vList3"/>
    <dgm:cxn modelId="{CC5D5074-6F16-447F-A90E-5F4F684E86CE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10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 rtl="0"/>
          <a:r>
            <a:rPr lang="ru-RU" sz="1200" dirty="0" smtClean="0">
              <a:solidFill>
                <a:schemeClr val="tx1"/>
              </a:solidFill>
            </a:rPr>
            <a:t>Развитие культурного потенциала, сохранение культурного наследия и гармонизация культурной жизни населения муниципального  образования</a:t>
          </a:r>
          <a:endParaRPr lang="ru-RU" sz="12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07740" custScaleY="148094" custLinFactNeighborX="1956" custLinFactNeighborY="9379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 custLinFactNeighborX="-4219" custLinFactNeighborY="2334"/>
      <dgm:spPr/>
      <dgm:t>
        <a:bodyPr/>
        <a:lstStyle/>
        <a:p>
          <a:endParaRPr lang="ru-RU"/>
        </a:p>
      </dgm:t>
    </dgm:pt>
  </dgm:ptLst>
  <dgm:cxnLst>
    <dgm:cxn modelId="{647B7AE6-4CA7-4852-93E7-3045E9856A5C}" type="presOf" srcId="{4A89035F-3F96-4613-A7B4-97D350D558A9}" destId="{21209A2D-B1F4-4016-9CBF-51BC307CAC6E}" srcOrd="0" destOrd="0" presId="urn:microsoft.com/office/officeart/2008/layout/AscendingPictureAccentProcess"/>
    <dgm:cxn modelId="{E7450329-40E5-470A-937B-892AF9014589}" type="presOf" srcId="{2CC15245-487E-4ABF-ACE3-03BD8100DA9C}" destId="{80F42408-EA0A-49D0-8AFD-68C1831BDCC0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B1C71248-C1F4-4C52-9560-9AE45675857A}" type="presOf" srcId="{84B8D078-E877-4322-8C0A-6449D45668BA}" destId="{F55D88E4-1FC9-442D-B760-0D6707CB0663}" srcOrd="0" destOrd="0" presId="urn:microsoft.com/office/officeart/2008/layout/AscendingPictureAccentProcess"/>
    <dgm:cxn modelId="{AA1B43FE-7C44-4709-A403-AFD39C28B08D}" type="presParOf" srcId="{80F42408-EA0A-49D0-8AFD-68C1831BDCC0}" destId="{21209A2D-B1F4-4016-9CBF-51BC307CAC6E}" srcOrd="0" destOrd="0" presId="urn:microsoft.com/office/officeart/2008/layout/AscendingPictureAccentProcess"/>
    <dgm:cxn modelId="{86B81F32-929B-4C31-BAD6-A5D081B72357}" type="presParOf" srcId="{80F42408-EA0A-49D0-8AFD-68C1831BDCC0}" destId="{089191AD-34AB-4C1C-8AE8-9FBB30779F4F}" srcOrd="1" destOrd="0" presId="urn:microsoft.com/office/officeart/2008/layout/AscendingPictureAccentProcess"/>
    <dgm:cxn modelId="{DD54C275-ACDF-45DA-8DC1-8B6A69CFCAF6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1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Оказание социальной поддержки гражданам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4000" r="-4000"/>
          </a:stretch>
        </a:blip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19009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77A03E6F-F3B8-460D-A4C6-F7CDB2142785}" type="presOf" srcId="{2CC15245-487E-4ABF-ACE3-03BD8100DA9C}" destId="{80F42408-EA0A-49D0-8AFD-68C1831BDCC0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70E2AA39-47C3-472A-AF18-42DC320461C5}" type="presOf" srcId="{4A89035F-3F96-4613-A7B4-97D350D558A9}" destId="{21209A2D-B1F4-4016-9CBF-51BC307CAC6E}" srcOrd="0" destOrd="0" presId="urn:microsoft.com/office/officeart/2008/layout/AscendingPictureAccentProcess"/>
    <dgm:cxn modelId="{75AB58E7-D4C5-4A73-983E-FFFB037EE8E1}" type="presOf" srcId="{84B8D078-E877-4322-8C0A-6449D45668BA}" destId="{F55D88E4-1FC9-442D-B760-0D6707CB0663}" srcOrd="0" destOrd="0" presId="urn:microsoft.com/office/officeart/2008/layout/AscendingPictureAccentProcess"/>
    <dgm:cxn modelId="{427654DA-DC7B-4B57-9772-E52EEBA2B292}" type="presParOf" srcId="{80F42408-EA0A-49D0-8AFD-68C1831BDCC0}" destId="{21209A2D-B1F4-4016-9CBF-51BC307CAC6E}" srcOrd="0" destOrd="0" presId="urn:microsoft.com/office/officeart/2008/layout/AscendingPictureAccentProcess"/>
    <dgm:cxn modelId="{7FA19756-82C7-4F40-B140-DCE51F9C58FF}" type="presParOf" srcId="{80F42408-EA0A-49D0-8AFD-68C1831BDCC0}" destId="{089191AD-34AB-4C1C-8AE8-9FBB30779F4F}" srcOrd="1" destOrd="0" presId="urn:microsoft.com/office/officeart/2008/layout/AscendingPictureAccentProcess"/>
    <dgm:cxn modelId="{59B60529-3496-401D-9F18-9515352E589C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1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/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E23B503A-5CD4-4D16-BFF1-38705BC246D1}" type="presOf" srcId="{2CC15245-487E-4ABF-ACE3-03BD8100DA9C}" destId="{80F42408-EA0A-49D0-8AFD-68C1831BDCC0}" srcOrd="0" destOrd="0" presId="urn:microsoft.com/office/officeart/2008/layout/AscendingPictureAccentProcess"/>
    <dgm:cxn modelId="{FD30FDE5-3EC9-4EAA-ACA6-CD183366D090}" type="presOf" srcId="{4A89035F-3F96-4613-A7B4-97D350D558A9}" destId="{21209A2D-B1F4-4016-9CBF-51BC307CAC6E}" srcOrd="0" destOrd="0" presId="urn:microsoft.com/office/officeart/2008/layout/AscendingPictureAccentProcess"/>
    <dgm:cxn modelId="{D9C842EB-2FCB-4323-9B0E-13746EED2AC9}" type="presOf" srcId="{84B8D078-E877-4322-8C0A-6449D45668BA}" destId="{F55D88E4-1FC9-442D-B760-0D6707CB0663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C2149192-98CD-4A37-9CC4-C0A86F1A56E9}" type="presParOf" srcId="{80F42408-EA0A-49D0-8AFD-68C1831BDCC0}" destId="{21209A2D-B1F4-4016-9CBF-51BC307CAC6E}" srcOrd="0" destOrd="0" presId="urn:microsoft.com/office/officeart/2008/layout/AscendingPictureAccentProcess"/>
    <dgm:cxn modelId="{82755B92-7D33-461C-B6D0-139BA4FCDDCA}" type="presParOf" srcId="{80F42408-EA0A-49D0-8AFD-68C1831BDCC0}" destId="{089191AD-34AB-4C1C-8AE8-9FBB30779F4F}" srcOrd="1" destOrd="0" presId="urn:microsoft.com/office/officeart/2008/layout/AscendingPictureAccentProcess"/>
    <dgm:cxn modelId="{20869322-617A-4104-A57D-61A00F32B92D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B5B9BA2-DD2F-4646-9D5C-BEF6BB136272}" type="presOf" srcId="{8EB40CAB-6CF8-4B41-A93E-BCD427C7FA54}" destId="{11FF78F1-9292-4A98-A799-4DD163EB3031}" srcOrd="0" destOrd="0" presId="urn:microsoft.com/office/officeart/2005/8/layout/vList3"/>
    <dgm:cxn modelId="{C0259A0C-9512-4944-A5DD-8FBC3080A37A}" type="presOf" srcId="{2A9A4847-3BA1-4BA1-AC2F-31C06C0F3570}" destId="{C0FEDEF4-320D-4FFD-9A58-C78DE507E03C}" srcOrd="0" destOrd="0" presId="urn:microsoft.com/office/officeart/2005/8/layout/vList3"/>
    <dgm:cxn modelId="{922F4F51-9FA4-47D8-BB9B-66D042613918}" type="presParOf" srcId="{11FF78F1-9292-4A98-A799-4DD163EB3031}" destId="{03B708F0-6BA0-4E90-BCF1-E61ED13B6541}" srcOrd="0" destOrd="0" presId="urn:microsoft.com/office/officeart/2005/8/layout/vList3"/>
    <dgm:cxn modelId="{AEA3E64F-97E1-48B7-9205-07A4BDD4545E}" type="presParOf" srcId="{03B708F0-6BA0-4E90-BCF1-E61ED13B6541}" destId="{15B302CE-8C3B-4D59-B08D-822E2198B2FC}" srcOrd="0" destOrd="0" presId="urn:microsoft.com/office/officeart/2005/8/layout/vList3"/>
    <dgm:cxn modelId="{72DDA21B-242C-481F-B453-38D839173483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>
        <a:noFill/>
        <a:ln>
          <a:solidFill>
            <a:schemeClr val="accent3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Повышение эффективности и результативности деятельности органов местного самоуправления МОГО «Ухта»</a:t>
          </a:r>
          <a:endParaRPr lang="ru-RU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AF624A30-6480-4B7F-9F5B-25C641FFD80F}" type="presOf" srcId="{4A89035F-3F96-4613-A7B4-97D350D558A9}" destId="{21209A2D-B1F4-4016-9CBF-51BC307CAC6E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DC19B3E5-CA28-4DA4-9E3B-AEAFF179B47B}" type="presOf" srcId="{2CC15245-487E-4ABF-ACE3-03BD8100DA9C}" destId="{80F42408-EA0A-49D0-8AFD-68C1831BDCC0}" srcOrd="0" destOrd="0" presId="urn:microsoft.com/office/officeart/2008/layout/AscendingPictureAccentProcess"/>
    <dgm:cxn modelId="{51685F17-96A5-433A-B92C-E8CD95A4D892}" type="presOf" srcId="{84B8D078-E877-4322-8C0A-6449D45668BA}" destId="{F55D88E4-1FC9-442D-B760-0D6707CB0663}" srcOrd="0" destOrd="0" presId="urn:microsoft.com/office/officeart/2008/layout/AscendingPictureAccentProcess"/>
    <dgm:cxn modelId="{4CD7FE24-3295-4292-8D5E-49A4815BAFB5}" type="presParOf" srcId="{80F42408-EA0A-49D0-8AFD-68C1831BDCC0}" destId="{21209A2D-B1F4-4016-9CBF-51BC307CAC6E}" srcOrd="0" destOrd="0" presId="urn:microsoft.com/office/officeart/2008/layout/AscendingPictureAccentProcess"/>
    <dgm:cxn modelId="{EDD26D63-CB47-4095-91CD-2C5BCEB66525}" type="presParOf" srcId="{80F42408-EA0A-49D0-8AFD-68C1831BDCC0}" destId="{089191AD-34AB-4C1C-8AE8-9FBB30779F4F}" srcOrd="1" destOrd="0" presId="urn:microsoft.com/office/officeart/2008/layout/AscendingPictureAccentProcess"/>
    <dgm:cxn modelId="{2F24DEAC-F24C-4BA5-84DF-B8D8CE611BE9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Создание благоприятных условий для устойчивого экономического развития городского округа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A3218D40-15BB-4F45-AACF-7133A11B5D7E}" type="presOf" srcId="{4A89035F-3F96-4613-A7B4-97D350D558A9}" destId="{21209A2D-B1F4-4016-9CBF-51BC307CAC6E}" srcOrd="0" destOrd="0" presId="urn:microsoft.com/office/officeart/2008/layout/AscendingPictureAccentProcess"/>
    <dgm:cxn modelId="{93D76F8A-A49F-47C4-A63C-22583A37EA43}" type="presOf" srcId="{2CC15245-487E-4ABF-ACE3-03BD8100DA9C}" destId="{80F42408-EA0A-49D0-8AFD-68C1831BDCC0}" srcOrd="0" destOrd="0" presId="urn:microsoft.com/office/officeart/2008/layout/AscendingPictureAccentProcess"/>
    <dgm:cxn modelId="{48C53559-1181-4BC4-9194-CEB28882ECD5}" type="presOf" srcId="{84B8D078-E877-4322-8C0A-6449D45668BA}" destId="{F55D88E4-1FC9-442D-B760-0D6707CB0663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01167A25-1DA3-445D-98BF-33226A267DC6}" type="presParOf" srcId="{80F42408-EA0A-49D0-8AFD-68C1831BDCC0}" destId="{21209A2D-B1F4-4016-9CBF-51BC307CAC6E}" srcOrd="0" destOrd="0" presId="urn:microsoft.com/office/officeart/2008/layout/AscendingPictureAccentProcess"/>
    <dgm:cxn modelId="{DDD5DA9E-7AB3-4669-AEF5-3F1806663443}" type="presParOf" srcId="{80F42408-EA0A-49D0-8AFD-68C1831BDCC0}" destId="{089191AD-34AB-4C1C-8AE8-9FBB30779F4F}" srcOrd="1" destOrd="0" presId="urn:microsoft.com/office/officeart/2008/layout/AscendingPictureAccentProcess"/>
    <dgm:cxn modelId="{B303BC11-E7DC-4D61-9E02-3D4D348AE403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6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accent4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Содействие повышению уровня безопасности жизнедеятельности населения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1E21DC05-0DF3-4713-83E5-862D8BEFC1C2}" type="presOf" srcId="{4A89035F-3F96-4613-A7B4-97D350D558A9}" destId="{21209A2D-B1F4-4016-9CBF-51BC307CAC6E}" srcOrd="0" destOrd="0" presId="urn:microsoft.com/office/officeart/2008/layout/AscendingPictureAccentProcess"/>
    <dgm:cxn modelId="{32232664-3D1E-4654-8BBD-4704C4839289}" type="presOf" srcId="{2CC15245-487E-4ABF-ACE3-03BD8100DA9C}" destId="{80F42408-EA0A-49D0-8AFD-68C1831BDCC0}" srcOrd="0" destOrd="0" presId="urn:microsoft.com/office/officeart/2008/layout/AscendingPictureAccentProcess"/>
    <dgm:cxn modelId="{89715DE9-75C1-4FC0-9E09-7C41DF0C7262}" type="presOf" srcId="{84B8D078-E877-4322-8C0A-6449D45668BA}" destId="{F55D88E4-1FC9-442D-B760-0D6707CB0663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36281C2E-F42C-49A8-BF3D-469A55F6F8C0}" type="presParOf" srcId="{80F42408-EA0A-49D0-8AFD-68C1831BDCC0}" destId="{21209A2D-B1F4-4016-9CBF-51BC307CAC6E}" srcOrd="0" destOrd="0" presId="urn:microsoft.com/office/officeart/2008/layout/AscendingPictureAccentProcess"/>
    <dgm:cxn modelId="{0FACB4E1-833A-4BCA-919A-3BDB0EB517F0}" type="presParOf" srcId="{80F42408-EA0A-49D0-8AFD-68C1831BDCC0}" destId="{089191AD-34AB-4C1C-8AE8-9FBB30779F4F}" srcOrd="1" destOrd="0" presId="urn:microsoft.com/office/officeart/2008/layout/AscendingPictureAccentProcess"/>
    <dgm:cxn modelId="{8B5E6948-4FEA-4FC6-8F3E-9D8FD4C0A810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7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 custT="1"/>
      <dgm:spPr>
        <a:noFill/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Обеспечение потребности населения в качественных и доступных транспортных услугах</a:t>
          </a:r>
          <a:endParaRPr lang="ru-RU" sz="1400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643A53CC-2D39-4381-89B2-96BFC8DF977F}" type="presOf" srcId="{4A89035F-3F96-4613-A7B4-97D350D558A9}" destId="{21209A2D-B1F4-4016-9CBF-51BC307CAC6E}" srcOrd="0" destOrd="0" presId="urn:microsoft.com/office/officeart/2008/layout/AscendingPictureAccentProcess"/>
    <dgm:cxn modelId="{8D512A47-508E-40DD-A6C8-D1F9DE752D8E}" type="presOf" srcId="{2CC15245-487E-4ABF-ACE3-03BD8100DA9C}" destId="{80F42408-EA0A-49D0-8AFD-68C1831BDCC0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4D188C85-3C94-4DFF-B774-ED21DB3125AD}" type="presOf" srcId="{84B8D078-E877-4322-8C0A-6449D45668BA}" destId="{F55D88E4-1FC9-442D-B760-0D6707CB0663}" srcOrd="0" destOrd="0" presId="urn:microsoft.com/office/officeart/2008/layout/AscendingPictureAccentProcess"/>
    <dgm:cxn modelId="{489570F7-73D7-4046-B8F2-E2727F238C19}" type="presParOf" srcId="{80F42408-EA0A-49D0-8AFD-68C1831BDCC0}" destId="{21209A2D-B1F4-4016-9CBF-51BC307CAC6E}" srcOrd="0" destOrd="0" presId="urn:microsoft.com/office/officeart/2008/layout/AscendingPictureAccentProcess"/>
    <dgm:cxn modelId="{77EA83F0-01A3-4655-A51B-536AE71C4FDA}" type="presParOf" srcId="{80F42408-EA0A-49D0-8AFD-68C1831BDCC0}" destId="{089191AD-34AB-4C1C-8AE8-9FBB30779F4F}" srcOrd="1" destOrd="0" presId="urn:microsoft.com/office/officeart/2008/layout/AscendingPictureAccentProcess"/>
    <dgm:cxn modelId="{341E3483-3AAD-4C46-8C32-7F96120096D0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8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>
        <a:noFill/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Создание условий для удовлетворения потребностей населения в качественном жилье и жилищно-коммунальных услугах</a:t>
          </a:r>
          <a:endParaRPr lang="ru-RU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D24C2ABF-382E-4BB9-892D-DC3CF2C3016D}" type="presOf" srcId="{2CC15245-487E-4ABF-ACE3-03BD8100DA9C}" destId="{80F42408-EA0A-49D0-8AFD-68C1831BDCC0}" srcOrd="0" destOrd="0" presId="urn:microsoft.com/office/officeart/2008/layout/AscendingPictureAccentProcess"/>
    <dgm:cxn modelId="{51DAC8D4-C06A-4A20-8FEA-9942A9F262E2}" type="presOf" srcId="{84B8D078-E877-4322-8C0A-6449D45668BA}" destId="{F55D88E4-1FC9-442D-B760-0D6707CB0663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56341BF0-FD14-4E64-BD9B-073D8ABF620A}" type="presOf" srcId="{4A89035F-3F96-4613-A7B4-97D350D558A9}" destId="{21209A2D-B1F4-4016-9CBF-51BC307CAC6E}" srcOrd="0" destOrd="0" presId="urn:microsoft.com/office/officeart/2008/layout/AscendingPictureAccentProcess"/>
    <dgm:cxn modelId="{545E5D33-4C93-4B8E-97FE-D933ADFAA00B}" type="presParOf" srcId="{80F42408-EA0A-49D0-8AFD-68C1831BDCC0}" destId="{21209A2D-B1F4-4016-9CBF-51BC307CAC6E}" srcOrd="0" destOrd="0" presId="urn:microsoft.com/office/officeart/2008/layout/AscendingPictureAccentProcess"/>
    <dgm:cxn modelId="{B65CABEB-19F4-46C3-9170-7157FA7EF98B}" type="presParOf" srcId="{80F42408-EA0A-49D0-8AFD-68C1831BDCC0}" destId="{089191AD-34AB-4C1C-8AE8-9FBB30779F4F}" srcOrd="1" destOrd="0" presId="urn:microsoft.com/office/officeart/2008/layout/AscendingPictureAccentProcess"/>
    <dgm:cxn modelId="{AF9E15DD-E5D5-4357-B07F-99CDB67E8872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8/layout/AscendingPictureAccentProcess" loCatId="picture" qsTypeId="urn:microsoft.com/office/officeart/2005/8/quickstyle/simple1#9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>
        <a:noFill/>
        <a:ln>
          <a:solidFill>
            <a:schemeClr val="accent5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Повышение доступности, качества и эффективности системы образования с учетом потребностей населения МОГО «Ухта»</a:t>
          </a:r>
          <a:endParaRPr lang="ru-RU" dirty="0">
            <a:solidFill>
              <a:schemeClr val="tx1"/>
            </a:solidFill>
          </a:endParaRPr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80F42408-EA0A-49D0-8AFD-68C1831BDCC0}" type="pres">
      <dgm:prSet presAssocID="{2CC15245-487E-4ABF-ACE3-03BD8100DA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1209A2D-B1F4-4016-9CBF-51BC307CAC6E}" type="pres">
      <dgm:prSet presAssocID="{4A89035F-3F96-4613-A7B4-97D350D558A9}" presName="parTx1" presStyleLbl="node1" presStyleIdx="0" presStyleCnt="1" custScaleX="113636" custScaleY="148094"/>
      <dgm:spPr/>
      <dgm:t>
        <a:bodyPr/>
        <a:lstStyle/>
        <a:p>
          <a:endParaRPr lang="ru-RU"/>
        </a:p>
      </dgm:t>
    </dgm:pt>
    <dgm:pt modelId="{089191AD-34AB-4C1C-8AE8-9FBB30779F4F}" type="pres">
      <dgm:prSet presAssocID="{84B8D078-E877-4322-8C0A-6449D45668BA}" presName="picture1" presStyleCnt="0"/>
      <dgm:spPr/>
    </dgm:pt>
    <dgm:pt modelId="{F55D88E4-1FC9-442D-B760-0D6707CB0663}" type="pres">
      <dgm:prSet presAssocID="{84B8D078-E877-4322-8C0A-6449D45668BA}" presName="imageRepeatNode" presStyleLbl="fgImgPlace1" presStyleIdx="0" presStyleCnt="1" custScaleX="77913" custScaleY="77913"/>
      <dgm:spPr/>
      <dgm:t>
        <a:bodyPr/>
        <a:lstStyle/>
        <a:p>
          <a:endParaRPr lang="ru-RU"/>
        </a:p>
      </dgm:t>
    </dgm:pt>
  </dgm:ptLst>
  <dgm:cxnLst>
    <dgm:cxn modelId="{0A3011DB-81E9-4865-9683-AEB36D468350}" type="presOf" srcId="{4A89035F-3F96-4613-A7B4-97D350D558A9}" destId="{21209A2D-B1F4-4016-9CBF-51BC307CAC6E}" srcOrd="0" destOrd="0" presId="urn:microsoft.com/office/officeart/2008/layout/AscendingPictureAccentProcess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1EDDFC65-2DE0-4DD4-A3B9-3CA12931EC4E}" type="presOf" srcId="{84B8D078-E877-4322-8C0A-6449D45668BA}" destId="{F55D88E4-1FC9-442D-B760-0D6707CB0663}" srcOrd="0" destOrd="0" presId="urn:microsoft.com/office/officeart/2008/layout/AscendingPictureAccentProcess"/>
    <dgm:cxn modelId="{7C1DE85D-EF41-46F5-9A2B-4EE72CA4B365}" type="presOf" srcId="{2CC15245-487E-4ABF-ACE3-03BD8100DA9C}" destId="{80F42408-EA0A-49D0-8AFD-68C1831BDCC0}" srcOrd="0" destOrd="0" presId="urn:microsoft.com/office/officeart/2008/layout/AscendingPictureAccentProcess"/>
    <dgm:cxn modelId="{9610500E-9DCF-4784-8346-0D94B05BB0A3}" type="presParOf" srcId="{80F42408-EA0A-49D0-8AFD-68C1831BDCC0}" destId="{21209A2D-B1F4-4016-9CBF-51BC307CAC6E}" srcOrd="0" destOrd="0" presId="urn:microsoft.com/office/officeart/2008/layout/AscendingPictureAccentProcess"/>
    <dgm:cxn modelId="{A6A84523-3A1C-4470-8BE1-EE621AFD34B1}" type="presParOf" srcId="{80F42408-EA0A-49D0-8AFD-68C1831BDCC0}" destId="{089191AD-34AB-4C1C-8AE8-9FBB30779F4F}" srcOrd="1" destOrd="0" presId="urn:microsoft.com/office/officeart/2008/layout/AscendingPictureAccentProcess"/>
    <dgm:cxn modelId="{89596804-0026-4207-ABE3-ED0DFB2981E2}" type="presParOf" srcId="{089191AD-34AB-4C1C-8AE8-9FBB30779F4F}" destId="{F55D88E4-1FC9-442D-B760-0D6707CB06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824843" y="1783274"/>
          <a:ext cx="3290623" cy="1213045"/>
        </a:xfrm>
        <a:prstGeom prst="roundRect">
          <a:avLst/>
        </a:prstGeom>
        <a:noFill/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78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Развитие культурного потенциала, сохранение культурного наследия и гармонизация культурной жизни населения муниципального  образования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884059" y="1842490"/>
        <a:ext cx="3172191" cy="1094613"/>
      </dsp:txXfrm>
    </dsp:sp>
    <dsp:sp modelId="{F55D88E4-1FC9-442D-B760-0D6707CB0663}">
      <dsp:nvSpPr>
        <dsp:cNvPr id="0" name=""/>
        <dsp:cNvSpPr/>
      </dsp:nvSpPr>
      <dsp:spPr>
        <a:xfrm>
          <a:off x="133004" y="1290022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885128"/>
          <a:ext cx="3470700" cy="974809"/>
        </a:xfrm>
        <a:prstGeom prst="roundRect">
          <a:avLst/>
        </a:prstGeom>
        <a:noFill/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Оказание социальной поддержки гражданам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77630" y="1932714"/>
        <a:ext cx="3375528" cy="879637"/>
      </dsp:txXfrm>
    </dsp:sp>
    <dsp:sp modelId="{F55D88E4-1FC9-442D-B760-0D6707CB0663}">
      <dsp:nvSpPr>
        <dsp:cNvPr id="0" name=""/>
        <dsp:cNvSpPr/>
      </dsp:nvSpPr>
      <dsp:spPr>
        <a:xfrm>
          <a:off x="147726" y="1316526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4000" r="-4000"/>
          </a:stretch>
        </a:blip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706450"/>
          <a:ext cx="3470700" cy="121304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89260" y="1765666"/>
        <a:ext cx="3352268" cy="1094613"/>
      </dsp:txXfrm>
    </dsp:sp>
    <dsp:sp modelId="{F55D88E4-1FC9-442D-B760-0D6707CB0663}">
      <dsp:nvSpPr>
        <dsp:cNvPr id="0" name=""/>
        <dsp:cNvSpPr/>
      </dsp:nvSpPr>
      <dsp:spPr>
        <a:xfrm>
          <a:off x="147726" y="1256967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1374012" y="130771"/>
          <a:ext cx="4595882" cy="4595882"/>
        </a:xfrm>
        <a:prstGeom prst="blockArc">
          <a:avLst>
            <a:gd name="adj1" fmla="val 13024611"/>
            <a:gd name="adj2" fmla="val 18037350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82844" y="119003"/>
          <a:ext cx="4595882" cy="4595882"/>
        </a:xfrm>
        <a:prstGeom prst="blockArc">
          <a:avLst>
            <a:gd name="adj1" fmla="val 10394166"/>
            <a:gd name="adj2" fmla="val 13002214"/>
            <a:gd name="adj3" fmla="val 3433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369385" y="746875"/>
          <a:ext cx="4595882" cy="4595882"/>
        </a:xfrm>
        <a:prstGeom prst="blockArc">
          <a:avLst>
            <a:gd name="adj1" fmla="val 8751583"/>
            <a:gd name="adj2" fmla="val 11353200"/>
            <a:gd name="adj3" fmla="val 3433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337436" y="700991"/>
          <a:ext cx="4595882" cy="4595882"/>
        </a:xfrm>
        <a:prstGeom prst="blockArc">
          <a:avLst>
            <a:gd name="adj1" fmla="val 3749773"/>
            <a:gd name="adj2" fmla="val 8666477"/>
            <a:gd name="adj3" fmla="val 3433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2941058" y="516426"/>
          <a:ext cx="4595882" cy="4595882"/>
        </a:xfrm>
        <a:prstGeom prst="blockArc">
          <a:avLst>
            <a:gd name="adj1" fmla="val 1553958"/>
            <a:gd name="adj2" fmla="val 6262373"/>
            <a:gd name="adj3" fmla="val 3433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935154" y="528678"/>
          <a:ext cx="4595882" cy="4595882"/>
        </a:xfrm>
        <a:prstGeom prst="blockArc">
          <a:avLst>
            <a:gd name="adj1" fmla="val 21520190"/>
            <a:gd name="adj2" fmla="val 1533256"/>
            <a:gd name="adj3" fmla="val 3433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946029" y="248789"/>
          <a:ext cx="4595882" cy="4595882"/>
        </a:xfrm>
        <a:prstGeom prst="blockArc">
          <a:avLst>
            <a:gd name="adj1" fmla="val 20028790"/>
            <a:gd name="adj2" fmla="val 346815"/>
            <a:gd name="adj3" fmla="val 3433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3021959" y="390257"/>
          <a:ext cx="4595882" cy="4595882"/>
        </a:xfrm>
        <a:prstGeom prst="blockArc">
          <a:avLst>
            <a:gd name="adj1" fmla="val 15436451"/>
            <a:gd name="adj2" fmla="val 19784348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265615" y="2331563"/>
          <a:ext cx="2397760" cy="82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Участники бюджетного процесса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05850" y="2371798"/>
        <a:ext cx="2317290" cy="743758"/>
      </dsp:txXfrm>
    </dsp:sp>
    <dsp:sp modelId="{8718CB4E-F65C-4E4A-89C4-26F421EC27CE}">
      <dsp:nvSpPr>
        <dsp:cNvPr id="0" name=""/>
        <dsp:cNvSpPr/>
      </dsp:nvSpPr>
      <dsp:spPr>
        <a:xfrm>
          <a:off x="3384378" y="-56304"/>
          <a:ext cx="2876013" cy="1082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37244" y="-3438"/>
        <a:ext cx="2770281" cy="977235"/>
      </dsp:txXfrm>
    </dsp:sp>
    <dsp:sp modelId="{845E0088-4DF9-433D-BC84-CA6B21FB8774}">
      <dsp:nvSpPr>
        <dsp:cNvPr id="0" name=""/>
        <dsp:cNvSpPr/>
      </dsp:nvSpPr>
      <dsp:spPr>
        <a:xfrm>
          <a:off x="5832648" y="1152127"/>
          <a:ext cx="2876013" cy="795856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Совет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498" y="1190977"/>
        <a:ext cx="2798313" cy="718156"/>
      </dsp:txXfrm>
    </dsp:sp>
    <dsp:sp modelId="{F4E02FC5-5AE7-4245-AB29-1ABD8AEB0F21}">
      <dsp:nvSpPr>
        <dsp:cNvPr id="0" name=""/>
        <dsp:cNvSpPr/>
      </dsp:nvSpPr>
      <dsp:spPr>
        <a:xfrm>
          <a:off x="6052978" y="2376263"/>
          <a:ext cx="2876013" cy="795856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Администрация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1828" y="2415113"/>
        <a:ext cx="2798313" cy="718156"/>
      </dsp:txXfrm>
    </dsp:sp>
    <dsp:sp modelId="{0D45D63D-91C6-4CBD-9A7E-8B57F668A8E9}">
      <dsp:nvSpPr>
        <dsp:cNvPr id="0" name=""/>
        <dsp:cNvSpPr/>
      </dsp:nvSpPr>
      <dsp:spPr>
        <a:xfrm>
          <a:off x="5832654" y="3402930"/>
          <a:ext cx="2876013" cy="795856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Контрольно-счетная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tx1"/>
              </a:solidFill>
            </a:rPr>
            <a:t>палата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504" y="3441780"/>
        <a:ext cx="2798313" cy="718156"/>
      </dsp:txXfrm>
    </dsp:sp>
    <dsp:sp modelId="{2903352A-C723-4D92-8BD1-F54193A752E8}">
      <dsp:nvSpPr>
        <dsp:cNvPr id="0" name=""/>
        <dsp:cNvSpPr/>
      </dsp:nvSpPr>
      <dsp:spPr>
        <a:xfrm>
          <a:off x="3240361" y="4331424"/>
          <a:ext cx="2876013" cy="1341503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305848" y="4396911"/>
        <a:ext cx="2745039" cy="1210529"/>
      </dsp:txXfrm>
    </dsp:sp>
    <dsp:sp modelId="{1B484103-B5CC-49BB-A3BC-AF799990D8CA}">
      <dsp:nvSpPr>
        <dsp:cNvPr id="0" name=""/>
        <dsp:cNvSpPr/>
      </dsp:nvSpPr>
      <dsp:spPr>
        <a:xfrm>
          <a:off x="360037" y="3546940"/>
          <a:ext cx="2876013" cy="153078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34764" y="3621667"/>
        <a:ext cx="2726559" cy="1381331"/>
      </dsp:txXfrm>
    </dsp:sp>
    <dsp:sp modelId="{5356B0E1-8162-4DE2-9CF6-6915C440583D}">
      <dsp:nvSpPr>
        <dsp:cNvPr id="0" name=""/>
        <dsp:cNvSpPr/>
      </dsp:nvSpPr>
      <dsp:spPr>
        <a:xfrm>
          <a:off x="0" y="1890760"/>
          <a:ext cx="2876013" cy="1584372"/>
        </a:xfrm>
        <a:prstGeom prst="roundRect">
          <a:avLst/>
        </a:prstGeom>
        <a:solidFill>
          <a:srgbClr val="818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7343" y="1968103"/>
        <a:ext cx="2721327" cy="1429686"/>
      </dsp:txXfrm>
    </dsp:sp>
    <dsp:sp modelId="{2243B9A5-8E15-4393-A3CF-599F3170D614}">
      <dsp:nvSpPr>
        <dsp:cNvPr id="0" name=""/>
        <dsp:cNvSpPr/>
      </dsp:nvSpPr>
      <dsp:spPr>
        <a:xfrm>
          <a:off x="432054" y="459458"/>
          <a:ext cx="2876013" cy="121527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1379" y="518783"/>
        <a:ext cx="2757363" cy="1096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706450"/>
          <a:ext cx="3470700" cy="1213045"/>
        </a:xfrm>
        <a:prstGeom prst="round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Повышение эффективности и результативности деятельности органов местного самоуправления МОГО «Ухта»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89260" y="1765666"/>
        <a:ext cx="3352268" cy="1094613"/>
      </dsp:txXfrm>
    </dsp:sp>
    <dsp:sp modelId="{F55D88E4-1FC9-442D-B760-0D6707CB0663}">
      <dsp:nvSpPr>
        <dsp:cNvPr id="0" name=""/>
        <dsp:cNvSpPr/>
      </dsp:nvSpPr>
      <dsp:spPr>
        <a:xfrm>
          <a:off x="147726" y="1256967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706450"/>
          <a:ext cx="3470700" cy="1213045"/>
        </a:xfrm>
        <a:prstGeom prst="round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Создание благоприятных условий для устойчивого экономического развития городского округа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89260" y="1765666"/>
        <a:ext cx="3352268" cy="1094613"/>
      </dsp:txXfrm>
    </dsp:sp>
    <dsp:sp modelId="{F55D88E4-1FC9-442D-B760-0D6707CB0663}">
      <dsp:nvSpPr>
        <dsp:cNvPr id="0" name=""/>
        <dsp:cNvSpPr/>
      </dsp:nvSpPr>
      <dsp:spPr>
        <a:xfrm>
          <a:off x="147726" y="1256967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706450"/>
          <a:ext cx="3470700" cy="1213045"/>
        </a:xfrm>
        <a:prstGeom prst="roundRect">
          <a:avLst/>
        </a:pr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Содействие повышению уровня безопасности жизнедеятельности населения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89260" y="1765666"/>
        <a:ext cx="3352268" cy="1094613"/>
      </dsp:txXfrm>
    </dsp:sp>
    <dsp:sp modelId="{F55D88E4-1FC9-442D-B760-0D6707CB0663}">
      <dsp:nvSpPr>
        <dsp:cNvPr id="0" name=""/>
        <dsp:cNvSpPr/>
      </dsp:nvSpPr>
      <dsp:spPr>
        <a:xfrm>
          <a:off x="147726" y="1256967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706450"/>
          <a:ext cx="3470700" cy="1213045"/>
        </a:xfrm>
        <a:prstGeom prst="roundRect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Обеспечение потребности населения в качественных и доступных транспортных услугах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89260" y="1765666"/>
        <a:ext cx="3352268" cy="1094613"/>
      </dsp:txXfrm>
    </dsp:sp>
    <dsp:sp modelId="{F55D88E4-1FC9-442D-B760-0D6707CB0663}">
      <dsp:nvSpPr>
        <dsp:cNvPr id="0" name=""/>
        <dsp:cNvSpPr/>
      </dsp:nvSpPr>
      <dsp:spPr>
        <a:xfrm>
          <a:off x="147726" y="1256967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706450"/>
          <a:ext cx="3470700" cy="1213045"/>
        </a:xfrm>
        <a:prstGeom prst="roundRect">
          <a:avLst/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Создание условий для удовлетворения потребностей населения в качественном жилье и жилищно-коммунальных услугах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89260" y="1765666"/>
        <a:ext cx="3352268" cy="1094613"/>
      </dsp:txXfrm>
    </dsp:sp>
    <dsp:sp modelId="{F55D88E4-1FC9-442D-B760-0D6707CB0663}">
      <dsp:nvSpPr>
        <dsp:cNvPr id="0" name=""/>
        <dsp:cNvSpPr/>
      </dsp:nvSpPr>
      <dsp:spPr>
        <a:xfrm>
          <a:off x="147726" y="1256967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A2D-B1F4-4016-9CBF-51BC307CAC6E}">
      <dsp:nvSpPr>
        <dsp:cNvPr id="0" name=""/>
        <dsp:cNvSpPr/>
      </dsp:nvSpPr>
      <dsp:spPr>
        <a:xfrm>
          <a:off x="630044" y="1706450"/>
          <a:ext cx="3470700" cy="1213045"/>
        </a:xfrm>
        <a:prstGeom prst="round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7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Повышение доступности, качества и эффективности системы образования с учетом потребностей населения МОГО «Ухта»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89260" y="1765666"/>
        <a:ext cx="3352268" cy="1094613"/>
      </dsp:txXfrm>
    </dsp:sp>
    <dsp:sp modelId="{F55D88E4-1FC9-442D-B760-0D6707CB0663}">
      <dsp:nvSpPr>
        <dsp:cNvPr id="0" name=""/>
        <dsp:cNvSpPr/>
      </dsp:nvSpPr>
      <dsp:spPr>
        <a:xfrm>
          <a:off x="147726" y="1256966"/>
          <a:ext cx="1103260" cy="110342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0.62163</cdr:x>
      <cdr:y>0.36271</cdr:y>
    </cdr:from>
    <cdr:to>
      <cdr:x>0.74011</cdr:x>
      <cdr:y>0.40671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842092" y="2036958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7,7%</a:t>
          </a:r>
        </a:p>
      </cdr:txBody>
    </cdr:sp>
  </cdr:relSizeAnchor>
  <cdr:relSizeAnchor xmlns:cdr="http://schemas.openxmlformats.org/drawingml/2006/chartDrawing">
    <cdr:from>
      <cdr:x>0.49905</cdr:x>
      <cdr:y>0.33791</cdr:y>
    </cdr:from>
    <cdr:to>
      <cdr:x>0.61753</cdr:x>
      <cdr:y>0.38191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281657" y="1897682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6,1%</a:t>
          </a:r>
        </a:p>
      </cdr:txBody>
    </cdr:sp>
  </cdr:relSizeAnchor>
  <cdr:relSizeAnchor xmlns:cdr="http://schemas.openxmlformats.org/drawingml/2006/chartDrawing">
    <cdr:from>
      <cdr:x>0.19979</cdr:x>
      <cdr:y>0.325</cdr:y>
    </cdr:from>
    <cdr:to>
      <cdr:x>0.31827</cdr:x>
      <cdr:y>0.369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913440" y="1825181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4,0%</a:t>
          </a:r>
        </a:p>
      </cdr:txBody>
    </cdr:sp>
  </cdr:relSizeAnchor>
  <cdr:relSizeAnchor xmlns:cdr="http://schemas.openxmlformats.org/drawingml/2006/chartDrawing">
    <cdr:from>
      <cdr:x>0.26678</cdr:x>
      <cdr:y>0.30094</cdr:y>
    </cdr:from>
    <cdr:to>
      <cdr:x>0.38526</cdr:x>
      <cdr:y>0.34494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219718" y="1690061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ahoma" pitchFamily="34" charset="0"/>
              <a:cs typeface="Tahoma" pitchFamily="34" charset="0"/>
            </a:rPr>
            <a:t>2</a:t>
          </a:r>
          <a:r>
            <a:rPr lang="ru-RU" sz="1000" b="1" dirty="0" smtClean="0">
              <a:latin typeface="Tahoma" pitchFamily="34" charset="0"/>
              <a:cs typeface="Tahoma" pitchFamily="34" charset="0"/>
            </a:rPr>
            <a:t>,9%</a:t>
          </a:r>
        </a:p>
      </cdr:txBody>
    </cdr:sp>
  </cdr:relSizeAnchor>
  <cdr:relSizeAnchor xmlns:cdr="http://schemas.openxmlformats.org/drawingml/2006/chartDrawing">
    <cdr:from>
      <cdr:x>0.62577</cdr:x>
      <cdr:y>0.29672</cdr:y>
    </cdr:from>
    <cdr:to>
      <cdr:x>0.74425</cdr:x>
      <cdr:y>0.34072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2865016" y="1713678"/>
          <a:ext cx="542443" cy="2541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0,7%</a:t>
          </a:r>
        </a:p>
      </cdr:txBody>
    </cdr:sp>
  </cdr:relSizeAnchor>
  <cdr:relSizeAnchor xmlns:cdr="http://schemas.openxmlformats.org/drawingml/2006/chartDrawing">
    <cdr:from>
      <cdr:x>0.36034</cdr:x>
      <cdr:y>0.28829</cdr:y>
    </cdr:from>
    <cdr:to>
      <cdr:x>0.47882</cdr:x>
      <cdr:y>0.33229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1647474" y="1619019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1,8%</a:t>
          </a:r>
        </a:p>
      </cdr:txBody>
    </cdr:sp>
  </cdr:relSizeAnchor>
  <cdr:relSizeAnchor xmlns:cdr="http://schemas.openxmlformats.org/drawingml/2006/chartDrawing">
    <cdr:from>
      <cdr:x>0.40511</cdr:x>
      <cdr:y>0.25058</cdr:y>
    </cdr:from>
    <cdr:to>
      <cdr:x>0.52359</cdr:x>
      <cdr:y>0.29458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1852163" y="1407242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0,1%</a:t>
          </a:r>
        </a:p>
      </cdr:txBody>
    </cdr:sp>
  </cdr:relSizeAnchor>
  <cdr:relSizeAnchor xmlns:cdr="http://schemas.openxmlformats.org/drawingml/2006/chartDrawing">
    <cdr:from>
      <cdr:x>0.49905</cdr:x>
      <cdr:y>0.27564</cdr:y>
    </cdr:from>
    <cdr:to>
      <cdr:x>0.61753</cdr:x>
      <cdr:y>0.31964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2281657" y="1547978"/>
          <a:ext cx="541687" cy="24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1,0%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F2184-452A-41EC-A706-72F5F2235A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09.09.2016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ПРОЕКТУ БЮДЖЕТА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НА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2016 ГОД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 бюджете (статья 184.1.).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95782"/>
              </p:ext>
            </p:extLst>
          </p:nvPr>
        </p:nvGraphicFramePr>
        <p:xfrm>
          <a:off x="755576" y="1844824"/>
          <a:ext cx="7560840" cy="4545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9030"/>
                <a:gridCol w="1711810"/>
              </a:tblGrid>
              <a:tr h="36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Основные характеристики бюджета городского округа (объем доходов, общий объем расходов, дефицит (профицит)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Общий объем бюджетных ассигнований, направляемых на исполнение публичных нормативных обязательств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Объем межбюджетных трансфертов, получаемых из других бюджетов в очередном финансовом 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Распределение бюджетных ассигнований по целевым статьям (муниципальным программам и непрограммным направлениям деятельности), группам видов расходов на очередной финансовый год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Ведомственная структура расходов на очередной финансовый год - распределение бюджетных ассигнований по главным распорядителям бюджетных средств, целевым статьям (муниципальным программам и непрограммным направлениям деятельности), группам видов расходов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Источники финансирования дефицита бюджета на очередной финансовый год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доходов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источников финансирования дефицита бюджета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Верхний предел муниципального внутреннего долга по состоянию на 1 января года, следующего за очередным финансовым годом, с указанием в том числе верхнего предела долга по муниципальным гарантиям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2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143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Рассмотрение и у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тверждение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годового отчета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передается администрацией в Совет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позднее 1 мая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/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4464050" cy="922338"/>
          </a:xfrm>
        </p:spPr>
        <p:txBody>
          <a:bodyPr/>
          <a:lstStyle/>
          <a:p>
            <a:pPr algn="just" eaLnBrk="1" hangingPunct="1"/>
            <a:r>
              <a:rPr lang="ru-RU" smtClean="0"/>
              <a:t>Приоритеты бюджета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413" y="1439863"/>
            <a:ext cx="8639175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Выполнение задач, поставленных майскими указами Президента Российской Федерации;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20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Исполнение действующих расходных обязательств.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192ED-A2D5-459B-81E9-7A742E1B44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Майские указы</a:t>
            </a:r>
            <a:br>
              <a:rPr lang="ru-RU" smtClean="0"/>
            </a:br>
            <a:r>
              <a:rPr lang="ru-RU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86692"/>
              </p:ext>
            </p:extLst>
          </p:nvPr>
        </p:nvGraphicFramePr>
        <p:xfrm>
          <a:off x="107504" y="980728"/>
          <a:ext cx="8712968" cy="57611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36104"/>
                <a:gridCol w="6408711"/>
                <a:gridCol w="1368153"/>
              </a:tblGrid>
              <a:tr h="4213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УКАЗА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(млн. рублей)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08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Субсидирование части затрат субъектов малого</a:t>
                      </a:r>
                      <a:r>
                        <a:rPr lang="ru-RU" sz="1200" baseline="0" dirty="0" smtClean="0"/>
                        <a:t> и среднего предпринимательства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Сохранение показателей средней заработной платы педагогических работников и работников учреждений культуры на уровне 2015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1 101,5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социально ориентированных некоммерческих</a:t>
                      </a:r>
                      <a:r>
                        <a:rPr lang="ru-RU" sz="1200" baseline="0" dirty="0" smtClean="0"/>
                        <a:t>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Организация,  проведение и участие обучающихся и педагогов в конкурсах, фестивалях, соревнованиях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Строительство, реконструкция,</a:t>
                      </a:r>
                      <a:r>
                        <a:rPr lang="ru-RU" sz="1200" baseline="0" dirty="0" smtClean="0"/>
                        <a:t> модернизация дошкольных 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11,8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Увеличение числа детей в возрасте от 5 до 18 лет, обучающихся по дополнительным образовательным программам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157,0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квалификации работников общеобразовательных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rowSpan="5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55,8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детей-сирот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15,8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молодых</a:t>
                      </a:r>
                      <a:r>
                        <a:rPr lang="ru-RU" sz="1200" baseline="0" dirty="0" smtClean="0"/>
                        <a:t>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ветеранов, инвалидов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2,9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станции водоочистки</a:t>
                      </a:r>
                      <a:r>
                        <a:rPr lang="ru-RU" sz="1200" baseline="0" dirty="0" smtClean="0"/>
                        <a:t> с созданием системы управления комплексом водоснабжения в Пожня - Ель г. Ухта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4,7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</a:t>
                      </a:r>
                      <a:r>
                        <a:rPr lang="ru-RU" sz="1200" baseline="0" dirty="0" smtClean="0"/>
                        <a:t> государственных и муниципальных услуг по принципу «одного окна» по месту пребывания (МФЦ)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12,0</a:t>
                      </a:r>
                      <a:endParaRPr lang="ru-RU" sz="1200" dirty="0"/>
                    </a:p>
                  </a:txBody>
                  <a:tcPr/>
                </a:tc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Комплектование</a:t>
                      </a:r>
                      <a:r>
                        <a:rPr lang="ru-RU" sz="1200" baseline="0" dirty="0" smtClean="0"/>
                        <a:t> документных (книжных) фондов библиотек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1 381,7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41931"/>
              </p:ext>
            </p:extLst>
          </p:nvPr>
        </p:nvGraphicFramePr>
        <p:xfrm>
          <a:off x="250825" y="1341438"/>
          <a:ext cx="8496944" cy="1844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Ожидаемое исполнение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3 609,0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3 507,5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3 149,5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4 076,1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3 877,6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3 149,5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- 467,1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-370,1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088" y="981075"/>
            <a:ext cx="954087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3500438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841938"/>
              </p:ext>
            </p:extLst>
          </p:nvPr>
        </p:nvGraphicFramePr>
        <p:xfrm>
          <a:off x="374650" y="4127500"/>
          <a:ext cx="8196263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6375" y="6392863"/>
            <a:ext cx="1925638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-------Факт-------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7763" y="6408738"/>
            <a:ext cx="1296987" cy="3063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---План---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450" y="6408738"/>
            <a:ext cx="1116013" cy="3063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---План---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5500" y="6408738"/>
            <a:ext cx="1871663" cy="30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---Ожидаемое---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738" y="3797300"/>
            <a:ext cx="954087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Особенности планирования доходов бюджета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413" y="1196975"/>
            <a:ext cx="8639175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b="1" dirty="0">
                <a:latin typeface="Tahoma" pitchFamily="34" charset="0"/>
                <a:cs typeface="Tahoma" pitchFamily="34" charset="0"/>
              </a:rPr>
              <a:t>С 1 января 2016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b="1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Как и в 2015 году МОГО </a:t>
            </a:r>
            <a:r>
              <a:rPr lang="ru-RU" dirty="0">
                <a:latin typeface="Tahoma" pitchFamily="34" charset="0"/>
                <a:cs typeface="Tahoma" pitchFamily="34" charset="0"/>
              </a:rPr>
              <a:t>«Ухта»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отказалось от дополнительного </a:t>
            </a:r>
            <a:r>
              <a:rPr lang="ru-RU" dirty="0">
                <a:latin typeface="Tahoma" pitchFamily="34" charset="0"/>
                <a:cs typeface="Tahoma" pitchFamily="34" charset="0"/>
              </a:rPr>
              <a:t>норматива отчислений в бюджет МОГО «Ухта» от налога на доходы физических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лиц</a:t>
            </a:r>
            <a:r>
              <a:rPr lang="ru-RU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 пользу </a:t>
            </a:r>
            <a:r>
              <a:rPr lang="ru-RU" dirty="0">
                <a:latin typeface="Tahoma" pitchFamily="34" charset="0"/>
                <a:cs typeface="Tahoma" pitchFamily="34" charset="0"/>
              </a:rPr>
              <a:t>дотации  на выравнивание бюджетной обеспеченности муниципальных районов (городских округов) из Фонда финансовой поддержки муниципальных районов (городских округов) в Республике Коми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dirty="0">
                <a:latin typeface="Tahoma" pitchFamily="34" charset="0"/>
                <a:cs typeface="Tahoma" pitchFamily="34" charset="0"/>
              </a:rPr>
              <a:t>связи с резким снижением поступлений налога на доходы физических лиц в 2014 году и в 2015 годах.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Федеральным законом от 03.12.2012 года № 244-ФЗ «О внесении изменений в Бюджетный кодекс Российской Федерации и отдельные законодательные акты Российской Федерации» увеличивается норматив зачисления в бюджет городского округа платы за негативное воздействие на окружающую среду с 40 процентов до 55 процентов.</a:t>
            </a:r>
          </a:p>
        </p:txBody>
      </p:sp>
      <p:sp>
        <p:nvSpPr>
          <p:cNvPr id="3072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FF2595-F3EB-404E-B14D-83CA389078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000" y="1894822"/>
            <a:ext cx="2970162" cy="492442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Государственная пошлина за выдачу разрешения на установку рекламной продукции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accent3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tx1"/>
                </a:solidFill>
                <a:cs typeface="Tahoma" pitchFamily="34" charset="0"/>
              </a:rPr>
              <a:t>Доходы бюджета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24400" y="1476375"/>
            <a:ext cx="0" cy="4222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736725" y="1671638"/>
            <a:ext cx="6030913" cy="111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56904" y="1893600"/>
            <a:ext cx="2790724" cy="45243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использования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оказания платных услуг получателями средств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компенсации затрат бюджетов городских округов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Штрафы, санкции, возмещение ущерба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5848" y="1893600"/>
            <a:ext cx="2566152" cy="20005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cs typeface="Tahoma" pitchFamily="34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Дотации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Субсидии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Субвенции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Иные межбюджетные трансферты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  <p:sp>
        <p:nvSpPr>
          <p:cNvPr id="3176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E7FA18-1C0D-48A2-BEF5-67E533BEC1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255713"/>
          <a:ext cx="8685213" cy="5126991"/>
        </p:xfrm>
        <a:graphic>
          <a:graphicData uri="http://schemas.openxmlformats.org/drawingml/2006/table">
            <a:tbl>
              <a:tblPr/>
              <a:tblGrid>
                <a:gridCol w="5864225"/>
                <a:gridCol w="1512888"/>
                <a:gridCol w="13081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(2015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4284663" y="1508125"/>
            <a:ext cx="44640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жители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муниципального образования городского округа « Ухта»!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200" dirty="0">
              <a:latin typeface="Tahoma" pitchFamily="34" charset="0"/>
            </a:endParaRPr>
          </a:p>
          <a:p>
            <a:pPr algn="just"/>
            <a:r>
              <a:rPr lang="ru-RU" sz="1200" dirty="0">
                <a:latin typeface="Tahoma" pitchFamily="34" charset="0"/>
              </a:rPr>
              <a:t>	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проекта бюджета МОГО «Ухта» на 2016 год. </a:t>
            </a: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	Информация в доступной форме знакомит Вас с основными целями, задачами и приоритетными направлениями бюджетной политики МОГО «Ухта», основными характеристиками бюджета МОГО «Ухта».</a:t>
            </a: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	Потребуется не только повышать эффективность расходов, но и проводить большую работу по выявлению имеющихся финансовых ресурсов и дополнительных источников доходов.</a:t>
            </a: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	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/>
            <a:r>
              <a:rPr lang="ru-RU" sz="1200" dirty="0">
                <a:latin typeface="Tahoma" pitchFamily="34" charset="0"/>
                <a:cs typeface="Tahoma" pitchFamily="34" charset="0"/>
              </a:rPr>
              <a:t>	Мы открыты для Ваших замечаний и предложений.</a:t>
            </a:r>
          </a:p>
          <a:p>
            <a:pPr algn="r"/>
            <a:r>
              <a:rPr lang="ru-RU" sz="1200" dirty="0">
                <a:latin typeface="Tahoma" pitchFamily="34" charset="0"/>
                <a:cs typeface="Tahoma" pitchFamily="34" charset="0"/>
              </a:rPr>
              <a:t>С уважением, </a:t>
            </a:r>
          </a:p>
          <a:p>
            <a:pPr algn="r"/>
            <a:r>
              <a:rPr lang="ru-RU" sz="1200" dirty="0">
                <a:latin typeface="Tahoma" pitchFamily="34" charset="0"/>
                <a:cs typeface="Tahoma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sz="1200" dirty="0">
                <a:latin typeface="Tahoma" pitchFamily="34" charset="0"/>
                <a:cs typeface="Tahoma" pitchFamily="34" charset="0"/>
              </a:rPr>
              <a:t>А.Е.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Бусырев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  <p:pic>
        <p:nvPicPr>
          <p:cNvPr id="17412" name="Picture 2" descr="http://www.uhtagrad.ru/assets/image-cache/c627526/v627526637/3d2a6/DbBHugUN9f0.1219fc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528763"/>
            <a:ext cx="2476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ирог 9"/>
          <p:cNvSpPr/>
          <p:nvPr/>
        </p:nvSpPr>
        <p:spPr>
          <a:xfrm>
            <a:off x="2344763" y="1439116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>
            <a:off x="2520000" y="1620000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rot="5400000">
            <a:off x="2521259" y="1418109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/>
          <p:cNvSpPr/>
          <p:nvPr/>
        </p:nvSpPr>
        <p:spPr>
          <a:xfrm rot="5400000">
            <a:off x="2711017" y="1597966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ирог 16"/>
          <p:cNvSpPr/>
          <p:nvPr/>
        </p:nvSpPr>
        <p:spPr>
          <a:xfrm rot="16200000">
            <a:off x="2338255" y="1626241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ирог 17"/>
          <p:cNvSpPr/>
          <p:nvPr/>
        </p:nvSpPr>
        <p:spPr>
          <a:xfrm rot="16200000">
            <a:off x="2496353" y="1815999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6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ирог 18"/>
          <p:cNvSpPr/>
          <p:nvPr/>
        </p:nvSpPr>
        <p:spPr>
          <a:xfrm rot="10800000">
            <a:off x="2509095" y="1626241"/>
            <a:ext cx="4317922" cy="4317922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ирог 19"/>
          <p:cNvSpPr/>
          <p:nvPr/>
        </p:nvSpPr>
        <p:spPr>
          <a:xfrm rot="10800000">
            <a:off x="2700000" y="1822034"/>
            <a:ext cx="3960440" cy="3960440"/>
          </a:xfrm>
          <a:prstGeom prst="pie">
            <a:avLst>
              <a:gd name="adj1" fmla="val 10762547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6888" y="2387600"/>
            <a:ext cx="147796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Налог на</a:t>
            </a:r>
          </a:p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доходы</a:t>
            </a:r>
          </a:p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физических</a:t>
            </a:r>
          </a:p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лиц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59075" y="3767138"/>
            <a:ext cx="174148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Транспортный</a:t>
            </a:r>
          </a:p>
          <a:p>
            <a:pPr algn="r"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7250" y="3746500"/>
            <a:ext cx="1406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Земельный</a:t>
            </a:r>
          </a:p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9950" y="2379663"/>
            <a:ext cx="1477963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Налог на</a:t>
            </a:r>
          </a:p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имущество</a:t>
            </a:r>
          </a:p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физических</a:t>
            </a:r>
          </a:p>
          <a:p>
            <a:pPr>
              <a:defRPr/>
            </a:pP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лиц</a:t>
            </a:r>
          </a:p>
        </p:txBody>
      </p:sp>
      <p:sp>
        <p:nvSpPr>
          <p:cNvPr id="26" name="Овал 25"/>
          <p:cNvSpPr/>
          <p:nvPr/>
        </p:nvSpPr>
        <p:spPr>
          <a:xfrm>
            <a:off x="5834063" y="1660525"/>
            <a:ext cx="684212" cy="6842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83338" y="2509838"/>
            <a:ext cx="684212" cy="6842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911726" y="1055687"/>
            <a:ext cx="922338" cy="9350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11725" y="5564188"/>
            <a:ext cx="1143000" cy="11445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29313" y="4090988"/>
            <a:ext cx="1143000" cy="1143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912938" y="4357688"/>
            <a:ext cx="1754187" cy="17541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11" name="TextBox 32"/>
          <p:cNvSpPr txBox="1">
            <a:spLocks noChangeArrowheads="1"/>
          </p:cNvSpPr>
          <p:nvPr/>
        </p:nvSpPr>
        <p:spPr bwMode="auto">
          <a:xfrm>
            <a:off x="6746875" y="1598613"/>
            <a:ext cx="24526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32523"/>
                </a:solidFill>
                <a:latin typeface="Tahoma" pitchFamily="34" charset="0"/>
                <a:cs typeface="Tahoma" pitchFamily="34" charset="0"/>
              </a:rPr>
              <a:t>Налог оплачивается </a:t>
            </a:r>
          </a:p>
          <a:p>
            <a:r>
              <a:rPr lang="ru-RU" sz="1000" b="1" dirty="0">
                <a:solidFill>
                  <a:srgbClr val="632523"/>
                </a:solidFill>
                <a:latin typeface="Tahoma" pitchFamily="34" charset="0"/>
                <a:cs typeface="Tahoma" pitchFamily="34" charset="0"/>
              </a:rPr>
              <a:t>исходя из кадастровой стоимости</a:t>
            </a:r>
          </a:p>
          <a:p>
            <a:r>
              <a:rPr lang="ru-RU" sz="1000" b="1" dirty="0">
                <a:solidFill>
                  <a:srgbClr val="632523"/>
                </a:solidFill>
                <a:latin typeface="Tahoma" pitchFamily="34" charset="0"/>
                <a:cs typeface="Tahoma" pitchFamily="34" charset="0"/>
              </a:rPr>
              <a:t>объекта налогообложения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решение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Совета МОГО «Ухта»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3812" name="TextBox 36"/>
          <p:cNvSpPr txBox="1">
            <a:spLocks noChangeArrowheads="1"/>
          </p:cNvSpPr>
          <p:nvPr/>
        </p:nvSpPr>
        <p:spPr bwMode="auto">
          <a:xfrm>
            <a:off x="5951538" y="1836738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2%</a:t>
            </a:r>
          </a:p>
        </p:txBody>
      </p:sp>
      <p:sp>
        <p:nvSpPr>
          <p:cNvPr id="33813" name="TextBox 37"/>
          <p:cNvSpPr txBox="1">
            <a:spLocks noChangeArrowheads="1"/>
          </p:cNvSpPr>
          <p:nvPr/>
        </p:nvSpPr>
        <p:spPr bwMode="auto">
          <a:xfrm>
            <a:off x="6419850" y="269716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0,5%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1238" y="4387850"/>
            <a:ext cx="9159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16500" y="5875338"/>
            <a:ext cx="9159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1,5%</a:t>
            </a:r>
          </a:p>
        </p:txBody>
      </p:sp>
      <p:sp>
        <p:nvSpPr>
          <p:cNvPr id="33816" name="TextBox 41"/>
          <p:cNvSpPr txBox="1">
            <a:spLocks noChangeArrowheads="1"/>
          </p:cNvSpPr>
          <p:nvPr/>
        </p:nvSpPr>
        <p:spPr bwMode="auto">
          <a:xfrm>
            <a:off x="2403475" y="4541838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3817" name="TextBox 42"/>
          <p:cNvSpPr txBox="1">
            <a:spLocks noChangeArrowheads="1"/>
          </p:cNvSpPr>
          <p:nvPr/>
        </p:nvSpPr>
        <p:spPr bwMode="auto">
          <a:xfrm>
            <a:off x="7096125" y="3511550"/>
            <a:ext cx="19637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Ставка налога</a:t>
            </a:r>
          </a:p>
          <a:p>
            <a:r>
              <a:rPr lang="ru-RU" sz="1000" b="1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от кадастровой стоимости</a:t>
            </a:r>
          </a:p>
          <a:p>
            <a:r>
              <a:rPr lang="ru-RU" sz="1000" b="1">
                <a:solidFill>
                  <a:srgbClr val="4F6228"/>
                </a:solidFill>
                <a:latin typeface="Tahoma" pitchFamily="34" charset="0"/>
                <a:cs typeface="Tahoma" pitchFamily="34" charset="0"/>
              </a:rPr>
              <a:t>земельных участков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занятых жилищным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фондом,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сельскохозяйственного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назначения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000"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33818" name="TextBox 43"/>
          <p:cNvSpPr txBox="1">
            <a:spLocks noChangeArrowheads="1"/>
          </p:cNvSpPr>
          <p:nvPr/>
        </p:nvSpPr>
        <p:spPr bwMode="auto">
          <a:xfrm>
            <a:off x="5054600" y="134461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0,2%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0325" y="6054725"/>
            <a:ext cx="2027238" cy="663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20" name="TextBox 45"/>
          <p:cNvSpPr txBox="1">
            <a:spLocks noChangeArrowheads="1"/>
          </p:cNvSpPr>
          <p:nvPr/>
        </p:nvSpPr>
        <p:spPr bwMode="auto">
          <a:xfrm>
            <a:off x="44450" y="6069013"/>
            <a:ext cx="214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Республики Коми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3821" name="TextBox 46"/>
          <p:cNvSpPr txBox="1">
            <a:spLocks noChangeArrowheads="1"/>
          </p:cNvSpPr>
          <p:nvPr/>
        </p:nvSpPr>
        <p:spPr bwMode="auto">
          <a:xfrm>
            <a:off x="44450" y="3625850"/>
            <a:ext cx="253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Основные ставки налога</a:t>
            </a:r>
          </a:p>
          <a:p>
            <a:r>
              <a:rPr lang="ru-RU" sz="16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на автомобили легковые</a:t>
            </a:r>
          </a:p>
        </p:txBody>
      </p:sp>
      <p:sp>
        <p:nvSpPr>
          <p:cNvPr id="33822" name="TextBox 47"/>
          <p:cNvSpPr txBox="1">
            <a:spLocks noChangeArrowheads="1"/>
          </p:cNvSpPr>
          <p:nvPr/>
        </p:nvSpPr>
        <p:spPr bwMode="auto">
          <a:xfrm>
            <a:off x="127000" y="4249738"/>
            <a:ext cx="1719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3823" name="TextBox 48"/>
          <p:cNvSpPr txBox="1">
            <a:spLocks noChangeArrowheads="1"/>
          </p:cNvSpPr>
          <p:nvPr/>
        </p:nvSpPr>
        <p:spPr bwMode="auto">
          <a:xfrm>
            <a:off x="1062038" y="4527550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до 70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70 – 85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85 – 100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100 – 150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150 – 200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200 – 250 л. с.</a:t>
            </a:r>
          </a:p>
          <a:p>
            <a:pPr algn="r"/>
            <a:r>
              <a:rPr lang="ru-RU" sz="1200">
                <a:latin typeface="Tahoma" pitchFamily="34" charset="0"/>
                <a:cs typeface="Tahoma" pitchFamily="34" charset="0"/>
              </a:rPr>
              <a:t>свыше 250 л. с.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5088" y="1087438"/>
            <a:ext cx="1992312" cy="1168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25" name="TextBox 50"/>
          <p:cNvSpPr txBox="1">
            <a:spLocks noChangeArrowheads="1"/>
          </p:cNvSpPr>
          <p:nvPr/>
        </p:nvSpPr>
        <p:spPr bwMode="auto">
          <a:xfrm>
            <a:off x="60325" y="1055688"/>
            <a:ext cx="1871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Налог поступает 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размере 20 % 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Республики Коми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размере 80 %</a:t>
            </a:r>
          </a:p>
        </p:txBody>
      </p:sp>
      <p:sp>
        <p:nvSpPr>
          <p:cNvPr id="52" name="Овал 51"/>
          <p:cNvSpPr/>
          <p:nvPr/>
        </p:nvSpPr>
        <p:spPr>
          <a:xfrm>
            <a:off x="1730375" y="1174750"/>
            <a:ext cx="1754188" cy="17541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27" name="TextBox 52"/>
          <p:cNvSpPr txBox="1">
            <a:spLocks noChangeArrowheads="1"/>
          </p:cNvSpPr>
          <p:nvPr/>
        </p:nvSpPr>
        <p:spPr bwMode="auto">
          <a:xfrm>
            <a:off x="1752600" y="1249363"/>
            <a:ext cx="170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Ставка налога</a:t>
            </a:r>
          </a:p>
        </p:txBody>
      </p:sp>
      <p:sp>
        <p:nvSpPr>
          <p:cNvPr id="33828" name="TextBox 53"/>
          <p:cNvSpPr txBox="1">
            <a:spLocks noChangeArrowheads="1"/>
          </p:cNvSpPr>
          <p:nvPr/>
        </p:nvSpPr>
        <p:spPr bwMode="auto">
          <a:xfrm>
            <a:off x="1938338" y="1576388"/>
            <a:ext cx="13604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13 %</a:t>
            </a:r>
          </a:p>
        </p:txBody>
      </p:sp>
      <p:sp>
        <p:nvSpPr>
          <p:cNvPr id="55" name="Овал 54"/>
          <p:cNvSpPr/>
          <p:nvPr/>
        </p:nvSpPr>
        <p:spPr>
          <a:xfrm>
            <a:off x="1404938" y="2232025"/>
            <a:ext cx="1368425" cy="13684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30" name="TextBox 55"/>
          <p:cNvSpPr txBox="1">
            <a:spLocks noChangeArrowheads="1"/>
          </p:cNvSpPr>
          <p:nvPr/>
        </p:nvSpPr>
        <p:spPr bwMode="auto">
          <a:xfrm>
            <a:off x="1457325" y="2605088"/>
            <a:ext cx="1243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Tahoma" pitchFamily="34" charset="0"/>
                <a:cs typeface="Tahoma" pitchFamily="34" charset="0"/>
              </a:rPr>
              <a:t>В отдельных </a:t>
            </a:r>
          </a:p>
          <a:p>
            <a:pPr algn="ctr"/>
            <a:r>
              <a:rPr lang="ru-RU" sz="1200">
                <a:latin typeface="Tahoma" pitchFamily="34" charset="0"/>
                <a:cs typeface="Tahoma" pitchFamily="34" charset="0"/>
              </a:rPr>
              <a:t>случаях:</a:t>
            </a:r>
          </a:p>
          <a:p>
            <a:pPr algn="ctr"/>
            <a:r>
              <a:rPr lang="ru-RU" sz="12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096125" y="5761038"/>
            <a:ext cx="1868488" cy="6619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32" name="TextBox 57"/>
          <p:cNvSpPr txBox="1">
            <a:spLocks noChangeArrowheads="1"/>
          </p:cNvSpPr>
          <p:nvPr/>
        </p:nvSpPr>
        <p:spPr bwMode="auto">
          <a:xfrm>
            <a:off x="7151688" y="5751513"/>
            <a:ext cx="1908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972300" y="831850"/>
            <a:ext cx="1827213" cy="661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34" name="TextBox 59"/>
          <p:cNvSpPr txBox="1">
            <a:spLocks noChangeArrowheads="1"/>
          </p:cNvSpPr>
          <p:nvPr/>
        </p:nvSpPr>
        <p:spPr bwMode="auto">
          <a:xfrm>
            <a:off x="6985000" y="833438"/>
            <a:ext cx="1871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3835" name="TextBox 65"/>
          <p:cNvSpPr txBox="1">
            <a:spLocks noChangeArrowheads="1"/>
          </p:cNvSpPr>
          <p:nvPr/>
        </p:nvSpPr>
        <p:spPr bwMode="auto">
          <a:xfrm>
            <a:off x="6008688" y="5829300"/>
            <a:ext cx="1028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в отношении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других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земельных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участков</a:t>
            </a:r>
          </a:p>
        </p:txBody>
      </p:sp>
      <p:sp>
        <p:nvSpPr>
          <p:cNvPr id="33836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Мы - налогоплательщики</a:t>
            </a:r>
          </a:p>
        </p:txBody>
      </p:sp>
      <p:sp>
        <p:nvSpPr>
          <p:cNvPr id="3383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4AE1B-CDB9-4B97-8092-F391AC92F0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700" smtClean="0"/>
              <a:t>Бюджетная обеспеченность по сравнению с другими муниципальными образованиями по доходам по итогам за 9 месяцев 2015 года</a:t>
            </a:r>
          </a:p>
        </p:txBody>
      </p:sp>
      <p:sp>
        <p:nvSpPr>
          <p:cNvPr id="348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0EE7D2-4416-4C8C-8346-237F107590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443547"/>
              </p:ext>
            </p:extLst>
          </p:nvPr>
        </p:nvGraphicFramePr>
        <p:xfrm>
          <a:off x="333375" y="4170363"/>
          <a:ext cx="8610600" cy="229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50" y="1196975"/>
            <a:ext cx="822325" cy="2762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103439"/>
              </p:ext>
            </p:extLst>
          </p:nvPr>
        </p:nvGraphicFramePr>
        <p:xfrm>
          <a:off x="333375" y="1525588"/>
          <a:ext cx="8610600" cy="229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9163" y="1166813"/>
            <a:ext cx="2247900" cy="2762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От общей суммы доходов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3933825"/>
            <a:ext cx="4217988" cy="2762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От суммы налоговых и неналоговых поступлений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502814"/>
              </p:ext>
            </p:extLst>
          </p:nvPr>
        </p:nvGraphicFramePr>
        <p:xfrm>
          <a:off x="311063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727908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/>
        </p:nvGraphicFramePr>
        <p:xfrm>
          <a:off x="5937250" y="1535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Диаграмма 2"/>
          <p:cNvGraphicFramePr>
            <a:graphicFrameLocks/>
          </p:cNvGraphicFramePr>
          <p:nvPr/>
        </p:nvGraphicFramePr>
        <p:xfrm>
          <a:off x="2174875" y="1789113"/>
          <a:ext cx="4624388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7" r:id="rId3" imgW="4621169" imgH="2981202" progId="Excel.Chart.8">
                  <p:embed/>
                </p:oleObj>
              </mc:Choice>
              <mc:Fallback>
                <p:oleObj r:id="rId3" imgW="4621169" imgH="298120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789113"/>
                        <a:ext cx="4624388" cy="297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638" y="5608638"/>
            <a:ext cx="15176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784,6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717,8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721,5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450" y="3790950"/>
            <a:ext cx="15176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243,8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245,4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239,4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3" y="1420813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000" y="1989138"/>
            <a:ext cx="142081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66,6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61,3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63,7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913" y="1801813"/>
            <a:ext cx="1420812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128,1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92,8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46,4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78663" y="3776663"/>
            <a:ext cx="1517650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2014 год – 154,8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2015 год – </a:t>
            </a:r>
            <a:r>
              <a:rPr lang="ru-RU" sz="1200" dirty="0" smtClean="0">
                <a:cs typeface="Tahoma" pitchFamily="34" charset="0"/>
              </a:rPr>
              <a:t>146,5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cs typeface="Tahoma" pitchFamily="34" charset="0"/>
              </a:rPr>
              <a:t>2016 год – 159,5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07250" y="5610225"/>
            <a:ext cx="142058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cs typeface="Tahoma" pitchFamily="34" charset="0"/>
              </a:rPr>
              <a:t>2014 год – 62,3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cs typeface="Tahoma" pitchFamily="34" charset="0"/>
              </a:rPr>
              <a:t>2015 год – 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Tahoma" pitchFamily="34" charset="0"/>
              </a:rPr>
              <a:t>62,8</a:t>
            </a:r>
            <a:endParaRPr lang="ru-RU" sz="1200" dirty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  <a:p>
            <a:pPr>
              <a:defRPr/>
            </a:pPr>
            <a:r>
              <a:rPr lang="ru-RU" sz="1200" b="1" u="sng" dirty="0">
                <a:solidFill>
                  <a:srgbClr val="000000"/>
                </a:solidFill>
                <a:cs typeface="Tahoma" pitchFamily="34" charset="0"/>
              </a:rPr>
              <a:t>2016 год – 70,9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3312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2016 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351463"/>
            <a:ext cx="4335463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2014 год – 1440,2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2015 год (ожидаемое) – 1326,6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b="1" u="sng" dirty="0">
                <a:cs typeface="Tahoma" pitchFamily="34" charset="0"/>
              </a:rPr>
              <a:t>2016 год – 1301,4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00450" y="0"/>
            <a:ext cx="54578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 НЕНАЛОГОВЫХ ДОХОДОВ БЮДЖЕТА МОГО «УХТА»</a:t>
            </a:r>
          </a:p>
          <a:p>
            <a:endParaRPr lang="ru-RU" sz="23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884876"/>
              </p:ext>
            </p:extLst>
          </p:nvPr>
        </p:nvGraphicFramePr>
        <p:xfrm>
          <a:off x="247650" y="1262062"/>
          <a:ext cx="871855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77272"/>
            <a:ext cx="864076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Выпадающие доходы при предоставлении льгот по местным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63434"/>
              </p:ext>
            </p:extLst>
          </p:nvPr>
        </p:nvGraphicFramePr>
        <p:xfrm>
          <a:off x="250825" y="1268413"/>
          <a:ext cx="8712968" cy="44165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30651"/>
                <a:gridCol w="783188"/>
                <a:gridCol w="978985"/>
                <a:gridCol w="930036"/>
                <a:gridCol w="930036"/>
                <a:gridCol w="930036"/>
                <a:gridCol w="9300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1. Сумма</a:t>
                      </a:r>
                      <a:r>
                        <a:rPr lang="ru-RU" sz="1200" b="1" baseline="0" dirty="0" smtClean="0"/>
                        <a:t> льготы по земельному налогу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20.11.2014 № 331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</a:p>
                    <a:p>
                      <a:pPr algn="r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r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892175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-9525"/>
            <a:ext cx="86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/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2355850" y="1930400"/>
            <a:ext cx="46593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МОГО «УХТА»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Особенности планирования расходов бюджета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413" y="1268413"/>
            <a:ext cx="8639175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b="1" dirty="0">
                <a:latin typeface="Tahoma" pitchFamily="34" charset="0"/>
                <a:cs typeface="Tahoma" pitchFamily="34" charset="0"/>
              </a:rPr>
              <a:t>С 01 января 2016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b="1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Органы местного самоуправления наделяются полномочием Республики Коми по подготовке и проведению всероссийской сельскохозяйственной переписи 2016 года.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Отменены льготы по уплате налога на имущество организаций органам местного самоуправления, муниципальным учреждениям.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Предлагается к финансированию муниципальная программа «Социальная поддержка населения на 2016 – 2020 годы».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Планирование муниципальных услуг (работ) бюджетным и автономным учреждениям будет осуществляться на основе единого базового перечня услуг.</a:t>
            </a:r>
          </a:p>
        </p:txBody>
      </p:sp>
      <p:sp>
        <p:nvSpPr>
          <p:cNvPr id="4198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54E027-3AE9-42A7-A827-92E0FEF30F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2016 году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26 181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2 182</a:t>
            </a: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бюджета МОГО «Ухта» приходится на одного гражданина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60338" y="207803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68288" y="2228850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2 141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178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общегосударственные вопросы  бюджета МОГО «Ухта» приходится на одного гражданина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169863" y="3236913"/>
            <a:ext cx="1131887" cy="1087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682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1 761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400" b="1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147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400">
                <a:latin typeface="Tahoma" pitchFamily="34" charset="0"/>
                <a:cs typeface="Tahoma" pitchFamily="34" charset="0"/>
              </a:rPr>
              <a:t>бюджета МОГО «Ухта» приходится на одного гражданина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394200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16 716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1 393</a:t>
            </a: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554538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400">
                <a:latin typeface="Tahoma" pitchFamily="34" charset="0"/>
                <a:cs typeface="Tahoma" pitchFamily="34" charset="0"/>
              </a:rPr>
              <a:t>бюджета МОГО «Ухта» приходится на одного гражданина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1 873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156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жилищно – коммунальное хозяйство бюджета МОГО «Ухта» приходится 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обучающегося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58763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116 159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1104900" y="1206500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9 680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7 767)</a:t>
            </a:r>
          </a:p>
        </p:txBody>
      </p:sp>
      <p:sp>
        <p:nvSpPr>
          <p:cNvPr id="19" name="Овал 18"/>
          <p:cNvSpPr/>
          <p:nvPr/>
        </p:nvSpPr>
        <p:spPr>
          <a:xfrm>
            <a:off x="160338" y="213201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160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63 928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6" name="TextBox 22"/>
          <p:cNvSpPr txBox="1">
            <a:spLocks noChangeArrowheads="1"/>
          </p:cNvSpPr>
          <p:nvPr/>
        </p:nvSpPr>
        <p:spPr bwMode="auto">
          <a:xfrm>
            <a:off x="1171575" y="2293938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5 327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12 465)</a:t>
            </a:r>
          </a:p>
        </p:txBody>
      </p:sp>
      <p:sp>
        <p:nvSpPr>
          <p:cNvPr id="25" name="Овал 24"/>
          <p:cNvSpPr/>
          <p:nvPr/>
        </p:nvSpPr>
        <p:spPr>
          <a:xfrm>
            <a:off x="160338" y="3297238"/>
            <a:ext cx="1131887" cy="1087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240088"/>
            <a:ext cx="1116013" cy="11223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4305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31 648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3" name="TextBox 29"/>
          <p:cNvSpPr txBox="1">
            <a:spLocks noChangeArrowheads="1"/>
          </p:cNvSpPr>
          <p:nvPr/>
        </p:nvSpPr>
        <p:spPr bwMode="auto">
          <a:xfrm>
            <a:off x="1152525" y="33655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2 637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школы (среднегодовая численность – 2 081)</a:t>
            </a: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319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61925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74 590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9" name="TextBox 36"/>
          <p:cNvSpPr txBox="1">
            <a:spLocks noChangeArrowheads="1"/>
          </p:cNvSpPr>
          <p:nvPr/>
        </p:nvSpPr>
        <p:spPr bwMode="auto">
          <a:xfrm>
            <a:off x="1155700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6 216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>
                <a:latin typeface="Tahoma" pitchFamily="34" charset="0"/>
                <a:cs typeface="Tahoma" pitchFamily="34" charset="0"/>
              </a:rPr>
              <a:t>(среднегодовая численность – 528)</a:t>
            </a: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40067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17488" y="5580063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32 806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4" name="TextBox 42"/>
          <p:cNvSpPr txBox="1">
            <a:spLocks noChangeArrowheads="1"/>
          </p:cNvSpPr>
          <p:nvPr/>
        </p:nvSpPr>
        <p:spPr bwMode="auto">
          <a:xfrm>
            <a:off x="1154113" y="5580063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2 734</a:t>
            </a: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>
                <a:latin typeface="Tahoma" pitchFamily="34" charset="0"/>
                <a:cs typeface="Tahoma" pitchFamily="34" charset="0"/>
              </a:rPr>
              <a:t>(среднегодовая численность – 260)</a:t>
            </a: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Социально-экономическая характеристика МОГО «Ухта»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163" y="5399088"/>
            <a:ext cx="3629025" cy="792162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Городское население   </a:t>
            </a:r>
            <a:r>
              <a:rPr lang="ru-RU" b="1" dirty="0" smtClean="0"/>
              <a:t>98 %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Сельское население  </a:t>
            </a:r>
            <a:r>
              <a:rPr lang="ru-RU" b="1" dirty="0" smtClean="0"/>
              <a:t>2 %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6302375" y="3621088"/>
            <a:ext cx="27971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</a:rPr>
              <a:t>Прогнозируемая среднегодовая численность </a:t>
            </a:r>
          </a:p>
          <a:p>
            <a:r>
              <a:rPr lang="ru-RU" sz="1400">
                <a:latin typeface="Tahoma" pitchFamily="34" charset="0"/>
              </a:rPr>
              <a:t>на 2016 год</a:t>
            </a:r>
          </a:p>
          <a:p>
            <a:r>
              <a:rPr lang="ru-RU" sz="2000" b="1">
                <a:latin typeface="Tahoma" pitchFamily="34" charset="0"/>
              </a:rPr>
              <a:t>120 300 </a:t>
            </a:r>
            <a:r>
              <a:rPr lang="ru-RU" sz="1400">
                <a:latin typeface="Tahoma" pitchFamily="34" charset="0"/>
              </a:rPr>
              <a:t>человек</a:t>
            </a:r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163638"/>
            <a:ext cx="142398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250825" y="1416050"/>
            <a:ext cx="2649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2000" b="1" dirty="0" smtClean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</a:p>
        </p:txBody>
      </p:sp>
      <p:pic>
        <p:nvPicPr>
          <p:cNvPr id="19463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399088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-158750" y="4144963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ahoma" pitchFamily="34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>
                <a:latin typeface="Tahoma" pitchFamily="34" charset="0"/>
              </a:rPr>
              <a:t>109,13 км</a:t>
            </a:r>
          </a:p>
        </p:txBody>
      </p:sp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125413" y="234950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</a:rPr>
              <a:t>18 </a:t>
            </a:r>
            <a:r>
              <a:rPr lang="ru-RU" sz="1400">
                <a:latin typeface="Tahoma" pitchFamily="34" charset="0"/>
              </a:rPr>
              <a:t>населенных пунктов</a:t>
            </a: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325" y="1381125"/>
            <a:ext cx="59229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Сопоставление с другими муниципальными образованиями по расходам в расчёте на душу населения</a:t>
            </a:r>
          </a:p>
        </p:txBody>
      </p:sp>
      <p:sp>
        <p:nvSpPr>
          <p:cNvPr id="4506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E0E3C4-D03A-439E-BA7B-D7CC2EBB34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403319"/>
              </p:ext>
            </p:extLst>
          </p:nvPr>
        </p:nvGraphicFramePr>
        <p:xfrm>
          <a:off x="301625" y="1535113"/>
          <a:ext cx="8612188" cy="385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340768"/>
            <a:ext cx="822325" cy="2762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090522"/>
              </p:ext>
            </p:extLst>
          </p:nvPr>
        </p:nvGraphicFramePr>
        <p:xfrm>
          <a:off x="50800" y="1031875"/>
          <a:ext cx="457835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17117"/>
              </p:ext>
            </p:extLst>
          </p:nvPr>
        </p:nvGraphicFramePr>
        <p:xfrm>
          <a:off x="4514850" y="1014413"/>
          <a:ext cx="457835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6325" y="6175375"/>
            <a:ext cx="2355850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3 149,5 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888" y="6175375"/>
            <a:ext cx="2357437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4 076,1 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6338" y="3956050"/>
            <a:ext cx="62388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50,9%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5175" y="3821113"/>
            <a:ext cx="62388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24,8%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7413" y="411638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9713" y="2938463"/>
            <a:ext cx="541337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4,9%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5950" y="2816225"/>
            <a:ext cx="541338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3,1%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7413" y="2684463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7288" y="2562225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0213" y="2684463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6263" y="2995613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8,2%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4750" y="2760663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6188" y="3186113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8,1%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70838" y="3448050"/>
            <a:ext cx="54133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7,2%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Финансирование муниципальных учреждений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413" y="1160463"/>
            <a:ext cx="8639175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Финансирование муниципальных учреждений осуществляется на основании муниципальных заданий в рамках программной части бюджета.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Муниципальным 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учреждениям (бюджетным и автономным) устанавливается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муниципальное задание на оказание муниципальных услуг (выполнение работ) с указанием показателей объёма и качества его выполнения.</a:t>
            </a: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Планирование муниципальных услуг осуществляется на основе единого базового перечня услуг, в соответствии с утверждёнными отраслевыми органами администрации МОГО «Ухта», осуществляющими функции и полномочия учредителя в отношении бюджетных и автономных учреждений, ведомственными перечнями муниципальных услуг.</a:t>
            </a:r>
          </a:p>
          <a:p>
            <a:pPr marL="1971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Муниципальные услуги (работы), оказываемые (выполняемые) муниципальными учреждениями в рамках муниципального задания предоставляются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населению бесплатно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Оказание услуг (выполнение работ) на платной основе для населения возможно только при наличии перечня видов приносящей доход деятельности в уставе учреждения, заключения письменного договора об оказании платных услуг (выполнении работ).</a:t>
            </a:r>
          </a:p>
          <a:p>
            <a:pPr marL="5400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Финансирование органов местного самоуправления (Совета МОГО «Ухта», Контрольно-счётной палаты МОГО «Ухта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администрации МОГО «Ухта»),  казённого учреждения (МУ Управление капитального строительства) осуществляется согласно бюджетных смет в рамках непрограммной части бюджета.</a:t>
            </a:r>
          </a:p>
        </p:txBody>
      </p:sp>
      <p:sp>
        <p:nvSpPr>
          <p:cNvPr id="471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6F1F19-B232-47D2-93DB-7848DFEF98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425" y="31750"/>
            <a:ext cx="4878388" cy="9223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8000"/>
                </a:solidFill>
                <a:cs typeface="Tahoma" pitchFamily="34" charset="0"/>
              </a:rPr>
              <a:t>Структура муниципальной программы</a:t>
            </a:r>
            <a:endParaRPr lang="ru-RU" sz="2000" b="1" dirty="0">
              <a:solidFill>
                <a:srgbClr val="008000"/>
              </a:solidFill>
              <a:cs typeface="Tahoma" pitchFamily="34" charset="0"/>
            </a:endParaRPr>
          </a:p>
        </p:txBody>
      </p:sp>
      <p:sp>
        <p:nvSpPr>
          <p:cNvPr id="49154" name="TextBox 13"/>
          <p:cNvSpPr txBox="1">
            <a:spLocks noChangeArrowheads="1"/>
          </p:cNvSpPr>
          <p:nvPr/>
        </p:nvSpPr>
        <p:spPr bwMode="auto">
          <a:xfrm>
            <a:off x="365125" y="923925"/>
            <a:ext cx="8599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ahoma" pitchFamily="34" charset="0"/>
                <a:cs typeface="Tahoma" pitchFamily="34" charset="0"/>
              </a:rPr>
              <a:t>Проект бюджета МОГО «Ухта» на 2016 год сформирован в рамках девяти муниципальных и одной иной программы. Каждая программа содержит комплекс мероприятий, направленных на достижение стратегической цели</a:t>
            </a:r>
          </a:p>
        </p:txBody>
      </p:sp>
      <p:sp>
        <p:nvSpPr>
          <p:cNvPr id="49155" name="TextBox 14"/>
          <p:cNvSpPr txBox="1">
            <a:spLocks noChangeArrowheads="1"/>
          </p:cNvSpPr>
          <p:nvPr/>
        </p:nvSpPr>
        <p:spPr bwMode="auto">
          <a:xfrm>
            <a:off x="2795588" y="1724025"/>
            <a:ext cx="353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2188" y="2093913"/>
            <a:ext cx="4356100" cy="715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7" name="TextBox 16"/>
          <p:cNvSpPr txBox="1">
            <a:spLocks noChangeArrowheads="1"/>
          </p:cNvSpPr>
          <p:nvPr/>
        </p:nvSpPr>
        <p:spPr bwMode="auto">
          <a:xfrm>
            <a:off x="3232150" y="2184400"/>
            <a:ext cx="2416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Стратегическая цель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4213" y="3092450"/>
            <a:ext cx="2016125" cy="700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9" name="TextBox 18"/>
          <p:cNvSpPr txBox="1">
            <a:spLocks noChangeArrowheads="1"/>
          </p:cNvSpPr>
          <p:nvPr/>
        </p:nvSpPr>
        <p:spPr bwMode="auto">
          <a:xfrm>
            <a:off x="947738" y="3130550"/>
            <a:ext cx="1370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Цель 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97263" y="3087688"/>
            <a:ext cx="2016125" cy="700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61" name="TextBox 20"/>
          <p:cNvSpPr txBox="1">
            <a:spLocks noChangeArrowheads="1"/>
          </p:cNvSpPr>
          <p:nvPr/>
        </p:nvSpPr>
        <p:spPr bwMode="auto">
          <a:xfrm>
            <a:off x="3821113" y="3119438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Цель 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92838" y="3076575"/>
            <a:ext cx="2016125" cy="700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63" name="TextBox 22"/>
          <p:cNvSpPr txBox="1">
            <a:spLocks noChangeArrowheads="1"/>
          </p:cNvSpPr>
          <p:nvPr/>
        </p:nvSpPr>
        <p:spPr bwMode="auto">
          <a:xfrm>
            <a:off x="6515100" y="3114675"/>
            <a:ext cx="1370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Цель 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программы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635125" y="2708275"/>
            <a:ext cx="523875" cy="25241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735763" y="2708275"/>
            <a:ext cx="284162" cy="2921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500563" y="2797175"/>
            <a:ext cx="4762" cy="33972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4213" y="3941763"/>
            <a:ext cx="2016125" cy="720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68" name="TextBox 27"/>
          <p:cNvSpPr txBox="1">
            <a:spLocks noChangeArrowheads="1"/>
          </p:cNvSpPr>
          <p:nvPr/>
        </p:nvSpPr>
        <p:spPr bwMode="auto">
          <a:xfrm>
            <a:off x="1223963" y="4090988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92500" y="3941763"/>
            <a:ext cx="2016125" cy="720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0" name="TextBox 29"/>
          <p:cNvSpPr txBox="1">
            <a:spLocks noChangeArrowheads="1"/>
          </p:cNvSpPr>
          <p:nvPr/>
        </p:nvSpPr>
        <p:spPr bwMode="auto">
          <a:xfrm>
            <a:off x="4033838" y="409257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96013" y="3941763"/>
            <a:ext cx="2016125" cy="720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2" name="TextBox 31"/>
          <p:cNvSpPr txBox="1">
            <a:spLocks noChangeArrowheads="1"/>
          </p:cNvSpPr>
          <p:nvPr/>
        </p:nvSpPr>
        <p:spPr bwMode="auto">
          <a:xfrm>
            <a:off x="6735763" y="4117975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Задачи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4213" y="4826000"/>
            <a:ext cx="2016125" cy="69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4" name="TextBox 33"/>
          <p:cNvSpPr txBox="1">
            <a:spLocks noChangeArrowheads="1"/>
          </p:cNvSpPr>
          <p:nvPr/>
        </p:nvSpPr>
        <p:spPr bwMode="auto">
          <a:xfrm>
            <a:off x="868363" y="4840288"/>
            <a:ext cx="1646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Программные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92500" y="4840288"/>
            <a:ext cx="2016125" cy="739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6" name="TextBox 35"/>
          <p:cNvSpPr txBox="1">
            <a:spLocks noChangeArrowheads="1"/>
          </p:cNvSpPr>
          <p:nvPr/>
        </p:nvSpPr>
        <p:spPr bwMode="auto">
          <a:xfrm>
            <a:off x="3681413" y="4895850"/>
            <a:ext cx="1647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Программные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92838" y="4875213"/>
            <a:ext cx="2016125" cy="714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78" name="TextBox 37"/>
          <p:cNvSpPr txBox="1">
            <a:spLocks noChangeArrowheads="1"/>
          </p:cNvSpPr>
          <p:nvPr/>
        </p:nvSpPr>
        <p:spPr bwMode="auto">
          <a:xfrm>
            <a:off x="6326188" y="4908550"/>
            <a:ext cx="1755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Программные</a:t>
            </a:r>
          </a:p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мероприятия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4213" y="5495925"/>
            <a:ext cx="3816350" cy="695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500563" y="5589588"/>
            <a:ext cx="3816350" cy="6016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952750" y="6348413"/>
            <a:ext cx="3097213" cy="407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82" name="TextBox 41"/>
          <p:cNvSpPr txBox="1">
            <a:spLocks noChangeArrowheads="1"/>
          </p:cNvSpPr>
          <p:nvPr/>
        </p:nvSpPr>
        <p:spPr bwMode="auto">
          <a:xfrm>
            <a:off x="2930525" y="6357938"/>
            <a:ext cx="314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sp>
        <p:nvSpPr>
          <p:cNvPr id="4918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71956B-1F57-424C-84B0-39E8BB11D79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Муниципальные программы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413" y="1042988"/>
            <a:ext cx="863917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экономики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«Жильё и жилищно – коммунальное хозяйство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«Культура на 2014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«Социальная поддержка населения на 2016 – 2020 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«Развитие физической культуры и спорта на 2014 – 2020 годы».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	В целях реализации республиканской адресной программы «Переселение граждан из аварийного жилищного фонда с учетом необходимости развития малоэтажного жилищного строительства на 2013-2017 годы» принята одна иная программа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«Переселение граждан, проживающих на территории МОГО «Ухта», из аварийного жилищного фонда с 2013 года по 01 сентября 2017 года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B64A80-3195-425D-819E-B82D69426C1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Программные расходы бюджета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/>
        </p:nvGraphicFramePr>
        <p:xfrm>
          <a:off x="304800" y="1376363"/>
          <a:ext cx="868045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4038" y="3317875"/>
            <a:ext cx="62388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65,8%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9200" y="2197100"/>
            <a:ext cx="541338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4,1%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4513" y="1784350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9438" y="2319338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6,9%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725" y="25860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8,0%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9950" y="30686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3025" y="2609850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150" y="3467100"/>
            <a:ext cx="541338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4,9%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9000" y="4033838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2788" y="2159000"/>
            <a:ext cx="541337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системы муниципального управления на 2014-2020 годы</a:t>
            </a: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46751"/>
              </p:ext>
            </p:extLst>
          </p:nvPr>
        </p:nvGraphicFramePr>
        <p:xfrm>
          <a:off x="252000" y="2998800"/>
          <a:ext cx="8496464" cy="37733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Развитие единой муниципальной мультисервисной корпоративной сети передачи данных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Обеспечение безопасности информационных ресурсов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0,7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Развитие единого электронного документооборота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0,8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1,8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Обслуживание муниципального долга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57,1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Содержание и текущий ремонт объектов муниципальной собственности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11,6</a:t>
                      </a:r>
                    </a:p>
                    <a:p>
                      <a:pPr algn="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многофункциональным центром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12,0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и обеспечение деятельности Финансового управления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администрации МОГО «Ухта»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23,0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и обеспечение деятельности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Комитета по управлению муниципальным имуществом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администрации МОГО «Ухта»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34,0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29384973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экономики на 2014-2020 годы</a:t>
            </a:r>
          </a:p>
        </p:txBody>
      </p:sp>
      <p:sp>
        <p:nvSpPr>
          <p:cNvPr id="5325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083F31-E0A6-4386-8EE9-46B30A15EF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859338" y="981075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2997200"/>
          <a:ext cx="8496944" cy="2926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616473"/>
                <a:gridCol w="18804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предпринимательства, связанных с началом предпринимательской деятельности (гранты)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0,7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 на реализацию малых проектов в сфере сельского хозяйства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 на уплату лизинговых платежей по договорам финансовой аренды (лизинга)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Субсидирование части затрат субъектов малого и среднего предпринимательства на уплату процентов по кредитам, привлеченным субъектами малого и среднего предпринимательства в российских кредитных организациях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деятельности информационно - маркетингового центра малого и среднего предпринимательства 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0,4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70260162"/>
              </p:ext>
            </p:extLst>
          </p:nvPr>
        </p:nvGraphicFramePr>
        <p:xfrm>
          <a:off x="395536" y="-1714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Безопасность жизнедеятельности населения на 2014-2020 годы</a:t>
            </a:r>
          </a:p>
        </p:txBody>
      </p:sp>
      <p:sp>
        <p:nvSpPr>
          <p:cNvPr id="5427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B280E2-2ED1-4720-BB7E-6441F4A137E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536700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0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16886"/>
              </p:ext>
            </p:extLst>
          </p:nvPr>
        </p:nvGraphicFramePr>
        <p:xfrm>
          <a:off x="250825" y="2997200"/>
          <a:ext cx="8496300" cy="3327003"/>
        </p:xfrm>
        <a:graphic>
          <a:graphicData uri="http://schemas.openxmlformats.org/drawingml/2006/table">
            <a:tbl>
              <a:tblPr/>
              <a:tblGrid>
                <a:gridCol w="6616700"/>
                <a:gridCol w="1879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3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комплексной системы «Безопасный город»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добровольных пожарных добровольной пожарной охраны (премия – 5 тыс. руб., ценный подарок – 10 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обслуживание 2 500 дорожных знаков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90 597 метров дорожной разметки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обслуживание 22 светофорных объектов на перекрестках и участках автомобильных дорог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пешеходных ограждений на автодорогах Ухта – Дальний,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Шудаяг - Заболотный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и обеспечение деятельности МУ «Управление по делам ГО и ЧС» администрации МОГО «Ухта»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28,0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405670007"/>
              </p:ext>
            </p:extLst>
          </p:nvPr>
        </p:nvGraphicFramePr>
        <p:xfrm>
          <a:off x="395536" y="-1714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транспортной системы на 2014-2020 годы</a:t>
            </a:r>
          </a:p>
        </p:txBody>
      </p:sp>
      <p:sp>
        <p:nvSpPr>
          <p:cNvPr id="5530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7F7A1D-6F59-406C-BF3E-1248B9480F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622800" y="1330325"/>
          <a:ext cx="4002088" cy="141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005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50825" y="2997200"/>
          <a:ext cx="8496944" cy="3566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616473"/>
                <a:gridCol w="18804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надлежащего технического состояния дорожной инфраструктуры (Общая площадь отремонтированных дорог составит 18,95 тыс.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12,7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Техническое обслуживание и санитарное содержание улично-дорожной сети (проезжая часть – 1 350 547,72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dirty="0" smtClean="0"/>
                        <a:t>, тротуары, обочины, придорожные газоны, площадки, автостоянки – 842 452,59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dirty="0" smtClean="0"/>
                        <a:t>)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161,1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Содержание ледовой переправы через реку Ижма в с. Кедвавом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1,3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Обустройство 5 остановочных павильонов по маршруту следования школьных автобусов (деревня Гажаяг, Изваиль, Лайково, Паромес; пст. Веселый Кут и Гэрдъель)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0,3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пассажирских перевозок воздушным транспортом в с. Кедвавом (количество рейсов 41)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перевозок отдельных категорий пассажиров на дачных внутримуниципальных маршрутах (количество выданных в 2015 году талонов составило 36 680)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0,4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65348038"/>
              </p:ext>
            </p:extLst>
          </p:nvPr>
        </p:nvGraphicFramePr>
        <p:xfrm>
          <a:off x="395536" y="-1714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23825" y="1422400"/>
            <a:ext cx="2976563" cy="788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474788"/>
            <a:ext cx="2876550" cy="684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5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428750"/>
            <a:ext cx="7191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4138" y="5340350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9700" y="5394325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8675" y="1552575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238" y="5365750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8</a:t>
            </a:r>
            <a:r>
              <a:rPr lang="ru-RU" sz="1400" dirty="0">
                <a:cs typeface="Tahoma" pitchFamily="34" charset="0"/>
              </a:rPr>
              <a:t> 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pic>
        <p:nvPicPr>
          <p:cNvPr id="20492" name="Picture 5" descr="E:\New Folder\управле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5330825"/>
            <a:ext cx="862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104</a:t>
            </a:r>
            <a:r>
              <a:rPr lang="ru-RU" sz="1400" dirty="0">
                <a:cs typeface="Tahoma" pitchFamily="34" charset="0"/>
              </a:rPr>
              <a:t> 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pic>
        <p:nvPicPr>
          <p:cNvPr id="20494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47</a:t>
            </a:r>
            <a:r>
              <a:rPr lang="ru-RU" sz="1200" dirty="0">
                <a:cs typeface="Tahoma" pitchFamily="34" charset="0"/>
              </a:rPr>
              <a:t> 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7 767 </a:t>
            </a:r>
            <a:r>
              <a:rPr lang="ru-RU" sz="120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5050" y="2178050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12 465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2338" y="2840038"/>
            <a:ext cx="1919287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2338" y="35353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54563" y="4248150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60913" y="49577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03775" y="5672138"/>
            <a:ext cx="1919288" cy="94615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73875" y="42878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21213" y="2852738"/>
            <a:ext cx="215582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доп. 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2 664</a:t>
            </a: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 </a:t>
            </a:r>
            <a:r>
              <a:rPr lang="ru-RU" sz="115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87888" y="3619500"/>
            <a:ext cx="1976437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8475" y="2859088"/>
            <a:ext cx="197802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детско-юношеские </a:t>
            </a:r>
            <a:r>
              <a:rPr lang="ru-RU" sz="1200" dirty="0"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2 081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5988" y="4348163"/>
            <a:ext cx="197802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>
                <a:cs typeface="Tahoma" pitchFamily="34" charset="0"/>
              </a:rPr>
              <a:t>528</a:t>
            </a:r>
            <a:r>
              <a:rPr lang="ru-RU" sz="1200" dirty="0">
                <a:cs typeface="Tahoma" pitchFamily="34" charset="0"/>
              </a:rPr>
              <a:t> 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260</a:t>
            </a:r>
            <a:r>
              <a:rPr lang="ru-RU" sz="1200" dirty="0">
                <a:cs typeface="Tahoma" pitchFamily="34" charset="0"/>
              </a:rPr>
              <a:t> 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0113" y="5057775"/>
            <a:ext cx="1978025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10</a:t>
            </a:r>
            <a:r>
              <a:rPr lang="ru-RU" sz="1200" dirty="0">
                <a:cs typeface="Tahoma" pitchFamily="34" charset="0"/>
              </a:rPr>
              <a:t> 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86575" y="4303713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4725" y="5710238"/>
            <a:ext cx="1976438" cy="83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Многофункциональный центр предоставления государственных и муниципальных услуг</a:t>
            </a:r>
          </a:p>
        </p:txBody>
      </p:sp>
      <p:sp>
        <p:nvSpPr>
          <p:cNvPr id="41" name="Прямоугольный треугольник 40"/>
          <p:cNvSpPr/>
          <p:nvPr/>
        </p:nvSpPr>
        <p:spPr>
          <a:xfrm rot="12911834">
            <a:off x="757238" y="25622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451590">
            <a:off x="808038" y="48736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925508">
            <a:off x="3665538" y="213995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195512" cy="2195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00225" y="3711575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115 учреждений</a:t>
            </a:r>
          </a:p>
        </p:txBody>
      </p:sp>
      <p:pic>
        <p:nvPicPr>
          <p:cNvPr id="20522" name="Picture 2" descr="E:\New Folder\горо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3150" y="2921000"/>
            <a:ext cx="1265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6886575" y="5730875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70841" y="5000625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86575" y="5110162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0841" y="5753784"/>
            <a:ext cx="19780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Жилье и жилищно – коммунальное хозяйство на 2014-2020 годы</a:t>
            </a:r>
          </a:p>
        </p:txBody>
      </p:sp>
      <p:sp>
        <p:nvSpPr>
          <p:cNvPr id="5632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020BD-E2F1-4B07-B8AA-F4CE2F12C7A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395536" y="-1714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6363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5395"/>
              </p:ext>
            </p:extLst>
          </p:nvPr>
        </p:nvGraphicFramePr>
        <p:xfrm>
          <a:off x="250825" y="2997200"/>
          <a:ext cx="8496300" cy="3609976"/>
        </p:xfrm>
        <a:graphic>
          <a:graphicData uri="http://schemas.openxmlformats.org/drawingml/2006/table">
            <a:tbl>
              <a:tblPr/>
              <a:tblGrid>
                <a:gridCol w="6616700"/>
                <a:gridCol w="1879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социальных выплат на приобретение (строительство) жилья 30 молодым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Завершение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этапа программы переселения граждан из аварийного жилого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жильем детей – сирот (8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жильем ветеранов, инвалидов (4 человека)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Снос аварийных жилых домов, после переселения граждан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15 дворовых территорий и 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проезда к дворовым территориям многоквартирных домов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лоджий в жилом доме по ул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Печорской,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Реконструкция системы водоснабжения в жилом доме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 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Водный,  улица Ленина, д.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Жилье и жилищно – коммунальное хозяйство на 2014-2020 годы</a:t>
            </a:r>
          </a:p>
        </p:txBody>
      </p:sp>
      <p:sp>
        <p:nvSpPr>
          <p:cNvPr id="573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B0E30-20F4-4748-B657-167696E57A8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5739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79395"/>
              </p:ext>
            </p:extLst>
          </p:nvPr>
        </p:nvGraphicFramePr>
        <p:xfrm>
          <a:off x="323850" y="1268413"/>
          <a:ext cx="8496300" cy="5150549"/>
        </p:xfrm>
        <a:graphic>
          <a:graphicData uri="http://schemas.openxmlformats.org/drawingml/2006/table">
            <a:tbl>
              <a:tblPr/>
              <a:tblGrid>
                <a:gridCol w="6840538"/>
                <a:gridCol w="16557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Межевание и кадастр 120 МКД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Обустройство пандуса для инвалидов в жилом доме по ул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Сенюкова,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ahoma" pitchFamily="34" charset="0"/>
                        </a:rPr>
                        <a:t>д.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Возмещение межтарифной разницы по жилищным услугам в части муниципального жилого фонда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Оплата ежемесячных взносов на капитальный  ремонт общего имущества МКД за жилые помещения, находящиеся в  муниципальной собственности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(за 2015 год – 6,2 млн. рублей, за 2016 год – 6,3 млн. рублей)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12,5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Строительство станции водоочистки в Пожня - 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4,7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Транспортировка тел умерших, личность которых не установлена, криминальных и одиноких граждан с места смерти  в городской морг (в 2015 году доставлено в морг 131 человек)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объектов зеленого хозяйства (посадка цветов в цветники -  4,3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; содержание газонов  – 458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; содержание кустарников в живых изгородях 31,0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, одиночных кустарников 2 894 штуки, деревьев 719 штук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23,0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 мест погребений площадью 44,525 га  (Загородная, Куратово, Крохаль, Шудаяг, Ярега, Водный, Седью, Усть – Ухта)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5,9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2 824  опор наружного освещения и 4 331 светильника, оплата за потребленную электроэнергию по наружному освещению города и пригородной зоны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24,6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27 лестниц площадью 7,5 тыс.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и 5 пешеходных мостов площадью 570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6,5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ливневой канализации протяженностью 55 тыс. п.м. и 1 160 смотровых колодцев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8,3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Уборка несанкционированной свалки площадью 900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, с объемом  мусора 2 000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(г. Ухта тупик ул. Машиностроителей)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Жилье и жилищно – коммунальное хозяйство на 2014-2020 годы</a:t>
            </a:r>
          </a:p>
        </p:txBody>
      </p:sp>
      <p:sp>
        <p:nvSpPr>
          <p:cNvPr id="5837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EC166B-9597-4E36-9CF4-7B85BCDE21F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5840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94704"/>
              </p:ext>
            </p:extLst>
          </p:nvPr>
        </p:nvGraphicFramePr>
        <p:xfrm>
          <a:off x="323850" y="1268413"/>
          <a:ext cx="8496300" cy="3674745"/>
        </p:xfrm>
        <a:graphic>
          <a:graphicData uri="http://schemas.openxmlformats.org/drawingml/2006/table">
            <a:tbl>
              <a:tblPr/>
              <a:tblGrid>
                <a:gridCol w="6840538"/>
                <a:gridCol w="16557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Подготовка и очистка города после проведения городских праздничных мероприятий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Капитальный ремонт пожарного водоема в пгт. Водный и 4 пожарных водоёмов 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пгт. Боровой и содержание 28 пожарных водоемов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малых архитектурных форм (большие и малые  урны - 324 штуки , скамейки – 101 штука, автобусные павильоны – 37 штук, ограждения – 11, 03 км.)  и гидротехнических сооружений (фонтан по улице Октябрьской , плотина со шлюзом по улице Озерная,3, дамба в парке КиО)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детских игровых и спортивных площадок по ул. Зернова, 6 и 10, Ленина,46,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Calibri" pitchFamily="34" charset="0"/>
                        </a:rPr>
                        <a:t>в с. Кедвавом и 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Calibri" pitchFamily="34" charset="0"/>
                        </a:rPr>
                        <a:t> Шудаяг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2,5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Обустройство ледового городка по проспекту Ленина д.  2/15 – территория, прилегающая к Дому Быта «Сервис»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Отлов безнадзорных животных (в 2015 году отловлено 264 голов)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Содержание и обеспечение деятельности МУ «Управления жилищно-коммунального хозяйства» администрации МОГО «Ухта»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50,0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образования на 2014-2020 годы</a:t>
            </a:r>
          </a:p>
        </p:txBody>
      </p:sp>
      <p:sp>
        <p:nvSpPr>
          <p:cNvPr id="593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8CEB83-E0CB-4648-9EB9-8352F285B48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64342"/>
              </p:ext>
            </p:extLst>
          </p:nvPr>
        </p:nvGraphicFramePr>
        <p:xfrm>
          <a:off x="251520" y="3068960"/>
          <a:ext cx="8568952" cy="30971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984776"/>
                <a:gridCol w="1584176"/>
              </a:tblGrid>
              <a:tr h="4590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2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Оказание муниципальных услуг дошкольными организациями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902,0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Оказание муниципальных</a:t>
                      </a:r>
                      <a:r>
                        <a:rPr lang="ru-RU" sz="1200" baseline="0" dirty="0" smtClean="0"/>
                        <a:t> услуг общеобразовательными организациями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797,0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квалифицированными кадрами дошкольных образовательных учреждений (обучение на базе ПОУ «Ухтинский педагогический колледж» 92 человек по специальности «Воспитатель», планируемый выпуск в 2016 году – 20 воспитателей)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8,4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временной занятости 1000 подростков в летний период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оздоровления и отдыха 2400 детей и подростков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6,1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Компенсации  части родительской платы за посещение 6400 детей дошкольных образовательных учреждений 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37,8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01153854"/>
              </p:ext>
            </p:extLst>
          </p:nvPr>
        </p:nvGraphicFramePr>
        <p:xfrm>
          <a:off x="504000" y="-165600"/>
          <a:ext cx="4248472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образования на 2014-2020 годы</a:t>
            </a:r>
          </a:p>
        </p:txBody>
      </p:sp>
      <p:sp>
        <p:nvSpPr>
          <p:cNvPr id="593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8CEB83-E0CB-4648-9EB9-8352F285B48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97658"/>
              </p:ext>
            </p:extLst>
          </p:nvPr>
        </p:nvGraphicFramePr>
        <p:xfrm>
          <a:off x="251520" y="1328274"/>
          <a:ext cx="8568952" cy="265731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984776"/>
                <a:gridCol w="1584176"/>
              </a:tblGrid>
              <a:tr h="4590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Предоставление питания 166 обучающимся в классах для детей с ограниченными возможностями здоровья по адаптированным образовательным программам и тубинфицированным обучающимся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1,0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Выплата ежемесячной денежной компенсации на оплату жилого помещения и коммунальных  услуг 313 педагогическим работникам и специалистам, работающим и проживающим в сельских населенных пунктах или поселках городского типа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10,1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Погашение кредиторской задолженности по объектам капитального строительства и капитального ремонта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57,5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Содержание и обеспечение деятельности МУ «Управления образования»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администрации МОГО «Ухта»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67,3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Культура на 2014-2020 годы</a:t>
            </a:r>
          </a:p>
        </p:txBody>
      </p:sp>
      <p:sp>
        <p:nvSpPr>
          <p:cNvPr id="604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20691-9C81-4D75-8848-44FA2D35C09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19213"/>
          <a:ext cx="4002087" cy="141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41152"/>
              </p:ext>
            </p:extLst>
          </p:nvPr>
        </p:nvGraphicFramePr>
        <p:xfrm>
          <a:off x="251520" y="2996952"/>
          <a:ext cx="8568952" cy="312435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984776"/>
                <a:gridCol w="1584176"/>
              </a:tblGrid>
              <a:tr h="4590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Содержание и обслуживание объектов культурного наследия (уборка и поставка газа к памятному знаку «Вечный огонь», уборка памятников – В. И. Ленину, А. С. Пушкину, погибшим в локальных войнах и конфликтах, часовни, погибшим в ВОВ в п. Ярега и п. Водный)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0,6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услуг учреждениями культурно - досуговой сферы (количество творческих коллективов – 284 с численностью 7 200 человек, проведение 3 000 культурно - массовых мероприятий)</a:t>
                      </a:r>
                      <a:endParaRPr lang="ru-RU" sz="1200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63,6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библиотеками (число посещений 270 000 раз, количество читателей – 35 200 человек)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24,6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музеями (количество выставочных образцов – 7 848,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выставок - 18)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prstClr val="black"/>
                          </a:solidFill>
                        </a:rPr>
                        <a:t>10,0</a:t>
                      </a:r>
                    </a:p>
                    <a:p>
                      <a:pPr algn="r"/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учреждениями дополнительного образования детей в области искусств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47,9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721474738"/>
              </p:ext>
            </p:extLst>
          </p:nvPr>
        </p:nvGraphicFramePr>
        <p:xfrm>
          <a:off x="395536" y="-315416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Культура на 2014-2020 годы</a:t>
            </a:r>
          </a:p>
        </p:txBody>
      </p:sp>
      <p:sp>
        <p:nvSpPr>
          <p:cNvPr id="604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20691-9C81-4D75-8848-44FA2D35C09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62034"/>
              </p:ext>
            </p:extLst>
          </p:nvPr>
        </p:nvGraphicFramePr>
        <p:xfrm>
          <a:off x="251520" y="1412776"/>
          <a:ext cx="8568952" cy="216924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984776"/>
                <a:gridCol w="1584176"/>
              </a:tblGrid>
              <a:tr h="4590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Ключевые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прочими учреждениями культуры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24,4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Капитальный ремонт кровли МАУ «Городской Дворец культуры»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2,6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Содержание МУ «Ухтинский парк 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КиО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» МОГО «Ухта»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(в том числе уборка  мостов, лестниц, пешеходных дорожек 0,5 млн. руб.) </a:t>
                      </a:r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4,4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Содержание и обеспечение деятельности МУ «Управление культуры администрации МОГО «Ухта»</a:t>
                      </a:r>
                      <a:endParaRPr lang="ru-RU" sz="1200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23,6</a:t>
                      </a:r>
                      <a:endParaRPr lang="ru-RU" sz="1200" b="1" dirty="0"/>
                    </a:p>
                  </a:txBody>
                  <a:tcPr>
                    <a:solidFill>
                      <a:srgbClr val="F6E7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12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75530"/>
              </p:ext>
            </p:extLst>
          </p:nvPr>
        </p:nvGraphicFramePr>
        <p:xfrm>
          <a:off x="250825" y="2636838"/>
          <a:ext cx="8569325" cy="4116388"/>
        </p:xfrm>
        <a:graphic>
          <a:graphicData uri="http://schemas.openxmlformats.org/drawingml/2006/table">
            <a:tbl>
              <a:tblPr/>
              <a:tblGrid>
                <a:gridCol w="6985000"/>
                <a:gridCol w="15843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отсутствие средств к существованию, заболевание и другие остро социальные нужды  - до 6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гражданам, нуждающимся в оплате дополнительных расходов при оказании медицинской помощи по жизненно важным показаниям - до 25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стихийные бедствия на проведение ремонтных или аварийно-восстановительных работ в жилом помещении - до 50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многодетным семьям, награжденным орденом «Родительская слава» или медалью ордена «Родительская слава», премией Правительства Республики Коми лучшим многодетным семьям в Республике Коми - до 50 тыс. рублей.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ветеранам в связи с праздничными, юбилейными и памятными датами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почетным гражданам МОГО «Ухта» и гражданам, награжденным знаком отличия «За заслуги перед Ухтой» (в связи с юбилейными датами,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проведение траурных мероприятий)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096969332"/>
              </p:ext>
            </p:extLst>
          </p:nvPr>
        </p:nvGraphicFramePr>
        <p:xfrm>
          <a:off x="400299" y="-307479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физической культуры и спорта на 2014-2020 годы</a:t>
            </a:r>
          </a:p>
        </p:txBody>
      </p:sp>
      <p:sp>
        <p:nvSpPr>
          <p:cNvPr id="624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4CEE91-D08C-4FCA-917D-F7EDA6794D3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(млн.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48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0045"/>
              </p:ext>
            </p:extLst>
          </p:nvPr>
        </p:nvGraphicFramePr>
        <p:xfrm>
          <a:off x="323850" y="3213100"/>
          <a:ext cx="8569325" cy="2197736"/>
        </p:xfrm>
        <a:graphic>
          <a:graphicData uri="http://schemas.openxmlformats.org/drawingml/2006/table">
            <a:tbl>
              <a:tblPr/>
              <a:tblGrid>
                <a:gridCol w="6985000"/>
                <a:gridCol w="158432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Ключевые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 (млн. руб.)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муниципальных услуг учреждениями дополнительного образования 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физкультурно – спортивными учреждениями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(привлечение к систематическим занятиям спортом 23 500 человек, обеспечение доступа населения к открытым и закрытым спортивным объектам)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106,2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82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Реконструкция АУ «Плавательный бассейн «Юность»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обеспечение деятельности МУ «Управление физической культуры и спорта» администрации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00748020"/>
              </p:ext>
            </p:extLst>
          </p:nvPr>
        </p:nvGraphicFramePr>
        <p:xfrm>
          <a:off x="395536" y="-187528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 txBox="1">
            <a:spLocks/>
          </p:cNvSpPr>
          <p:nvPr/>
        </p:nvSpPr>
        <p:spPr bwMode="auto">
          <a:xfrm>
            <a:off x="3654425" y="31750"/>
            <a:ext cx="5310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с 2013 года по 01 сентября 2017 года»</a:t>
            </a:r>
          </a:p>
        </p:txBody>
      </p:sp>
      <p:sp>
        <p:nvSpPr>
          <p:cNvPr id="63490" name="Прямоугольник 17"/>
          <p:cNvSpPr>
            <a:spLocks noChangeArrowheads="1"/>
          </p:cNvSpPr>
          <p:nvPr/>
        </p:nvSpPr>
        <p:spPr bwMode="auto">
          <a:xfrm>
            <a:off x="250825" y="1125538"/>
            <a:ext cx="8640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Реализация мероприятий муниципальной программы позволит достичь следующих результатов</a:t>
            </a:r>
          </a:p>
        </p:txBody>
      </p:sp>
      <p:graphicFrame>
        <p:nvGraphicFramePr>
          <p:cNvPr id="63744" name="Group 2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08213"/>
              </p:ext>
            </p:extLst>
          </p:nvPr>
        </p:nvGraphicFramePr>
        <p:xfrm>
          <a:off x="250825" y="1700213"/>
          <a:ext cx="8685213" cy="2339976"/>
        </p:xfrm>
        <a:graphic>
          <a:graphicData uri="http://schemas.openxmlformats.org/drawingml/2006/table">
            <a:tbl>
              <a:tblPr/>
              <a:tblGrid>
                <a:gridCol w="422275"/>
                <a:gridCol w="1512888"/>
                <a:gridCol w="1017860"/>
                <a:gridCol w="644252"/>
                <a:gridCol w="1058863"/>
                <a:gridCol w="1058862"/>
                <a:gridCol w="1058863"/>
                <a:gridCol w="1054100"/>
                <a:gridCol w="857250"/>
              </a:tblGrid>
              <a:tr h="198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№ 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Единица 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Значения показателей по годам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2013 -2014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2014-2015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2015-2016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IV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2016-2017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расселяемых домов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расселяемых жилых помещений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расселяемых жителей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граждан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7583" marR="57583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723" name="Group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97013"/>
              </p:ext>
            </p:extLst>
          </p:nvPr>
        </p:nvGraphicFramePr>
        <p:xfrm>
          <a:off x="252413" y="4425950"/>
          <a:ext cx="8712200" cy="1995488"/>
        </p:xfrm>
        <a:graphic>
          <a:graphicData uri="http://schemas.openxmlformats.org/drawingml/2006/table">
            <a:tbl>
              <a:tblPr/>
              <a:tblGrid>
                <a:gridCol w="503237"/>
                <a:gridCol w="2698750"/>
                <a:gridCol w="990600"/>
                <a:gridCol w="1830388"/>
                <a:gridCol w="1465262"/>
                <a:gridCol w="1223963"/>
              </a:tblGrid>
              <a:tr h="192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Всего,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млн.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 том числе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средства Фонда содействия реформированию ЖКХ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средства республиканского бюджета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средства бюджета МОГО «Ухта»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этап 2013 - 2014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355,7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95,9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2014 - 2015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III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2015 - 2016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IV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2016 - 2017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этап 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Итого: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801,1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368,7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354,4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78,0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59949" marR="59949" marT="0" marB="0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581" name="Прямоугольник 28"/>
          <p:cNvSpPr>
            <a:spLocks noChangeArrowheads="1"/>
          </p:cNvSpPr>
          <p:nvPr/>
        </p:nvSpPr>
        <p:spPr bwMode="auto">
          <a:xfrm>
            <a:off x="320675" y="4050438"/>
            <a:ext cx="864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Объём финансирования программы</a:t>
            </a:r>
          </a:p>
        </p:txBody>
      </p:sp>
      <p:sp>
        <p:nvSpPr>
          <p:cNvPr id="635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2E47D-BB87-493E-AEE4-2DBE053F48D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показатели социально-экономического развития</a:t>
            </a:r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2B297-6986-4DE6-A778-8E81A66874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78086"/>
              </p:ext>
            </p:extLst>
          </p:nvPr>
        </p:nvGraphicFramePr>
        <p:xfrm>
          <a:off x="250825" y="1268413"/>
          <a:ext cx="8712968" cy="44896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752528"/>
                <a:gridCol w="1152128"/>
                <a:gridCol w="1440160"/>
                <a:gridCol w="13681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</a:p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(прогноз)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Демография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 среднегодовая, чел.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120 700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120 400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120 300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</a:t>
                      </a:r>
                      <a:r>
                        <a:rPr lang="ru-RU" sz="1200" baseline="0" dirty="0" smtClean="0"/>
                        <a:t> рождаемости (на 1 000 чел.)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11,9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12,0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коэффициент смертности (на 1 000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чел.)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11,1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работ (млн.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19 181,7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16 839,3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15 367,8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Торговля и услуги населению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(% к предыдущему году)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108,0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20 595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20 720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20 790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Денежные доходы населения, труд и занятость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Величина прожиточного минимума (руб. в месяц)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10 717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11 596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населения с доходами ниже</a:t>
                      </a:r>
                      <a:r>
                        <a:rPr lang="ru-RU" sz="1200" baseline="0" dirty="0" smtClean="0"/>
                        <a:t> прожиточного минимума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14,8-14,5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з/п (тыс. руб.)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49,4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50,2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50,2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безработицы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Информация об основных рисках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355600" algn="just">
              <a:buNone/>
            </a:pPr>
            <a:r>
              <a:rPr lang="ru-RU" sz="2000" dirty="0" smtClean="0"/>
              <a:t>В проекте бюджета не предусмотрены средства, необходимые для оплаты превышения стоимости строительства одного квадратного </a:t>
            </a:r>
            <a:r>
              <a:rPr lang="ru-RU" sz="2000" dirty="0"/>
              <a:t>метра </a:t>
            </a:r>
            <a:r>
              <a:rPr lang="ru-RU" sz="2000" dirty="0" smtClean="0"/>
              <a:t>(58,7 </a:t>
            </a:r>
            <a:r>
              <a:rPr lang="ru-RU" sz="2000" dirty="0"/>
              <a:t>тыс. </a:t>
            </a:r>
            <a:r>
              <a:rPr lang="ru-RU" sz="2000" dirty="0" smtClean="0"/>
              <a:t>рублей) над утверждённой стоимостью (34,6 </a:t>
            </a:r>
            <a:r>
              <a:rPr lang="ru-RU" sz="2000" dirty="0"/>
              <a:t>тыс. </a:t>
            </a:r>
            <a:r>
              <a:rPr lang="ru-RU" sz="2000" dirty="0" smtClean="0"/>
              <a:t>рублей) в рамках программы «Переселение граждан, проживающих на территории МОГО «Ухта», из аварийного жилищного фонда с 2013 года по 1 сентября 2017 года».</a:t>
            </a:r>
          </a:p>
          <a:p>
            <a:pPr marL="0" indent="355600" algn="just">
              <a:buNone/>
            </a:pPr>
            <a:r>
              <a:rPr lang="ru-RU" sz="2000" dirty="0" smtClean="0"/>
              <a:t> В 2016 году на выполнение условий софинансирования предусмотрено 35,8 млн. рублей (</a:t>
            </a:r>
            <a:r>
              <a:rPr lang="en-US" sz="2000" dirty="0" smtClean="0"/>
              <a:t>III </a:t>
            </a:r>
            <a:r>
              <a:rPr lang="ru-RU" sz="2000" dirty="0" smtClean="0"/>
              <a:t> этап – 8,0 млн. рублей,</a:t>
            </a:r>
            <a:r>
              <a:rPr lang="en-US" sz="2000" dirty="0" smtClean="0"/>
              <a:t> </a:t>
            </a:r>
            <a:r>
              <a:rPr lang="en-US" sz="2000" dirty="0"/>
              <a:t>IV</a:t>
            </a:r>
            <a:r>
              <a:rPr lang="ru-RU" sz="2000" dirty="0"/>
              <a:t> </a:t>
            </a:r>
            <a:r>
              <a:rPr lang="ru-RU" sz="2000" dirty="0" smtClean="0"/>
              <a:t>этап – 27,8 млн. рублей).</a:t>
            </a:r>
          </a:p>
          <a:p>
            <a:pPr marL="0" indent="355600">
              <a:buFont typeface="Arial" charset="0"/>
              <a:buNone/>
            </a:pPr>
            <a:r>
              <a:rPr lang="ru-RU" sz="2000" b="1" dirty="0" smtClean="0"/>
              <a:t>Дополнительная потребность – 374,3 млн. рублей</a:t>
            </a:r>
            <a:r>
              <a:rPr lang="ru-RU" sz="2000" dirty="0" smtClean="0"/>
              <a:t>:</a:t>
            </a:r>
          </a:p>
          <a:p>
            <a:pPr marL="0" indent="355600">
              <a:buFont typeface="Arial" charset="0"/>
              <a:buNone/>
            </a:pPr>
            <a:r>
              <a:rPr lang="ru-RU" sz="2000" dirty="0" smtClean="0"/>
              <a:t>На завершение </a:t>
            </a:r>
            <a:r>
              <a:rPr lang="en-US" sz="2000" dirty="0" smtClean="0"/>
              <a:t>I,</a:t>
            </a:r>
            <a:r>
              <a:rPr lang="ru-RU" sz="2000" dirty="0" smtClean="0"/>
              <a:t> </a:t>
            </a:r>
            <a:r>
              <a:rPr lang="en-US" sz="2000" dirty="0" smtClean="0"/>
              <a:t>II</a:t>
            </a:r>
            <a:r>
              <a:rPr lang="ru-RU" sz="2000" dirty="0" smtClean="0"/>
              <a:t> этапов</a:t>
            </a:r>
            <a:r>
              <a:rPr lang="en-US" sz="2000" dirty="0" smtClean="0"/>
              <a:t> </a:t>
            </a:r>
            <a:r>
              <a:rPr lang="ru-RU" sz="2000" dirty="0" smtClean="0"/>
              <a:t> - 102,4 млн. рублей.</a:t>
            </a:r>
          </a:p>
          <a:p>
            <a:pPr marL="0" indent="355600">
              <a:buFont typeface="Arial" charset="0"/>
              <a:buNone/>
            </a:pPr>
            <a:r>
              <a:rPr lang="ru-RU" sz="2000" dirty="0" smtClean="0"/>
              <a:t>На </a:t>
            </a:r>
            <a:r>
              <a:rPr lang="en-US" sz="2000" dirty="0" smtClean="0"/>
              <a:t>III, IV</a:t>
            </a:r>
            <a:r>
              <a:rPr lang="ru-RU" sz="2000" dirty="0" smtClean="0"/>
              <a:t> этапы – 271,9 млн.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51608"/>
              </p:ext>
            </p:extLst>
          </p:nvPr>
        </p:nvGraphicFramePr>
        <p:xfrm>
          <a:off x="519113" y="1031875"/>
          <a:ext cx="8394700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950" y="1209675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050" y="3284538"/>
            <a:ext cx="62388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67,4%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7650" y="20780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3,2%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1563" y="2157413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625" y="2078038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2188" y="2243138"/>
            <a:ext cx="542925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0163" y="2747963"/>
            <a:ext cx="62388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11,4%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2188" y="3151188"/>
            <a:ext cx="541337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6900" y="3521075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7,4%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9825" y="4149725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1,0%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6625" y="4797425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01973"/>
              </p:ext>
            </p:extLst>
          </p:nvPr>
        </p:nvGraphicFramePr>
        <p:xfrm>
          <a:off x="399785" y="1481213"/>
          <a:ext cx="8350779" cy="313021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591205"/>
                <a:gridCol w="1220386"/>
                <a:gridCol w="1220386"/>
                <a:gridCol w="1318802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Источники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 2015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Ожидаемое исполнение 2015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450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200" u="none" strike="noStrike" dirty="0">
                          <a:effectLst/>
                        </a:rPr>
                        <a:t>кредитных организаций в валюте Российской </a:t>
                      </a:r>
                      <a:r>
                        <a:rPr lang="ru-RU" sz="1200" u="none" strike="noStrike" dirty="0" smtClean="0">
                          <a:effectLst/>
                        </a:rPr>
                        <a:t>Федерации (привлечение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8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в валюте Российской Федерации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200" u="none" strike="noStrike" dirty="0">
                          <a:effectLst/>
                        </a:rPr>
                        <a:t>кредиты от других бюджетов бюджетной системы Российской </a:t>
                      </a:r>
                      <a:r>
                        <a:rPr lang="ru-RU" sz="1200" u="none" strike="noStrike" dirty="0" smtClean="0">
                          <a:effectLst/>
                        </a:rPr>
                        <a:t>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2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385,3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8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2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200" u="none" strike="noStrike" dirty="0" smtClean="0">
                          <a:effectLst/>
                        </a:rPr>
                        <a:t>дефицита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40352" y="1104379"/>
            <a:ext cx="954088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Динамика муниципального внутреннего долга</a:t>
            </a:r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211961"/>
              </p:ext>
            </p:extLst>
          </p:nvPr>
        </p:nvGraphicFramePr>
        <p:xfrm>
          <a:off x="179512" y="1135062"/>
          <a:ext cx="885698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81075"/>
            <a:ext cx="954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09519"/>
              </p:ext>
            </p:extLst>
          </p:nvPr>
        </p:nvGraphicFramePr>
        <p:xfrm>
          <a:off x="250825" y="1268413"/>
          <a:ext cx="8640960" cy="508452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30435"/>
                <a:gridCol w="1177877"/>
                <a:gridCol w="2952328"/>
                <a:gridCol w="1728192"/>
                <a:gridCol w="1152128"/>
              </a:tblGrid>
              <a:tr h="86409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2016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Предельный объем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п.3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1 301,4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1 301,4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п.6 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107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Верхний </a:t>
                      </a:r>
                      <a:r>
                        <a:rPr lang="ru-RU" sz="120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1</a:t>
                      </a:r>
                      <a:r>
                        <a:rPr lang="ru-RU" sz="1200" kern="1200" dirty="0">
                          <a:effectLst/>
                        </a:rPr>
                        <a:t> 301,4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474,0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статья 111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1200" dirty="0" smtClean="0">
                          <a:effectLst/>
                        </a:rPr>
                        <a:t>15 % </a:t>
                      </a:r>
                      <a:r>
                        <a:rPr lang="ru-RU" sz="120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244,2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(15%)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 57,1</a:t>
                      </a:r>
                      <a:endParaRPr lang="ru-RU" sz="12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(3,5%)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6550" y="949325"/>
            <a:ext cx="954088" cy="3079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по </a:t>
            </a:r>
            <a:r>
              <a:rPr lang="ru-RU" dirty="0" smtClean="0"/>
              <a:t>укреплению доходной части бюджета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5544616"/>
          </a:xfrm>
        </p:spPr>
        <p:txBody>
          <a:bodyPr>
            <a:normAutofit fontScale="25000" lnSpcReduction="20000"/>
          </a:bodyPr>
          <a:lstStyle/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/>
              <a:t>1) Заключен </a:t>
            </a:r>
            <a:r>
              <a:rPr lang="ru-RU" sz="7200" dirty="0"/>
              <a:t>договор о взаимном сотрудничестве между Межрайонной инспекцией Федеральной налоговой службы № 3 по Республике Коми и администрацией МОГО «Ухта</a:t>
            </a:r>
            <a:r>
              <a:rPr lang="ru-RU" sz="7200" dirty="0" smtClean="0"/>
              <a:t>». Будет продолжена работа по легализации объектов налогообложения, трудовой деятельности;</a:t>
            </a:r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/>
              <a:t>2) Развитие социального партнерства («шефство») – в настоящее время договоры заключены только с Газпромом, Лукойлом, </a:t>
            </a:r>
            <a:r>
              <a:rPr lang="ru-RU" sz="7200" dirty="0" err="1" smtClean="0"/>
              <a:t>Транснефтью</a:t>
            </a:r>
            <a:r>
              <a:rPr lang="ru-RU" sz="7200" dirty="0" smtClean="0"/>
              <a:t>;</a:t>
            </a:r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72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 dirty="0" smtClean="0"/>
              <a:t>3) С </a:t>
            </a:r>
            <a:r>
              <a:rPr lang="ru-RU" sz="7200" dirty="0"/>
              <a:t>2012 года увеличен норматив отчислений от части прибыли муниципальных унитарных предприятий с 30% до 50%. Сумма платежей от муниципальных унитарных предприятий: 2010 год – 6,6 млн. рублей, 2011 год – 5,2 млн. рублей, 2012 год – 6,9 млн. рублей, 2013 год – 10,2 млн. рублей, 2014 год – 7,7 млн. рублей, 2015 год – 1,2 млн. рублей, план 2016 год -  5 млн. рублей.</a:t>
            </a:r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8775" algn="l"/>
              </a:tabLst>
              <a:defRPr/>
            </a:pPr>
            <a:r>
              <a:rPr lang="ru-RU" sz="7200" dirty="0"/>
              <a:t>	Снижение поступлений связано с акционированием муниципальных унитарных </a:t>
            </a:r>
            <a:r>
              <a:rPr lang="ru-RU" sz="7200" dirty="0" smtClean="0"/>
              <a:t>предприятий, с ухудшением финансового положения предприятий. Задача перед </a:t>
            </a:r>
            <a:r>
              <a:rPr lang="ru-RU" sz="7200" dirty="0" err="1" smtClean="0"/>
              <a:t>МУПами</a:t>
            </a:r>
            <a:r>
              <a:rPr lang="ru-RU" sz="7200" dirty="0" smtClean="0"/>
              <a:t> – деятельность с прибылью;</a:t>
            </a:r>
            <a:endParaRPr lang="ru-RU" sz="72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7200" dirty="0"/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7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735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по укреплению доходной части бюджета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73427"/>
          </a:xfrm>
        </p:spPr>
        <p:txBody>
          <a:bodyPr/>
          <a:lstStyle/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/>
              <a:t>4) Минимизация потерь бюджета при предоставлении налоговых льгот. Основная сумма льгот, предоставленных по решению Совета МОГО «Ухта», - это льготы для учреждений, финансируемых из местного бюджета («не перекладываем деньги из левого кармана в правый и обратно»). </a:t>
            </a:r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5113" algn="l"/>
              </a:tabLst>
              <a:defRPr/>
            </a:pPr>
            <a:r>
              <a:rPr lang="ru-RU" sz="1800" dirty="0"/>
              <a:t>	При этом муниципалитет не может повлиять на льготы, установленные федеральным законодательством</a:t>
            </a:r>
            <a:r>
              <a:rPr lang="en-US" sz="1800" dirty="0"/>
              <a:t> </a:t>
            </a:r>
            <a:r>
              <a:rPr lang="ru-RU" sz="1800" dirty="0"/>
              <a:t>– потери бюджета за </a:t>
            </a:r>
            <a:r>
              <a:rPr lang="ru-RU" sz="1800" dirty="0" smtClean="0"/>
              <a:t>2010-2015 </a:t>
            </a:r>
            <a:r>
              <a:rPr lang="ru-RU" sz="1800" dirty="0"/>
              <a:t>годы </a:t>
            </a:r>
            <a:r>
              <a:rPr lang="ru-RU" sz="1800" dirty="0" smtClean="0"/>
              <a:t>136 </a:t>
            </a:r>
            <a:r>
              <a:rPr lang="ru-RU" sz="1800" dirty="0"/>
              <a:t>млн. рублей;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/>
              <a:t>5) Работа администраторов неналоговых доходов бюджета МОГО «Ухта» с </a:t>
            </a:r>
            <a:r>
              <a:rPr lang="ru-RU" sz="1800" dirty="0" smtClean="0"/>
              <a:t>должниками (претензионная работа, своевременная подготовка материалов в судебные органы, подготовка документов по внесению задолженности в реестр требований по банкротам);</a:t>
            </a: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/>
              <a:t>6</a:t>
            </a:r>
            <a:r>
              <a:rPr lang="ru-RU" sz="1800" dirty="0" smtClean="0"/>
              <a:t>) Информационное сопровождение – «налоги надо платить», «стыдно не платить налоги».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73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Мероприятия по укреплению доходной части бюджета (законодательная инициатива)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1) Передать </a:t>
            </a:r>
            <a:r>
              <a:rPr lang="ru-RU" sz="1800" dirty="0"/>
              <a:t>на уровень муниципалитетов не менее двух процентов отчислений от налога на добавленную стоимость, который поступает в федеральный бюджет;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38163" algn="l"/>
              </a:tabLs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2) Увеличить </a:t>
            </a:r>
            <a:r>
              <a:rPr lang="ru-RU" sz="1800" dirty="0"/>
              <a:t>норматив по налогу на доходы физических лиц не менее, чем тридцать процентов;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38163" algn="l"/>
              </a:tabLs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3) Передать </a:t>
            </a:r>
            <a:r>
              <a:rPr lang="ru-RU" sz="1800" dirty="0"/>
              <a:t>на уровень муниципалитетов налог на имущество организаций, который поступает в республиканский бюджет;</a:t>
            </a:r>
          </a:p>
          <a:p>
            <a:pPr marL="457200" indent="-4572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AutoNum type="arabicParenR" startAt="3"/>
              <a:tabLst>
                <a:tab pos="538163" algn="l"/>
              </a:tabLs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4) Установить </a:t>
            </a:r>
            <a:r>
              <a:rPr lang="ru-RU" sz="1800" dirty="0"/>
              <a:t>механизм возмещения доходов от предоставления «налоговых каникул»;</a:t>
            </a:r>
          </a:p>
          <a:p>
            <a:pPr marL="457200" indent="-4572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AutoNum type="arabicParenR" startAt="3"/>
              <a:tabLst>
                <a:tab pos="538163" algn="l"/>
              </a:tabLst>
              <a:defRPr/>
            </a:pPr>
            <a:endParaRPr lang="ru-RU" sz="1800" dirty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163" algn="l"/>
              </a:tabLst>
              <a:defRPr/>
            </a:pPr>
            <a:r>
              <a:rPr lang="ru-RU" sz="1800" dirty="0" smtClean="0"/>
              <a:t>5) Внести </a:t>
            </a:r>
            <a:r>
              <a:rPr lang="ru-RU" sz="1800" dirty="0"/>
              <a:t>изменения в Налоговый кодекс Российской Федерации в части увеличения информации, не попадающей под определение «налоговая тайна».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43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расходам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Autofit/>
          </a:bodyPr>
          <a:lstStyle/>
          <a:p>
            <a:pPr marL="0" indent="358775" algn="just">
              <a:lnSpc>
                <a:spcPct val="150000"/>
              </a:lnSpc>
            </a:pPr>
            <a:r>
              <a:rPr lang="ru-RU" sz="1800" dirty="0"/>
              <a:t>п</a:t>
            </a:r>
            <a:r>
              <a:rPr lang="ru-RU" sz="1800" dirty="0" smtClean="0"/>
              <a:t>родолжение работы по разграничению полномочий между уровнями власти (либо полномочия с безусловной правовой обоснованностью, либо диспозитивные (квази) полномочия);   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 smtClean="0"/>
              <a:t>оптимизация структуры администрации МОГО «Ухта»;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/>
              <a:t>с</a:t>
            </a:r>
            <a:r>
              <a:rPr lang="ru-RU" sz="1800" dirty="0" smtClean="0"/>
              <a:t>окращение на 10 процентов штатных единиц казённых, бюджетных и автономных учреждений;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/>
              <a:t>увеличение доли муниципальных услуг, предоставляемых на платной основе;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/>
              <a:t>ц</a:t>
            </a:r>
            <a:r>
              <a:rPr lang="ru-RU" sz="1800" dirty="0" smtClean="0"/>
              <a:t>ентрализация ряда функций – экономических, бухгалтерских, юридических, административно-хозяйственных;</a:t>
            </a:r>
          </a:p>
          <a:p>
            <a:pPr marL="0" indent="358775" algn="just">
              <a:lnSpc>
                <a:spcPct val="150000"/>
              </a:lnSpc>
            </a:pPr>
            <a:r>
              <a:rPr lang="ru-RU" sz="1800" dirty="0"/>
              <a:t>п</a:t>
            </a:r>
            <a:r>
              <a:rPr lang="ru-RU" sz="1800" dirty="0" smtClean="0"/>
              <a:t>еревод учреждений из занимаемых площадей немуниципальной собственности на свободные муниципальные площади;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</a:t>
            </a:r>
            <a:r>
              <a:rPr lang="ru-RU" sz="1800" dirty="0" smtClean="0"/>
              <a:t>роведение совместных торгов.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575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повышения эффективности управления муниципальными финансами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472608"/>
          </a:xfrm>
        </p:spPr>
        <p:txBody>
          <a:bodyPr>
            <a:normAutofit fontScale="40000" lnSpcReduction="20000"/>
          </a:bodyPr>
          <a:lstStyle/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300" b="1" dirty="0" smtClean="0"/>
              <a:t>	</a:t>
            </a:r>
            <a:r>
              <a:rPr lang="ru-RU" sz="4500" b="1" dirty="0" smtClean="0"/>
              <a:t>Повышение эффективности управления бюджетными доходами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организация и проведение инвентаризации муниципального имущества МОГО «Ухта»;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увеличение неналоговых доходов от пользования и распоряжения муниципальными земельными участками, право государственной собственности на которые не разграничено.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500" dirty="0" smtClean="0"/>
          </a:p>
          <a:p>
            <a:pPr marL="0" indent="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500" b="1" dirty="0" smtClean="0"/>
              <a:t>	Повышение эффективности бюджетных расходов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оптимизация расходов на содержание органов местного самоуправления, отраслевых (функциональных) органов и структурных подразделений администрации МОГО «Ухта»;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оптимизация бюджетной сети за счёт ликвидации или преобразования учреждений в организации иных организационно – правовых форм;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dirty="0" smtClean="0"/>
              <a:t>оптимизация расходов на финансовое обеспечение выполнения муниципального задания бюджетными и автономными муниципальными учреждениями.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68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4464050" cy="922338"/>
          </a:xfrm>
        </p:spPr>
        <p:txBody>
          <a:bodyPr/>
          <a:lstStyle/>
          <a:p>
            <a:pPr algn="just" eaLnBrk="1" hangingPunct="1"/>
            <a:r>
              <a:rPr lang="ru-RU" smtClean="0"/>
              <a:t>Основные понятия</a:t>
            </a:r>
          </a:p>
        </p:txBody>
      </p:sp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247650" y="1289050"/>
            <a:ext cx="84248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бюджета</a:t>
            </a:r>
            <a:r>
              <a:rPr lang="ru-RU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бюджета</a:t>
            </a:r>
            <a:r>
              <a:rPr lang="ru-RU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Профицит бюджета</a:t>
            </a:r>
            <a:r>
              <a:rPr lang="ru-RU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u="sng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трансферты</a:t>
            </a:r>
            <a:r>
              <a:rPr lang="ru-RU" dirty="0">
                <a:latin typeface="Tahoma" pitchFamily="34" charset="0"/>
                <a:cs typeface="Tahoma" pitchFamily="34" charset="0"/>
              </a:rPr>
              <a:t> -</a:t>
            </a:r>
            <a:r>
              <a:rPr lang="ru-RU" dirty="0">
                <a:latin typeface="Tahoma" pitchFamily="34" charset="0"/>
              </a:rPr>
              <a:t> </a:t>
            </a:r>
            <a:r>
              <a:rPr lang="ru-RU" dirty="0">
                <a:latin typeface="Tahoma" pitchFamily="34" charset="0"/>
                <a:cs typeface="Tahoma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Федерации.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6BBCD8-B774-4C27-913A-F3D945F994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оптимизации муниципального долга и сокращения расходов на обслуживание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800" dirty="0"/>
              <a:t>1) Проведение работы по снижению процентных ставок в рамках уже заключённых муниципальных контрактов с банками;</a:t>
            </a:r>
          </a:p>
          <a:p>
            <a:pPr algn="just">
              <a:buClr>
                <a:srgbClr val="984807"/>
              </a:buClr>
            </a:pPr>
            <a:endParaRPr lang="ru-RU" sz="1800" dirty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800" dirty="0"/>
              <a:t>2) Мероприятия по перекредитованию коммерческих кредитов </a:t>
            </a:r>
            <a:r>
              <a:rPr lang="ru-RU" sz="1800" dirty="0" smtClean="0"/>
              <a:t>(замещение «дорогих» кредитов на </a:t>
            </a:r>
            <a:r>
              <a:rPr lang="ru-RU" sz="1800" dirty="0"/>
              <a:t>«дешёвые»), экономия по расходам на обслуживание муниципального </a:t>
            </a:r>
            <a:r>
              <a:rPr lang="ru-RU" sz="1800" dirty="0" smtClean="0"/>
              <a:t>долга составит 11 </a:t>
            </a:r>
            <a:r>
              <a:rPr lang="ru-RU" sz="1800" dirty="0"/>
              <a:t>млн. рублей;</a:t>
            </a:r>
          </a:p>
          <a:p>
            <a:pPr algn="just">
              <a:buClr>
                <a:srgbClr val="984807"/>
              </a:buClr>
              <a:buNone/>
            </a:pPr>
            <a:endParaRPr lang="ru-RU" sz="1800" dirty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800" dirty="0"/>
              <a:t>3) Использование временно свободных средств бюджетных и автономных </a:t>
            </a:r>
            <a:r>
              <a:rPr lang="ru-RU" sz="1800" dirty="0" smtClean="0"/>
              <a:t>учреждений </a:t>
            </a:r>
            <a:r>
              <a:rPr lang="ru-RU" sz="1800" dirty="0"/>
              <a:t>с последующим восстановлением их до конца очередного финансового года.</a:t>
            </a:r>
          </a:p>
          <a:p>
            <a:pPr algn="just">
              <a:buClr>
                <a:srgbClr val="984807"/>
              </a:buClr>
              <a:buNone/>
            </a:pPr>
            <a:r>
              <a:rPr lang="ru-RU" sz="1800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06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265113" algn="just"/>
            <a:r>
              <a:rPr lang="ru-RU" sz="1800" dirty="0"/>
              <a:t>в полном объёме предусмотрены средства на оплату труда работникам муниципальных учреждений, на оплату компенсации к месту использования отпуска и обратно, на оплату коммунальных услуг, на уплату налога на имущество организаций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265113" algn="just"/>
            <a:r>
              <a:rPr lang="ru-RU" sz="1800" dirty="0"/>
              <a:t>норматив на оплату труда депутатов, выборных должностных лиц местного самоуправления, осуществляющих свои полномочия на постоянной основе, и муниципальных служащих, замещающих должности муниципальной службы соблюдён (установлен для МОГО «Ухта» - 92 млн. рублей</a:t>
            </a:r>
            <a:r>
              <a:rPr lang="ru-RU" sz="1800" dirty="0" smtClean="0"/>
              <a:t>);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265113" algn="just"/>
            <a:r>
              <a:rPr lang="ru-RU" sz="1800" dirty="0" smtClean="0"/>
              <a:t>сохраняется тенденция по снижению объёма доходов и источников погашения дефицита бюджета, следовательно необходимо сокращать расходы бюджета;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265113" algn="just"/>
            <a:r>
              <a:rPr lang="ru-RU" sz="1800" dirty="0" smtClean="0"/>
              <a:t>дефицит бюджета равен нулю (нет источников для его финансирования);</a:t>
            </a:r>
          </a:p>
          <a:p>
            <a:pPr marL="0" indent="265113" algn="just"/>
            <a:endParaRPr lang="ru-RU" sz="1800" dirty="0" smtClean="0"/>
          </a:p>
          <a:p>
            <a:pPr marL="0" indent="265113" algn="just"/>
            <a:endParaRPr lang="ru-RU" sz="1800" dirty="0" smtClean="0"/>
          </a:p>
          <a:p>
            <a:pPr marL="0" indent="265113" algn="just"/>
            <a:endParaRPr lang="ru-RU" sz="1500" dirty="0" smtClean="0"/>
          </a:p>
          <a:p>
            <a:pPr marL="0" indent="265113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004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376" y="1340768"/>
            <a:ext cx="86409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5113" algn="just"/>
            <a:endParaRPr lang="ru-RU" dirty="0"/>
          </a:p>
          <a:p>
            <a:pPr indent="265113" algn="just" eaLnBrk="0" hangingPunct="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не предусмотрены средства, необходимые для оплаты превышения стоимости строительства одного квадратного метра над утверждённой стоимостью в рамках программы «Переселение граждан, проживающих на территории МОГО «Ухта», из аварийного жилищного фонда с 2013 года по 1 сентября 2017 года» (нормативная стоимость одного квадратного метра – 34,6 тыс. рублей, фактическая стоимость в среднем составляет – 58,7 тыс. рублей) – 374,3 млн. рублей;</a:t>
            </a:r>
          </a:p>
          <a:p>
            <a:pPr indent="265113" algn="just" eaLnBrk="0" hangingPunct="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indent="265113" algn="just" eaLnBrk="0" hangingPunct="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/>
              <a:t>строительство новых объектов не планируется, капитальный ремонт продолжается в начатых </a:t>
            </a:r>
            <a:r>
              <a:rPr lang="ru-RU" dirty="0" smtClean="0"/>
              <a:t>объектах.</a:t>
            </a:r>
            <a:endParaRPr lang="ru-RU" dirty="0"/>
          </a:p>
          <a:p>
            <a:pPr indent="265113" algn="just" eaLnBrk="0" hangingPunct="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9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484313"/>
            <a:ext cx="8639175" cy="41344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Информационный ресурс «Бюджет для граждан» подготовлен Финансовым управлением администрации  МОГО «Ухта».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Информационный ресурс «Бюджет для граждан» подготовлен на основании проекта решения Совета МОГО «Ухта» «О бюджете МОГО «Ухта» на 2016 год» и опубликован на  официальном сайте Финансового управления администрации МОГО «Ухта» 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С предложениями и вопросами можно обращаться посредством сайта Финансового управления  администрации МОГО «Ухта»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dirty="0">
                <a:latin typeface="Tahoma" pitchFamily="34" charset="0"/>
                <a:cs typeface="Tahoma" pitchFamily="34" charset="0"/>
              </a:rPr>
              <a:t>, по адресу г. Ухта, ул. Бушуева, 11, 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по телефону 8(8216)700-130, </a:t>
            </a:r>
            <a:r>
              <a:rPr lang="en-US" dirty="0">
                <a:latin typeface="Tahoma" pitchFamily="34" charset="0"/>
                <a:cs typeface="Tahoma" pitchFamily="34" charset="0"/>
              </a:rPr>
              <a:t>fu02uxta@mail.ru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654425" y="31750"/>
            <a:ext cx="5310188" cy="922338"/>
          </a:xfrm>
        </p:spPr>
        <p:txBody>
          <a:bodyPr/>
          <a:lstStyle/>
          <a:p>
            <a:pPr algn="just" eaLnBrk="1" hangingPunct="1"/>
            <a:r>
              <a:rPr lang="ru-RU" smtClean="0"/>
              <a:t>Основные понятия</a:t>
            </a:r>
          </a:p>
        </p:txBody>
      </p:sp>
      <p:pic>
        <p:nvPicPr>
          <p:cNvPr id="23554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0413" y="1141413"/>
            <a:ext cx="2463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275" y="1141413"/>
            <a:ext cx="2503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2916238" y="3933825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23560" name="TextBox 19"/>
          <p:cNvSpPr txBox="1">
            <a:spLocks noChangeArrowheads="1"/>
          </p:cNvSpPr>
          <p:nvPr/>
        </p:nvSpPr>
        <p:spPr bwMode="auto">
          <a:xfrm>
            <a:off x="5003800" y="3933825"/>
            <a:ext cx="118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23561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25500" y="4516438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авильный пятиугольник 22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64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6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авильный пятиугольник 27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69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71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235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1C2AB1-3CDB-4E9F-900D-AFEFA01FB2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87953" y="5412968"/>
            <a:ext cx="8752717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на предоставление межбюджетных трансфертов местным бюджетам, в целях </a:t>
            </a:r>
          </a:p>
          <a:p>
            <a:pPr algn="just"/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 которых бюджетам субъектов Российской Федерации предоставляются из федерального бюджета </a:t>
            </a:r>
          </a:p>
          <a:p>
            <a:pPr algn="just"/>
            <a:r>
              <a:rPr lang="ru-RU" sz="11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убсидии;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местных бюджетов,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 которых из бюджетов бюджетной системы</a:t>
            </a:r>
          </a:p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Российской Федерации предоставляются за счет субсидий из федерального бюджета межбюджетные трансферты;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местных бюджетов,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 которых из бюджетов Российской Федерации</a:t>
            </a:r>
          </a:p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предоставляются местным бюджетам субсидии.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9167</TotalTime>
  <Words>6711</Words>
  <Application>Microsoft Office PowerPoint</Application>
  <PresentationFormat>Экран (4:3)</PresentationFormat>
  <Paragraphs>1500</Paragraphs>
  <Slides>63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Бюджет_для_граждан 2015-2017</vt:lpstr>
      <vt:lpstr>Диаграмма Microsoft Excel</vt:lpstr>
      <vt:lpstr>БЮДЖЕТ ДЛЯ ГРАЖДАН</vt:lpstr>
      <vt:lpstr>Презентация PowerPoint</vt:lpstr>
      <vt:lpstr>Социально-экономическая характеристика МОГО «Ухта»</vt:lpstr>
      <vt:lpstr>Сеть муниципальных учреждений</vt:lpstr>
      <vt:lpstr>Основные показатели социально-экономического развития</vt:lpstr>
      <vt:lpstr>Основные понятия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бюджета</vt:lpstr>
      <vt:lpstr>Участники бюджетного процесса</vt:lpstr>
      <vt:lpstr>Приоритеты бюджета</vt:lpstr>
      <vt:lpstr>Майские указы Президента Российской Федерации</vt:lpstr>
      <vt:lpstr>Основные характеристики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Бюджетная обеспеченность по сравнению с другими муниципальными образованиями по доходам по итогам за 9 месяцев 2015 года</vt:lpstr>
      <vt:lpstr>Презентация PowerPoint</vt:lpstr>
      <vt:lpstr>Презентация PowerPoint</vt:lpstr>
      <vt:lpstr>Презентация PowerPoint</vt:lpstr>
      <vt:lpstr>Выпадающие доходы при предоставлении льгот по местным налогам</vt:lpstr>
      <vt:lpstr>Презентация PowerPoint</vt:lpstr>
      <vt:lpstr>Презентация PowerPoint</vt:lpstr>
      <vt:lpstr>Презентация PowerPoint</vt:lpstr>
      <vt:lpstr>Презентация PowerPoint</vt:lpstr>
      <vt:lpstr>Сопоставление с другими муниципальными образованиями по расходам в расчёте на душу населения</vt:lpstr>
      <vt:lpstr>Структура расходов бюджета</vt:lpstr>
      <vt:lpstr>Презентация PowerPoint</vt:lpstr>
      <vt:lpstr>Презентация PowerPoint</vt:lpstr>
      <vt:lpstr>Презентация PowerPoint</vt:lpstr>
      <vt:lpstr>Программные расходы бюджета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Жилье и жилищно – коммунальное хозяйство на 2014-2020 годы</vt:lpstr>
      <vt:lpstr>Жилье и жилищно – коммунальное хозяйство на 2014-2020 годы</vt:lpstr>
      <vt:lpstr>Жилье и жилищно – коммунальное хозяйство на 2014-2020 годы</vt:lpstr>
      <vt:lpstr>Развитие образования на 2014-2020 годы</vt:lpstr>
      <vt:lpstr>Развитие образования на 2014-2020 годы</vt:lpstr>
      <vt:lpstr>Культура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Презентация PowerPoint</vt:lpstr>
      <vt:lpstr>Информация об основных рисках</vt:lpstr>
      <vt:lpstr>Непрограммные мероприятия</vt:lpstr>
      <vt:lpstr>Презентация PowerPoint</vt:lpstr>
      <vt:lpstr>Динамика муниципального внутреннего долга</vt:lpstr>
      <vt:lpstr>Ограничения, установленные Бюджетным кодексом Российской Федерации</vt:lpstr>
      <vt:lpstr>Мероприятия по укреплению доходной части бюджета</vt:lpstr>
      <vt:lpstr>Мероприятия по укреплению доходной части бюджета</vt:lpstr>
      <vt:lpstr> Мероприятия по укреплению доходной части бюджета (законодательная инициатива) </vt:lpstr>
      <vt:lpstr>Мероприятия по расходам</vt:lpstr>
      <vt:lpstr>Программа повышения эффективности управления муниципальными финансами</vt:lpstr>
      <vt:lpstr>Мероприятия по оптимизации муниципального долга и сокращения расходов на обслуживание</vt:lpstr>
      <vt:lpstr>Выводы </vt:lpstr>
      <vt:lpstr>Выводы</vt:lpstr>
      <vt:lpstr>Презентация PowerPoint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1022</cp:revision>
  <cp:lastPrinted>2015-12-01T09:15:27Z</cp:lastPrinted>
  <dcterms:created xsi:type="dcterms:W3CDTF">2013-11-20T11:05:04Z</dcterms:created>
  <dcterms:modified xsi:type="dcterms:W3CDTF">2016-09-09T12:47:11Z</dcterms:modified>
</cp:coreProperties>
</file>