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3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4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5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6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7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8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19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20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5"/>
  </p:notesMasterIdLst>
  <p:sldIdLst>
    <p:sldId id="345" r:id="rId2"/>
    <p:sldId id="262" r:id="rId3"/>
    <p:sldId id="330" r:id="rId4"/>
    <p:sldId id="326" r:id="rId5"/>
    <p:sldId id="358" r:id="rId6"/>
    <p:sldId id="312" r:id="rId7"/>
    <p:sldId id="264" r:id="rId8"/>
    <p:sldId id="442" r:id="rId9"/>
    <p:sldId id="443" r:id="rId10"/>
    <p:sldId id="441" r:id="rId11"/>
    <p:sldId id="394" r:id="rId12"/>
    <p:sldId id="395" r:id="rId13"/>
    <p:sldId id="267" r:id="rId14"/>
    <p:sldId id="400" r:id="rId15"/>
    <p:sldId id="392" r:id="rId16"/>
    <p:sldId id="377" r:id="rId17"/>
    <p:sldId id="277" r:id="rId18"/>
    <p:sldId id="378" r:id="rId19"/>
    <p:sldId id="379" r:id="rId20"/>
    <p:sldId id="396" r:id="rId21"/>
    <p:sldId id="435" r:id="rId22"/>
    <p:sldId id="433" r:id="rId23"/>
    <p:sldId id="434" r:id="rId24"/>
    <p:sldId id="431" r:id="rId25"/>
    <p:sldId id="416" r:id="rId26"/>
    <p:sldId id="384" r:id="rId27"/>
    <p:sldId id="315" r:id="rId28"/>
    <p:sldId id="319" r:id="rId29"/>
    <p:sldId id="385" r:id="rId30"/>
    <p:sldId id="436" r:id="rId31"/>
    <p:sldId id="397" r:id="rId32"/>
    <p:sldId id="292" r:id="rId33"/>
    <p:sldId id="278" r:id="rId34"/>
    <p:sldId id="316" r:id="rId35"/>
    <p:sldId id="398" r:id="rId36"/>
    <p:sldId id="418" r:id="rId37"/>
    <p:sldId id="419" r:id="rId38"/>
    <p:sldId id="420" r:id="rId39"/>
    <p:sldId id="422" r:id="rId40"/>
    <p:sldId id="423" r:id="rId41"/>
    <p:sldId id="424" r:id="rId42"/>
    <p:sldId id="425" r:id="rId43"/>
    <p:sldId id="426" r:id="rId44"/>
    <p:sldId id="453" r:id="rId45"/>
    <p:sldId id="427" r:id="rId46"/>
    <p:sldId id="454" r:id="rId47"/>
    <p:sldId id="428" r:id="rId48"/>
    <p:sldId id="429" r:id="rId49"/>
    <p:sldId id="437" r:id="rId50"/>
    <p:sldId id="438" r:id="rId51"/>
    <p:sldId id="430" r:id="rId52"/>
    <p:sldId id="417" r:id="rId53"/>
    <p:sldId id="399" r:id="rId54"/>
    <p:sldId id="410" r:id="rId55"/>
    <p:sldId id="449" r:id="rId56"/>
    <p:sldId id="450" r:id="rId57"/>
    <p:sldId id="447" r:id="rId58"/>
    <p:sldId id="440" r:id="rId59"/>
    <p:sldId id="451" r:id="rId60"/>
    <p:sldId id="448" r:id="rId61"/>
    <p:sldId id="446" r:id="rId62"/>
    <p:sldId id="452" r:id="rId63"/>
    <p:sldId id="317" r:id="rId64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6600"/>
    <a:srgbClr val="0000FF"/>
    <a:srgbClr val="8180B6"/>
    <a:srgbClr val="CCFFCC"/>
    <a:srgbClr val="99CC99"/>
    <a:srgbClr val="CC99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5" autoAdjust="0"/>
    <p:restoredTop sz="98553" autoAdjust="0"/>
  </p:normalViewPr>
  <p:slideViewPr>
    <p:cSldViewPr>
      <p:cViewPr>
        <p:scale>
          <a:sx n="77" d="100"/>
          <a:sy n="77" d="100"/>
        </p:scale>
        <p:origin x="-504" y="-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61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7.6515952732661829E-3"/>
                  <c:y val="1.63112721593555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242552437225924E-2"/>
                  <c:y val="-5.43709071978519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303190546532373E-2"/>
                  <c:y val="5.43709071978519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772871491879137E-2"/>
                  <c:y val="2.17483628791407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3473.7</c:v>
                </c:pt>
                <c:pt idx="1">
                  <c:v>3537.2</c:v>
                </c:pt>
                <c:pt idx="2">
                  <c:v>3609</c:v>
                </c:pt>
                <c:pt idx="3">
                  <c:v>3507.5</c:v>
                </c:pt>
                <c:pt idx="4">
                  <c:v>3149.5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7.6515952732661829E-3"/>
                  <c:y val="-2.71854535989259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242552437225895E-2"/>
                  <c:y val="-3.26225443187111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772871491879137E-2"/>
                  <c:y val="-1.22955311395457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712233382572657E-2"/>
                  <c:y val="-1.3014340219744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3877,</a:t>
                    </a:r>
                    <a:r>
                      <a:rPr lang="ru-RU" dirty="0" smtClean="0"/>
                      <a:t>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6015423929105025E-2"/>
                  <c:y val="-5.43751883716469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3614.9</c:v>
                </c:pt>
                <c:pt idx="1">
                  <c:v>3581.2</c:v>
                </c:pt>
                <c:pt idx="2">
                  <c:v>4076.1</c:v>
                </c:pt>
                <c:pt idx="3">
                  <c:v>3877.5</c:v>
                </c:pt>
                <c:pt idx="4">
                  <c:v>3149.5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9.1819143279194201E-3"/>
                  <c:y val="-2.71854535989259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212762186129473E-3"/>
                  <c:y val="-4.34967257582815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6515952732661829E-3"/>
                  <c:y val="-3.26225443187111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1212762186129473E-3"/>
                  <c:y val="-1.63112721593555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5908366663964606E-3"/>
                  <c:y val="-4.89338164780667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141.19999999999999</c:v>
                </c:pt>
                <c:pt idx="1">
                  <c:v>44</c:v>
                </c:pt>
                <c:pt idx="2">
                  <c:v>467.1</c:v>
                </c:pt>
                <c:pt idx="3">
                  <c:v>370.1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284096"/>
        <c:axId val="99285632"/>
      </c:barChart>
      <c:catAx>
        <c:axId val="9928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9285632"/>
        <c:crosses val="autoZero"/>
        <c:auto val="1"/>
        <c:lblAlgn val="ctr"/>
        <c:lblOffset val="100"/>
        <c:noMultiLvlLbl val="0"/>
      </c:catAx>
      <c:valAx>
        <c:axId val="99285632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9284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116279069767435"/>
          <c:y val="0.34926470588235298"/>
          <c:w val="9.9534883720930237E-2"/>
          <c:h val="0.3786764705882352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99"/>
            </a:pPr>
            <a:r>
              <a:rPr lang="ru-RU" sz="1599" dirty="0" smtClean="0"/>
              <a:t>2016 год</a:t>
            </a:r>
            <a:endParaRPr lang="ru-RU" sz="1600" dirty="0"/>
          </a:p>
        </c:rich>
      </c:tx>
      <c:layout>
        <c:manualLayout>
          <c:xMode val="edge"/>
          <c:yMode val="edge"/>
          <c:x val="0.39193980170358123"/>
          <c:y val="2.1876575772855978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dLbl>
              <c:idx val="0"/>
              <c:layout>
                <c:manualLayout>
                  <c:x val="0.20839035897211877"/>
                  <c:y val="-8.944278462163377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Общегосу</a:t>
                    </a:r>
                    <a:endParaRPr lang="ru-RU" dirty="0" smtClean="0"/>
                  </a:p>
                  <a:p>
                    <a:r>
                      <a:rPr lang="ru-RU" dirty="0" err="1" smtClean="0"/>
                      <a:t>дартвенные</a:t>
                    </a:r>
                    <a:r>
                      <a:rPr lang="ru-RU" dirty="0" smtClean="0"/>
                      <a:t> вопросы</a:t>
                    </a:r>
                  </a:p>
                  <a:p>
                    <a:r>
                      <a:rPr lang="ru-RU" dirty="0" smtClean="0"/>
                      <a:t>257,6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528370779315122"/>
                  <c:y val="-1.266488483555614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</a:t>
                    </a:r>
                    <a:r>
                      <a:rPr lang="ru-RU" dirty="0" smtClean="0"/>
                      <a:t>безопасность </a:t>
                    </a:r>
                    <a:r>
                      <a:rPr lang="ru-RU" dirty="0"/>
                      <a:t>29,8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4918107389777199E-2"/>
                  <c:y val="3.099910701735529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</a:t>
                    </a:r>
                    <a:r>
                      <a:rPr lang="ru-RU" dirty="0" smtClean="0"/>
                      <a:t>экономика </a:t>
                    </a:r>
                    <a:r>
                      <a:rPr lang="ru-RU" dirty="0"/>
                      <a:t>256,0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962029859930104E-2"/>
                  <c:y val="0.1577495872711388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Жилищно-коммунальное хозяйство </a:t>
                    </a:r>
                    <a:r>
                      <a:rPr lang="ru-RU" dirty="0"/>
                      <a:t>225,3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1582003708989598"/>
                  <c:y val="0.1101107546530183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Образование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2 010,9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8415133361250504E-2"/>
                  <c:y val="-1.9710559244161908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Культура</a:t>
                    </a:r>
                  </a:p>
                  <a:p>
                    <a:r>
                      <a:rPr lang="ru-RU" sz="900" dirty="0" smtClean="0"/>
                      <a:t> </a:t>
                    </a:r>
                    <a:r>
                      <a:rPr lang="ru-RU" sz="900" dirty="0"/>
                      <a:t>155,5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3303735482382306"/>
                  <c:y val="-7.2557768259979213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/>
                      <a:t>Социальная </a:t>
                    </a:r>
                    <a:r>
                      <a:rPr lang="ru-RU" sz="900" dirty="0" smtClean="0"/>
                      <a:t>политика</a:t>
                    </a:r>
                  </a:p>
                  <a:p>
                    <a:r>
                      <a:rPr lang="ru-RU" sz="900" dirty="0" smtClean="0"/>
                      <a:t>97,9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3176335108064921"/>
                  <c:y val="-0.15776509044205408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Физическая </a:t>
                    </a:r>
                    <a:r>
                      <a:rPr lang="ru-RU" sz="900" dirty="0"/>
                      <a:t>культура и </a:t>
                    </a:r>
                    <a:r>
                      <a:rPr lang="ru-RU" sz="900" dirty="0" smtClean="0"/>
                      <a:t>спорт</a:t>
                    </a:r>
                  </a:p>
                  <a:p>
                    <a:r>
                      <a:rPr lang="ru-RU" sz="900" dirty="0" smtClean="0"/>
                      <a:t> </a:t>
                    </a:r>
                    <a:r>
                      <a:rPr lang="ru-RU" sz="900" dirty="0"/>
                      <a:t>56,4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937998342064559E-2"/>
                  <c:y val="-0.16651576913642524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/>
                      <a:t>Средства массовой </a:t>
                    </a:r>
                    <a:r>
                      <a:rPr lang="ru-RU" sz="900" dirty="0" smtClean="0"/>
                      <a:t>информации </a:t>
                    </a:r>
                    <a:r>
                      <a:rPr lang="ru-RU" sz="900" dirty="0"/>
                      <a:t>3,0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25232889578123124"/>
                  <c:y val="-0.16265434927954367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Обслуживание </a:t>
                    </a:r>
                    <a:r>
                      <a:rPr lang="ru-RU" sz="900" dirty="0" err="1" smtClean="0"/>
                      <a:t>муниципально</a:t>
                    </a:r>
                    <a:endParaRPr lang="ru-RU" sz="900" dirty="0" smtClean="0"/>
                  </a:p>
                  <a:p>
                    <a:r>
                      <a:rPr lang="ru-RU" sz="900" dirty="0" err="1" smtClean="0"/>
                      <a:t>го</a:t>
                    </a:r>
                    <a:r>
                      <a:rPr lang="ru-RU" sz="900" dirty="0" smtClean="0"/>
                      <a:t> долга </a:t>
                    </a:r>
                  </a:p>
                  <a:p>
                    <a:r>
                      <a:rPr lang="ru-RU" sz="900" dirty="0" smtClean="0"/>
                      <a:t>57,1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муниципального долга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257.60000000000002</c:v>
                </c:pt>
                <c:pt idx="1">
                  <c:v>29.8</c:v>
                </c:pt>
                <c:pt idx="2">
                  <c:v>256</c:v>
                </c:pt>
                <c:pt idx="3">
                  <c:v>225.3</c:v>
                </c:pt>
                <c:pt idx="4">
                  <c:v>2010.9</c:v>
                </c:pt>
                <c:pt idx="5">
                  <c:v>155.5</c:v>
                </c:pt>
                <c:pt idx="6">
                  <c:v>97.9</c:v>
                </c:pt>
                <c:pt idx="7">
                  <c:v>56.4</c:v>
                </c:pt>
                <c:pt idx="8">
                  <c:v>3</c:v>
                </c:pt>
                <c:pt idx="9">
                  <c:v>57.1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4774496068607218"/>
          <c:w val="0.7984299420599047"/>
          <c:h val="0.769178834106125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4"/>
          <c:dPt>
            <c:idx val="0"/>
            <c:bubble3D val="0"/>
            <c:spPr>
              <a:solidFill>
                <a:schemeClr val="accent6"/>
              </a:solidFill>
            </c:spPr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chemeClr val="accent1"/>
              </a:solidFill>
            </c:spPr>
          </c:dPt>
          <c:dPt>
            <c:idx val="5"/>
            <c:bubble3D val="0"/>
            <c:spPr>
              <a:solidFill>
                <a:schemeClr val="accent2"/>
              </a:solidFill>
            </c:spPr>
          </c:dPt>
          <c:dPt>
            <c:idx val="6"/>
            <c:bubble3D val="0"/>
            <c:spPr>
              <a:solidFill>
                <a:schemeClr val="accent3"/>
              </a:solidFill>
            </c:spPr>
          </c:dPt>
          <c:dPt>
            <c:idx val="7"/>
            <c:bubble3D val="0"/>
            <c:spPr>
              <a:solidFill>
                <a:schemeClr val="accent4"/>
              </a:solidFill>
            </c:spPr>
          </c:dPt>
          <c:dPt>
            <c:idx val="8"/>
            <c:bubble3D val="0"/>
            <c:spPr>
              <a:solidFill>
                <a:schemeClr val="accent5"/>
              </a:solidFill>
            </c:spPr>
          </c:dPt>
          <c:dPt>
            <c:idx val="9"/>
            <c:bubble3D val="0"/>
          </c:dPt>
          <c:dLbls>
            <c:dLbl>
              <c:idx val="0"/>
              <c:layout>
                <c:manualLayout>
                  <c:x val="-0.245618545471878"/>
                  <c:y val="-3.756011876816555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Развитие </a:t>
                    </a:r>
                    <a:r>
                      <a:rPr lang="ru-RU" dirty="0"/>
                      <a:t>физической культуры и </a:t>
                    </a:r>
                    <a:r>
                      <a:rPr lang="ru-RU" dirty="0" smtClean="0"/>
                      <a:t>спорта  </a:t>
                    </a:r>
                  </a:p>
                  <a:p>
                    <a:r>
                      <a:rPr lang="ru-RU" dirty="0" smtClean="0"/>
                      <a:t>            122,3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7006793953628919E-3"/>
                  <c:y val="-6.664135687618828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Социальная поддержка   </a:t>
                    </a:r>
                  </a:p>
                  <a:p>
                    <a:r>
                      <a:rPr lang="ru-RU" dirty="0" smtClean="0"/>
                      <a:t>                2,9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9362869169969083E-2"/>
                  <c:y val="-1.371716003794432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Культура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203,9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9681713524980652E-2"/>
                  <c:y val="-0.1070325254556780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Жилье </a:t>
                    </a:r>
                    <a:r>
                      <a:rPr lang="ru-RU" dirty="0"/>
                      <a:t>и жилищно-коммунальное </a:t>
                    </a:r>
                    <a:r>
                      <a:rPr lang="ru-RU" dirty="0" smtClean="0"/>
                      <a:t>хозяйство</a:t>
                    </a:r>
                  </a:p>
                  <a:p>
                    <a:r>
                      <a:rPr lang="ru-RU" dirty="0" smtClean="0"/>
                      <a:t>                </a:t>
                    </a:r>
                    <a:r>
                      <a:rPr lang="ru-RU" dirty="0"/>
                      <a:t>237,3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0604836409661975E-2"/>
                  <c:y val="-3.33431722599268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Развитие экономики        </a:t>
                    </a:r>
                  </a:p>
                  <a:p>
                    <a:r>
                      <a:rPr lang="ru-RU" dirty="0" smtClean="0"/>
                      <a:t>             1,4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3142625663322156E-2"/>
                  <c:y val="4.065865167349961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Развитие </a:t>
                    </a:r>
                    <a:r>
                      <a:rPr lang="ru-RU" dirty="0"/>
                      <a:t>транспортной </a:t>
                    </a:r>
                    <a:r>
                      <a:rPr lang="ru-RU" dirty="0" smtClean="0"/>
                      <a:t>системы</a:t>
                    </a:r>
                  </a:p>
                  <a:p>
                    <a:r>
                      <a:rPr lang="ru-RU" dirty="0" smtClean="0"/>
                      <a:t>             </a:t>
                    </a:r>
                    <a:r>
                      <a:rPr lang="ru-RU" dirty="0"/>
                      <a:t>222,9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0845128984700655E-2"/>
                  <c:y val="-6.6217333067343075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Развитие системы муниципального </a:t>
                    </a:r>
                    <a:r>
                      <a:rPr lang="ru-RU" dirty="0" smtClean="0"/>
                      <a:t>управления </a:t>
                    </a:r>
                  </a:p>
                  <a:p>
                    <a:r>
                      <a:rPr lang="ru-RU" dirty="0" smtClean="0"/>
                      <a:t>              144,1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491782029228133E-2"/>
                  <c:y val="0.1099837963057205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Безопасность </a:t>
                    </a:r>
                    <a:r>
                      <a:rPr lang="ru-RU" dirty="0"/>
                      <a:t>жизнедеятельности </a:t>
                    </a:r>
                    <a:r>
                      <a:rPr lang="ru-RU" dirty="0" smtClean="0"/>
                      <a:t>населения</a:t>
                    </a:r>
                  </a:p>
                  <a:p>
                    <a:r>
                      <a:rPr lang="ru-RU" baseline="0" dirty="0" smtClean="0"/>
                      <a:t>           </a:t>
                    </a:r>
                    <a:r>
                      <a:rPr lang="ru-RU" dirty="0" smtClean="0"/>
                      <a:t>41,1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0.4295530141721255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Развитие </a:t>
                    </a:r>
                    <a:r>
                      <a:rPr lang="ru-RU" dirty="0" smtClean="0"/>
                      <a:t>образования         </a:t>
                    </a:r>
                  </a:p>
                  <a:p>
                    <a:r>
                      <a:rPr lang="ru-RU" dirty="0" smtClean="0"/>
                      <a:t>         1 </a:t>
                    </a:r>
                    <a:r>
                      <a:rPr lang="ru-RU" dirty="0"/>
                      <a:t>945,0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25513138586156764"/>
                  <c:y val="5.728840540177426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Переселение </a:t>
                    </a:r>
                    <a:r>
                      <a:rPr lang="ru-RU" dirty="0" smtClean="0"/>
                      <a:t>граждан       </a:t>
                    </a:r>
                  </a:p>
                  <a:p>
                    <a:r>
                      <a:rPr lang="ru-RU" dirty="0" smtClean="0"/>
                      <a:t>             35,8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 algn="just">
                  <a:defRPr sz="1199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Развитие физической культуры и спорта</c:v>
                </c:pt>
                <c:pt idx="1">
                  <c:v>Социальная поддержка</c:v>
                </c:pt>
                <c:pt idx="2">
                  <c:v>Культура</c:v>
                </c:pt>
                <c:pt idx="3">
                  <c:v>Жилье и жилищно-коммунальное хозяйство</c:v>
                </c:pt>
                <c:pt idx="4">
                  <c:v>Развитие экономики</c:v>
                </c:pt>
                <c:pt idx="5">
                  <c:v>Развитие транспортной системы</c:v>
                </c:pt>
                <c:pt idx="6">
                  <c:v>Развитие системы муниципального управления</c:v>
                </c:pt>
                <c:pt idx="7">
                  <c:v>Безопасность жизнедеятельности населения</c:v>
                </c:pt>
                <c:pt idx="8">
                  <c:v>Развитие образования</c:v>
                </c:pt>
                <c:pt idx="9">
                  <c:v>Переселение граждан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122.3</c:v>
                </c:pt>
                <c:pt idx="1">
                  <c:v>2.9</c:v>
                </c:pt>
                <c:pt idx="2">
                  <c:v>203.9</c:v>
                </c:pt>
                <c:pt idx="3">
                  <c:v>237.3</c:v>
                </c:pt>
                <c:pt idx="4">
                  <c:v>1.4</c:v>
                </c:pt>
                <c:pt idx="5">
                  <c:v>222.9</c:v>
                </c:pt>
                <c:pt idx="6">
                  <c:v>144.1</c:v>
                </c:pt>
                <c:pt idx="7">
                  <c:v>41.1</c:v>
                </c:pt>
                <c:pt idx="8">
                  <c:v>1945</c:v>
                </c:pt>
                <c:pt idx="9">
                  <c:v>35.799999999999997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</c:v>
                </c:pt>
                <c:pt idx="1">
                  <c:v>60.8</c:v>
                </c:pt>
                <c:pt idx="2">
                  <c:v>144.1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419904"/>
        <c:axId val="105421440"/>
      </c:barChart>
      <c:catAx>
        <c:axId val="105419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105421440"/>
        <c:crosses val="autoZero"/>
        <c:auto val="1"/>
        <c:lblAlgn val="ctr"/>
        <c:lblOffset val="100"/>
        <c:noMultiLvlLbl val="0"/>
      </c:catAx>
      <c:valAx>
        <c:axId val="1054214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5419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1.8</c:v>
                </c:pt>
                <c:pt idx="1">
                  <c:v>0.7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415040"/>
        <c:axId val="109452672"/>
      </c:barChart>
      <c:catAx>
        <c:axId val="107415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109452672"/>
        <c:crosses val="autoZero"/>
        <c:auto val="1"/>
        <c:lblAlgn val="ctr"/>
        <c:lblOffset val="100"/>
        <c:noMultiLvlLbl val="0"/>
      </c:catAx>
      <c:valAx>
        <c:axId val="1094526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7415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32.200000000000003</c:v>
                </c:pt>
                <c:pt idx="1">
                  <c:v>26.6</c:v>
                </c:pt>
                <c:pt idx="2">
                  <c:v>41.1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296832"/>
        <c:axId val="108315776"/>
      </c:barChart>
      <c:catAx>
        <c:axId val="108296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108315776"/>
        <c:crosses val="autoZero"/>
        <c:auto val="1"/>
        <c:lblAlgn val="ctr"/>
        <c:lblOffset val="100"/>
        <c:noMultiLvlLbl val="0"/>
      </c:catAx>
      <c:valAx>
        <c:axId val="1083157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8296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193.1</c:v>
                </c:pt>
                <c:pt idx="1">
                  <c:v>293.5</c:v>
                </c:pt>
                <c:pt idx="2">
                  <c:v>222.9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377216"/>
        <c:axId val="108378752"/>
      </c:barChart>
      <c:catAx>
        <c:axId val="108377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8378752"/>
        <c:crosses val="autoZero"/>
        <c:auto val="1"/>
        <c:lblAlgn val="ctr"/>
        <c:lblOffset val="100"/>
        <c:noMultiLvlLbl val="0"/>
      </c:catAx>
      <c:valAx>
        <c:axId val="1083787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8377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210.9</c:v>
                </c:pt>
                <c:pt idx="1">
                  <c:v>418.7</c:v>
                </c:pt>
                <c:pt idx="2">
                  <c:v>237.3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069440"/>
        <c:axId val="107070976"/>
      </c:barChart>
      <c:catAx>
        <c:axId val="107069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107070976"/>
        <c:crosses val="autoZero"/>
        <c:auto val="1"/>
        <c:lblAlgn val="ctr"/>
        <c:lblOffset val="100"/>
        <c:noMultiLvlLbl val="0"/>
      </c:catAx>
      <c:valAx>
        <c:axId val="1070709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7069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2239.4</c:v>
                </c:pt>
                <c:pt idx="1">
                  <c:v>1956.2</c:v>
                </c:pt>
                <c:pt idx="2">
                  <c:v>1945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126976"/>
        <c:axId val="108128512"/>
      </c:barChart>
      <c:catAx>
        <c:axId val="108126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108128512"/>
        <c:crosses val="autoZero"/>
        <c:auto val="1"/>
        <c:lblAlgn val="ctr"/>
        <c:lblOffset val="100"/>
        <c:noMultiLvlLbl val="0"/>
      </c:catAx>
      <c:valAx>
        <c:axId val="1081285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8126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215.8</c:v>
                </c:pt>
                <c:pt idx="1">
                  <c:v>185</c:v>
                </c:pt>
                <c:pt idx="2" formatCode="General">
                  <c:v>203.9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581440"/>
        <c:axId val="107582976"/>
      </c:barChart>
      <c:catAx>
        <c:axId val="107581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7582976"/>
        <c:crosses val="autoZero"/>
        <c:auto val="1"/>
        <c:lblAlgn val="ctr"/>
        <c:lblOffset val="100"/>
        <c:noMultiLvlLbl val="0"/>
      </c:catAx>
      <c:valAx>
        <c:axId val="1075829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7581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163264"/>
        <c:axId val="107623552"/>
      </c:barChart>
      <c:catAx>
        <c:axId val="111163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107623552"/>
        <c:crosses val="autoZero"/>
        <c:auto val="1"/>
        <c:lblAlgn val="ctr"/>
        <c:lblOffset val="100"/>
        <c:noMultiLvlLbl val="0"/>
      </c:catAx>
      <c:valAx>
        <c:axId val="1076235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1163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dLbl>
              <c:idx val="4"/>
              <c:spPr/>
              <c:txPr>
                <a:bodyPr/>
                <a:lstStyle/>
                <a:p>
                  <a:pPr>
                    <a:defRPr sz="1199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Городской округ "Усинск"</c:v>
                </c:pt>
                <c:pt idx="1">
                  <c:v>Городской округ "Инта"</c:v>
                </c:pt>
                <c:pt idx="2">
                  <c:v>Городской округ "Воркута"</c:v>
                </c:pt>
                <c:pt idx="3">
                  <c:v>Городской округ "Сыктывкар"</c:v>
                </c:pt>
                <c:pt idx="4">
                  <c:v>Городской округ "Ухта"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23.2</c:v>
                </c:pt>
                <c:pt idx="1">
                  <c:v>11.2</c:v>
                </c:pt>
                <c:pt idx="2">
                  <c:v>10.6</c:v>
                </c:pt>
                <c:pt idx="3">
                  <c:v>7.1</c:v>
                </c:pt>
                <c:pt idx="4">
                  <c:v>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542912"/>
        <c:axId val="99544448"/>
      </c:barChart>
      <c:catAx>
        <c:axId val="995429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99544448"/>
        <c:crosses val="autoZero"/>
        <c:auto val="1"/>
        <c:lblAlgn val="ctr"/>
        <c:lblOffset val="100"/>
        <c:noMultiLvlLbl val="0"/>
      </c:catAx>
      <c:valAx>
        <c:axId val="9954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99542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133.19999999999999</c:v>
                </c:pt>
                <c:pt idx="1">
                  <c:v>119.7</c:v>
                </c:pt>
                <c:pt idx="2" formatCode="General">
                  <c:v>122.3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783296"/>
        <c:axId val="107784832"/>
      </c:barChart>
      <c:catAx>
        <c:axId val="107783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107784832"/>
        <c:crosses val="autoZero"/>
        <c:auto val="1"/>
        <c:lblAlgn val="ctr"/>
        <c:lblOffset val="100"/>
        <c:noMultiLvlLbl val="0"/>
      </c:catAx>
      <c:valAx>
        <c:axId val="1077848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7783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191442005502213E-3"/>
          <c:y val="0.15412032140728951"/>
          <c:w val="0.84211758957102678"/>
          <c:h val="0.824608953983468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dLbl>
              <c:idx val="0"/>
              <c:layout>
                <c:manualLayout>
                  <c:x val="-0.33800505216934473"/>
                  <c:y val="-4.35680306805737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Содержание </a:t>
                    </a:r>
                    <a:r>
                      <a:rPr lang="ru-RU" dirty="0"/>
                      <a:t>Контрольно-счетной палаты МОГО </a:t>
                    </a:r>
                    <a:r>
                      <a:rPr lang="ru-RU" dirty="0" smtClean="0"/>
                      <a:t>«Ухта»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6,1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5401438446575625"/>
                  <c:y val="-0.1397557558539672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Содержание Совета МОГО </a:t>
                    </a:r>
                    <a:r>
                      <a:rPr lang="ru-RU" dirty="0" smtClean="0"/>
                      <a:t>«Ухта»</a:t>
                    </a:r>
                  </a:p>
                  <a:p>
                    <a:r>
                      <a:rPr lang="ru-RU" dirty="0" smtClean="0"/>
                      <a:t>13,4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1213619861446654"/>
                  <c:y val="-0.1863524904159279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Субсидии печатным </a:t>
                    </a:r>
                    <a:r>
                      <a:rPr lang="ru-RU" dirty="0" smtClean="0"/>
                      <a:t>изданиям</a:t>
                    </a:r>
                  </a:p>
                  <a:p>
                    <a:r>
                      <a:rPr lang="ru-RU" dirty="0" smtClean="0"/>
                      <a:t>3,0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8036856588085338E-2"/>
                  <c:y val="-0.1333393360835729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Всероссийская сельскохозяйственная перепись населения 2016 </a:t>
                    </a:r>
                    <a:r>
                      <a:rPr lang="ru-RU" dirty="0" smtClean="0"/>
                      <a:t>года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0,5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5212923611124201E-3"/>
                  <c:y val="-0.1146809806125437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Содержание МУ Управление капитального </a:t>
                    </a:r>
                    <a:r>
                      <a:rPr lang="ru-RU" dirty="0" smtClean="0"/>
                      <a:t>строительства</a:t>
                    </a:r>
                  </a:p>
                  <a:p>
                    <a:r>
                      <a:rPr lang="ru-RU" dirty="0" smtClean="0"/>
                      <a:t>21,9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6938249798986554E-3"/>
                  <c:y val="-8.510436069873915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Составление списков кандидатов в присяжные заседатели федеральных </a:t>
                    </a:r>
                    <a:r>
                      <a:rPr lang="ru-RU" dirty="0" smtClean="0"/>
                      <a:t>судов</a:t>
                    </a:r>
                  </a:p>
                  <a:p>
                    <a:r>
                      <a:rPr lang="ru-RU" dirty="0" smtClean="0"/>
                      <a:t>0,6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9.437628056119588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Доплаты к пенсиям муниципальных </a:t>
                    </a:r>
                    <a:r>
                      <a:rPr lang="ru-RU" dirty="0" smtClean="0"/>
                      <a:t>служащих </a:t>
                    </a:r>
                    <a:r>
                      <a:rPr lang="ru-RU" dirty="0"/>
                      <a:t>14,3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403099574731676E-2"/>
                  <c:y val="-4.127509440549802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Исполнение судебных актов </a:t>
                    </a:r>
                    <a:endParaRPr lang="ru-RU" dirty="0" smtClean="0"/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2,0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8579503407342695E-2"/>
                  <c:y val="7.625253038262705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Резервный фонд на ликвидацию </a:t>
                    </a:r>
                    <a:r>
                      <a:rPr lang="ru-RU" dirty="0" smtClean="0"/>
                      <a:t>ЧС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1,0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9.2257875301990991E-3"/>
                  <c:y val="0.1702967347062448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Содержание и обеспечение деятельности администрации МОГО </a:t>
                    </a:r>
                    <a:r>
                      <a:rPr lang="ru-RU" dirty="0" smtClean="0"/>
                      <a:t>«Ухта»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130,0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Содержание Контрольно-счетной палаты МОГО "Ухта"</c:v>
                </c:pt>
                <c:pt idx="1">
                  <c:v>Содержание Совета МОГО "Ухта"</c:v>
                </c:pt>
                <c:pt idx="2">
                  <c:v>Субсидии печатным изданиям</c:v>
                </c:pt>
                <c:pt idx="3">
                  <c:v>Всероссийская сельскохозяйственная перепись населения 2016 года</c:v>
                </c:pt>
                <c:pt idx="4">
                  <c:v>Содержание МУ Управление капитального строительства</c:v>
                </c:pt>
                <c:pt idx="5">
                  <c:v>Составление списков кандидатов в присяжные заседатели федеральных судов</c:v>
                </c:pt>
                <c:pt idx="6">
                  <c:v>Доплаты к пенсиям муниципальных служащих</c:v>
                </c:pt>
                <c:pt idx="7">
                  <c:v>Исполнение судебных актов </c:v>
                </c:pt>
                <c:pt idx="8">
                  <c:v>Резервный фонд на ликвидацию ЧС</c:v>
                </c:pt>
                <c:pt idx="9">
                  <c:v>Содержание и обеспечение деятельности администрации МОГО "Ухта"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6.1</c:v>
                </c:pt>
                <c:pt idx="1">
                  <c:v>13.4</c:v>
                </c:pt>
                <c:pt idx="2">
                  <c:v>3</c:v>
                </c:pt>
                <c:pt idx="3">
                  <c:v>0.5</c:v>
                </c:pt>
                <c:pt idx="4">
                  <c:v>21.9</c:v>
                </c:pt>
                <c:pt idx="5">
                  <c:v>0.6</c:v>
                </c:pt>
                <c:pt idx="6">
                  <c:v>14.3</c:v>
                </c:pt>
                <c:pt idx="7">
                  <c:v>2</c:v>
                </c:pt>
                <c:pt idx="8">
                  <c:v>1</c:v>
                </c:pt>
                <c:pt idx="9">
                  <c:v>130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внутренний долг МОГО "Ухта"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01.01.2008</c:v>
                </c:pt>
                <c:pt idx="1">
                  <c:v>01.01.2009</c:v>
                </c:pt>
                <c:pt idx="2">
                  <c:v> 01.01.2010</c:v>
                </c:pt>
                <c:pt idx="3">
                  <c:v> 01.01.2011</c:v>
                </c:pt>
                <c:pt idx="4">
                  <c:v>01.01.2012</c:v>
                </c:pt>
                <c:pt idx="5">
                  <c:v>01.01.2013</c:v>
                </c:pt>
                <c:pt idx="6">
                  <c:v>01.01.2014</c:v>
                </c:pt>
                <c:pt idx="7">
                  <c:v>01.01.2015</c:v>
                </c:pt>
                <c:pt idx="8">
                  <c:v>01.01.2016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129.19999999999999</c:v>
                </c:pt>
                <c:pt idx="1">
                  <c:v>254.3</c:v>
                </c:pt>
                <c:pt idx="2">
                  <c:v>352.2</c:v>
                </c:pt>
                <c:pt idx="3">
                  <c:v>474</c:v>
                </c:pt>
                <c:pt idx="4">
                  <c:v>474</c:v>
                </c:pt>
                <c:pt idx="5">
                  <c:v>594</c:v>
                </c:pt>
                <c:pt idx="6">
                  <c:v>495</c:v>
                </c:pt>
                <c:pt idx="7">
                  <c:v>514</c:v>
                </c:pt>
                <c:pt idx="8">
                  <c:v>474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866624"/>
        <c:axId val="111868160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Отношение муниципального внутреннего долга МОГО "Ухта" к налоговым и неналоговым доходам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triangle"/>
            <c:size val="10"/>
            <c:spPr>
              <a:solidFill>
                <a:schemeClr val="accent4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0"/>
                  <c:y val="9.533475259505706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369498106767762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228249684461294E-3"/>
                  <c:y val="-4.05174575197350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456499368923116E-3"/>
                  <c:y val="-2.14503193338879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467348800952918E-2"/>
                  <c:y val="-4.05172698528993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2.14503193338879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4456499368922585E-3"/>
                  <c:y val="-2.6217056963640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7.2282496844614016E-3"/>
                  <c:y val="-2.6217056963640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01.01.2008</c:v>
                </c:pt>
                <c:pt idx="1">
                  <c:v>01.01.2009</c:v>
                </c:pt>
                <c:pt idx="2">
                  <c:v> 01.01.2010</c:v>
                </c:pt>
                <c:pt idx="3">
                  <c:v> 01.01.2011</c:v>
                </c:pt>
                <c:pt idx="4">
                  <c:v>01.01.2012</c:v>
                </c:pt>
                <c:pt idx="5">
                  <c:v>01.01.2013</c:v>
                </c:pt>
                <c:pt idx="6">
                  <c:v>01.01.2014</c:v>
                </c:pt>
                <c:pt idx="7">
                  <c:v>01.01.2015</c:v>
                </c:pt>
                <c:pt idx="8">
                  <c:v>01.01.2016</c:v>
                </c:pt>
              </c:strCache>
            </c:strRef>
          </c:cat>
          <c:val>
            <c:numRef>
              <c:f>Лист1!$C$2:$C$10</c:f>
              <c:numCache>
                <c:formatCode>0%</c:formatCode>
                <c:ptCount val="9"/>
                <c:pt idx="0">
                  <c:v>0.12</c:v>
                </c:pt>
                <c:pt idx="1">
                  <c:v>0.18</c:v>
                </c:pt>
                <c:pt idx="2">
                  <c:v>0.27</c:v>
                </c:pt>
                <c:pt idx="3">
                  <c:v>0.32</c:v>
                </c:pt>
                <c:pt idx="4">
                  <c:v>0.27</c:v>
                </c:pt>
                <c:pt idx="5">
                  <c:v>0.32</c:v>
                </c:pt>
                <c:pt idx="6">
                  <c:v>0.25</c:v>
                </c:pt>
                <c:pt idx="7">
                  <c:v>0.36</c:v>
                </c:pt>
                <c:pt idx="8">
                  <c:v>0.36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886336"/>
        <c:axId val="111887872"/>
      </c:lineChart>
      <c:catAx>
        <c:axId val="111866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9"/>
            </a:pPr>
            <a:endParaRPr lang="ru-RU"/>
          </a:p>
        </c:txPr>
        <c:crossAx val="111868160"/>
        <c:crosses val="autoZero"/>
        <c:auto val="1"/>
        <c:lblAlgn val="ctr"/>
        <c:lblOffset val="100"/>
        <c:noMultiLvlLbl val="0"/>
      </c:catAx>
      <c:valAx>
        <c:axId val="111868160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111866624"/>
        <c:crosses val="autoZero"/>
        <c:crossBetween val="between"/>
      </c:valAx>
      <c:catAx>
        <c:axId val="111886336"/>
        <c:scaling>
          <c:orientation val="minMax"/>
        </c:scaling>
        <c:delete val="1"/>
        <c:axPos val="b"/>
        <c:majorTickMark val="out"/>
        <c:minorTickMark val="none"/>
        <c:tickLblPos val="nextTo"/>
        <c:crossAx val="111887872"/>
        <c:crosses val="autoZero"/>
        <c:auto val="1"/>
        <c:lblAlgn val="ctr"/>
        <c:lblOffset val="100"/>
        <c:noMultiLvlLbl val="0"/>
      </c:catAx>
      <c:valAx>
        <c:axId val="111887872"/>
        <c:scaling>
          <c:orientation val="minMax"/>
          <c:max val="1"/>
        </c:scaling>
        <c:delete val="0"/>
        <c:axPos val="r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111886336"/>
        <c:crosses val="max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dLbl>
              <c:idx val="4"/>
              <c:spPr/>
              <c:txPr>
                <a:bodyPr/>
                <a:lstStyle/>
                <a:p>
                  <a:pPr>
                    <a:defRPr sz="1199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Городской округ "Усинск"</c:v>
                </c:pt>
                <c:pt idx="1">
                  <c:v>Городской округ "Инта"</c:v>
                </c:pt>
                <c:pt idx="2">
                  <c:v>Городской округ "Воркута"</c:v>
                </c:pt>
                <c:pt idx="3">
                  <c:v>Городской округ "Сыктывкар"</c:v>
                </c:pt>
                <c:pt idx="4">
                  <c:v>Городской округ "Ухта"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45.7</c:v>
                </c:pt>
                <c:pt idx="1">
                  <c:v>32.700000000000003</c:v>
                </c:pt>
                <c:pt idx="2">
                  <c:v>28.4</c:v>
                </c:pt>
                <c:pt idx="3">
                  <c:v>17</c:v>
                </c:pt>
                <c:pt idx="4">
                  <c:v>18.8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638656"/>
        <c:axId val="99640448"/>
      </c:barChart>
      <c:catAx>
        <c:axId val="996386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99640448"/>
        <c:crosses val="autoZero"/>
        <c:auto val="1"/>
        <c:lblAlgn val="ctr"/>
        <c:lblOffset val="100"/>
        <c:noMultiLvlLbl val="0"/>
      </c:catAx>
      <c:valAx>
        <c:axId val="99640448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99638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2015 год</a:t>
            </a:r>
          </a:p>
          <a:p>
            <a:pPr>
              <a:defRPr sz="1400"/>
            </a:pPr>
            <a:r>
              <a:rPr lang="ru-RU" sz="1400" dirty="0" smtClean="0"/>
              <a:t>ожидаемое исполнение</a:t>
            </a:r>
            <a:endParaRPr lang="ru-RU" sz="1400" dirty="0"/>
          </a:p>
        </c:rich>
      </c:tx>
      <c:layout>
        <c:manualLayout>
          <c:xMode val="edge"/>
          <c:yMode val="edge"/>
          <c:x val="0.28250168728908881"/>
          <c:y val="1.4553708564207252E-2"/>
        </c:manualLayout>
      </c:layout>
      <c:overlay val="0"/>
    </c:title>
    <c:autoTitleDeleted val="0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10950721237691E-2"/>
          <c:y val="0.1368038764042798"/>
          <c:w val="0.80527292833095998"/>
          <c:h val="0.476223599922075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 ожидаемое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0.20357977020641119"/>
                  <c:y val="5.67187696962057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4442452130641814"/>
                  <c:y val="-7.916509097020886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9411893510540179"/>
                  <c:y val="-8.481830787389849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 доходы - 1 050,8 млн. руб.</c:v>
                </c:pt>
                <c:pt idx="1">
                  <c:v>Неналоговые  доходы - 275,8 млн. руб.</c:v>
                </c:pt>
                <c:pt idx="2">
                  <c:v>Безвозмездные поступления - 2 180,9 млн. руб.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0.3</c:v>
                </c:pt>
                <c:pt idx="1">
                  <c:v>7.8E-2</c:v>
                </c:pt>
                <c:pt idx="2">
                  <c:v>0.622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1">
          <a:noFill/>
        </a:ln>
      </c:spPr>
    </c:plotArea>
    <c:legend>
      <c:legendPos val="r"/>
      <c:layout>
        <c:manualLayout>
          <c:xMode val="edge"/>
          <c:yMode val="edge"/>
          <c:x val="3.826530612244898E-2"/>
          <c:y val="0.68654434250764518"/>
          <c:w val="0.84183673469387754"/>
          <c:h val="0.2201834862385320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75"/>
            </a:pPr>
            <a:r>
              <a:rPr lang="ru-RU" sz="1437" dirty="0"/>
              <a:t>2015 </a:t>
            </a:r>
            <a:r>
              <a:rPr lang="ru-RU" sz="1437" dirty="0" smtClean="0"/>
              <a:t>год</a:t>
            </a:r>
          </a:p>
          <a:p>
            <a:pPr>
              <a:defRPr sz="1475"/>
            </a:pPr>
            <a:r>
              <a:rPr lang="ru-RU" sz="1437" dirty="0" smtClean="0"/>
              <a:t>план</a:t>
            </a:r>
            <a:endParaRPr lang="ru-RU" sz="1400" dirty="0"/>
          </a:p>
        </c:rich>
      </c:tx>
      <c:overlay val="0"/>
      <c:spPr>
        <a:noFill/>
        <a:ln w="26068">
          <a:noFill/>
        </a:ln>
      </c:spPr>
    </c:title>
    <c:autoTitleDeleted val="0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2108626198083"/>
          <c:y val="0.18217054263565891"/>
          <c:w val="0.75718849840255587"/>
          <c:h val="0.39534883720930231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2015 год план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21284985382022709"/>
                  <c:y val="6.777636511566631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3604607632683915"/>
                  <c:y val="-8.226873962542864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3240785986776089"/>
                  <c:y val="-8.110640294979240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437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- 1 154,6 млн. руб.</c:v>
                </c:pt>
                <c:pt idx="1">
                  <c:v>Неналоговые доходы - 273,5 млн. руб.</c:v>
                </c:pt>
                <c:pt idx="2">
                  <c:v>Безвозмездные поступления - 2 180,9 млн. руб.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0.32</c:v>
                </c:pt>
                <c:pt idx="1">
                  <c:v>7.5999999999999998E-2</c:v>
                </c:pt>
                <c:pt idx="2">
                  <c:v>0.60399999999999998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6.070287539936102E-2"/>
          <c:y val="0.68023255813953487"/>
          <c:w val="0.82747603833865813"/>
          <c:h val="0.22480620155038761"/>
        </c:manualLayout>
      </c:layout>
      <c:overlay val="0"/>
      <c:txPr>
        <a:bodyPr/>
        <a:lstStyle/>
        <a:p>
          <a:pPr>
            <a:defRPr sz="1232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47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2016 </a:t>
            </a:r>
            <a:r>
              <a:rPr lang="ru-RU" sz="1400" dirty="0"/>
              <a:t>год</a:t>
            </a:r>
          </a:p>
        </c:rich>
      </c:tx>
      <c:overlay val="0"/>
    </c:title>
    <c:autoTitleDeleted val="0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38906488401771E-2"/>
          <c:y val="0.14179905696843331"/>
          <c:w val="0.81695217207666648"/>
          <c:h val="0.48807247880038113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2016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0.18418380957906941"/>
                  <c:y val="5.972823742024249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5585298786352139"/>
                  <c:y val="-9.874196614412876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2598628134808565"/>
                  <c:y val="-6.6127822839583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- 1 051,2 млн. руб.</c:v>
                </c:pt>
                <c:pt idx="1">
                  <c:v>Неналоговые доходы - 250,2 млн. руб.</c:v>
                </c:pt>
                <c:pt idx="2">
                  <c:v>Безвозмездные поступления - 1 848,1 млн. руб.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0.33400000000000002</c:v>
                </c:pt>
                <c:pt idx="1">
                  <c:v>7.9000000000000001E-2</c:v>
                </c:pt>
                <c:pt idx="2">
                  <c:v>0.58699999999999997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397">
          <a:noFill/>
        </a:ln>
      </c:spPr>
    </c:plotArea>
    <c:legend>
      <c:legendPos val="r"/>
      <c:layout>
        <c:manualLayout>
          <c:xMode val="edge"/>
          <c:yMode val="edge"/>
          <c:x val="5.6265984654731455E-2"/>
          <c:y val="0.6811819595645412"/>
          <c:w val="0.91304347826086962"/>
          <c:h val="0.2239502332814929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33836077707253"/>
          <c:y val="5.2025355859864106E-2"/>
          <c:w val="0.87245523572031169"/>
          <c:h val="0.619113986261071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0"/>
              <c:layout>
                <c:manualLayout>
                  <c:x val="3.4558124827166858E-2"/>
                  <c:y val="1.01695695649606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798437355972397E-2"/>
                  <c:y val="2.54239239124016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718984281382061E-2"/>
                  <c:y val="7.6271771737204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079453074590313E-2"/>
                  <c:y val="1.01695695649606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079453074590313E-2"/>
                  <c:y val="1.27119619562007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5918593620375189E-2"/>
                  <c:y val="1.01695695649606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7279062413583429E-2"/>
                  <c:y val="7.62717717372047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7279062413583429E-2"/>
                  <c:y val="1.77965465503038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aseline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 (ожидаемое исполнение)</c:v>
                </c:pt>
                <c:pt idx="6">
                  <c:v>2016 год</c:v>
                </c:pt>
              </c:strCache>
            </c:strRef>
          </c:cat>
          <c:val>
            <c:numRef>
              <c:f>Лист1!$B$2:$B$8</c:f>
              <c:numCache>
                <c:formatCode>#,##0.0_р_.</c:formatCode>
                <c:ptCount val="7"/>
                <c:pt idx="0">
                  <c:v>1476.2</c:v>
                </c:pt>
                <c:pt idx="1">
                  <c:v>1756.8</c:v>
                </c:pt>
                <c:pt idx="2">
                  <c:v>1885.2</c:v>
                </c:pt>
                <c:pt idx="3">
                  <c:v>1973.2</c:v>
                </c:pt>
                <c:pt idx="4">
                  <c:v>1440.2</c:v>
                </c:pt>
                <c:pt idx="5">
                  <c:v>1326.6</c:v>
                </c:pt>
                <c:pt idx="6">
                  <c:v>1301.4000000000001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2.7358515488173869E-2"/>
                  <c:y val="1.01691691882061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038749884777953E-2"/>
                  <c:y val="1.52543543474409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678281091569636E-2"/>
                  <c:y val="1.27119619562007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798437355972428E-2"/>
                  <c:y val="-5.08478478248031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157140184690784E-2"/>
                  <c:y val="-3.45931462978500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8798437355972383E-2"/>
                  <c:y val="1.01695695649606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8798437355972477E-2"/>
                  <c:y val="1.01693693765833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1678281091569796E-2"/>
                  <c:y val="1.52541541590636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aseline="0">
                    <a:latin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 (ожидаемое исполнение)</c:v>
                </c:pt>
                <c:pt idx="6">
                  <c:v>2016 год</c:v>
                </c:pt>
              </c:strCache>
            </c:strRef>
          </c:cat>
          <c:val>
            <c:numRef>
              <c:f>Лист1!$C$2:$C$8</c:f>
              <c:numCache>
                <c:formatCode>#,##0.0_р_.</c:formatCode>
                <c:ptCount val="7"/>
                <c:pt idx="0">
                  <c:v>852.5</c:v>
                </c:pt>
                <c:pt idx="1">
                  <c:v>928.5</c:v>
                </c:pt>
                <c:pt idx="2">
                  <c:v>1074.8</c:v>
                </c:pt>
                <c:pt idx="3">
                  <c:v>1259.9000000000001</c:v>
                </c:pt>
                <c:pt idx="4">
                  <c:v>784.6</c:v>
                </c:pt>
                <c:pt idx="5">
                  <c:v>717.8</c:v>
                </c:pt>
                <c:pt idx="6">
                  <c:v>721.5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>
                <c:manualLayout>
                  <c:x val="1.5839140545784811E-2"/>
                  <c:y val="1.52543543474409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478671752576581E-2"/>
                  <c:y val="5.08478478248031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598828016979345E-2"/>
                  <c:y val="1.01695695649606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918593620375189E-2"/>
                  <c:y val="1.01695695649606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4477701626389625E-2"/>
                  <c:y val="1.53560575268343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8718984281382061E-2"/>
                  <c:y val="1.77967467386810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5918593620375189E-2"/>
                  <c:y val="7.62717717372047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727906241358342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aseline="0">
                    <a:latin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 (ожидаемое исполнение)</c:v>
                </c:pt>
                <c:pt idx="6">
                  <c:v>2016 год</c:v>
                </c:pt>
              </c:strCache>
            </c:strRef>
          </c:cat>
          <c:val>
            <c:numRef>
              <c:f>Лист1!$D$2:$D$8</c:f>
              <c:numCache>
                <c:formatCode>#,##0.0_р_.</c:formatCode>
                <c:ptCount val="7"/>
                <c:pt idx="0">
                  <c:v>169.2</c:v>
                </c:pt>
                <c:pt idx="1">
                  <c:v>224.8</c:v>
                </c:pt>
                <c:pt idx="2">
                  <c:v>252.4</c:v>
                </c:pt>
                <c:pt idx="3">
                  <c:v>196.9</c:v>
                </c:pt>
                <c:pt idx="4">
                  <c:v>128.1</c:v>
                </c:pt>
                <c:pt idx="5">
                  <c:v>92.8</c:v>
                </c:pt>
                <c:pt idx="6">
                  <c:v>46.4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5012736"/>
        <c:axId val="95014272"/>
      </c:barChart>
      <c:catAx>
        <c:axId val="95012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Tahoma" panose="020B0604030504040204" pitchFamily="34" charset="0"/>
              </a:defRPr>
            </a:pPr>
            <a:endParaRPr lang="ru-RU"/>
          </a:p>
        </c:txPr>
        <c:crossAx val="95014272"/>
        <c:crosses val="autoZero"/>
        <c:auto val="1"/>
        <c:lblAlgn val="ctr"/>
        <c:lblOffset val="250"/>
        <c:noMultiLvlLbl val="0"/>
      </c:catAx>
      <c:valAx>
        <c:axId val="95014272"/>
        <c:scaling>
          <c:orientation val="minMax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200" baseline="0">
                <a:latin typeface="Tahoma" panose="020B0604030504040204" pitchFamily="34" charset="0"/>
              </a:defRPr>
            </a:pPr>
            <a:endParaRPr lang="ru-RU"/>
          </a:p>
        </c:txPr>
        <c:crossAx val="95012736"/>
        <c:crosses val="autoZero"/>
        <c:crossBetween val="between"/>
        <c:majorUnit val="200"/>
      </c:valAx>
    </c:plotArea>
    <c:legend>
      <c:legendPos val="r"/>
      <c:layout>
        <c:manualLayout>
          <c:xMode val="edge"/>
          <c:yMode val="edge"/>
          <c:x val="0.10498683840776275"/>
          <c:y val="0.73392862598421871"/>
          <c:w val="0.89501312335958005"/>
          <c:h val="0.26607142857142857"/>
        </c:manualLayout>
      </c:layout>
      <c:overlay val="0"/>
      <c:txPr>
        <a:bodyPr/>
        <a:lstStyle/>
        <a:p>
          <a:pPr>
            <a:defRPr sz="1200" kern="1000" baseline="0">
              <a:latin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dLbl>
              <c:idx val="4"/>
              <c:spPr/>
              <c:txPr>
                <a:bodyPr/>
                <a:lstStyle/>
                <a:p>
                  <a:pPr>
                    <a:defRPr sz="1199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Городской округ "Усинск"</c:v>
                </c:pt>
                <c:pt idx="1">
                  <c:v>Городской округ "Инта"</c:v>
                </c:pt>
                <c:pt idx="2">
                  <c:v>Городской округ "Воркута"</c:v>
                </c:pt>
                <c:pt idx="3">
                  <c:v>Городской округ "Сыктывкар"</c:v>
                </c:pt>
                <c:pt idx="4">
                  <c:v>Городской округ "Ухта"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44.3</c:v>
                </c:pt>
                <c:pt idx="1">
                  <c:v>35.1</c:v>
                </c:pt>
                <c:pt idx="2">
                  <c:v>29.4</c:v>
                </c:pt>
                <c:pt idx="3">
                  <c:v>17.600000000000001</c:v>
                </c:pt>
                <c:pt idx="4">
                  <c:v>18.600000000000001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632448"/>
        <c:axId val="100633984"/>
      </c:barChart>
      <c:catAx>
        <c:axId val="1006324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100633984"/>
        <c:crosses val="autoZero"/>
        <c:auto val="1"/>
        <c:lblAlgn val="ctr"/>
        <c:lblOffset val="100"/>
        <c:noMultiLvlLbl val="0"/>
      </c:catAx>
      <c:valAx>
        <c:axId val="100633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100632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99"/>
            </a:pPr>
            <a:r>
              <a:rPr lang="ru-RU" sz="1599" dirty="0" smtClean="0"/>
              <a:t>2015 год</a:t>
            </a:r>
            <a:endParaRPr lang="ru-RU" sz="1600" dirty="0"/>
          </a:p>
        </c:rich>
      </c:tx>
      <c:layout>
        <c:manualLayout>
          <c:xMode val="edge"/>
          <c:yMode val="edge"/>
          <c:x val="0.3865130060405651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dLbl>
              <c:idx val="0"/>
              <c:layout>
                <c:manualLayout>
                  <c:x val="0.22720193956337981"/>
                  <c:y val="-0.12678628475453763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err="1" smtClean="0"/>
                      <a:t>Общегосу</a:t>
                    </a:r>
                    <a:endParaRPr lang="ru-RU" sz="900" dirty="0" smtClean="0"/>
                  </a:p>
                  <a:p>
                    <a:r>
                      <a:rPr lang="ru-RU" sz="900" dirty="0" err="1" smtClean="0"/>
                      <a:t>дартвенные</a:t>
                    </a:r>
                    <a:r>
                      <a:rPr lang="ru-RU" sz="900" dirty="0" smtClean="0"/>
                      <a:t> вопросы </a:t>
                    </a:r>
                  </a:p>
                  <a:p>
                    <a:r>
                      <a:rPr lang="ru-RU" sz="900" dirty="0" smtClean="0"/>
                      <a:t>249,5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966658293926852"/>
                  <c:y val="-3.8688731802972126E-3"/>
                </c:manualLayout>
              </c:layout>
              <c:tx>
                <c:rich>
                  <a:bodyPr/>
                  <a:lstStyle/>
                  <a:p>
                    <a:endParaRPr lang="ru-RU" sz="900" dirty="0" smtClean="0"/>
                  </a:p>
                  <a:p>
                    <a:r>
                      <a:rPr lang="ru-RU" sz="900" dirty="0" smtClean="0"/>
                      <a:t>Национальная безопасность </a:t>
                    </a:r>
                    <a:r>
                      <a:rPr lang="ru-RU" sz="900" dirty="0"/>
                      <a:t>26,6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988609433529546"/>
                  <c:y val="6.8302822784864922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Национальная экономика </a:t>
                    </a:r>
                    <a:r>
                      <a:rPr lang="ru-RU" sz="900" dirty="0"/>
                      <a:t>314,0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853494910821875E-4"/>
                  <c:y val="0.13800671467987188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Жилищно-коммунальное хозяйство</a:t>
                    </a:r>
                  </a:p>
                  <a:p>
                    <a:r>
                      <a:rPr lang="ru-RU" sz="900" dirty="0" smtClean="0"/>
                      <a:t> 1 010,5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1705665182501092E-2"/>
                  <c:y val="0.15605181779846711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Образование</a:t>
                    </a:r>
                  </a:p>
                  <a:p>
                    <a:r>
                      <a:rPr lang="ru-RU" sz="900" dirty="0" smtClean="0"/>
                      <a:t>2 </a:t>
                    </a:r>
                    <a:r>
                      <a:rPr lang="ru-RU" sz="900" dirty="0"/>
                      <a:t>076,0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8252971892011993"/>
                  <c:y val="-2.209201855419497E-3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Культура </a:t>
                    </a:r>
                    <a:r>
                      <a:rPr lang="ru-RU" sz="900" dirty="0"/>
                      <a:t>162,2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7916470819481595"/>
                  <c:y val="-4.8493401850458522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/>
                      <a:t>Социальная </a:t>
                    </a:r>
                    <a:r>
                      <a:rPr lang="ru-RU" sz="900" dirty="0" smtClean="0"/>
                      <a:t>политика </a:t>
                    </a:r>
                    <a:r>
                      <a:rPr lang="ru-RU" sz="900" dirty="0"/>
                      <a:t>117,1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7246406382196858"/>
                  <c:y val="-0.13588839370612607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/>
                      <a:t>Физическая культура и </a:t>
                    </a:r>
                    <a:r>
                      <a:rPr lang="ru-RU" sz="900" dirty="0" smtClean="0"/>
                      <a:t>спорт</a:t>
                    </a:r>
                  </a:p>
                  <a:p>
                    <a:r>
                      <a:rPr lang="ru-RU" sz="900" dirty="0" smtClean="0"/>
                      <a:t> </a:t>
                    </a:r>
                    <a:r>
                      <a:rPr lang="ru-RU" sz="900" dirty="0"/>
                      <a:t>74,4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8874911334638059E-3"/>
                  <c:y val="-0.16214042978923959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Средства </a:t>
                    </a:r>
                    <a:r>
                      <a:rPr lang="ru-RU" sz="900" dirty="0"/>
                      <a:t>массовой </a:t>
                    </a:r>
                    <a:r>
                      <a:rPr lang="ru-RU" sz="900" dirty="0" smtClean="0"/>
                      <a:t>информации </a:t>
                    </a:r>
                    <a:r>
                      <a:rPr lang="ru-RU" sz="900" dirty="0"/>
                      <a:t>3,0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2176605108827416"/>
                  <c:y val="-0.15161311268197028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Обслуживание </a:t>
                    </a:r>
                    <a:r>
                      <a:rPr lang="ru-RU" sz="900" dirty="0" err="1" smtClean="0"/>
                      <a:t>муниципально</a:t>
                    </a:r>
                    <a:endParaRPr lang="ru-RU" sz="900" dirty="0" smtClean="0"/>
                  </a:p>
                  <a:p>
                    <a:r>
                      <a:rPr lang="ru-RU" sz="900" dirty="0" err="1" smtClean="0"/>
                      <a:t>го</a:t>
                    </a:r>
                    <a:r>
                      <a:rPr lang="ru-RU" sz="900" dirty="0" smtClean="0"/>
                      <a:t> долга</a:t>
                    </a:r>
                  </a:p>
                  <a:p>
                    <a:r>
                      <a:rPr lang="ru-RU" sz="900" dirty="0" smtClean="0"/>
                      <a:t>42,8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муниципального долга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249.5</c:v>
                </c:pt>
                <c:pt idx="1">
                  <c:v>26.6</c:v>
                </c:pt>
                <c:pt idx="2">
                  <c:v>314</c:v>
                </c:pt>
                <c:pt idx="3">
                  <c:v>1010.5</c:v>
                </c:pt>
                <c:pt idx="4">
                  <c:v>2076</c:v>
                </c:pt>
                <c:pt idx="5">
                  <c:v>162.19999999999999</c:v>
                </c:pt>
                <c:pt idx="6">
                  <c:v>117.1</c:v>
                </c:pt>
                <c:pt idx="7">
                  <c:v>74.400000000000006</c:v>
                </c:pt>
                <c:pt idx="8">
                  <c:v>3</c:v>
                </c:pt>
                <c:pt idx="9">
                  <c:v>42.8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B40CAB-6CF8-4B41-A93E-BCD427C7FA54}" type="doc">
      <dgm:prSet loTypeId="urn:microsoft.com/office/officeart/2005/8/layout/vList3" loCatId="picture" qsTypeId="urn:microsoft.com/office/officeart/2005/8/quickstyle/simple1#1" qsCatId="simple" csTypeId="urn:microsoft.com/office/officeart/2005/8/colors/accent1_2#1" csCatId="accent1" phldr="1"/>
      <dgm:spPr/>
    </dgm:pt>
    <dgm:pt modelId="{2A9A4847-3BA1-4BA1-AC2F-31C06C0F3570}">
      <dgm:prSet phldrT="[Текст]"/>
      <dgm:spPr/>
      <dgm:t>
        <a:bodyPr/>
        <a:lstStyle/>
        <a:p>
          <a:r>
            <a:rPr lang="ru-RU" dirty="0" smtClean="0"/>
            <a:t>Проводятся публичные слушания</a:t>
          </a:r>
          <a:endParaRPr lang="ru-RU" dirty="0"/>
        </a:p>
      </dgm:t>
    </dgm:pt>
    <dgm:pt modelId="{25930E6F-9EAA-4246-871B-B39C966E8E33}" type="parTrans" cxnId="{26D71EEF-1DA3-405D-9CDE-91EABE924193}">
      <dgm:prSet/>
      <dgm:spPr/>
      <dgm:t>
        <a:bodyPr/>
        <a:lstStyle/>
        <a:p>
          <a:endParaRPr lang="ru-RU"/>
        </a:p>
      </dgm:t>
    </dgm:pt>
    <dgm:pt modelId="{8B6FCCEB-3D31-4C2D-813E-198BFDE122E7}" type="sibTrans" cxnId="{26D71EEF-1DA3-405D-9CDE-91EABE924193}">
      <dgm:prSet/>
      <dgm:spPr/>
      <dgm:t>
        <a:bodyPr/>
        <a:lstStyle/>
        <a:p>
          <a:endParaRPr lang="ru-RU"/>
        </a:p>
      </dgm:t>
    </dgm:pt>
    <dgm:pt modelId="{11FF78F1-9292-4A98-A799-4DD163EB3031}" type="pres">
      <dgm:prSet presAssocID="{8EB40CAB-6CF8-4B41-A93E-BCD427C7FA54}" presName="linearFlow" presStyleCnt="0">
        <dgm:presLayoutVars>
          <dgm:dir/>
          <dgm:resizeHandles val="exact"/>
        </dgm:presLayoutVars>
      </dgm:prSet>
      <dgm:spPr/>
    </dgm:pt>
    <dgm:pt modelId="{03B708F0-6BA0-4E90-BCF1-E61ED13B6541}" type="pres">
      <dgm:prSet presAssocID="{2A9A4847-3BA1-4BA1-AC2F-31C06C0F3570}" presName="composite" presStyleCnt="0"/>
      <dgm:spPr/>
    </dgm:pt>
    <dgm:pt modelId="{15B302CE-8C3B-4D59-B08D-822E2198B2FC}" type="pres">
      <dgm:prSet presAssocID="{2A9A4847-3BA1-4BA1-AC2F-31C06C0F3570}" presName="imgShp" presStyleLbl="fgImgPlace1" presStyleIdx="0" presStyleCnt="1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</dgm:spPr>
    </dgm:pt>
    <dgm:pt modelId="{C0FEDEF4-320D-4FFD-9A58-C78DE507E03C}" type="pres">
      <dgm:prSet presAssocID="{2A9A4847-3BA1-4BA1-AC2F-31C06C0F357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825F51-9D0A-44D8-BAF8-2F8F5BB2C7ED}" type="presOf" srcId="{8EB40CAB-6CF8-4B41-A93E-BCD427C7FA54}" destId="{11FF78F1-9292-4A98-A799-4DD163EB3031}" srcOrd="0" destOrd="0" presId="urn:microsoft.com/office/officeart/2005/8/layout/vList3"/>
    <dgm:cxn modelId="{26D71EEF-1DA3-405D-9CDE-91EABE924193}" srcId="{8EB40CAB-6CF8-4B41-A93E-BCD427C7FA54}" destId="{2A9A4847-3BA1-4BA1-AC2F-31C06C0F3570}" srcOrd="0" destOrd="0" parTransId="{25930E6F-9EAA-4246-871B-B39C966E8E33}" sibTransId="{8B6FCCEB-3D31-4C2D-813E-198BFDE122E7}"/>
    <dgm:cxn modelId="{3F7E737E-2C8E-4977-9A7C-5757D482F3FD}" type="presOf" srcId="{2A9A4847-3BA1-4BA1-AC2F-31C06C0F3570}" destId="{C0FEDEF4-320D-4FFD-9A58-C78DE507E03C}" srcOrd="0" destOrd="0" presId="urn:microsoft.com/office/officeart/2005/8/layout/vList3"/>
    <dgm:cxn modelId="{DBC2A3BE-C339-43EF-8DF6-712BB46519B1}" type="presParOf" srcId="{11FF78F1-9292-4A98-A799-4DD163EB3031}" destId="{03B708F0-6BA0-4E90-BCF1-E61ED13B6541}" srcOrd="0" destOrd="0" presId="urn:microsoft.com/office/officeart/2005/8/layout/vList3"/>
    <dgm:cxn modelId="{18875967-9A1F-4CF5-94A8-CCE7BDDAB7FA}" type="presParOf" srcId="{03B708F0-6BA0-4E90-BCF1-E61ED13B6541}" destId="{15B302CE-8C3B-4D59-B08D-822E2198B2FC}" srcOrd="0" destOrd="0" presId="urn:microsoft.com/office/officeart/2005/8/layout/vList3"/>
    <dgm:cxn modelId="{CC5D5074-6F16-447F-A90E-5F4F684E86CE}" type="presParOf" srcId="{03B708F0-6BA0-4E90-BCF1-E61ED13B6541}" destId="{C0FEDEF4-320D-4FFD-9A58-C78DE507E03C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CC15245-487E-4ABF-ACE3-03BD8100DA9C}" type="doc">
      <dgm:prSet loTypeId="urn:microsoft.com/office/officeart/2008/layout/AscendingPictureAccentProcess" loCatId="picture" qsTypeId="urn:microsoft.com/office/officeart/2005/8/quickstyle/simple1#10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4A89035F-3F96-4613-A7B4-97D350D558A9}">
      <dgm:prSet phldrT="[Текст]" custT="1"/>
      <dgm:spPr>
        <a:noFill/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pPr algn="l" rtl="0"/>
          <a:r>
            <a:rPr lang="ru-RU" sz="1200" dirty="0" smtClean="0">
              <a:solidFill>
                <a:schemeClr val="tx1"/>
              </a:solidFill>
            </a:rPr>
            <a:t>Развитие культурного потенциала, сохранение культурного наследия и гармонизация культурной жизни населения муниципального  образования</a:t>
          </a:r>
          <a:endParaRPr lang="ru-RU" sz="1200" dirty="0">
            <a:solidFill>
              <a:schemeClr val="tx1"/>
            </a:solidFill>
          </a:endParaRPr>
        </a:p>
      </dgm:t>
    </dgm:pt>
    <dgm:pt modelId="{A295C226-A03D-4A69-AB24-6AF045BBF573}" type="parTrans" cxnId="{6F680491-18B1-4483-827B-3CE0BBAEB4C6}">
      <dgm:prSet/>
      <dgm:spPr/>
      <dgm:t>
        <a:bodyPr/>
        <a:lstStyle/>
        <a:p>
          <a:endParaRPr lang="ru-RU"/>
        </a:p>
      </dgm:t>
    </dgm:pt>
    <dgm:pt modelId="{84B8D078-E877-4322-8C0A-6449D45668BA}" type="sibTrans" cxnId="{6F680491-18B1-4483-827B-3CE0BBAEB4C6}">
      <dgm:prSet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t="-1000" b="-1000"/>
          </a:stretch>
        </a:blip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80F42408-EA0A-49D0-8AFD-68C1831BDCC0}" type="pres">
      <dgm:prSet presAssocID="{2CC15245-487E-4ABF-ACE3-03BD8100DA9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1209A2D-B1F4-4016-9CBF-51BC307CAC6E}" type="pres">
      <dgm:prSet presAssocID="{4A89035F-3F96-4613-A7B4-97D350D558A9}" presName="parTx1" presStyleLbl="node1" presStyleIdx="0" presStyleCnt="1" custScaleX="107740" custScaleY="148094" custLinFactNeighborX="1956" custLinFactNeighborY="9379"/>
      <dgm:spPr/>
      <dgm:t>
        <a:bodyPr/>
        <a:lstStyle/>
        <a:p>
          <a:endParaRPr lang="ru-RU"/>
        </a:p>
      </dgm:t>
    </dgm:pt>
    <dgm:pt modelId="{089191AD-34AB-4C1C-8AE8-9FBB30779F4F}" type="pres">
      <dgm:prSet presAssocID="{84B8D078-E877-4322-8C0A-6449D45668BA}" presName="picture1" presStyleCnt="0"/>
      <dgm:spPr/>
    </dgm:pt>
    <dgm:pt modelId="{F55D88E4-1FC9-442D-B760-0D6707CB0663}" type="pres">
      <dgm:prSet presAssocID="{84B8D078-E877-4322-8C0A-6449D45668BA}" presName="imageRepeatNode" presStyleLbl="fgImgPlace1" presStyleIdx="0" presStyleCnt="1" custScaleX="77913" custScaleY="77913" custLinFactNeighborX="-4219" custLinFactNeighborY="2334"/>
      <dgm:spPr/>
      <dgm:t>
        <a:bodyPr/>
        <a:lstStyle/>
        <a:p>
          <a:endParaRPr lang="ru-RU"/>
        </a:p>
      </dgm:t>
    </dgm:pt>
  </dgm:ptLst>
  <dgm:cxnLst>
    <dgm:cxn modelId="{647B7AE6-4CA7-4852-93E7-3045E9856A5C}" type="presOf" srcId="{4A89035F-3F96-4613-A7B4-97D350D558A9}" destId="{21209A2D-B1F4-4016-9CBF-51BC307CAC6E}" srcOrd="0" destOrd="0" presId="urn:microsoft.com/office/officeart/2008/layout/AscendingPictureAccentProcess"/>
    <dgm:cxn modelId="{E7450329-40E5-470A-937B-892AF9014589}" type="presOf" srcId="{2CC15245-487E-4ABF-ACE3-03BD8100DA9C}" destId="{80F42408-EA0A-49D0-8AFD-68C1831BDCC0}" srcOrd="0" destOrd="0" presId="urn:microsoft.com/office/officeart/2008/layout/AscendingPictureAccentProcess"/>
    <dgm:cxn modelId="{6F680491-18B1-4483-827B-3CE0BBAEB4C6}" srcId="{2CC15245-487E-4ABF-ACE3-03BD8100DA9C}" destId="{4A89035F-3F96-4613-A7B4-97D350D558A9}" srcOrd="0" destOrd="0" parTransId="{A295C226-A03D-4A69-AB24-6AF045BBF573}" sibTransId="{84B8D078-E877-4322-8C0A-6449D45668BA}"/>
    <dgm:cxn modelId="{B1C71248-C1F4-4C52-9560-9AE45675857A}" type="presOf" srcId="{84B8D078-E877-4322-8C0A-6449D45668BA}" destId="{F55D88E4-1FC9-442D-B760-0D6707CB0663}" srcOrd="0" destOrd="0" presId="urn:microsoft.com/office/officeart/2008/layout/AscendingPictureAccentProcess"/>
    <dgm:cxn modelId="{AA1B43FE-7C44-4709-A403-AFD39C28B08D}" type="presParOf" srcId="{80F42408-EA0A-49D0-8AFD-68C1831BDCC0}" destId="{21209A2D-B1F4-4016-9CBF-51BC307CAC6E}" srcOrd="0" destOrd="0" presId="urn:microsoft.com/office/officeart/2008/layout/AscendingPictureAccentProcess"/>
    <dgm:cxn modelId="{86B81F32-929B-4C31-BAD6-A5D081B72357}" type="presParOf" srcId="{80F42408-EA0A-49D0-8AFD-68C1831BDCC0}" destId="{089191AD-34AB-4C1C-8AE8-9FBB30779F4F}" srcOrd="1" destOrd="0" presId="urn:microsoft.com/office/officeart/2008/layout/AscendingPictureAccentProcess"/>
    <dgm:cxn modelId="{DD54C275-ACDF-45DA-8DC1-8B6A69CFCAF6}" type="presParOf" srcId="{089191AD-34AB-4C1C-8AE8-9FBB30779F4F}" destId="{F55D88E4-1FC9-442D-B760-0D6707CB0663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CC15245-487E-4ABF-ACE3-03BD8100DA9C}" type="doc">
      <dgm:prSet loTypeId="urn:microsoft.com/office/officeart/2008/layout/AscendingPictureAccentProcess" loCatId="picture" qsTypeId="urn:microsoft.com/office/officeart/2005/8/quickstyle/simple1#1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4A89035F-3F96-4613-A7B4-97D350D558A9}">
      <dgm:prSet phldrT="[Текст]" custT="1"/>
      <dgm:spPr>
        <a:noFill/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</a:rPr>
            <a:t>Оказание социальной поддержки гражданам</a:t>
          </a:r>
          <a:endParaRPr lang="ru-RU" sz="1400" dirty="0">
            <a:solidFill>
              <a:schemeClr val="tx1"/>
            </a:solidFill>
          </a:endParaRPr>
        </a:p>
      </dgm:t>
    </dgm:pt>
    <dgm:pt modelId="{A295C226-A03D-4A69-AB24-6AF045BBF573}" type="parTrans" cxnId="{6F680491-18B1-4483-827B-3CE0BBAEB4C6}">
      <dgm:prSet/>
      <dgm:spPr/>
      <dgm:t>
        <a:bodyPr/>
        <a:lstStyle/>
        <a:p>
          <a:endParaRPr lang="ru-RU"/>
        </a:p>
      </dgm:t>
    </dgm:pt>
    <dgm:pt modelId="{84B8D078-E877-4322-8C0A-6449D45668BA}" type="sibTrans" cxnId="{6F680491-18B1-4483-827B-3CE0BBAEB4C6}">
      <dgm:prSet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4000" r="-4000"/>
          </a:stretch>
        </a:blip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80F42408-EA0A-49D0-8AFD-68C1831BDCC0}" type="pres">
      <dgm:prSet presAssocID="{2CC15245-487E-4ABF-ACE3-03BD8100DA9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1209A2D-B1F4-4016-9CBF-51BC307CAC6E}" type="pres">
      <dgm:prSet presAssocID="{4A89035F-3F96-4613-A7B4-97D350D558A9}" presName="parTx1" presStyleLbl="node1" presStyleIdx="0" presStyleCnt="1" custScaleX="113636" custScaleY="119009"/>
      <dgm:spPr/>
      <dgm:t>
        <a:bodyPr/>
        <a:lstStyle/>
        <a:p>
          <a:endParaRPr lang="ru-RU"/>
        </a:p>
      </dgm:t>
    </dgm:pt>
    <dgm:pt modelId="{089191AD-34AB-4C1C-8AE8-9FBB30779F4F}" type="pres">
      <dgm:prSet presAssocID="{84B8D078-E877-4322-8C0A-6449D45668BA}" presName="picture1" presStyleCnt="0"/>
      <dgm:spPr/>
    </dgm:pt>
    <dgm:pt modelId="{F55D88E4-1FC9-442D-B760-0D6707CB0663}" type="pres">
      <dgm:prSet presAssocID="{84B8D078-E877-4322-8C0A-6449D45668BA}" presName="imageRepeatNode" presStyleLbl="fgImgPlace1" presStyleIdx="0" presStyleCnt="1" custScaleX="77913" custScaleY="77913"/>
      <dgm:spPr/>
      <dgm:t>
        <a:bodyPr/>
        <a:lstStyle/>
        <a:p>
          <a:endParaRPr lang="ru-RU"/>
        </a:p>
      </dgm:t>
    </dgm:pt>
  </dgm:ptLst>
  <dgm:cxnLst>
    <dgm:cxn modelId="{77A03E6F-F3B8-460D-A4C6-F7CDB2142785}" type="presOf" srcId="{2CC15245-487E-4ABF-ACE3-03BD8100DA9C}" destId="{80F42408-EA0A-49D0-8AFD-68C1831BDCC0}" srcOrd="0" destOrd="0" presId="urn:microsoft.com/office/officeart/2008/layout/AscendingPictureAccentProcess"/>
    <dgm:cxn modelId="{6F680491-18B1-4483-827B-3CE0BBAEB4C6}" srcId="{2CC15245-487E-4ABF-ACE3-03BD8100DA9C}" destId="{4A89035F-3F96-4613-A7B4-97D350D558A9}" srcOrd="0" destOrd="0" parTransId="{A295C226-A03D-4A69-AB24-6AF045BBF573}" sibTransId="{84B8D078-E877-4322-8C0A-6449D45668BA}"/>
    <dgm:cxn modelId="{70E2AA39-47C3-472A-AF18-42DC320461C5}" type="presOf" srcId="{4A89035F-3F96-4613-A7B4-97D350D558A9}" destId="{21209A2D-B1F4-4016-9CBF-51BC307CAC6E}" srcOrd="0" destOrd="0" presId="urn:microsoft.com/office/officeart/2008/layout/AscendingPictureAccentProcess"/>
    <dgm:cxn modelId="{75AB58E7-D4C5-4A73-983E-FFFB037EE8E1}" type="presOf" srcId="{84B8D078-E877-4322-8C0A-6449D45668BA}" destId="{F55D88E4-1FC9-442D-B760-0D6707CB0663}" srcOrd="0" destOrd="0" presId="urn:microsoft.com/office/officeart/2008/layout/AscendingPictureAccentProcess"/>
    <dgm:cxn modelId="{427654DA-DC7B-4B57-9772-E52EEBA2B292}" type="presParOf" srcId="{80F42408-EA0A-49D0-8AFD-68C1831BDCC0}" destId="{21209A2D-B1F4-4016-9CBF-51BC307CAC6E}" srcOrd="0" destOrd="0" presId="urn:microsoft.com/office/officeart/2008/layout/AscendingPictureAccentProcess"/>
    <dgm:cxn modelId="{7FA19756-82C7-4F40-B140-DCE51F9C58FF}" type="presParOf" srcId="{80F42408-EA0A-49D0-8AFD-68C1831BDCC0}" destId="{089191AD-34AB-4C1C-8AE8-9FBB30779F4F}" srcOrd="1" destOrd="0" presId="urn:microsoft.com/office/officeart/2008/layout/AscendingPictureAccentProcess"/>
    <dgm:cxn modelId="{59B60529-3496-401D-9F18-9515352E589C}" type="presParOf" srcId="{089191AD-34AB-4C1C-8AE8-9FBB30779F4F}" destId="{F55D88E4-1FC9-442D-B760-0D6707CB0663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CC15245-487E-4ABF-ACE3-03BD8100DA9C}" type="doc">
      <dgm:prSet loTypeId="urn:microsoft.com/office/officeart/2008/layout/AscendingPictureAccentProcess" loCatId="picture" qsTypeId="urn:microsoft.com/office/officeart/2005/8/quickstyle/simple1#12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4A89035F-3F96-4613-A7B4-97D350D558A9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</a:rPr>
            <a:t>Совершенствование системы физической культуры и спорта, направленной на укрепление здоровья, улучшение качества жизни населения и развитие массового спорта</a:t>
          </a:r>
          <a:endParaRPr lang="ru-RU" sz="1400" dirty="0">
            <a:solidFill>
              <a:schemeClr val="tx1"/>
            </a:solidFill>
          </a:endParaRPr>
        </a:p>
      </dgm:t>
    </dgm:pt>
    <dgm:pt modelId="{A295C226-A03D-4A69-AB24-6AF045BBF573}" type="parTrans" cxnId="{6F680491-18B1-4483-827B-3CE0BBAEB4C6}">
      <dgm:prSet/>
      <dgm:spPr/>
      <dgm:t>
        <a:bodyPr/>
        <a:lstStyle/>
        <a:p>
          <a:endParaRPr lang="ru-RU"/>
        </a:p>
      </dgm:t>
    </dgm:pt>
    <dgm:pt modelId="{84B8D078-E877-4322-8C0A-6449D45668BA}" type="sibTrans" cxnId="{6F680491-18B1-4483-827B-3CE0BBAEB4C6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t="-1000" b="-1000"/>
          </a:stretch>
        </a:blipFill>
        <a:ln/>
      </dgm:spPr>
      <dgm:t>
        <a:bodyPr/>
        <a:lstStyle/>
        <a:p>
          <a:endParaRPr lang="ru-RU"/>
        </a:p>
      </dgm:t>
    </dgm:pt>
    <dgm:pt modelId="{80F42408-EA0A-49D0-8AFD-68C1831BDCC0}" type="pres">
      <dgm:prSet presAssocID="{2CC15245-487E-4ABF-ACE3-03BD8100DA9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1209A2D-B1F4-4016-9CBF-51BC307CAC6E}" type="pres">
      <dgm:prSet presAssocID="{4A89035F-3F96-4613-A7B4-97D350D558A9}" presName="parTx1" presStyleLbl="node1" presStyleIdx="0" presStyleCnt="1" custScaleX="113636" custScaleY="148094"/>
      <dgm:spPr/>
      <dgm:t>
        <a:bodyPr/>
        <a:lstStyle/>
        <a:p>
          <a:endParaRPr lang="ru-RU"/>
        </a:p>
      </dgm:t>
    </dgm:pt>
    <dgm:pt modelId="{089191AD-34AB-4C1C-8AE8-9FBB30779F4F}" type="pres">
      <dgm:prSet presAssocID="{84B8D078-E877-4322-8C0A-6449D45668BA}" presName="picture1" presStyleCnt="0"/>
      <dgm:spPr/>
    </dgm:pt>
    <dgm:pt modelId="{F55D88E4-1FC9-442D-B760-0D6707CB0663}" type="pres">
      <dgm:prSet presAssocID="{84B8D078-E877-4322-8C0A-6449D45668BA}" presName="imageRepeatNode" presStyleLbl="fgImgPlace1" presStyleIdx="0" presStyleCnt="1" custScaleX="77913" custScaleY="77913"/>
      <dgm:spPr/>
      <dgm:t>
        <a:bodyPr/>
        <a:lstStyle/>
        <a:p>
          <a:endParaRPr lang="ru-RU"/>
        </a:p>
      </dgm:t>
    </dgm:pt>
  </dgm:ptLst>
  <dgm:cxnLst>
    <dgm:cxn modelId="{E23B503A-5CD4-4D16-BFF1-38705BC246D1}" type="presOf" srcId="{2CC15245-487E-4ABF-ACE3-03BD8100DA9C}" destId="{80F42408-EA0A-49D0-8AFD-68C1831BDCC0}" srcOrd="0" destOrd="0" presId="urn:microsoft.com/office/officeart/2008/layout/AscendingPictureAccentProcess"/>
    <dgm:cxn modelId="{FD30FDE5-3EC9-4EAA-ACA6-CD183366D090}" type="presOf" srcId="{4A89035F-3F96-4613-A7B4-97D350D558A9}" destId="{21209A2D-B1F4-4016-9CBF-51BC307CAC6E}" srcOrd="0" destOrd="0" presId="urn:microsoft.com/office/officeart/2008/layout/AscendingPictureAccentProcess"/>
    <dgm:cxn modelId="{D9C842EB-2FCB-4323-9B0E-13746EED2AC9}" type="presOf" srcId="{84B8D078-E877-4322-8C0A-6449D45668BA}" destId="{F55D88E4-1FC9-442D-B760-0D6707CB0663}" srcOrd="0" destOrd="0" presId="urn:microsoft.com/office/officeart/2008/layout/AscendingPictureAccentProcess"/>
    <dgm:cxn modelId="{6F680491-18B1-4483-827B-3CE0BBAEB4C6}" srcId="{2CC15245-487E-4ABF-ACE3-03BD8100DA9C}" destId="{4A89035F-3F96-4613-A7B4-97D350D558A9}" srcOrd="0" destOrd="0" parTransId="{A295C226-A03D-4A69-AB24-6AF045BBF573}" sibTransId="{84B8D078-E877-4322-8C0A-6449D45668BA}"/>
    <dgm:cxn modelId="{C2149192-98CD-4A37-9CC4-C0A86F1A56E9}" type="presParOf" srcId="{80F42408-EA0A-49D0-8AFD-68C1831BDCC0}" destId="{21209A2D-B1F4-4016-9CBF-51BC307CAC6E}" srcOrd="0" destOrd="0" presId="urn:microsoft.com/office/officeart/2008/layout/AscendingPictureAccentProcess"/>
    <dgm:cxn modelId="{82755B92-7D33-461C-B6D0-139BA4FCDDCA}" type="presParOf" srcId="{80F42408-EA0A-49D0-8AFD-68C1831BDCC0}" destId="{089191AD-34AB-4C1C-8AE8-9FBB30779F4F}" srcOrd="1" destOrd="0" presId="urn:microsoft.com/office/officeart/2008/layout/AscendingPictureAccentProcess"/>
    <dgm:cxn modelId="{20869322-617A-4104-A57D-61A00F32B92D}" type="presParOf" srcId="{089191AD-34AB-4C1C-8AE8-9FBB30779F4F}" destId="{F55D88E4-1FC9-442D-B760-0D6707CB0663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B40CAB-6CF8-4B41-A93E-BCD427C7FA54}" type="doc">
      <dgm:prSet loTypeId="urn:microsoft.com/office/officeart/2005/8/layout/vList3" loCatId="picture" qsTypeId="urn:microsoft.com/office/officeart/2005/8/quickstyle/simple1#2" qsCatId="simple" csTypeId="urn:microsoft.com/office/officeart/2005/8/colors/accent1_2#2" csCatId="accent1" phldr="1"/>
      <dgm:spPr/>
    </dgm:pt>
    <dgm:pt modelId="{2A9A4847-3BA1-4BA1-AC2F-31C06C0F3570}">
      <dgm:prSet phldrT="[Текст]"/>
      <dgm:spPr/>
      <dgm:t>
        <a:bodyPr/>
        <a:lstStyle/>
        <a:p>
          <a:r>
            <a:rPr lang="ru-RU" dirty="0" smtClean="0"/>
            <a:t>Проводятся публичные слушания</a:t>
          </a:r>
          <a:endParaRPr lang="ru-RU" dirty="0"/>
        </a:p>
      </dgm:t>
    </dgm:pt>
    <dgm:pt modelId="{25930E6F-9EAA-4246-871B-B39C966E8E33}" type="parTrans" cxnId="{26D71EEF-1DA3-405D-9CDE-91EABE924193}">
      <dgm:prSet/>
      <dgm:spPr/>
      <dgm:t>
        <a:bodyPr/>
        <a:lstStyle/>
        <a:p>
          <a:endParaRPr lang="ru-RU"/>
        </a:p>
      </dgm:t>
    </dgm:pt>
    <dgm:pt modelId="{8B6FCCEB-3D31-4C2D-813E-198BFDE122E7}" type="sibTrans" cxnId="{26D71EEF-1DA3-405D-9CDE-91EABE924193}">
      <dgm:prSet/>
      <dgm:spPr/>
      <dgm:t>
        <a:bodyPr/>
        <a:lstStyle/>
        <a:p>
          <a:endParaRPr lang="ru-RU"/>
        </a:p>
      </dgm:t>
    </dgm:pt>
    <dgm:pt modelId="{11FF78F1-9292-4A98-A799-4DD163EB3031}" type="pres">
      <dgm:prSet presAssocID="{8EB40CAB-6CF8-4B41-A93E-BCD427C7FA54}" presName="linearFlow" presStyleCnt="0">
        <dgm:presLayoutVars>
          <dgm:dir/>
          <dgm:resizeHandles val="exact"/>
        </dgm:presLayoutVars>
      </dgm:prSet>
      <dgm:spPr/>
    </dgm:pt>
    <dgm:pt modelId="{03B708F0-6BA0-4E90-BCF1-E61ED13B6541}" type="pres">
      <dgm:prSet presAssocID="{2A9A4847-3BA1-4BA1-AC2F-31C06C0F3570}" presName="composite" presStyleCnt="0"/>
      <dgm:spPr/>
    </dgm:pt>
    <dgm:pt modelId="{15B302CE-8C3B-4D59-B08D-822E2198B2FC}" type="pres">
      <dgm:prSet presAssocID="{2A9A4847-3BA1-4BA1-AC2F-31C06C0F3570}" presName="imgShp" presStyleLbl="fgImgPlace1" presStyleIdx="0" presStyleCnt="1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</dgm:spPr>
    </dgm:pt>
    <dgm:pt modelId="{C0FEDEF4-320D-4FFD-9A58-C78DE507E03C}" type="pres">
      <dgm:prSet presAssocID="{2A9A4847-3BA1-4BA1-AC2F-31C06C0F357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D71EEF-1DA3-405D-9CDE-91EABE924193}" srcId="{8EB40CAB-6CF8-4B41-A93E-BCD427C7FA54}" destId="{2A9A4847-3BA1-4BA1-AC2F-31C06C0F3570}" srcOrd="0" destOrd="0" parTransId="{25930E6F-9EAA-4246-871B-B39C966E8E33}" sibTransId="{8B6FCCEB-3D31-4C2D-813E-198BFDE122E7}"/>
    <dgm:cxn modelId="{3B5B9BA2-DD2F-4646-9D5C-BEF6BB136272}" type="presOf" srcId="{8EB40CAB-6CF8-4B41-A93E-BCD427C7FA54}" destId="{11FF78F1-9292-4A98-A799-4DD163EB3031}" srcOrd="0" destOrd="0" presId="urn:microsoft.com/office/officeart/2005/8/layout/vList3"/>
    <dgm:cxn modelId="{C0259A0C-9512-4944-A5DD-8FBC3080A37A}" type="presOf" srcId="{2A9A4847-3BA1-4BA1-AC2F-31C06C0F3570}" destId="{C0FEDEF4-320D-4FFD-9A58-C78DE507E03C}" srcOrd="0" destOrd="0" presId="urn:microsoft.com/office/officeart/2005/8/layout/vList3"/>
    <dgm:cxn modelId="{922F4F51-9FA4-47D8-BB9B-66D042613918}" type="presParOf" srcId="{11FF78F1-9292-4A98-A799-4DD163EB3031}" destId="{03B708F0-6BA0-4E90-BCF1-E61ED13B6541}" srcOrd="0" destOrd="0" presId="urn:microsoft.com/office/officeart/2005/8/layout/vList3"/>
    <dgm:cxn modelId="{AEA3E64F-97E1-48B7-9205-07A4BDD4545E}" type="presParOf" srcId="{03B708F0-6BA0-4E90-BCF1-E61ED13B6541}" destId="{15B302CE-8C3B-4D59-B08D-822E2198B2FC}" srcOrd="0" destOrd="0" presId="urn:microsoft.com/office/officeart/2005/8/layout/vList3"/>
    <dgm:cxn modelId="{72DDA21B-242C-481F-B453-38D839173483}" type="presParOf" srcId="{03B708F0-6BA0-4E90-BCF1-E61ED13B6541}" destId="{C0FEDEF4-320D-4FFD-9A58-C78DE507E03C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6F66CF-7D7E-412B-ACFF-73FA4A5710E3}" type="doc">
      <dgm:prSet loTypeId="urn:microsoft.com/office/officeart/2005/8/layout/radial6" loCatId="cycle" qsTypeId="urn:microsoft.com/office/officeart/2005/8/quickstyle/simple1#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AE1404B-1F1C-48F6-8465-26A7CA38A0B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Участники бюджетного процесса</a:t>
          </a:r>
          <a:endParaRPr lang="ru-RU" dirty="0">
            <a:solidFill>
              <a:schemeClr val="tx1"/>
            </a:solidFill>
          </a:endParaRPr>
        </a:p>
      </dgm:t>
    </dgm:pt>
    <dgm:pt modelId="{479535F8-4837-4409-8375-66BA79BEB72E}" type="parTrans" cxnId="{7E90073A-12EB-4121-A791-F4ACEE112447}">
      <dgm:prSet/>
      <dgm:spPr/>
      <dgm:t>
        <a:bodyPr/>
        <a:lstStyle/>
        <a:p>
          <a:endParaRPr lang="ru-RU"/>
        </a:p>
      </dgm:t>
    </dgm:pt>
    <dgm:pt modelId="{C9323D64-ACE4-497A-9EB9-DB67F2293343}" type="sibTrans" cxnId="{7E90073A-12EB-4121-A791-F4ACEE112447}">
      <dgm:prSet/>
      <dgm:spPr/>
      <dgm:t>
        <a:bodyPr/>
        <a:lstStyle/>
        <a:p>
          <a:endParaRPr lang="ru-RU"/>
        </a:p>
      </dgm:t>
    </dgm:pt>
    <dgm:pt modelId="{34BE101E-7B06-4AB2-9CC8-650D2E14A328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Глава городского округа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руководит подготовкой вопросов, вносимых на рассмотрение Совета;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инициирует публичные слушания;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председательствует на заседании Совета.</a:t>
          </a:r>
          <a:endParaRPr lang="ru-RU" dirty="0">
            <a:solidFill>
              <a:schemeClr val="tx1"/>
            </a:solidFill>
          </a:endParaRPr>
        </a:p>
      </dgm:t>
    </dgm:pt>
    <dgm:pt modelId="{9B93B7E7-62A0-4408-8F77-3CA0B4AB977C}" type="parTrans" cxnId="{87D99FA7-633B-460C-912D-BADBAAA19ABA}">
      <dgm:prSet/>
      <dgm:spPr/>
      <dgm:t>
        <a:bodyPr/>
        <a:lstStyle/>
        <a:p>
          <a:endParaRPr lang="ru-RU"/>
        </a:p>
      </dgm:t>
    </dgm:pt>
    <dgm:pt modelId="{428CA93B-C0E8-4139-B292-C15430994F62}" type="sibTrans" cxnId="{87D99FA7-633B-460C-912D-BADBAAA19ABA}">
      <dgm:prSet/>
      <dgm:spPr/>
      <dgm:t>
        <a:bodyPr/>
        <a:lstStyle/>
        <a:p>
          <a:endParaRPr lang="ru-RU"/>
        </a:p>
      </dgm:t>
    </dgm:pt>
    <dgm:pt modelId="{AD086328-42E6-4038-8968-4EA045F7CF0E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Совет округа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рассматривает и утверждает бюджет;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устанавливает, изменяет и отменяет местные налоги.</a:t>
          </a:r>
          <a:endParaRPr lang="ru-RU" dirty="0">
            <a:solidFill>
              <a:schemeClr val="tx1"/>
            </a:solidFill>
          </a:endParaRPr>
        </a:p>
      </dgm:t>
    </dgm:pt>
    <dgm:pt modelId="{6C2D5477-08B7-4FE1-B563-88E987AE78FE}" type="parTrans" cxnId="{3EFF7720-2FFB-4CD6-AD6E-AEACF19F1A46}">
      <dgm:prSet/>
      <dgm:spPr/>
      <dgm:t>
        <a:bodyPr/>
        <a:lstStyle/>
        <a:p>
          <a:endParaRPr lang="ru-RU"/>
        </a:p>
      </dgm:t>
    </dgm:pt>
    <dgm:pt modelId="{36E4F3B6-8DD8-4DE5-A120-B51436573A5D}" type="sibTrans" cxnId="{3EFF7720-2FFB-4CD6-AD6E-AEACF19F1A46}">
      <dgm:prSet/>
      <dgm:spPr/>
      <dgm:t>
        <a:bodyPr/>
        <a:lstStyle/>
        <a:p>
          <a:endParaRPr lang="ru-RU"/>
        </a:p>
      </dgm:t>
    </dgm:pt>
    <dgm:pt modelId="{457D5479-3190-4159-BAE4-C5C8ADB2286C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Администрация округа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составляет и исполняет бюджет;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осуществляет муниципальные заимствования.</a:t>
          </a:r>
          <a:endParaRPr lang="ru-RU" dirty="0">
            <a:solidFill>
              <a:schemeClr val="tx1"/>
            </a:solidFill>
          </a:endParaRPr>
        </a:p>
      </dgm:t>
    </dgm:pt>
    <dgm:pt modelId="{A04F5FCC-EDCD-4414-B36C-74564DCDC617}" type="parTrans" cxnId="{5378E6A3-E9C3-4CBB-8825-D73E25E6671C}">
      <dgm:prSet/>
      <dgm:spPr/>
      <dgm:t>
        <a:bodyPr/>
        <a:lstStyle/>
        <a:p>
          <a:endParaRPr lang="ru-RU"/>
        </a:p>
      </dgm:t>
    </dgm:pt>
    <dgm:pt modelId="{16E43C0E-5025-4B02-A12B-E8750D6E003A}" type="sibTrans" cxnId="{5378E6A3-E9C3-4CBB-8825-D73E25E6671C}">
      <dgm:prSet/>
      <dgm:spPr/>
      <dgm:t>
        <a:bodyPr/>
        <a:lstStyle/>
        <a:p>
          <a:endParaRPr lang="ru-RU"/>
        </a:p>
      </dgm:t>
    </dgm:pt>
    <dgm:pt modelId="{2806752B-5BD3-4C1F-9E01-F135D9C826FE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Контрольно-счетная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b="1" dirty="0" smtClean="0">
              <a:solidFill>
                <a:schemeClr val="tx1"/>
              </a:solidFill>
            </a:rPr>
            <a:t>палата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проводит экспертизу проекта бюджета;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контролирует исполнение местного бюджета.</a:t>
          </a:r>
          <a:endParaRPr lang="ru-RU" dirty="0">
            <a:solidFill>
              <a:schemeClr val="tx1"/>
            </a:solidFill>
          </a:endParaRPr>
        </a:p>
      </dgm:t>
    </dgm:pt>
    <dgm:pt modelId="{D6678E5B-3401-49B6-A5B6-9E2C17C44DC6}" type="parTrans" cxnId="{BF4AE5FD-CC48-45D2-B14C-C544F99986E1}">
      <dgm:prSet/>
      <dgm:spPr/>
      <dgm:t>
        <a:bodyPr/>
        <a:lstStyle/>
        <a:p>
          <a:endParaRPr lang="ru-RU"/>
        </a:p>
      </dgm:t>
    </dgm:pt>
    <dgm:pt modelId="{80368796-B66A-4FEA-928C-F467B493B30E}" type="sibTrans" cxnId="{BF4AE5FD-CC48-45D2-B14C-C544F99986E1}">
      <dgm:prSet/>
      <dgm:spPr/>
      <dgm:t>
        <a:bodyPr/>
        <a:lstStyle/>
        <a:p>
          <a:endParaRPr lang="ru-RU"/>
        </a:p>
      </dgm:t>
    </dgm:pt>
    <dgm:pt modelId="{7B448054-BD1F-4DB8-B808-A907AB9AE9F6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Получатели бюджетных средств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составляют и исполняют бюджетную смету;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ведут бюджетный учет;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формируют и предоставляют главному распорядителю бюджетных средств бюджетную отчетность.</a:t>
          </a:r>
          <a:endParaRPr lang="ru-RU" dirty="0">
            <a:solidFill>
              <a:schemeClr val="tx1"/>
            </a:solidFill>
          </a:endParaRPr>
        </a:p>
      </dgm:t>
    </dgm:pt>
    <dgm:pt modelId="{80C2BF13-EC7D-41E1-B4DA-BD20982257E1}" type="parTrans" cxnId="{1C407AB0-8A3F-43AA-B5D7-C5557F0D6E66}">
      <dgm:prSet/>
      <dgm:spPr/>
      <dgm:t>
        <a:bodyPr/>
        <a:lstStyle/>
        <a:p>
          <a:endParaRPr lang="ru-RU"/>
        </a:p>
      </dgm:t>
    </dgm:pt>
    <dgm:pt modelId="{41397CD7-34BF-43EB-8507-012806C04D8F}" type="sibTrans" cxnId="{1C407AB0-8A3F-43AA-B5D7-C5557F0D6E66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212AE3C7-0F2E-4C48-9038-4E1DFEECE648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Главные администраторы (администраторы) доходов бюджета городского округа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предоставляют сведения, необходимые для составления бюджета;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формируют и предоставляют бюджетную отчетность.</a:t>
          </a:r>
          <a:endParaRPr lang="ru-RU" dirty="0">
            <a:solidFill>
              <a:schemeClr val="tx1"/>
            </a:solidFill>
          </a:endParaRPr>
        </a:p>
      </dgm:t>
    </dgm:pt>
    <dgm:pt modelId="{90759C3E-EE0B-4F62-BCC9-644B5BA324B9}" type="parTrans" cxnId="{6343A1FD-38C6-4747-A0CA-C90D36CCA206}">
      <dgm:prSet/>
      <dgm:spPr/>
      <dgm:t>
        <a:bodyPr/>
        <a:lstStyle/>
        <a:p>
          <a:endParaRPr lang="ru-RU"/>
        </a:p>
      </dgm:t>
    </dgm:pt>
    <dgm:pt modelId="{8EFDF9E4-B71D-4FD0-8C25-1005EF21C02E}" type="sibTrans" cxnId="{6343A1FD-38C6-4747-A0CA-C90D36CCA206}">
      <dgm:prSet/>
      <dgm:spPr/>
      <dgm:t>
        <a:bodyPr/>
        <a:lstStyle/>
        <a:p>
          <a:endParaRPr lang="ru-RU"/>
        </a:p>
      </dgm:t>
    </dgm:pt>
    <dgm:pt modelId="{E1AF720E-912C-4165-84A4-5820E50EBAD8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Главные распорядители (распорядители) бюджетных средств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осуществляют планирование расходов бюджета;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составляют обоснование бюджетных ассигнований;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формируют и утверждают муниципальные задания для подведомственных учреждений.</a:t>
          </a:r>
          <a:endParaRPr lang="ru-RU" dirty="0">
            <a:solidFill>
              <a:schemeClr val="tx1"/>
            </a:solidFill>
          </a:endParaRPr>
        </a:p>
      </dgm:t>
    </dgm:pt>
    <dgm:pt modelId="{4FBAC4A1-BE85-421A-A2C1-3C963026E450}" type="parTrans" cxnId="{BAEEE5EF-7C1B-4CE4-984A-933EB7393E8B}">
      <dgm:prSet/>
      <dgm:spPr/>
      <dgm:t>
        <a:bodyPr/>
        <a:lstStyle/>
        <a:p>
          <a:endParaRPr lang="ru-RU"/>
        </a:p>
      </dgm:t>
    </dgm:pt>
    <dgm:pt modelId="{7D3B726C-BF58-455C-9D20-3351D67C21C7}" type="sibTrans" cxnId="{BAEEE5EF-7C1B-4CE4-984A-933EB7393E8B}">
      <dgm:prSet/>
      <dgm:spPr/>
      <dgm:t>
        <a:bodyPr/>
        <a:lstStyle/>
        <a:p>
          <a:endParaRPr lang="ru-RU"/>
        </a:p>
      </dgm:t>
    </dgm:pt>
    <dgm:pt modelId="{9BFE8969-13FB-402C-9DD3-6A161DCD5DFE}">
      <dgm:prSet phldrT="[Текст]"/>
      <dgm:spPr>
        <a:solidFill>
          <a:srgbClr val="8180B6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Главные администраторы (администраторы) источников финансирования дефицита бюджета городского округа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осуществляют планирование (прогнозирование) поступлений и выплат  по  источникам  финансирования дефицита бюджета;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формируют бюджетную отчетность.</a:t>
          </a:r>
          <a:endParaRPr lang="ru-RU" dirty="0">
            <a:solidFill>
              <a:schemeClr val="tx1"/>
            </a:solidFill>
          </a:endParaRPr>
        </a:p>
      </dgm:t>
    </dgm:pt>
    <dgm:pt modelId="{F1D3C5C1-5DC4-4BDE-9FB7-BF30D1A49211}" type="parTrans" cxnId="{3D3B46ED-E357-4F99-91F0-F4F9C0A42165}">
      <dgm:prSet/>
      <dgm:spPr/>
      <dgm:t>
        <a:bodyPr/>
        <a:lstStyle/>
        <a:p>
          <a:endParaRPr lang="ru-RU"/>
        </a:p>
      </dgm:t>
    </dgm:pt>
    <dgm:pt modelId="{ACC09EE7-33B0-4FC4-8D7D-D9066F8E0872}" type="sibTrans" cxnId="{3D3B46ED-E357-4F99-91F0-F4F9C0A42165}">
      <dgm:prSet/>
      <dgm:spPr/>
      <dgm:t>
        <a:bodyPr/>
        <a:lstStyle/>
        <a:p>
          <a:endParaRPr lang="ru-RU"/>
        </a:p>
      </dgm:t>
    </dgm:pt>
    <dgm:pt modelId="{13A03BB4-0DB0-442B-976D-9E2F662E00AF}" type="pres">
      <dgm:prSet presAssocID="{986F66CF-7D7E-412B-ACFF-73FA4A5710E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771272-27CF-4F9F-AA54-787F32BBBE07}" type="pres">
      <dgm:prSet presAssocID="{7AE1404B-1F1C-48F6-8465-26A7CA38A0B0}" presName="centerShape" presStyleLbl="node0" presStyleIdx="0" presStyleCnt="1" custScaleX="153193" custScaleY="52660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718CB4E-F65C-4E4A-89C4-26F421EC27CE}" type="pres">
      <dgm:prSet presAssocID="{34BE101E-7B06-4AB2-9CC8-650D2E14A328}" presName="node" presStyleLbl="node1" presStyleIdx="0" presStyleCnt="8" custScaleX="262498" custScaleY="98844" custRadScaleRad="102746" custRadScaleInc="5914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77850E8-ED66-4497-ADDC-2206A6355E98}" type="pres">
      <dgm:prSet presAssocID="{34BE101E-7B06-4AB2-9CC8-650D2E14A328}" presName="dummy" presStyleCnt="0"/>
      <dgm:spPr/>
      <dgm:t>
        <a:bodyPr/>
        <a:lstStyle/>
        <a:p>
          <a:endParaRPr lang="ru-RU"/>
        </a:p>
      </dgm:t>
    </dgm:pt>
    <dgm:pt modelId="{1A87F541-6E74-4307-9CE0-B39223E5CA95}" type="pres">
      <dgm:prSet presAssocID="{428CA93B-C0E8-4139-B292-C15430994F62}" presName="sibTrans" presStyleLbl="sibTrans2D1" presStyleIdx="0" presStyleCnt="8"/>
      <dgm:spPr/>
      <dgm:t>
        <a:bodyPr/>
        <a:lstStyle/>
        <a:p>
          <a:endParaRPr lang="ru-RU"/>
        </a:p>
      </dgm:t>
    </dgm:pt>
    <dgm:pt modelId="{845E0088-4DF9-433D-BC84-CA6B21FB8774}" type="pres">
      <dgm:prSet presAssocID="{AD086328-42E6-4038-8968-4EA045F7CF0E}" presName="node" presStyleLbl="node1" presStyleIdx="1" presStyleCnt="8" custScaleX="262498" custScaleY="72639" custRadScaleRad="135022" custRadScaleInc="14638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A1313B0-7E47-435A-BBF3-FA9820F9A7C1}" type="pres">
      <dgm:prSet presAssocID="{AD086328-42E6-4038-8968-4EA045F7CF0E}" presName="dummy" presStyleCnt="0"/>
      <dgm:spPr/>
      <dgm:t>
        <a:bodyPr/>
        <a:lstStyle/>
        <a:p>
          <a:endParaRPr lang="ru-RU"/>
        </a:p>
      </dgm:t>
    </dgm:pt>
    <dgm:pt modelId="{09577B85-9C24-4AFB-BBCF-5B6EE4ABDBCC}" type="pres">
      <dgm:prSet presAssocID="{36E4F3B6-8DD8-4DE5-A120-B51436573A5D}" presName="sibTrans" presStyleLbl="sibTrans2D1" presStyleIdx="1" presStyleCnt="8"/>
      <dgm:spPr/>
      <dgm:t>
        <a:bodyPr/>
        <a:lstStyle/>
        <a:p>
          <a:endParaRPr lang="ru-RU"/>
        </a:p>
      </dgm:t>
    </dgm:pt>
    <dgm:pt modelId="{F4E02FC5-5AE7-4245-AB29-1ABD8AEB0F21}" type="pres">
      <dgm:prSet presAssocID="{457D5479-3190-4159-BAE4-C5C8ADB2286C}" presName="node" presStyleLbl="node1" presStyleIdx="2" presStyleCnt="8" custScaleX="262498" custScaleY="72639" custRadScaleRad="137476" custRadScaleInc="375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EDF1602-9463-4CBD-B73A-623E7C26D306}" type="pres">
      <dgm:prSet presAssocID="{457D5479-3190-4159-BAE4-C5C8ADB2286C}" presName="dummy" presStyleCnt="0"/>
      <dgm:spPr/>
      <dgm:t>
        <a:bodyPr/>
        <a:lstStyle/>
        <a:p>
          <a:endParaRPr lang="ru-RU"/>
        </a:p>
      </dgm:t>
    </dgm:pt>
    <dgm:pt modelId="{8408641A-5520-4223-B287-2CF3375948FD}" type="pres">
      <dgm:prSet presAssocID="{16E43C0E-5025-4B02-A12B-E8750D6E003A}" presName="sibTrans" presStyleLbl="sibTrans2D1" presStyleIdx="2" presStyleCnt="8"/>
      <dgm:spPr/>
      <dgm:t>
        <a:bodyPr/>
        <a:lstStyle/>
        <a:p>
          <a:endParaRPr lang="ru-RU"/>
        </a:p>
      </dgm:t>
    </dgm:pt>
    <dgm:pt modelId="{0D45D63D-91C6-4CBD-9A7E-8B57F668A8E9}" type="pres">
      <dgm:prSet presAssocID="{2806752B-5BD3-4C1F-9E01-F135D9C826FE}" presName="node" presStyleLbl="node1" presStyleIdx="3" presStyleCnt="8" custScaleX="262498" custScaleY="72639" custRadScaleRad="132774" custRadScaleInc="-16237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483A381-D5C5-40BC-AFFB-E4B0A9EBABBB}" type="pres">
      <dgm:prSet presAssocID="{2806752B-5BD3-4C1F-9E01-F135D9C826FE}" presName="dummy" presStyleCnt="0"/>
      <dgm:spPr/>
      <dgm:t>
        <a:bodyPr/>
        <a:lstStyle/>
        <a:p>
          <a:endParaRPr lang="ru-RU"/>
        </a:p>
      </dgm:t>
    </dgm:pt>
    <dgm:pt modelId="{D336E3F1-8B08-444F-A4A5-486A16240F7C}" type="pres">
      <dgm:prSet presAssocID="{80368796-B66A-4FEA-928C-F467B493B30E}" presName="sibTrans" presStyleLbl="sibTrans2D1" presStyleIdx="3" presStyleCnt="8"/>
      <dgm:spPr/>
      <dgm:t>
        <a:bodyPr/>
        <a:lstStyle/>
        <a:p>
          <a:endParaRPr lang="ru-RU"/>
        </a:p>
      </dgm:t>
    </dgm:pt>
    <dgm:pt modelId="{2903352A-C723-4D92-8BD1-F54193A752E8}" type="pres">
      <dgm:prSet presAssocID="{212AE3C7-0F2E-4C48-9038-4E1DFEECE648}" presName="node" presStyleLbl="node1" presStyleIdx="4" presStyleCnt="8" custScaleX="262498" custScaleY="122441" custRadScaleRad="103957" custRadScaleInc="-3484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E13081B-6CBB-430E-A0FE-BBBFF7C0ACB2}" type="pres">
      <dgm:prSet presAssocID="{212AE3C7-0F2E-4C48-9038-4E1DFEECE648}" presName="dummy" presStyleCnt="0"/>
      <dgm:spPr/>
      <dgm:t>
        <a:bodyPr/>
        <a:lstStyle/>
        <a:p>
          <a:endParaRPr lang="ru-RU"/>
        </a:p>
      </dgm:t>
    </dgm:pt>
    <dgm:pt modelId="{018C802E-E8EE-41C8-8BAA-B2F01C39DAA2}" type="pres">
      <dgm:prSet presAssocID="{8EFDF9E4-B71D-4FD0-8C25-1005EF21C02E}" presName="sibTrans" presStyleLbl="sibTrans2D1" presStyleIdx="4" presStyleCnt="8"/>
      <dgm:spPr/>
      <dgm:t>
        <a:bodyPr/>
        <a:lstStyle/>
        <a:p>
          <a:endParaRPr lang="ru-RU"/>
        </a:p>
      </dgm:t>
    </dgm:pt>
    <dgm:pt modelId="{1B484103-B5CC-49BB-A3BC-AF799990D8CA}" type="pres">
      <dgm:prSet presAssocID="{E1AF720E-912C-4165-84A4-5820E50EBAD8}" presName="node" presStyleLbl="node1" presStyleIdx="5" presStyleCnt="8" custScaleX="262498" custScaleY="139717" custRadScaleRad="136978" custRadScaleInc="9688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46A92E0-CDA0-4752-B399-98C875F8E026}" type="pres">
      <dgm:prSet presAssocID="{E1AF720E-912C-4165-84A4-5820E50EBAD8}" presName="dummy" presStyleCnt="0"/>
      <dgm:spPr/>
      <dgm:t>
        <a:bodyPr/>
        <a:lstStyle/>
        <a:p>
          <a:endParaRPr lang="ru-RU"/>
        </a:p>
      </dgm:t>
    </dgm:pt>
    <dgm:pt modelId="{BACDCCE6-32EB-41B6-A9DD-91DC8FD48CB9}" type="pres">
      <dgm:prSet presAssocID="{7D3B726C-BF58-455C-9D20-3351D67C21C7}" presName="sibTrans" presStyleLbl="sibTrans2D1" presStyleIdx="5" presStyleCnt="8"/>
      <dgm:spPr/>
      <dgm:t>
        <a:bodyPr/>
        <a:lstStyle/>
        <a:p>
          <a:endParaRPr lang="ru-RU"/>
        </a:p>
      </dgm:t>
    </dgm:pt>
    <dgm:pt modelId="{5356B0E1-8162-4DE2-9CF6-6915C440583D}" type="pres">
      <dgm:prSet presAssocID="{9BFE8969-13FB-402C-9DD3-6A161DCD5DFE}" presName="node" presStyleLbl="node1" presStyleIdx="6" presStyleCnt="8" custScaleX="262498" custScaleY="144608" custRadScaleRad="136161" custRadScaleInc="754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36DBA81-B1B1-4CC7-8B5B-6FA5F77A66FF}" type="pres">
      <dgm:prSet presAssocID="{9BFE8969-13FB-402C-9DD3-6A161DCD5DFE}" presName="dummy" presStyleCnt="0"/>
      <dgm:spPr/>
      <dgm:t>
        <a:bodyPr/>
        <a:lstStyle/>
        <a:p>
          <a:endParaRPr lang="ru-RU"/>
        </a:p>
      </dgm:t>
    </dgm:pt>
    <dgm:pt modelId="{E4C76E3D-688C-4BFE-A395-BDB911363A6E}" type="pres">
      <dgm:prSet presAssocID="{ACC09EE7-33B0-4FC4-8D7D-D9066F8E0872}" presName="sibTrans" presStyleLbl="sibTrans2D1" presStyleIdx="6" presStyleCnt="8"/>
      <dgm:spPr/>
      <dgm:t>
        <a:bodyPr/>
        <a:lstStyle/>
        <a:p>
          <a:endParaRPr lang="ru-RU"/>
        </a:p>
      </dgm:t>
    </dgm:pt>
    <dgm:pt modelId="{2243B9A5-8E15-4393-A3CF-599F3170D614}" type="pres">
      <dgm:prSet presAssocID="{7B448054-BD1F-4DB8-B808-A907AB9AE9F6}" presName="node" presStyleLbl="node1" presStyleIdx="7" presStyleCnt="8" custScaleX="262498" custScaleY="110920" custRadScaleRad="136773" custRadScaleInc="-8085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4FFE346-36FD-4264-94A6-BC2A279F3788}" type="pres">
      <dgm:prSet presAssocID="{7B448054-BD1F-4DB8-B808-A907AB9AE9F6}" presName="dummy" presStyleCnt="0"/>
      <dgm:spPr/>
      <dgm:t>
        <a:bodyPr/>
        <a:lstStyle/>
        <a:p>
          <a:endParaRPr lang="ru-RU"/>
        </a:p>
      </dgm:t>
    </dgm:pt>
    <dgm:pt modelId="{81C46EE8-CFD4-48B7-B824-CCA63C8B9B22}" type="pres">
      <dgm:prSet presAssocID="{41397CD7-34BF-43EB-8507-012806C04D8F}" presName="sibTrans" presStyleLbl="sibTrans2D1" presStyleIdx="7" presStyleCnt="8"/>
      <dgm:spPr/>
      <dgm:t>
        <a:bodyPr/>
        <a:lstStyle/>
        <a:p>
          <a:endParaRPr lang="ru-RU"/>
        </a:p>
      </dgm:t>
    </dgm:pt>
  </dgm:ptLst>
  <dgm:cxnLst>
    <dgm:cxn modelId="{8709BFBF-48AC-4224-8AA1-E12AF1FE36FD}" type="presOf" srcId="{986F66CF-7D7E-412B-ACFF-73FA4A5710E3}" destId="{13A03BB4-0DB0-442B-976D-9E2F662E00AF}" srcOrd="0" destOrd="0" presId="urn:microsoft.com/office/officeart/2005/8/layout/radial6"/>
    <dgm:cxn modelId="{F5C4500D-B910-4895-A9BF-A4AB7FE244F5}" type="presOf" srcId="{ACC09EE7-33B0-4FC4-8D7D-D9066F8E0872}" destId="{E4C76E3D-688C-4BFE-A395-BDB911363A6E}" srcOrd="0" destOrd="0" presId="urn:microsoft.com/office/officeart/2005/8/layout/radial6"/>
    <dgm:cxn modelId="{BAEEE5EF-7C1B-4CE4-984A-933EB7393E8B}" srcId="{7AE1404B-1F1C-48F6-8465-26A7CA38A0B0}" destId="{E1AF720E-912C-4165-84A4-5820E50EBAD8}" srcOrd="5" destOrd="0" parTransId="{4FBAC4A1-BE85-421A-A2C1-3C963026E450}" sibTransId="{7D3B726C-BF58-455C-9D20-3351D67C21C7}"/>
    <dgm:cxn modelId="{3D3B46ED-E357-4F99-91F0-F4F9C0A42165}" srcId="{7AE1404B-1F1C-48F6-8465-26A7CA38A0B0}" destId="{9BFE8969-13FB-402C-9DD3-6A161DCD5DFE}" srcOrd="6" destOrd="0" parTransId="{F1D3C5C1-5DC4-4BDE-9FB7-BF30D1A49211}" sibTransId="{ACC09EE7-33B0-4FC4-8D7D-D9066F8E0872}"/>
    <dgm:cxn modelId="{7E90073A-12EB-4121-A791-F4ACEE112447}" srcId="{986F66CF-7D7E-412B-ACFF-73FA4A5710E3}" destId="{7AE1404B-1F1C-48F6-8465-26A7CA38A0B0}" srcOrd="0" destOrd="0" parTransId="{479535F8-4837-4409-8375-66BA79BEB72E}" sibTransId="{C9323D64-ACE4-497A-9EB9-DB67F2293343}"/>
    <dgm:cxn modelId="{DAC19E99-1C23-4587-9E6E-B77C90858CF0}" type="presOf" srcId="{E1AF720E-912C-4165-84A4-5820E50EBAD8}" destId="{1B484103-B5CC-49BB-A3BC-AF799990D8CA}" srcOrd="0" destOrd="0" presId="urn:microsoft.com/office/officeart/2005/8/layout/radial6"/>
    <dgm:cxn modelId="{87D99FA7-633B-460C-912D-BADBAAA19ABA}" srcId="{7AE1404B-1F1C-48F6-8465-26A7CA38A0B0}" destId="{34BE101E-7B06-4AB2-9CC8-650D2E14A328}" srcOrd="0" destOrd="0" parTransId="{9B93B7E7-62A0-4408-8F77-3CA0B4AB977C}" sibTransId="{428CA93B-C0E8-4139-B292-C15430994F62}"/>
    <dgm:cxn modelId="{FB49FA2F-8985-48AF-9D3B-927FDD6250F9}" type="presOf" srcId="{457D5479-3190-4159-BAE4-C5C8ADB2286C}" destId="{F4E02FC5-5AE7-4245-AB29-1ABD8AEB0F21}" srcOrd="0" destOrd="0" presId="urn:microsoft.com/office/officeart/2005/8/layout/radial6"/>
    <dgm:cxn modelId="{F23B988B-FFC6-47AE-BCDC-BC2FEDC9F726}" type="presOf" srcId="{428CA93B-C0E8-4139-B292-C15430994F62}" destId="{1A87F541-6E74-4307-9CE0-B39223E5CA95}" srcOrd="0" destOrd="0" presId="urn:microsoft.com/office/officeart/2005/8/layout/radial6"/>
    <dgm:cxn modelId="{79EC8230-8032-42BA-AE19-EFE12F4DCA13}" type="presOf" srcId="{16E43C0E-5025-4B02-A12B-E8750D6E003A}" destId="{8408641A-5520-4223-B287-2CF3375948FD}" srcOrd="0" destOrd="0" presId="urn:microsoft.com/office/officeart/2005/8/layout/radial6"/>
    <dgm:cxn modelId="{A799048A-5F3A-49B2-841D-7578BB51265C}" type="presOf" srcId="{AD086328-42E6-4038-8968-4EA045F7CF0E}" destId="{845E0088-4DF9-433D-BC84-CA6B21FB8774}" srcOrd="0" destOrd="0" presId="urn:microsoft.com/office/officeart/2005/8/layout/radial6"/>
    <dgm:cxn modelId="{021B8734-D1C0-4082-B9E1-0088BE559495}" type="presOf" srcId="{34BE101E-7B06-4AB2-9CC8-650D2E14A328}" destId="{8718CB4E-F65C-4E4A-89C4-26F421EC27CE}" srcOrd="0" destOrd="0" presId="urn:microsoft.com/office/officeart/2005/8/layout/radial6"/>
    <dgm:cxn modelId="{65E2B7F3-F2F7-49A9-A6AD-72D13E98E981}" type="presOf" srcId="{9BFE8969-13FB-402C-9DD3-6A161DCD5DFE}" destId="{5356B0E1-8162-4DE2-9CF6-6915C440583D}" srcOrd="0" destOrd="0" presId="urn:microsoft.com/office/officeart/2005/8/layout/radial6"/>
    <dgm:cxn modelId="{BF4AE5FD-CC48-45D2-B14C-C544F99986E1}" srcId="{7AE1404B-1F1C-48F6-8465-26A7CA38A0B0}" destId="{2806752B-5BD3-4C1F-9E01-F135D9C826FE}" srcOrd="3" destOrd="0" parTransId="{D6678E5B-3401-49B6-A5B6-9E2C17C44DC6}" sibTransId="{80368796-B66A-4FEA-928C-F467B493B30E}"/>
    <dgm:cxn modelId="{092435AF-3DA7-4E5A-AC8B-20452E717300}" type="presOf" srcId="{80368796-B66A-4FEA-928C-F467B493B30E}" destId="{D336E3F1-8B08-444F-A4A5-486A16240F7C}" srcOrd="0" destOrd="0" presId="urn:microsoft.com/office/officeart/2005/8/layout/radial6"/>
    <dgm:cxn modelId="{327D1103-E8DC-4635-A1EC-126C071D7810}" type="presOf" srcId="{8EFDF9E4-B71D-4FD0-8C25-1005EF21C02E}" destId="{018C802E-E8EE-41C8-8BAA-B2F01C39DAA2}" srcOrd="0" destOrd="0" presId="urn:microsoft.com/office/officeart/2005/8/layout/radial6"/>
    <dgm:cxn modelId="{5378E6A3-E9C3-4CBB-8825-D73E25E6671C}" srcId="{7AE1404B-1F1C-48F6-8465-26A7CA38A0B0}" destId="{457D5479-3190-4159-BAE4-C5C8ADB2286C}" srcOrd="2" destOrd="0" parTransId="{A04F5FCC-EDCD-4414-B36C-74564DCDC617}" sibTransId="{16E43C0E-5025-4B02-A12B-E8750D6E003A}"/>
    <dgm:cxn modelId="{4D85D9B7-F893-4CB7-891B-EB3AF622FBB3}" type="presOf" srcId="{212AE3C7-0F2E-4C48-9038-4E1DFEECE648}" destId="{2903352A-C723-4D92-8BD1-F54193A752E8}" srcOrd="0" destOrd="0" presId="urn:microsoft.com/office/officeart/2005/8/layout/radial6"/>
    <dgm:cxn modelId="{7F378896-0009-4748-9903-A1E8900E7734}" type="presOf" srcId="{2806752B-5BD3-4C1F-9E01-F135D9C826FE}" destId="{0D45D63D-91C6-4CBD-9A7E-8B57F668A8E9}" srcOrd="0" destOrd="0" presId="urn:microsoft.com/office/officeart/2005/8/layout/radial6"/>
    <dgm:cxn modelId="{8DA6D753-37CE-497A-8E1C-73694A3EA2DF}" type="presOf" srcId="{7B448054-BD1F-4DB8-B808-A907AB9AE9F6}" destId="{2243B9A5-8E15-4393-A3CF-599F3170D614}" srcOrd="0" destOrd="0" presId="urn:microsoft.com/office/officeart/2005/8/layout/radial6"/>
    <dgm:cxn modelId="{65F0450E-4ADF-44E9-93C3-6899892C25D8}" type="presOf" srcId="{41397CD7-34BF-43EB-8507-012806C04D8F}" destId="{81C46EE8-CFD4-48B7-B824-CCA63C8B9B22}" srcOrd="0" destOrd="0" presId="urn:microsoft.com/office/officeart/2005/8/layout/radial6"/>
    <dgm:cxn modelId="{D10A9484-13DD-4430-8732-91FABA7B9DCD}" type="presOf" srcId="{36E4F3B6-8DD8-4DE5-A120-B51436573A5D}" destId="{09577B85-9C24-4AFB-BBCF-5B6EE4ABDBCC}" srcOrd="0" destOrd="0" presId="urn:microsoft.com/office/officeart/2005/8/layout/radial6"/>
    <dgm:cxn modelId="{6343A1FD-38C6-4747-A0CA-C90D36CCA206}" srcId="{7AE1404B-1F1C-48F6-8465-26A7CA38A0B0}" destId="{212AE3C7-0F2E-4C48-9038-4E1DFEECE648}" srcOrd="4" destOrd="0" parTransId="{90759C3E-EE0B-4F62-BCC9-644B5BA324B9}" sibTransId="{8EFDF9E4-B71D-4FD0-8C25-1005EF21C02E}"/>
    <dgm:cxn modelId="{5C3B6E2A-4E13-45C4-95B9-438555F626A3}" type="presOf" srcId="{7D3B726C-BF58-455C-9D20-3351D67C21C7}" destId="{BACDCCE6-32EB-41B6-A9DD-91DC8FD48CB9}" srcOrd="0" destOrd="0" presId="urn:microsoft.com/office/officeart/2005/8/layout/radial6"/>
    <dgm:cxn modelId="{1C407AB0-8A3F-43AA-B5D7-C5557F0D6E66}" srcId="{7AE1404B-1F1C-48F6-8465-26A7CA38A0B0}" destId="{7B448054-BD1F-4DB8-B808-A907AB9AE9F6}" srcOrd="7" destOrd="0" parTransId="{80C2BF13-EC7D-41E1-B4DA-BD20982257E1}" sibTransId="{41397CD7-34BF-43EB-8507-012806C04D8F}"/>
    <dgm:cxn modelId="{25766337-AB91-4863-AFE8-A5CBC5344909}" type="presOf" srcId="{7AE1404B-1F1C-48F6-8465-26A7CA38A0B0}" destId="{C2771272-27CF-4F9F-AA54-787F32BBBE07}" srcOrd="0" destOrd="0" presId="urn:microsoft.com/office/officeart/2005/8/layout/radial6"/>
    <dgm:cxn modelId="{3EFF7720-2FFB-4CD6-AD6E-AEACF19F1A46}" srcId="{7AE1404B-1F1C-48F6-8465-26A7CA38A0B0}" destId="{AD086328-42E6-4038-8968-4EA045F7CF0E}" srcOrd="1" destOrd="0" parTransId="{6C2D5477-08B7-4FE1-B563-88E987AE78FE}" sibTransId="{36E4F3B6-8DD8-4DE5-A120-B51436573A5D}"/>
    <dgm:cxn modelId="{3260F999-FF13-4550-B278-FC0D6EFC5C0A}" type="presParOf" srcId="{13A03BB4-0DB0-442B-976D-9E2F662E00AF}" destId="{C2771272-27CF-4F9F-AA54-787F32BBBE07}" srcOrd="0" destOrd="0" presId="urn:microsoft.com/office/officeart/2005/8/layout/radial6"/>
    <dgm:cxn modelId="{3DF2A960-2E8D-4556-A3C7-3A7F77EF4F75}" type="presParOf" srcId="{13A03BB4-0DB0-442B-976D-9E2F662E00AF}" destId="{8718CB4E-F65C-4E4A-89C4-26F421EC27CE}" srcOrd="1" destOrd="0" presId="urn:microsoft.com/office/officeart/2005/8/layout/radial6"/>
    <dgm:cxn modelId="{2E2C0C82-6B44-4826-A45A-4D60C8A867AB}" type="presParOf" srcId="{13A03BB4-0DB0-442B-976D-9E2F662E00AF}" destId="{F77850E8-ED66-4497-ADDC-2206A6355E98}" srcOrd="2" destOrd="0" presId="urn:microsoft.com/office/officeart/2005/8/layout/radial6"/>
    <dgm:cxn modelId="{386C152E-F228-4887-9AF3-798D3B9121DA}" type="presParOf" srcId="{13A03BB4-0DB0-442B-976D-9E2F662E00AF}" destId="{1A87F541-6E74-4307-9CE0-B39223E5CA95}" srcOrd="3" destOrd="0" presId="urn:microsoft.com/office/officeart/2005/8/layout/radial6"/>
    <dgm:cxn modelId="{B5466948-A3AA-43C8-81C8-D4B9104998D1}" type="presParOf" srcId="{13A03BB4-0DB0-442B-976D-9E2F662E00AF}" destId="{845E0088-4DF9-433D-BC84-CA6B21FB8774}" srcOrd="4" destOrd="0" presId="urn:microsoft.com/office/officeart/2005/8/layout/radial6"/>
    <dgm:cxn modelId="{9AB0AFBE-8754-4B43-8E97-E38BED250F8C}" type="presParOf" srcId="{13A03BB4-0DB0-442B-976D-9E2F662E00AF}" destId="{0A1313B0-7E47-435A-BBF3-FA9820F9A7C1}" srcOrd="5" destOrd="0" presId="urn:microsoft.com/office/officeart/2005/8/layout/radial6"/>
    <dgm:cxn modelId="{E81E8278-7C6D-4253-A1A6-CF4F1E042B91}" type="presParOf" srcId="{13A03BB4-0DB0-442B-976D-9E2F662E00AF}" destId="{09577B85-9C24-4AFB-BBCF-5B6EE4ABDBCC}" srcOrd="6" destOrd="0" presId="urn:microsoft.com/office/officeart/2005/8/layout/radial6"/>
    <dgm:cxn modelId="{ECD2F3B6-2E95-4354-9D3B-9C9CFCEEA816}" type="presParOf" srcId="{13A03BB4-0DB0-442B-976D-9E2F662E00AF}" destId="{F4E02FC5-5AE7-4245-AB29-1ABD8AEB0F21}" srcOrd="7" destOrd="0" presId="urn:microsoft.com/office/officeart/2005/8/layout/radial6"/>
    <dgm:cxn modelId="{FA51362F-D9AE-4089-B915-C0D12A9B357A}" type="presParOf" srcId="{13A03BB4-0DB0-442B-976D-9E2F662E00AF}" destId="{3EDF1602-9463-4CBD-B73A-623E7C26D306}" srcOrd="8" destOrd="0" presId="urn:microsoft.com/office/officeart/2005/8/layout/radial6"/>
    <dgm:cxn modelId="{E1CDE777-80D6-403D-807E-0BC2380ED68A}" type="presParOf" srcId="{13A03BB4-0DB0-442B-976D-9E2F662E00AF}" destId="{8408641A-5520-4223-B287-2CF3375948FD}" srcOrd="9" destOrd="0" presId="urn:microsoft.com/office/officeart/2005/8/layout/radial6"/>
    <dgm:cxn modelId="{23B12B87-BE13-408A-9EA8-E94BC2DB00EB}" type="presParOf" srcId="{13A03BB4-0DB0-442B-976D-9E2F662E00AF}" destId="{0D45D63D-91C6-4CBD-9A7E-8B57F668A8E9}" srcOrd="10" destOrd="0" presId="urn:microsoft.com/office/officeart/2005/8/layout/radial6"/>
    <dgm:cxn modelId="{B93A03C8-CF3D-4AE0-BB25-ACD2BFCE3C8F}" type="presParOf" srcId="{13A03BB4-0DB0-442B-976D-9E2F662E00AF}" destId="{A483A381-D5C5-40BC-AFFB-E4B0A9EBABBB}" srcOrd="11" destOrd="0" presId="urn:microsoft.com/office/officeart/2005/8/layout/radial6"/>
    <dgm:cxn modelId="{2B0ECE16-AA02-4639-9B57-895DA693529C}" type="presParOf" srcId="{13A03BB4-0DB0-442B-976D-9E2F662E00AF}" destId="{D336E3F1-8B08-444F-A4A5-486A16240F7C}" srcOrd="12" destOrd="0" presId="urn:microsoft.com/office/officeart/2005/8/layout/radial6"/>
    <dgm:cxn modelId="{DA3F1B9C-7B5A-4601-A55F-E81E1A30DA49}" type="presParOf" srcId="{13A03BB4-0DB0-442B-976D-9E2F662E00AF}" destId="{2903352A-C723-4D92-8BD1-F54193A752E8}" srcOrd="13" destOrd="0" presId="urn:microsoft.com/office/officeart/2005/8/layout/radial6"/>
    <dgm:cxn modelId="{8B143CF2-FA14-4E10-A332-D0F360EF78B2}" type="presParOf" srcId="{13A03BB4-0DB0-442B-976D-9E2F662E00AF}" destId="{5E13081B-6CBB-430E-A0FE-BBBFF7C0ACB2}" srcOrd="14" destOrd="0" presId="urn:microsoft.com/office/officeart/2005/8/layout/radial6"/>
    <dgm:cxn modelId="{80558C3A-730A-4453-938A-8B6BFBCFF951}" type="presParOf" srcId="{13A03BB4-0DB0-442B-976D-9E2F662E00AF}" destId="{018C802E-E8EE-41C8-8BAA-B2F01C39DAA2}" srcOrd="15" destOrd="0" presId="urn:microsoft.com/office/officeart/2005/8/layout/radial6"/>
    <dgm:cxn modelId="{D252ED05-2B30-4528-9A93-AB489A7361F5}" type="presParOf" srcId="{13A03BB4-0DB0-442B-976D-9E2F662E00AF}" destId="{1B484103-B5CC-49BB-A3BC-AF799990D8CA}" srcOrd="16" destOrd="0" presId="urn:microsoft.com/office/officeart/2005/8/layout/radial6"/>
    <dgm:cxn modelId="{4CEA04B3-FAD9-45A1-AFFA-49EC336B0CBE}" type="presParOf" srcId="{13A03BB4-0DB0-442B-976D-9E2F662E00AF}" destId="{E46A92E0-CDA0-4752-B399-98C875F8E026}" srcOrd="17" destOrd="0" presId="urn:microsoft.com/office/officeart/2005/8/layout/radial6"/>
    <dgm:cxn modelId="{D1891588-E331-4019-8705-CF63B865A825}" type="presParOf" srcId="{13A03BB4-0DB0-442B-976D-9E2F662E00AF}" destId="{BACDCCE6-32EB-41B6-A9DD-91DC8FD48CB9}" srcOrd="18" destOrd="0" presId="urn:microsoft.com/office/officeart/2005/8/layout/radial6"/>
    <dgm:cxn modelId="{6BAB5EA6-B26B-44F8-9C59-D5985983DF1A}" type="presParOf" srcId="{13A03BB4-0DB0-442B-976D-9E2F662E00AF}" destId="{5356B0E1-8162-4DE2-9CF6-6915C440583D}" srcOrd="19" destOrd="0" presId="urn:microsoft.com/office/officeart/2005/8/layout/radial6"/>
    <dgm:cxn modelId="{4E06EC17-B5FF-4EA0-91C7-877F1704EA80}" type="presParOf" srcId="{13A03BB4-0DB0-442B-976D-9E2F662E00AF}" destId="{C36DBA81-B1B1-4CC7-8B5B-6FA5F77A66FF}" srcOrd="20" destOrd="0" presId="urn:microsoft.com/office/officeart/2005/8/layout/radial6"/>
    <dgm:cxn modelId="{95ED5FB1-209E-4F8C-98DB-2C4BFC72B8F7}" type="presParOf" srcId="{13A03BB4-0DB0-442B-976D-9E2F662E00AF}" destId="{E4C76E3D-688C-4BFE-A395-BDB911363A6E}" srcOrd="21" destOrd="0" presId="urn:microsoft.com/office/officeart/2005/8/layout/radial6"/>
    <dgm:cxn modelId="{97D301D1-6A77-4E51-A15E-FAE4337C35A8}" type="presParOf" srcId="{13A03BB4-0DB0-442B-976D-9E2F662E00AF}" destId="{2243B9A5-8E15-4393-A3CF-599F3170D614}" srcOrd="22" destOrd="0" presId="urn:microsoft.com/office/officeart/2005/8/layout/radial6"/>
    <dgm:cxn modelId="{06617815-FCEE-4FF5-9A0B-F4ED02B015D5}" type="presParOf" srcId="{13A03BB4-0DB0-442B-976D-9E2F662E00AF}" destId="{24FFE346-36FD-4264-94A6-BC2A279F3788}" srcOrd="23" destOrd="0" presId="urn:microsoft.com/office/officeart/2005/8/layout/radial6"/>
    <dgm:cxn modelId="{CB445368-CC49-4F09-9161-A3E5C4F968E6}" type="presParOf" srcId="{13A03BB4-0DB0-442B-976D-9E2F662E00AF}" destId="{81C46EE8-CFD4-48B7-B824-CCA63C8B9B22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C15245-487E-4ABF-ACE3-03BD8100DA9C}" type="doc">
      <dgm:prSet loTypeId="urn:microsoft.com/office/officeart/2008/layout/AscendingPictureAccentProcess" loCatId="picture" qsTypeId="urn:microsoft.com/office/officeart/2005/8/quickstyle/simple1#4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4A89035F-3F96-4613-A7B4-97D350D558A9}">
      <dgm:prSet phldrT="[Текст]"/>
      <dgm:spPr>
        <a:noFill/>
        <a:ln>
          <a:solidFill>
            <a:schemeClr val="accent3"/>
          </a:solidFill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Повышение эффективности и результативности деятельности органов местного самоуправления МОГО «Ухта»</a:t>
          </a:r>
          <a:endParaRPr lang="ru-RU" dirty="0">
            <a:solidFill>
              <a:schemeClr val="tx1"/>
            </a:solidFill>
          </a:endParaRPr>
        </a:p>
      </dgm:t>
    </dgm:pt>
    <dgm:pt modelId="{A295C226-A03D-4A69-AB24-6AF045BBF573}" type="parTrans" cxnId="{6F680491-18B1-4483-827B-3CE0BBAEB4C6}">
      <dgm:prSet/>
      <dgm:spPr/>
      <dgm:t>
        <a:bodyPr/>
        <a:lstStyle/>
        <a:p>
          <a:endParaRPr lang="ru-RU"/>
        </a:p>
      </dgm:t>
    </dgm:pt>
    <dgm:pt modelId="{84B8D078-E877-4322-8C0A-6449D45668BA}" type="sibTrans" cxnId="{6F680491-18B1-4483-827B-3CE0BBAEB4C6}">
      <dgm:prSet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t="-1000" b="-1000"/>
          </a:stretch>
        </a:blipFill>
        <a:ln>
          <a:solidFill>
            <a:schemeClr val="accent3"/>
          </a:solidFill>
        </a:ln>
      </dgm:spPr>
      <dgm:t>
        <a:bodyPr/>
        <a:lstStyle/>
        <a:p>
          <a:endParaRPr lang="ru-RU"/>
        </a:p>
      </dgm:t>
    </dgm:pt>
    <dgm:pt modelId="{80F42408-EA0A-49D0-8AFD-68C1831BDCC0}" type="pres">
      <dgm:prSet presAssocID="{2CC15245-487E-4ABF-ACE3-03BD8100DA9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1209A2D-B1F4-4016-9CBF-51BC307CAC6E}" type="pres">
      <dgm:prSet presAssocID="{4A89035F-3F96-4613-A7B4-97D350D558A9}" presName="parTx1" presStyleLbl="node1" presStyleIdx="0" presStyleCnt="1" custScaleX="113636" custScaleY="148094"/>
      <dgm:spPr/>
      <dgm:t>
        <a:bodyPr/>
        <a:lstStyle/>
        <a:p>
          <a:endParaRPr lang="ru-RU"/>
        </a:p>
      </dgm:t>
    </dgm:pt>
    <dgm:pt modelId="{089191AD-34AB-4C1C-8AE8-9FBB30779F4F}" type="pres">
      <dgm:prSet presAssocID="{84B8D078-E877-4322-8C0A-6449D45668BA}" presName="picture1" presStyleCnt="0"/>
      <dgm:spPr/>
    </dgm:pt>
    <dgm:pt modelId="{F55D88E4-1FC9-442D-B760-0D6707CB0663}" type="pres">
      <dgm:prSet presAssocID="{84B8D078-E877-4322-8C0A-6449D45668BA}" presName="imageRepeatNode" presStyleLbl="fgImgPlace1" presStyleIdx="0" presStyleCnt="1" custScaleX="77913" custScaleY="77913"/>
      <dgm:spPr/>
      <dgm:t>
        <a:bodyPr/>
        <a:lstStyle/>
        <a:p>
          <a:endParaRPr lang="ru-RU"/>
        </a:p>
      </dgm:t>
    </dgm:pt>
  </dgm:ptLst>
  <dgm:cxnLst>
    <dgm:cxn modelId="{AF624A30-6480-4B7F-9F5B-25C641FFD80F}" type="presOf" srcId="{4A89035F-3F96-4613-A7B4-97D350D558A9}" destId="{21209A2D-B1F4-4016-9CBF-51BC307CAC6E}" srcOrd="0" destOrd="0" presId="urn:microsoft.com/office/officeart/2008/layout/AscendingPictureAccentProcess"/>
    <dgm:cxn modelId="{6F680491-18B1-4483-827B-3CE0BBAEB4C6}" srcId="{2CC15245-487E-4ABF-ACE3-03BD8100DA9C}" destId="{4A89035F-3F96-4613-A7B4-97D350D558A9}" srcOrd="0" destOrd="0" parTransId="{A295C226-A03D-4A69-AB24-6AF045BBF573}" sibTransId="{84B8D078-E877-4322-8C0A-6449D45668BA}"/>
    <dgm:cxn modelId="{DC19B3E5-CA28-4DA4-9E3B-AEAFF179B47B}" type="presOf" srcId="{2CC15245-487E-4ABF-ACE3-03BD8100DA9C}" destId="{80F42408-EA0A-49D0-8AFD-68C1831BDCC0}" srcOrd="0" destOrd="0" presId="urn:microsoft.com/office/officeart/2008/layout/AscendingPictureAccentProcess"/>
    <dgm:cxn modelId="{51685F17-96A5-433A-B92C-E8CD95A4D892}" type="presOf" srcId="{84B8D078-E877-4322-8C0A-6449D45668BA}" destId="{F55D88E4-1FC9-442D-B760-0D6707CB0663}" srcOrd="0" destOrd="0" presId="urn:microsoft.com/office/officeart/2008/layout/AscendingPictureAccentProcess"/>
    <dgm:cxn modelId="{4CD7FE24-3295-4292-8D5E-49A4815BAFB5}" type="presParOf" srcId="{80F42408-EA0A-49D0-8AFD-68C1831BDCC0}" destId="{21209A2D-B1F4-4016-9CBF-51BC307CAC6E}" srcOrd="0" destOrd="0" presId="urn:microsoft.com/office/officeart/2008/layout/AscendingPictureAccentProcess"/>
    <dgm:cxn modelId="{EDD26D63-CB47-4095-91CD-2C5BCEB66525}" type="presParOf" srcId="{80F42408-EA0A-49D0-8AFD-68C1831BDCC0}" destId="{089191AD-34AB-4C1C-8AE8-9FBB30779F4F}" srcOrd="1" destOrd="0" presId="urn:microsoft.com/office/officeart/2008/layout/AscendingPictureAccentProcess"/>
    <dgm:cxn modelId="{2F24DEAC-F24C-4BA5-84DF-B8D8CE611BE9}" type="presParOf" srcId="{089191AD-34AB-4C1C-8AE8-9FBB30779F4F}" destId="{F55D88E4-1FC9-442D-B760-0D6707CB0663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C15245-487E-4ABF-ACE3-03BD8100DA9C}" type="doc">
      <dgm:prSet loTypeId="urn:microsoft.com/office/officeart/2008/layout/AscendingPictureAccentProcess" loCatId="picture" qsTypeId="urn:microsoft.com/office/officeart/2005/8/quickstyle/simple1#5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4A89035F-3F96-4613-A7B4-97D350D558A9}">
      <dgm:prSet phldrT="[Текст]" custT="1"/>
      <dgm:spPr>
        <a:noFill/>
        <a:ln>
          <a:solidFill>
            <a:schemeClr val="accent1"/>
          </a:solidFill>
        </a:ln>
      </dgm:spPr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Создание благоприятных условий для устойчивого экономического развития городского округа</a:t>
          </a:r>
          <a:endParaRPr lang="ru-RU" sz="1400" dirty="0">
            <a:solidFill>
              <a:schemeClr val="tx1"/>
            </a:solidFill>
          </a:endParaRPr>
        </a:p>
      </dgm:t>
    </dgm:pt>
    <dgm:pt modelId="{A295C226-A03D-4A69-AB24-6AF045BBF573}" type="parTrans" cxnId="{6F680491-18B1-4483-827B-3CE0BBAEB4C6}">
      <dgm:prSet/>
      <dgm:spPr/>
      <dgm:t>
        <a:bodyPr/>
        <a:lstStyle/>
        <a:p>
          <a:endParaRPr lang="ru-RU"/>
        </a:p>
      </dgm:t>
    </dgm:pt>
    <dgm:pt modelId="{84B8D078-E877-4322-8C0A-6449D45668BA}" type="sibTrans" cxnId="{6F680491-18B1-4483-827B-3CE0BBAEB4C6}">
      <dgm:prSet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t="-1000" b="-1000"/>
          </a:stretch>
        </a:blip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80F42408-EA0A-49D0-8AFD-68C1831BDCC0}" type="pres">
      <dgm:prSet presAssocID="{2CC15245-487E-4ABF-ACE3-03BD8100DA9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1209A2D-B1F4-4016-9CBF-51BC307CAC6E}" type="pres">
      <dgm:prSet presAssocID="{4A89035F-3F96-4613-A7B4-97D350D558A9}" presName="parTx1" presStyleLbl="node1" presStyleIdx="0" presStyleCnt="1" custScaleX="113636" custScaleY="148094"/>
      <dgm:spPr/>
      <dgm:t>
        <a:bodyPr/>
        <a:lstStyle/>
        <a:p>
          <a:endParaRPr lang="ru-RU"/>
        </a:p>
      </dgm:t>
    </dgm:pt>
    <dgm:pt modelId="{089191AD-34AB-4C1C-8AE8-9FBB30779F4F}" type="pres">
      <dgm:prSet presAssocID="{84B8D078-E877-4322-8C0A-6449D45668BA}" presName="picture1" presStyleCnt="0"/>
      <dgm:spPr/>
    </dgm:pt>
    <dgm:pt modelId="{F55D88E4-1FC9-442D-B760-0D6707CB0663}" type="pres">
      <dgm:prSet presAssocID="{84B8D078-E877-4322-8C0A-6449D45668BA}" presName="imageRepeatNode" presStyleLbl="fgImgPlace1" presStyleIdx="0" presStyleCnt="1" custScaleX="77913" custScaleY="77913"/>
      <dgm:spPr/>
      <dgm:t>
        <a:bodyPr/>
        <a:lstStyle/>
        <a:p>
          <a:endParaRPr lang="ru-RU"/>
        </a:p>
      </dgm:t>
    </dgm:pt>
  </dgm:ptLst>
  <dgm:cxnLst>
    <dgm:cxn modelId="{A3218D40-15BB-4F45-AACF-7133A11B5D7E}" type="presOf" srcId="{4A89035F-3F96-4613-A7B4-97D350D558A9}" destId="{21209A2D-B1F4-4016-9CBF-51BC307CAC6E}" srcOrd="0" destOrd="0" presId="urn:microsoft.com/office/officeart/2008/layout/AscendingPictureAccentProcess"/>
    <dgm:cxn modelId="{93D76F8A-A49F-47C4-A63C-22583A37EA43}" type="presOf" srcId="{2CC15245-487E-4ABF-ACE3-03BD8100DA9C}" destId="{80F42408-EA0A-49D0-8AFD-68C1831BDCC0}" srcOrd="0" destOrd="0" presId="urn:microsoft.com/office/officeart/2008/layout/AscendingPictureAccentProcess"/>
    <dgm:cxn modelId="{6F680491-18B1-4483-827B-3CE0BBAEB4C6}" srcId="{2CC15245-487E-4ABF-ACE3-03BD8100DA9C}" destId="{4A89035F-3F96-4613-A7B4-97D350D558A9}" srcOrd="0" destOrd="0" parTransId="{A295C226-A03D-4A69-AB24-6AF045BBF573}" sibTransId="{84B8D078-E877-4322-8C0A-6449D45668BA}"/>
    <dgm:cxn modelId="{48C53559-1181-4BC4-9194-CEB28882ECD5}" type="presOf" srcId="{84B8D078-E877-4322-8C0A-6449D45668BA}" destId="{F55D88E4-1FC9-442D-B760-0D6707CB0663}" srcOrd="0" destOrd="0" presId="urn:microsoft.com/office/officeart/2008/layout/AscendingPictureAccentProcess"/>
    <dgm:cxn modelId="{01167A25-1DA3-445D-98BF-33226A267DC6}" type="presParOf" srcId="{80F42408-EA0A-49D0-8AFD-68C1831BDCC0}" destId="{21209A2D-B1F4-4016-9CBF-51BC307CAC6E}" srcOrd="0" destOrd="0" presId="urn:microsoft.com/office/officeart/2008/layout/AscendingPictureAccentProcess"/>
    <dgm:cxn modelId="{DDD5DA9E-7AB3-4669-AEF5-3F1806663443}" type="presParOf" srcId="{80F42408-EA0A-49D0-8AFD-68C1831BDCC0}" destId="{089191AD-34AB-4C1C-8AE8-9FBB30779F4F}" srcOrd="1" destOrd="0" presId="urn:microsoft.com/office/officeart/2008/layout/AscendingPictureAccentProcess"/>
    <dgm:cxn modelId="{B303BC11-E7DC-4D61-9E02-3D4D348AE403}" type="presParOf" srcId="{089191AD-34AB-4C1C-8AE8-9FBB30779F4F}" destId="{F55D88E4-1FC9-442D-B760-0D6707CB0663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C15245-487E-4ABF-ACE3-03BD8100DA9C}" type="doc">
      <dgm:prSet loTypeId="urn:microsoft.com/office/officeart/2008/layout/AscendingPictureAccentProcess" loCatId="picture" qsTypeId="urn:microsoft.com/office/officeart/2005/8/quickstyle/simple1#6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4A89035F-3F96-4613-A7B4-97D350D558A9}">
      <dgm:prSet phldrT="[Текст]" custT="1"/>
      <dgm:spPr>
        <a:noFill/>
        <a:ln>
          <a:solidFill>
            <a:schemeClr val="accent4"/>
          </a:solidFill>
        </a:ln>
      </dgm:spPr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Содействие повышению уровня безопасности жизнедеятельности населения</a:t>
          </a:r>
          <a:endParaRPr lang="ru-RU" sz="1400" dirty="0">
            <a:solidFill>
              <a:schemeClr val="tx1"/>
            </a:solidFill>
          </a:endParaRPr>
        </a:p>
      </dgm:t>
    </dgm:pt>
    <dgm:pt modelId="{A295C226-A03D-4A69-AB24-6AF045BBF573}" type="parTrans" cxnId="{6F680491-18B1-4483-827B-3CE0BBAEB4C6}">
      <dgm:prSet/>
      <dgm:spPr/>
      <dgm:t>
        <a:bodyPr/>
        <a:lstStyle/>
        <a:p>
          <a:endParaRPr lang="ru-RU"/>
        </a:p>
      </dgm:t>
    </dgm:pt>
    <dgm:pt modelId="{84B8D078-E877-4322-8C0A-6449D45668BA}" type="sibTrans" cxnId="{6F680491-18B1-4483-827B-3CE0BBAEB4C6}">
      <dgm:prSet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t="-1000" b="-1000"/>
          </a:stretch>
        </a:blipFill>
        <a:ln>
          <a:solidFill>
            <a:schemeClr val="accent4"/>
          </a:solidFill>
        </a:ln>
      </dgm:spPr>
      <dgm:t>
        <a:bodyPr/>
        <a:lstStyle/>
        <a:p>
          <a:endParaRPr lang="ru-RU"/>
        </a:p>
      </dgm:t>
    </dgm:pt>
    <dgm:pt modelId="{80F42408-EA0A-49D0-8AFD-68C1831BDCC0}" type="pres">
      <dgm:prSet presAssocID="{2CC15245-487E-4ABF-ACE3-03BD8100DA9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1209A2D-B1F4-4016-9CBF-51BC307CAC6E}" type="pres">
      <dgm:prSet presAssocID="{4A89035F-3F96-4613-A7B4-97D350D558A9}" presName="parTx1" presStyleLbl="node1" presStyleIdx="0" presStyleCnt="1" custScaleX="113636" custScaleY="148094"/>
      <dgm:spPr/>
      <dgm:t>
        <a:bodyPr/>
        <a:lstStyle/>
        <a:p>
          <a:endParaRPr lang="ru-RU"/>
        </a:p>
      </dgm:t>
    </dgm:pt>
    <dgm:pt modelId="{089191AD-34AB-4C1C-8AE8-9FBB30779F4F}" type="pres">
      <dgm:prSet presAssocID="{84B8D078-E877-4322-8C0A-6449D45668BA}" presName="picture1" presStyleCnt="0"/>
      <dgm:spPr/>
    </dgm:pt>
    <dgm:pt modelId="{F55D88E4-1FC9-442D-B760-0D6707CB0663}" type="pres">
      <dgm:prSet presAssocID="{84B8D078-E877-4322-8C0A-6449D45668BA}" presName="imageRepeatNode" presStyleLbl="fgImgPlace1" presStyleIdx="0" presStyleCnt="1" custScaleX="77913" custScaleY="77913"/>
      <dgm:spPr/>
      <dgm:t>
        <a:bodyPr/>
        <a:lstStyle/>
        <a:p>
          <a:endParaRPr lang="ru-RU"/>
        </a:p>
      </dgm:t>
    </dgm:pt>
  </dgm:ptLst>
  <dgm:cxnLst>
    <dgm:cxn modelId="{1E21DC05-0DF3-4713-83E5-862D8BEFC1C2}" type="presOf" srcId="{4A89035F-3F96-4613-A7B4-97D350D558A9}" destId="{21209A2D-B1F4-4016-9CBF-51BC307CAC6E}" srcOrd="0" destOrd="0" presId="urn:microsoft.com/office/officeart/2008/layout/AscendingPictureAccentProcess"/>
    <dgm:cxn modelId="{32232664-3D1E-4654-8BBD-4704C4839289}" type="presOf" srcId="{2CC15245-487E-4ABF-ACE3-03BD8100DA9C}" destId="{80F42408-EA0A-49D0-8AFD-68C1831BDCC0}" srcOrd="0" destOrd="0" presId="urn:microsoft.com/office/officeart/2008/layout/AscendingPictureAccentProcess"/>
    <dgm:cxn modelId="{89715DE9-75C1-4FC0-9E09-7C41DF0C7262}" type="presOf" srcId="{84B8D078-E877-4322-8C0A-6449D45668BA}" destId="{F55D88E4-1FC9-442D-B760-0D6707CB0663}" srcOrd="0" destOrd="0" presId="urn:microsoft.com/office/officeart/2008/layout/AscendingPictureAccentProcess"/>
    <dgm:cxn modelId="{6F680491-18B1-4483-827B-3CE0BBAEB4C6}" srcId="{2CC15245-487E-4ABF-ACE3-03BD8100DA9C}" destId="{4A89035F-3F96-4613-A7B4-97D350D558A9}" srcOrd="0" destOrd="0" parTransId="{A295C226-A03D-4A69-AB24-6AF045BBF573}" sibTransId="{84B8D078-E877-4322-8C0A-6449D45668BA}"/>
    <dgm:cxn modelId="{36281C2E-F42C-49A8-BF3D-469A55F6F8C0}" type="presParOf" srcId="{80F42408-EA0A-49D0-8AFD-68C1831BDCC0}" destId="{21209A2D-B1F4-4016-9CBF-51BC307CAC6E}" srcOrd="0" destOrd="0" presId="urn:microsoft.com/office/officeart/2008/layout/AscendingPictureAccentProcess"/>
    <dgm:cxn modelId="{0FACB4E1-833A-4BCA-919A-3BDB0EB517F0}" type="presParOf" srcId="{80F42408-EA0A-49D0-8AFD-68C1831BDCC0}" destId="{089191AD-34AB-4C1C-8AE8-9FBB30779F4F}" srcOrd="1" destOrd="0" presId="urn:microsoft.com/office/officeart/2008/layout/AscendingPictureAccentProcess"/>
    <dgm:cxn modelId="{8B5E6948-4FEA-4FC6-8F3E-9D8FD4C0A810}" type="presParOf" srcId="{089191AD-34AB-4C1C-8AE8-9FBB30779F4F}" destId="{F55D88E4-1FC9-442D-B760-0D6707CB0663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C15245-487E-4ABF-ACE3-03BD8100DA9C}" type="doc">
      <dgm:prSet loTypeId="urn:microsoft.com/office/officeart/2008/layout/AscendingPictureAccentProcess" loCatId="picture" qsTypeId="urn:microsoft.com/office/officeart/2005/8/quickstyle/simple1#7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4A89035F-3F96-4613-A7B4-97D350D558A9}">
      <dgm:prSet phldrT="[Текст]" custT="1"/>
      <dgm:spPr>
        <a:noFill/>
        <a:ln>
          <a:solidFill>
            <a:schemeClr val="accent2"/>
          </a:solidFill>
        </a:ln>
      </dgm:spPr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Обеспечение потребности населения в качественных и доступных транспортных услугах</a:t>
          </a:r>
          <a:endParaRPr lang="ru-RU" sz="1400" dirty="0">
            <a:solidFill>
              <a:schemeClr val="tx1"/>
            </a:solidFill>
          </a:endParaRPr>
        </a:p>
      </dgm:t>
    </dgm:pt>
    <dgm:pt modelId="{A295C226-A03D-4A69-AB24-6AF045BBF573}" type="parTrans" cxnId="{6F680491-18B1-4483-827B-3CE0BBAEB4C6}">
      <dgm:prSet/>
      <dgm:spPr/>
      <dgm:t>
        <a:bodyPr/>
        <a:lstStyle/>
        <a:p>
          <a:endParaRPr lang="ru-RU"/>
        </a:p>
      </dgm:t>
    </dgm:pt>
    <dgm:pt modelId="{84B8D078-E877-4322-8C0A-6449D45668BA}" type="sibTrans" cxnId="{6F680491-18B1-4483-827B-3CE0BBAEB4C6}">
      <dgm:prSet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t="-1000" b="-1000"/>
          </a:stretch>
        </a:blipFill>
        <a:ln>
          <a:solidFill>
            <a:schemeClr val="accent2"/>
          </a:solidFill>
        </a:ln>
      </dgm:spPr>
      <dgm:t>
        <a:bodyPr/>
        <a:lstStyle/>
        <a:p>
          <a:endParaRPr lang="ru-RU"/>
        </a:p>
      </dgm:t>
    </dgm:pt>
    <dgm:pt modelId="{80F42408-EA0A-49D0-8AFD-68C1831BDCC0}" type="pres">
      <dgm:prSet presAssocID="{2CC15245-487E-4ABF-ACE3-03BD8100DA9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1209A2D-B1F4-4016-9CBF-51BC307CAC6E}" type="pres">
      <dgm:prSet presAssocID="{4A89035F-3F96-4613-A7B4-97D350D558A9}" presName="parTx1" presStyleLbl="node1" presStyleIdx="0" presStyleCnt="1" custScaleX="113636" custScaleY="148094"/>
      <dgm:spPr/>
      <dgm:t>
        <a:bodyPr/>
        <a:lstStyle/>
        <a:p>
          <a:endParaRPr lang="ru-RU"/>
        </a:p>
      </dgm:t>
    </dgm:pt>
    <dgm:pt modelId="{089191AD-34AB-4C1C-8AE8-9FBB30779F4F}" type="pres">
      <dgm:prSet presAssocID="{84B8D078-E877-4322-8C0A-6449D45668BA}" presName="picture1" presStyleCnt="0"/>
      <dgm:spPr/>
    </dgm:pt>
    <dgm:pt modelId="{F55D88E4-1FC9-442D-B760-0D6707CB0663}" type="pres">
      <dgm:prSet presAssocID="{84B8D078-E877-4322-8C0A-6449D45668BA}" presName="imageRepeatNode" presStyleLbl="fgImgPlace1" presStyleIdx="0" presStyleCnt="1" custScaleX="77913" custScaleY="77913"/>
      <dgm:spPr/>
      <dgm:t>
        <a:bodyPr/>
        <a:lstStyle/>
        <a:p>
          <a:endParaRPr lang="ru-RU"/>
        </a:p>
      </dgm:t>
    </dgm:pt>
  </dgm:ptLst>
  <dgm:cxnLst>
    <dgm:cxn modelId="{643A53CC-2D39-4381-89B2-96BFC8DF977F}" type="presOf" srcId="{4A89035F-3F96-4613-A7B4-97D350D558A9}" destId="{21209A2D-B1F4-4016-9CBF-51BC307CAC6E}" srcOrd="0" destOrd="0" presId="urn:microsoft.com/office/officeart/2008/layout/AscendingPictureAccentProcess"/>
    <dgm:cxn modelId="{8D512A47-508E-40DD-A6C8-D1F9DE752D8E}" type="presOf" srcId="{2CC15245-487E-4ABF-ACE3-03BD8100DA9C}" destId="{80F42408-EA0A-49D0-8AFD-68C1831BDCC0}" srcOrd="0" destOrd="0" presId="urn:microsoft.com/office/officeart/2008/layout/AscendingPictureAccentProcess"/>
    <dgm:cxn modelId="{6F680491-18B1-4483-827B-3CE0BBAEB4C6}" srcId="{2CC15245-487E-4ABF-ACE3-03BD8100DA9C}" destId="{4A89035F-3F96-4613-A7B4-97D350D558A9}" srcOrd="0" destOrd="0" parTransId="{A295C226-A03D-4A69-AB24-6AF045BBF573}" sibTransId="{84B8D078-E877-4322-8C0A-6449D45668BA}"/>
    <dgm:cxn modelId="{4D188C85-3C94-4DFF-B774-ED21DB3125AD}" type="presOf" srcId="{84B8D078-E877-4322-8C0A-6449D45668BA}" destId="{F55D88E4-1FC9-442D-B760-0D6707CB0663}" srcOrd="0" destOrd="0" presId="urn:microsoft.com/office/officeart/2008/layout/AscendingPictureAccentProcess"/>
    <dgm:cxn modelId="{489570F7-73D7-4046-B8F2-E2727F238C19}" type="presParOf" srcId="{80F42408-EA0A-49D0-8AFD-68C1831BDCC0}" destId="{21209A2D-B1F4-4016-9CBF-51BC307CAC6E}" srcOrd="0" destOrd="0" presId="urn:microsoft.com/office/officeart/2008/layout/AscendingPictureAccentProcess"/>
    <dgm:cxn modelId="{77EA83F0-01A3-4655-A51B-536AE71C4FDA}" type="presParOf" srcId="{80F42408-EA0A-49D0-8AFD-68C1831BDCC0}" destId="{089191AD-34AB-4C1C-8AE8-9FBB30779F4F}" srcOrd="1" destOrd="0" presId="urn:microsoft.com/office/officeart/2008/layout/AscendingPictureAccentProcess"/>
    <dgm:cxn modelId="{341E3483-3AAD-4C46-8C32-7F96120096D0}" type="presParOf" srcId="{089191AD-34AB-4C1C-8AE8-9FBB30779F4F}" destId="{F55D88E4-1FC9-442D-B760-0D6707CB0663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CC15245-487E-4ABF-ACE3-03BD8100DA9C}" type="doc">
      <dgm:prSet loTypeId="urn:microsoft.com/office/officeart/2008/layout/AscendingPictureAccentProcess" loCatId="picture" qsTypeId="urn:microsoft.com/office/officeart/2005/8/quickstyle/simple1#8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4A89035F-3F96-4613-A7B4-97D350D558A9}">
      <dgm:prSet phldrT="[Текст]"/>
      <dgm:spPr>
        <a:noFill/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Создание условий для удовлетворения потребностей населения в качественном жилье и жилищно-коммунальных услугах</a:t>
          </a:r>
          <a:endParaRPr lang="ru-RU" dirty="0">
            <a:solidFill>
              <a:schemeClr val="tx1"/>
            </a:solidFill>
          </a:endParaRPr>
        </a:p>
      </dgm:t>
    </dgm:pt>
    <dgm:pt modelId="{A295C226-A03D-4A69-AB24-6AF045BBF573}" type="parTrans" cxnId="{6F680491-18B1-4483-827B-3CE0BBAEB4C6}">
      <dgm:prSet/>
      <dgm:spPr/>
      <dgm:t>
        <a:bodyPr/>
        <a:lstStyle/>
        <a:p>
          <a:endParaRPr lang="ru-RU"/>
        </a:p>
      </dgm:t>
    </dgm:pt>
    <dgm:pt modelId="{84B8D078-E877-4322-8C0A-6449D45668BA}" type="sibTrans" cxnId="{6F680491-18B1-4483-827B-3CE0BBAEB4C6}">
      <dgm:prSet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t="-1000" b="-1000"/>
          </a:stretch>
        </a:blip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80F42408-EA0A-49D0-8AFD-68C1831BDCC0}" type="pres">
      <dgm:prSet presAssocID="{2CC15245-487E-4ABF-ACE3-03BD8100DA9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1209A2D-B1F4-4016-9CBF-51BC307CAC6E}" type="pres">
      <dgm:prSet presAssocID="{4A89035F-3F96-4613-A7B4-97D350D558A9}" presName="parTx1" presStyleLbl="node1" presStyleIdx="0" presStyleCnt="1" custScaleX="113636" custScaleY="148094"/>
      <dgm:spPr/>
      <dgm:t>
        <a:bodyPr/>
        <a:lstStyle/>
        <a:p>
          <a:endParaRPr lang="ru-RU"/>
        </a:p>
      </dgm:t>
    </dgm:pt>
    <dgm:pt modelId="{089191AD-34AB-4C1C-8AE8-9FBB30779F4F}" type="pres">
      <dgm:prSet presAssocID="{84B8D078-E877-4322-8C0A-6449D45668BA}" presName="picture1" presStyleCnt="0"/>
      <dgm:spPr/>
    </dgm:pt>
    <dgm:pt modelId="{F55D88E4-1FC9-442D-B760-0D6707CB0663}" type="pres">
      <dgm:prSet presAssocID="{84B8D078-E877-4322-8C0A-6449D45668BA}" presName="imageRepeatNode" presStyleLbl="fgImgPlace1" presStyleIdx="0" presStyleCnt="1" custScaleX="77913" custScaleY="77913"/>
      <dgm:spPr/>
      <dgm:t>
        <a:bodyPr/>
        <a:lstStyle/>
        <a:p>
          <a:endParaRPr lang="ru-RU"/>
        </a:p>
      </dgm:t>
    </dgm:pt>
  </dgm:ptLst>
  <dgm:cxnLst>
    <dgm:cxn modelId="{D24C2ABF-382E-4BB9-892D-DC3CF2C3016D}" type="presOf" srcId="{2CC15245-487E-4ABF-ACE3-03BD8100DA9C}" destId="{80F42408-EA0A-49D0-8AFD-68C1831BDCC0}" srcOrd="0" destOrd="0" presId="urn:microsoft.com/office/officeart/2008/layout/AscendingPictureAccentProcess"/>
    <dgm:cxn modelId="{51DAC8D4-C06A-4A20-8FEA-9942A9F262E2}" type="presOf" srcId="{84B8D078-E877-4322-8C0A-6449D45668BA}" destId="{F55D88E4-1FC9-442D-B760-0D6707CB0663}" srcOrd="0" destOrd="0" presId="urn:microsoft.com/office/officeart/2008/layout/AscendingPictureAccentProcess"/>
    <dgm:cxn modelId="{6F680491-18B1-4483-827B-3CE0BBAEB4C6}" srcId="{2CC15245-487E-4ABF-ACE3-03BD8100DA9C}" destId="{4A89035F-3F96-4613-A7B4-97D350D558A9}" srcOrd="0" destOrd="0" parTransId="{A295C226-A03D-4A69-AB24-6AF045BBF573}" sibTransId="{84B8D078-E877-4322-8C0A-6449D45668BA}"/>
    <dgm:cxn modelId="{56341BF0-FD14-4E64-BD9B-073D8ABF620A}" type="presOf" srcId="{4A89035F-3F96-4613-A7B4-97D350D558A9}" destId="{21209A2D-B1F4-4016-9CBF-51BC307CAC6E}" srcOrd="0" destOrd="0" presId="urn:microsoft.com/office/officeart/2008/layout/AscendingPictureAccentProcess"/>
    <dgm:cxn modelId="{545E5D33-4C93-4B8E-97FE-D933ADFAA00B}" type="presParOf" srcId="{80F42408-EA0A-49D0-8AFD-68C1831BDCC0}" destId="{21209A2D-B1F4-4016-9CBF-51BC307CAC6E}" srcOrd="0" destOrd="0" presId="urn:microsoft.com/office/officeart/2008/layout/AscendingPictureAccentProcess"/>
    <dgm:cxn modelId="{B65CABEB-19F4-46C3-9170-7157FA7EF98B}" type="presParOf" srcId="{80F42408-EA0A-49D0-8AFD-68C1831BDCC0}" destId="{089191AD-34AB-4C1C-8AE8-9FBB30779F4F}" srcOrd="1" destOrd="0" presId="urn:microsoft.com/office/officeart/2008/layout/AscendingPictureAccentProcess"/>
    <dgm:cxn modelId="{AF9E15DD-E5D5-4357-B07F-99CDB67E8872}" type="presParOf" srcId="{089191AD-34AB-4C1C-8AE8-9FBB30779F4F}" destId="{F55D88E4-1FC9-442D-B760-0D6707CB0663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CC15245-487E-4ABF-ACE3-03BD8100DA9C}" type="doc">
      <dgm:prSet loTypeId="urn:microsoft.com/office/officeart/2008/layout/AscendingPictureAccentProcess" loCatId="picture" qsTypeId="urn:microsoft.com/office/officeart/2005/8/quickstyle/simple1#9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4A89035F-3F96-4613-A7B4-97D350D558A9}">
      <dgm:prSet phldrT="[Текст]"/>
      <dgm:spPr>
        <a:noFill/>
        <a:ln>
          <a:solidFill>
            <a:schemeClr val="accent5"/>
          </a:solidFill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Повышение доступности, качества и эффективности системы образования с учетом потребностей населения МОГО «Ухта»</a:t>
          </a:r>
          <a:endParaRPr lang="ru-RU" dirty="0">
            <a:solidFill>
              <a:schemeClr val="tx1"/>
            </a:solidFill>
          </a:endParaRPr>
        </a:p>
      </dgm:t>
    </dgm:pt>
    <dgm:pt modelId="{A295C226-A03D-4A69-AB24-6AF045BBF573}" type="parTrans" cxnId="{6F680491-18B1-4483-827B-3CE0BBAEB4C6}">
      <dgm:prSet/>
      <dgm:spPr/>
      <dgm:t>
        <a:bodyPr/>
        <a:lstStyle/>
        <a:p>
          <a:endParaRPr lang="ru-RU"/>
        </a:p>
      </dgm:t>
    </dgm:pt>
    <dgm:pt modelId="{84B8D078-E877-4322-8C0A-6449D45668BA}" type="sibTrans" cxnId="{6F680491-18B1-4483-827B-3CE0BBAEB4C6}">
      <dgm:prSet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t="-1000" b="-1000"/>
          </a:stretch>
        </a:blipFill>
        <a:ln>
          <a:solidFill>
            <a:schemeClr val="accent5"/>
          </a:solidFill>
        </a:ln>
      </dgm:spPr>
      <dgm:t>
        <a:bodyPr/>
        <a:lstStyle/>
        <a:p>
          <a:endParaRPr lang="ru-RU"/>
        </a:p>
      </dgm:t>
    </dgm:pt>
    <dgm:pt modelId="{80F42408-EA0A-49D0-8AFD-68C1831BDCC0}" type="pres">
      <dgm:prSet presAssocID="{2CC15245-487E-4ABF-ACE3-03BD8100DA9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1209A2D-B1F4-4016-9CBF-51BC307CAC6E}" type="pres">
      <dgm:prSet presAssocID="{4A89035F-3F96-4613-A7B4-97D350D558A9}" presName="parTx1" presStyleLbl="node1" presStyleIdx="0" presStyleCnt="1" custScaleX="113636" custScaleY="148094"/>
      <dgm:spPr/>
      <dgm:t>
        <a:bodyPr/>
        <a:lstStyle/>
        <a:p>
          <a:endParaRPr lang="ru-RU"/>
        </a:p>
      </dgm:t>
    </dgm:pt>
    <dgm:pt modelId="{089191AD-34AB-4C1C-8AE8-9FBB30779F4F}" type="pres">
      <dgm:prSet presAssocID="{84B8D078-E877-4322-8C0A-6449D45668BA}" presName="picture1" presStyleCnt="0"/>
      <dgm:spPr/>
    </dgm:pt>
    <dgm:pt modelId="{F55D88E4-1FC9-442D-B760-0D6707CB0663}" type="pres">
      <dgm:prSet presAssocID="{84B8D078-E877-4322-8C0A-6449D45668BA}" presName="imageRepeatNode" presStyleLbl="fgImgPlace1" presStyleIdx="0" presStyleCnt="1" custScaleX="77913" custScaleY="77913"/>
      <dgm:spPr/>
      <dgm:t>
        <a:bodyPr/>
        <a:lstStyle/>
        <a:p>
          <a:endParaRPr lang="ru-RU"/>
        </a:p>
      </dgm:t>
    </dgm:pt>
  </dgm:ptLst>
  <dgm:cxnLst>
    <dgm:cxn modelId="{0A3011DB-81E9-4865-9683-AEB36D468350}" type="presOf" srcId="{4A89035F-3F96-4613-A7B4-97D350D558A9}" destId="{21209A2D-B1F4-4016-9CBF-51BC307CAC6E}" srcOrd="0" destOrd="0" presId="urn:microsoft.com/office/officeart/2008/layout/AscendingPictureAccentProcess"/>
    <dgm:cxn modelId="{6F680491-18B1-4483-827B-3CE0BBAEB4C6}" srcId="{2CC15245-487E-4ABF-ACE3-03BD8100DA9C}" destId="{4A89035F-3F96-4613-A7B4-97D350D558A9}" srcOrd="0" destOrd="0" parTransId="{A295C226-A03D-4A69-AB24-6AF045BBF573}" sibTransId="{84B8D078-E877-4322-8C0A-6449D45668BA}"/>
    <dgm:cxn modelId="{1EDDFC65-2DE0-4DD4-A3B9-3CA12931EC4E}" type="presOf" srcId="{84B8D078-E877-4322-8C0A-6449D45668BA}" destId="{F55D88E4-1FC9-442D-B760-0D6707CB0663}" srcOrd="0" destOrd="0" presId="urn:microsoft.com/office/officeart/2008/layout/AscendingPictureAccentProcess"/>
    <dgm:cxn modelId="{7C1DE85D-EF41-46F5-9A2B-4EE72CA4B365}" type="presOf" srcId="{2CC15245-487E-4ABF-ACE3-03BD8100DA9C}" destId="{80F42408-EA0A-49D0-8AFD-68C1831BDCC0}" srcOrd="0" destOrd="0" presId="urn:microsoft.com/office/officeart/2008/layout/AscendingPictureAccentProcess"/>
    <dgm:cxn modelId="{9610500E-9DCF-4784-8346-0D94B05BB0A3}" type="presParOf" srcId="{80F42408-EA0A-49D0-8AFD-68C1831BDCC0}" destId="{21209A2D-B1F4-4016-9CBF-51BC307CAC6E}" srcOrd="0" destOrd="0" presId="urn:microsoft.com/office/officeart/2008/layout/AscendingPictureAccentProcess"/>
    <dgm:cxn modelId="{A6A84523-3A1C-4470-8BE1-EE621AFD34B1}" type="presParOf" srcId="{80F42408-EA0A-49D0-8AFD-68C1831BDCC0}" destId="{089191AD-34AB-4C1C-8AE8-9FBB30779F4F}" srcOrd="1" destOrd="0" presId="urn:microsoft.com/office/officeart/2008/layout/AscendingPictureAccentProcess"/>
    <dgm:cxn modelId="{89596804-0026-4207-ABE3-ED0DFB2981E2}" type="presParOf" srcId="{089191AD-34AB-4C1C-8AE8-9FBB30779F4F}" destId="{F55D88E4-1FC9-442D-B760-0D6707CB0663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09A2D-B1F4-4016-9CBF-51BC307CAC6E}">
      <dsp:nvSpPr>
        <dsp:cNvPr id="0" name=""/>
        <dsp:cNvSpPr/>
      </dsp:nvSpPr>
      <dsp:spPr>
        <a:xfrm>
          <a:off x="630044" y="1885128"/>
          <a:ext cx="3470700" cy="974809"/>
        </a:xfrm>
        <a:prstGeom prst="roundRect">
          <a:avLst/>
        </a:prstGeom>
        <a:noFill/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6478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Оказание социальной поддержки гражданам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677630" y="1932714"/>
        <a:ext cx="3375528" cy="879637"/>
      </dsp:txXfrm>
    </dsp:sp>
    <dsp:sp modelId="{F55D88E4-1FC9-442D-B760-0D6707CB0663}">
      <dsp:nvSpPr>
        <dsp:cNvPr id="0" name=""/>
        <dsp:cNvSpPr/>
      </dsp:nvSpPr>
      <dsp:spPr>
        <a:xfrm>
          <a:off x="147726" y="1316526"/>
          <a:ext cx="1103260" cy="1103425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4000" r="-4000"/>
          </a:stretch>
        </a:blip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09A2D-B1F4-4016-9CBF-51BC307CAC6E}">
      <dsp:nvSpPr>
        <dsp:cNvPr id="0" name=""/>
        <dsp:cNvSpPr/>
      </dsp:nvSpPr>
      <dsp:spPr>
        <a:xfrm>
          <a:off x="630044" y="1706450"/>
          <a:ext cx="3470700" cy="121304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46478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Совершенствование системы физической культуры и спорта, направленной на укрепление здоровья, улучшение качества жизни населения и развитие массового спорта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689260" y="1765666"/>
        <a:ext cx="3352268" cy="1094613"/>
      </dsp:txXfrm>
    </dsp:sp>
    <dsp:sp modelId="{F55D88E4-1FC9-442D-B760-0D6707CB0663}">
      <dsp:nvSpPr>
        <dsp:cNvPr id="0" name=""/>
        <dsp:cNvSpPr/>
      </dsp:nvSpPr>
      <dsp:spPr>
        <a:xfrm>
          <a:off x="147726" y="1256967"/>
          <a:ext cx="1103260" cy="1103425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t="-1000" b="-1000"/>
          </a:stretch>
        </a:blip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0.62163</cdr:x>
      <cdr:y>0.36271</cdr:y>
    </cdr:from>
    <cdr:to>
      <cdr:x>0.74011</cdr:x>
      <cdr:y>0.40671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2842092" y="2036958"/>
          <a:ext cx="541687" cy="2471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ahoma" pitchFamily="34" charset="0"/>
              <a:cs typeface="Tahoma" pitchFamily="34" charset="0"/>
            </a:rPr>
            <a:t>7,7%</a:t>
          </a:r>
        </a:p>
      </cdr:txBody>
    </cdr:sp>
  </cdr:relSizeAnchor>
  <cdr:relSizeAnchor xmlns:cdr="http://schemas.openxmlformats.org/drawingml/2006/chartDrawing">
    <cdr:from>
      <cdr:x>0.49905</cdr:x>
      <cdr:y>0.33791</cdr:y>
    </cdr:from>
    <cdr:to>
      <cdr:x>0.61753</cdr:x>
      <cdr:y>0.38191</cdr:y>
    </cdr:to>
    <cdr:sp macro="" textlink="">
      <cdr:nvSpPr>
        <cdr:cNvPr id="3" name="TextBox 9"/>
        <cdr:cNvSpPr txBox="1"/>
      </cdr:nvSpPr>
      <cdr:spPr>
        <a:xfrm xmlns:a="http://schemas.openxmlformats.org/drawingml/2006/main">
          <a:off x="2281657" y="1897682"/>
          <a:ext cx="541687" cy="2471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ahoma" pitchFamily="34" charset="0"/>
              <a:cs typeface="Tahoma" pitchFamily="34" charset="0"/>
            </a:rPr>
            <a:t>6,1%</a:t>
          </a:r>
        </a:p>
      </cdr:txBody>
    </cdr:sp>
  </cdr:relSizeAnchor>
  <cdr:relSizeAnchor xmlns:cdr="http://schemas.openxmlformats.org/drawingml/2006/chartDrawing">
    <cdr:from>
      <cdr:x>0.19979</cdr:x>
      <cdr:y>0.325</cdr:y>
    </cdr:from>
    <cdr:to>
      <cdr:x>0.31827</cdr:x>
      <cdr:y>0.369</cdr:y>
    </cdr:to>
    <cdr:sp macro="" textlink="">
      <cdr:nvSpPr>
        <cdr:cNvPr id="4" name="TextBox 9"/>
        <cdr:cNvSpPr txBox="1"/>
      </cdr:nvSpPr>
      <cdr:spPr>
        <a:xfrm xmlns:a="http://schemas.openxmlformats.org/drawingml/2006/main">
          <a:off x="913440" y="1825181"/>
          <a:ext cx="541687" cy="2471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ahoma" pitchFamily="34" charset="0"/>
              <a:cs typeface="Tahoma" pitchFamily="34" charset="0"/>
            </a:rPr>
            <a:t>4,0%</a:t>
          </a:r>
        </a:p>
      </cdr:txBody>
    </cdr:sp>
  </cdr:relSizeAnchor>
  <cdr:relSizeAnchor xmlns:cdr="http://schemas.openxmlformats.org/drawingml/2006/chartDrawing">
    <cdr:from>
      <cdr:x>0.26678</cdr:x>
      <cdr:y>0.30094</cdr:y>
    </cdr:from>
    <cdr:to>
      <cdr:x>0.38526</cdr:x>
      <cdr:y>0.34494</cdr:y>
    </cdr:to>
    <cdr:sp macro="" textlink="">
      <cdr:nvSpPr>
        <cdr:cNvPr id="5" name="TextBox 9"/>
        <cdr:cNvSpPr txBox="1"/>
      </cdr:nvSpPr>
      <cdr:spPr>
        <a:xfrm xmlns:a="http://schemas.openxmlformats.org/drawingml/2006/main">
          <a:off x="1219718" y="1690061"/>
          <a:ext cx="541687" cy="2471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>
              <a:latin typeface="Tahoma" pitchFamily="34" charset="0"/>
              <a:cs typeface="Tahoma" pitchFamily="34" charset="0"/>
            </a:rPr>
            <a:t>2</a:t>
          </a:r>
          <a:r>
            <a:rPr lang="ru-RU" sz="1000" b="1" dirty="0" smtClean="0">
              <a:latin typeface="Tahoma" pitchFamily="34" charset="0"/>
              <a:cs typeface="Tahoma" pitchFamily="34" charset="0"/>
            </a:rPr>
            <a:t>,9%</a:t>
          </a:r>
        </a:p>
      </cdr:txBody>
    </cdr:sp>
  </cdr:relSizeAnchor>
  <cdr:relSizeAnchor xmlns:cdr="http://schemas.openxmlformats.org/drawingml/2006/chartDrawing">
    <cdr:from>
      <cdr:x>0.62577</cdr:x>
      <cdr:y>0.29672</cdr:y>
    </cdr:from>
    <cdr:to>
      <cdr:x>0.74425</cdr:x>
      <cdr:y>0.34072</cdr:y>
    </cdr:to>
    <cdr:sp macro="" textlink="">
      <cdr:nvSpPr>
        <cdr:cNvPr id="6" name="TextBox 9"/>
        <cdr:cNvSpPr txBox="1"/>
      </cdr:nvSpPr>
      <cdr:spPr>
        <a:xfrm xmlns:a="http://schemas.openxmlformats.org/drawingml/2006/main">
          <a:off x="2865016" y="1713678"/>
          <a:ext cx="542443" cy="2541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ahoma" pitchFamily="34" charset="0"/>
              <a:cs typeface="Tahoma" pitchFamily="34" charset="0"/>
            </a:rPr>
            <a:t>0,7%</a:t>
          </a:r>
        </a:p>
      </cdr:txBody>
    </cdr:sp>
  </cdr:relSizeAnchor>
  <cdr:relSizeAnchor xmlns:cdr="http://schemas.openxmlformats.org/drawingml/2006/chartDrawing">
    <cdr:from>
      <cdr:x>0.36034</cdr:x>
      <cdr:y>0.28829</cdr:y>
    </cdr:from>
    <cdr:to>
      <cdr:x>0.47882</cdr:x>
      <cdr:y>0.33229</cdr:y>
    </cdr:to>
    <cdr:sp macro="" textlink="">
      <cdr:nvSpPr>
        <cdr:cNvPr id="7" name="TextBox 9"/>
        <cdr:cNvSpPr txBox="1"/>
      </cdr:nvSpPr>
      <cdr:spPr>
        <a:xfrm xmlns:a="http://schemas.openxmlformats.org/drawingml/2006/main">
          <a:off x="1647474" y="1619019"/>
          <a:ext cx="541687" cy="2471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ahoma" pitchFamily="34" charset="0"/>
              <a:cs typeface="Tahoma" pitchFamily="34" charset="0"/>
            </a:rPr>
            <a:t>1,8%</a:t>
          </a:r>
        </a:p>
      </cdr:txBody>
    </cdr:sp>
  </cdr:relSizeAnchor>
  <cdr:relSizeAnchor xmlns:cdr="http://schemas.openxmlformats.org/drawingml/2006/chartDrawing">
    <cdr:from>
      <cdr:x>0.40511</cdr:x>
      <cdr:y>0.25058</cdr:y>
    </cdr:from>
    <cdr:to>
      <cdr:x>0.52359</cdr:x>
      <cdr:y>0.29458</cdr:y>
    </cdr:to>
    <cdr:sp macro="" textlink="">
      <cdr:nvSpPr>
        <cdr:cNvPr id="8" name="TextBox 9"/>
        <cdr:cNvSpPr txBox="1"/>
      </cdr:nvSpPr>
      <cdr:spPr>
        <a:xfrm xmlns:a="http://schemas.openxmlformats.org/drawingml/2006/main">
          <a:off x="1852163" y="1407242"/>
          <a:ext cx="541687" cy="2471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ahoma" pitchFamily="34" charset="0"/>
              <a:cs typeface="Tahoma" pitchFamily="34" charset="0"/>
            </a:rPr>
            <a:t>0,1%</a:t>
          </a:r>
        </a:p>
      </cdr:txBody>
    </cdr:sp>
  </cdr:relSizeAnchor>
  <cdr:relSizeAnchor xmlns:cdr="http://schemas.openxmlformats.org/drawingml/2006/chartDrawing">
    <cdr:from>
      <cdr:x>0.49905</cdr:x>
      <cdr:y>0.27564</cdr:y>
    </cdr:from>
    <cdr:to>
      <cdr:x>0.61753</cdr:x>
      <cdr:y>0.31964</cdr:y>
    </cdr:to>
    <cdr:sp macro="" textlink="">
      <cdr:nvSpPr>
        <cdr:cNvPr id="9" name="TextBox 9"/>
        <cdr:cNvSpPr txBox="1"/>
      </cdr:nvSpPr>
      <cdr:spPr>
        <a:xfrm xmlns:a="http://schemas.openxmlformats.org/drawingml/2006/main">
          <a:off x="2281657" y="1547978"/>
          <a:ext cx="541687" cy="2471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ahoma" pitchFamily="34" charset="0"/>
              <a:cs typeface="Tahoma" pitchFamily="34" charset="0"/>
            </a:rPr>
            <a:t>1,0%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DB30E0-016F-4E11-9243-195179A953A9}" type="datetimeFigureOut">
              <a:rPr lang="ru-RU"/>
              <a:pPr>
                <a:defRPr/>
              </a:pPr>
              <a:t>09.09.2016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7F2A96-1062-465F-88F5-1C6F2EA300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020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7CA662-74B2-4B28-ABB3-F37BEE4D05C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534975-B0AF-416A-8922-74FE679AFB9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AF2184-452A-41EC-A706-72F5F2235A5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1258888" y="115888"/>
            <a:ext cx="7329487" cy="954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cs typeface="Tahoma" pitchFamily="34" charset="0"/>
              </a:rPr>
              <a:t>Финансовое управление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cs typeface="Tahoma" pitchFamily="34" charset="0"/>
              </a:rPr>
              <a:t>администрации МОГО «Ухта»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/>
              <a:pPr>
                <a:defRPr/>
              </a:pPr>
              <a:t>09.09.2016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/>
              <a:pPr>
                <a:defRPr/>
              </a:pPr>
              <a:t>09.09.2016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/>
              <a:pPr>
                <a:defRPr/>
              </a:pPr>
              <a:t>09.09.2016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/>
              <a:pPr>
                <a:defRPr/>
              </a:pPr>
              <a:t>09.09.2016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5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/>
              <a:pPr>
                <a:defRPr/>
              </a:pPr>
              <a:t>09.09.2016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/>
              <a:pPr>
                <a:defRPr/>
              </a:pPr>
              <a:t>09.09.2016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/>
              <a:pPr>
                <a:defRPr/>
              </a:pPr>
              <a:t>09.09.2016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/>
              <a:pPr>
                <a:defRPr/>
              </a:pPr>
              <a:t>09.09.2016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/>
              <a:pPr>
                <a:defRPr/>
              </a:pPr>
              <a:t>09.09.2016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/>
              <a:pPr>
                <a:defRPr/>
              </a:pPr>
              <a:t>09.09.2016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/>
              <a:pPr>
                <a:defRPr/>
              </a:pPr>
              <a:t>09.09.2016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/>
              <a:pPr>
                <a:defRPr/>
              </a:pPr>
              <a:t>09.09.2016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635375" y="0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/>
              <a:pPr>
                <a:defRPr/>
              </a:pPr>
              <a:t>09.09.2016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31" name="Picture 2" descr="C:\Documents and Settings\ahmedova\Рабочий стол\Логотип_новый_без_текста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12700" y="0"/>
            <a:ext cx="22923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rgbClr val="008000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fin.mouhta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</a:t>
            </a:r>
            <a:r>
              <a:rPr lang="ru-RU" sz="3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ГРАЖДАН</a:t>
            </a:r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2988" y="3141663"/>
            <a:ext cx="6985000" cy="1752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>
                <a:solidFill>
                  <a:schemeClr val="tx1"/>
                </a:solidFill>
                <a:ea typeface="+mj-ea"/>
                <a:cs typeface="Tahoma" pitchFamily="34" charset="0"/>
              </a:rPr>
              <a:t>К </a:t>
            </a:r>
            <a:r>
              <a:rPr lang="ru-RU" sz="3000" dirty="0" smtClean="0">
                <a:solidFill>
                  <a:schemeClr val="tx1"/>
                </a:solidFill>
                <a:ea typeface="+mj-ea"/>
                <a:cs typeface="Tahoma" pitchFamily="34" charset="0"/>
              </a:rPr>
              <a:t>БЮДЖЕТУ МОГО </a:t>
            </a:r>
            <a:r>
              <a:rPr lang="ru-RU" sz="3000" dirty="0">
                <a:solidFill>
                  <a:schemeClr val="tx1"/>
                </a:solidFill>
                <a:ea typeface="+mj-ea"/>
                <a:cs typeface="Tahoma" pitchFamily="34" charset="0"/>
              </a:rPr>
              <a:t>«УХТА» НА </a:t>
            </a:r>
            <a:r>
              <a:rPr lang="ru-RU" sz="3000" dirty="0" smtClean="0">
                <a:solidFill>
                  <a:schemeClr val="tx1"/>
                </a:solidFill>
                <a:ea typeface="+mj-ea"/>
                <a:cs typeface="Tahoma" pitchFamily="34" charset="0"/>
              </a:rPr>
              <a:t>2016 ГОД</a:t>
            </a:r>
            <a:endParaRPr lang="ru-RU" sz="3000" dirty="0">
              <a:solidFill>
                <a:schemeClr val="tx1"/>
              </a:solidFill>
              <a:ea typeface="+mj-ea"/>
              <a:cs typeface="Tahoma" pitchFamily="34" charset="0"/>
            </a:endParaRPr>
          </a:p>
        </p:txBody>
      </p:sp>
      <p:pic>
        <p:nvPicPr>
          <p:cNvPr id="15363" name="Picture 2" descr="E:\18 Бюджет для граждан\Ухта_большая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75288"/>
            <a:ext cx="9144000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и форма проекта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1400" dirty="0" smtClean="0"/>
              <a:t>Бюджетным кодексом Российской Федерации установлены единые требования к форме и содержанию проекта решения о бюджете (статья 184.1.).</a:t>
            </a:r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895782"/>
              </p:ext>
            </p:extLst>
          </p:nvPr>
        </p:nvGraphicFramePr>
        <p:xfrm>
          <a:off x="755576" y="1844824"/>
          <a:ext cx="7560840" cy="45452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849030"/>
                <a:gridCol w="1711810"/>
              </a:tblGrid>
              <a:tr h="3618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Номер статьи, приложения к проекту решения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1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Основные характеристики бюджета городского округа (объем доходов, общий объем расходов, дефицит (профицит)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статья 1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1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Общий объем бюджетных ассигнований, направляемых на исполнение публичных нормативных обязательств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статья 2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1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Объем межбюджетных трансфертов, получаемых из других бюджетов в очередном финансовом году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статья 3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1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Распределение бюджетных ассигнований по целевым статьям (муниципальным программам и непрограммным направлениям деятельности), группам видов расходов на очередной финансовый год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приложение 1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1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Ведомственная структура расходов на очередной финансовый год - распределение бюджетных ассигнований по главным распорядителям бюджетных средств, целевым статьям (муниципальным программам и непрограммным направлениям деятельности), группам видов расходов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приложение 2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9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Источники финансирования дефицита бюджета на очередной финансовый год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приложение 3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308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Перечень главных администраторов доходов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приложение 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36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Перечень главных администраторов источников финансирования дефицита бюджета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приложение 5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1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Верхний предел муниципального внутреннего долга по состоянию на 1 января года, следующего за очередным финансовым годом, с указанием в том числе верхнего предела долга по муниципальным гарантиям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статья 11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127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Этапы формирования бюджета</a:t>
            </a:r>
          </a:p>
        </p:txBody>
      </p:sp>
      <p:sp>
        <p:nvSpPr>
          <p:cNvPr id="2457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9B224C-4148-49DC-BA96-D9FC9A68699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smtClean="0"/>
          </a:p>
        </p:txBody>
      </p:sp>
      <p:sp>
        <p:nvSpPr>
          <p:cNvPr id="5" name="Полилиния 4"/>
          <p:cNvSpPr/>
          <p:nvPr/>
        </p:nvSpPr>
        <p:spPr>
          <a:xfrm>
            <a:off x="2544763" y="5297488"/>
            <a:ext cx="5821362" cy="868362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Составление проекта бюджета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(июль – 15 ноября)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2109788" y="4308475"/>
            <a:ext cx="5822950" cy="868363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214044"/>
              <a:satOff val="-3415"/>
              <a:lumOff val="32886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Рассмотрение и утверждение проекта бюджета (15 ноября – 15 декабря)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1630363" y="3319463"/>
            <a:ext cx="5821362" cy="868362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214044"/>
              <a:satOff val="-3415"/>
              <a:lumOff val="32886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Исполнение бюджета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(1 января – 31 декабря)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899592" y="2349500"/>
            <a:ext cx="6037783" cy="868363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Контроль за исполнением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(1 января – 31 декабря)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323528" y="1341438"/>
            <a:ext cx="6110610" cy="868362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1635" tIns="101635" rIns="1089458" bIns="101635" anchor="ctr"/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Рассмотрение и у</a:t>
            </a:r>
            <a:r>
              <a:rPr lang="ru-RU" dirty="0">
                <a:solidFill>
                  <a:schemeClr val="tx1"/>
                </a:solidFill>
                <a:cs typeface="Arial" charset="0"/>
              </a:rPr>
              <a:t>тверждение </a:t>
            </a:r>
            <a:r>
              <a:rPr lang="ru-RU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годового отчета</a:t>
            </a:r>
            <a:r>
              <a:rPr lang="ru-RU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(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передается администрацией в Совет 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не 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позднее 1 мая</a:t>
            </a:r>
            <a:r>
              <a:rPr lang="ru-RU" sz="1400" dirty="0">
                <a:solidFill>
                  <a:schemeClr val="tx1"/>
                </a:solidFill>
                <a:cs typeface="Arial" charset="0"/>
              </a:rPr>
              <a:t>)</a:t>
            </a:r>
          </a:p>
        </p:txBody>
      </p:sp>
      <p:sp>
        <p:nvSpPr>
          <p:cNvPr id="14" name="Полилиния 13"/>
          <p:cNvSpPr/>
          <p:nvPr/>
        </p:nvSpPr>
        <p:spPr>
          <a:xfrm rot="10800000">
            <a:off x="7326313" y="5089525"/>
            <a:ext cx="563562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5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sp>
        <p:nvSpPr>
          <p:cNvPr id="15" name="Полилиния 14"/>
          <p:cNvSpPr/>
          <p:nvPr/>
        </p:nvSpPr>
        <p:spPr>
          <a:xfrm rot="10800000">
            <a:off x="6891338" y="4090988"/>
            <a:ext cx="563562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sp>
        <p:nvSpPr>
          <p:cNvPr id="16" name="Полилиния 15"/>
          <p:cNvSpPr/>
          <p:nvPr/>
        </p:nvSpPr>
        <p:spPr>
          <a:xfrm rot="10800000">
            <a:off x="6456363" y="3116263"/>
            <a:ext cx="563562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5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sp>
        <p:nvSpPr>
          <p:cNvPr id="17" name="Полилиния 16"/>
          <p:cNvSpPr/>
          <p:nvPr/>
        </p:nvSpPr>
        <p:spPr>
          <a:xfrm rot="10800000">
            <a:off x="6021388" y="2127250"/>
            <a:ext cx="565150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graphicFrame>
        <p:nvGraphicFramePr>
          <p:cNvPr id="18" name="Схема 17"/>
          <p:cNvGraphicFramePr/>
          <p:nvPr/>
        </p:nvGraphicFramePr>
        <p:xfrm>
          <a:off x="6258468" y="1237876"/>
          <a:ext cx="2405681" cy="1069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-143344" y="4216417"/>
          <a:ext cx="2405681" cy="1069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Graphic spid="18" grpId="0">
        <p:bldAsOne/>
      </p:bldGraphic>
      <p:bldGraphic spid="1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Участники бюджетного процесса</a:t>
            </a:r>
          </a:p>
        </p:txBody>
      </p:sp>
      <p:sp>
        <p:nvSpPr>
          <p:cNvPr id="2560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4D72E6-63EE-4224-B6CE-BA0F8DD6D78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smtClean="0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195764308"/>
              </p:ext>
            </p:extLst>
          </p:nvPr>
        </p:nvGraphicFramePr>
        <p:xfrm>
          <a:off x="107504" y="980728"/>
          <a:ext cx="892899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3654425" y="31750"/>
            <a:ext cx="4464050" cy="922338"/>
          </a:xfrm>
        </p:spPr>
        <p:txBody>
          <a:bodyPr/>
          <a:lstStyle/>
          <a:p>
            <a:pPr algn="just" eaLnBrk="1" hangingPunct="1"/>
            <a:r>
              <a:rPr lang="ru-RU" smtClean="0"/>
              <a:t>Приоритеты бюджета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2413" y="1439863"/>
            <a:ext cx="8639175" cy="27699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ahoma" pitchFamily="34" charset="0"/>
              <a:cs typeface="Tahoma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dirty="0">
                <a:latin typeface="Tahoma" pitchFamily="34" charset="0"/>
                <a:cs typeface="Tahoma" pitchFamily="34" charset="0"/>
              </a:rPr>
              <a:t>Выполнение задач, поставленных майскими указами Президента Российской Федерации;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2000" dirty="0">
              <a:latin typeface="Tahoma" pitchFamily="34" charset="0"/>
              <a:cs typeface="Tahoma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dirty="0">
                <a:latin typeface="Tahoma" pitchFamily="34" charset="0"/>
                <a:cs typeface="Tahoma" pitchFamily="34" charset="0"/>
              </a:rPr>
              <a:t>Исполнение действующих расходных обязательств.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662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8192ED-A2D5-459B-81E9-7A742E1B446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Майские указы</a:t>
            </a:r>
            <a:br>
              <a:rPr lang="ru-RU" smtClean="0"/>
            </a:br>
            <a:r>
              <a:rPr lang="ru-RU" smtClean="0"/>
              <a:t>Президента Российской Федерации</a:t>
            </a:r>
          </a:p>
        </p:txBody>
      </p:sp>
      <p:sp>
        <p:nvSpPr>
          <p:cNvPr id="2765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48F222-5EEF-4B24-BBFA-38FC63B3110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086692"/>
              </p:ext>
            </p:extLst>
          </p:nvPr>
        </p:nvGraphicFramePr>
        <p:xfrm>
          <a:off x="107504" y="980728"/>
          <a:ext cx="8712968" cy="576114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936104"/>
                <a:gridCol w="6408711"/>
                <a:gridCol w="1368153"/>
              </a:tblGrid>
              <a:tr h="4213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№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УКАЗА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Наименование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Сумма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(млн. рублей)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08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596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Субсидирование части затрат субъектов малого</a:t>
                      </a:r>
                      <a:r>
                        <a:rPr lang="ru-RU" sz="1200" baseline="0" dirty="0" smtClean="0"/>
                        <a:t> и среднего предпринимательства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1,0</a:t>
                      </a:r>
                      <a:endParaRPr lang="ru-RU" sz="1200" dirty="0"/>
                    </a:p>
                  </a:txBody>
                  <a:tcPr/>
                </a:tc>
              </a:tr>
              <a:tr h="451460">
                <a:tc rowSpan="3"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597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Сохранение показателей средней заработной платы педагогических работников и работников учреждений культуры на уровне 2015 года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1 101,5</a:t>
                      </a:r>
                      <a:endParaRPr lang="ru-RU" sz="1200" dirty="0"/>
                    </a:p>
                  </a:txBody>
                  <a:tcPr/>
                </a:tc>
              </a:tr>
              <a:tr h="270876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Поддержка социально ориентированных некоммерческих</a:t>
                      </a:r>
                      <a:r>
                        <a:rPr lang="ru-RU" sz="1200" baseline="0" dirty="0" smtClean="0"/>
                        <a:t> организаций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1,5</a:t>
                      </a:r>
                      <a:endParaRPr lang="ru-RU" sz="1200" dirty="0"/>
                    </a:p>
                  </a:txBody>
                  <a:tcPr/>
                </a:tc>
              </a:tr>
              <a:tr h="45146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Организация,  проведение и участие обучающихся и педагогов в конкурсах, фестивалях, соревнованиях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0,2</a:t>
                      </a:r>
                      <a:endParaRPr lang="ru-RU" sz="1200" dirty="0"/>
                    </a:p>
                  </a:txBody>
                  <a:tcPr/>
                </a:tc>
              </a:tr>
              <a:tr h="451460">
                <a:tc rowSpan="3"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599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Строительство, реконструкция,</a:t>
                      </a:r>
                      <a:r>
                        <a:rPr lang="ru-RU" sz="1200" baseline="0" dirty="0" smtClean="0"/>
                        <a:t> модернизация дошкольных образовательных учреждений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11,8</a:t>
                      </a:r>
                      <a:endParaRPr lang="ru-RU" sz="1200" dirty="0"/>
                    </a:p>
                  </a:txBody>
                  <a:tcPr/>
                </a:tc>
              </a:tr>
              <a:tr h="45146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/>
                        <a:t>Увеличение числа детей в возрасте от 5 до 18 лет, обучающихся по дополнительным образовательным программам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157,0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70876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Повышение квалификации работников общеобразовательных учреждений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/>
                </a:tc>
              </a:tr>
              <a:tr h="270876">
                <a:tc rowSpan="5"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600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Переселение граждан из аварийного жилищного фонда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55,8</a:t>
                      </a:r>
                      <a:endParaRPr lang="ru-RU" sz="1200" dirty="0"/>
                    </a:p>
                  </a:txBody>
                  <a:tcPr/>
                </a:tc>
              </a:tr>
              <a:tr h="270876">
                <a:tc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жильем детей-сирот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15,8</a:t>
                      </a:r>
                      <a:endParaRPr lang="ru-RU" sz="1200" dirty="0"/>
                    </a:p>
                  </a:txBody>
                  <a:tcPr/>
                </a:tc>
              </a:tr>
              <a:tr h="270876">
                <a:tc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жильем молодых</a:t>
                      </a:r>
                      <a:r>
                        <a:rPr lang="ru-RU" sz="1200" baseline="0" dirty="0" smtClean="0"/>
                        <a:t> семей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16,5</a:t>
                      </a:r>
                      <a:endParaRPr lang="ru-RU" sz="1200" dirty="0"/>
                    </a:p>
                  </a:txBody>
                  <a:tcPr/>
                </a:tc>
              </a:tr>
              <a:tr h="270876">
                <a:tc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жильем ветеранов, инвалидов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2,9</a:t>
                      </a:r>
                      <a:endParaRPr lang="ru-RU" sz="1200" dirty="0"/>
                    </a:p>
                  </a:txBody>
                  <a:tcPr/>
                </a:tc>
              </a:tr>
              <a:tr h="45146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Строительство станции водоочистки</a:t>
                      </a:r>
                      <a:r>
                        <a:rPr lang="ru-RU" sz="1200" baseline="0" dirty="0" smtClean="0"/>
                        <a:t> с созданием системы управления комплексом водоснабжения в Пожня - Ель г. Ухта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4,7</a:t>
                      </a:r>
                      <a:endParaRPr lang="ru-RU" sz="1200" dirty="0"/>
                    </a:p>
                  </a:txBody>
                  <a:tcPr/>
                </a:tc>
              </a:tr>
              <a:tr h="45146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Получение</a:t>
                      </a:r>
                      <a:r>
                        <a:rPr lang="ru-RU" sz="1200" baseline="0" dirty="0" smtClean="0"/>
                        <a:t> государственных и муниципальных услуг по принципу «одного окна» по месту пребывания (МФЦ)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12,0</a:t>
                      </a:r>
                      <a:endParaRPr lang="ru-RU" sz="1200" dirty="0"/>
                    </a:p>
                  </a:txBody>
                  <a:tcPr/>
                </a:tc>
              </a:tr>
              <a:tr h="36618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Комплектование</a:t>
                      </a:r>
                      <a:r>
                        <a:rPr lang="ru-RU" sz="1200" baseline="0" dirty="0" smtClean="0"/>
                        <a:t> документных (книжных) фондов библиотек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/>
                </a:tc>
              </a:tr>
              <a:tr h="270876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Итого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1 381,7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Основные характеристики бюджета</a:t>
            </a:r>
          </a:p>
        </p:txBody>
      </p:sp>
      <p:sp>
        <p:nvSpPr>
          <p:cNvPr id="2870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18C1DE-AD17-42EB-8B48-B38965B1487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541931"/>
              </p:ext>
            </p:extLst>
          </p:nvPr>
        </p:nvGraphicFramePr>
        <p:xfrm>
          <a:off x="250825" y="1341438"/>
          <a:ext cx="8496944" cy="18440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124236"/>
                <a:gridCol w="2124236"/>
                <a:gridCol w="2124236"/>
                <a:gridCol w="2124236"/>
              </a:tblGrid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2015 года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Ожидаемое исполнение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2015 года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2016 года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3 609,0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3 507,5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3 149,5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4 076,1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3 877,6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3 149,5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- 467,1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-370,1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2088" y="981075"/>
            <a:ext cx="954087" cy="30797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0825" y="3500438"/>
          <a:ext cx="8514947" cy="3708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51494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Динамика доходов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и расходов бюджета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6841938"/>
              </p:ext>
            </p:extLst>
          </p:nvPr>
        </p:nvGraphicFramePr>
        <p:xfrm>
          <a:off x="374650" y="4127500"/>
          <a:ext cx="8196263" cy="223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76375" y="6392863"/>
            <a:ext cx="1925638" cy="30797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-------Факт-------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27763" y="6408738"/>
            <a:ext cx="1296987" cy="30638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---План---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0450" y="6408738"/>
            <a:ext cx="1116013" cy="30638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---План---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35500" y="6408738"/>
            <a:ext cx="1871663" cy="306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---Ожидаемое---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2738" y="3797300"/>
            <a:ext cx="954087" cy="30797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 txBox="1">
            <a:spLocks/>
          </p:cNvSpPr>
          <p:nvPr/>
        </p:nvSpPr>
        <p:spPr bwMode="auto">
          <a:xfrm>
            <a:off x="3654425" y="31750"/>
            <a:ext cx="502126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000" b="1" u="sng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699" name="Прямоугольник 9"/>
          <p:cNvSpPr>
            <a:spLocks noChangeArrowheads="1"/>
          </p:cNvSpPr>
          <p:nvPr/>
        </p:nvSpPr>
        <p:spPr bwMode="auto">
          <a:xfrm>
            <a:off x="252413" y="2420938"/>
            <a:ext cx="86391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ctr">
              <a:lnSpc>
                <a:spcPts val="2338"/>
              </a:lnSpc>
            </a:pPr>
            <a:r>
              <a:rPr lang="ru-RU" sz="25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ДОХОДЫ МОГО «УХТА»</a:t>
            </a:r>
          </a:p>
        </p:txBody>
      </p:sp>
      <p:sp>
        <p:nvSpPr>
          <p:cNvPr id="29701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603A69-1B70-470B-B1A2-34F2885AA0D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Особенности планирования доходов бюджета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2413" y="1196975"/>
            <a:ext cx="8639175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b="1" dirty="0">
                <a:latin typeface="Tahoma" pitchFamily="34" charset="0"/>
                <a:cs typeface="Tahoma" pitchFamily="34" charset="0"/>
              </a:rPr>
              <a:t>С 1 января 2016 года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b="1" dirty="0">
              <a:latin typeface="Tahoma" pitchFamily="34" charset="0"/>
              <a:cs typeface="Tahoma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Как и в 2015 году МОГО </a:t>
            </a:r>
            <a:r>
              <a:rPr lang="ru-RU" dirty="0">
                <a:latin typeface="Tahoma" pitchFamily="34" charset="0"/>
                <a:cs typeface="Tahoma" pitchFamily="34" charset="0"/>
              </a:rPr>
              <a:t>«Ухта»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отказалось от дополнительного </a:t>
            </a:r>
            <a:r>
              <a:rPr lang="ru-RU" dirty="0">
                <a:latin typeface="Tahoma" pitchFamily="34" charset="0"/>
                <a:cs typeface="Tahoma" pitchFamily="34" charset="0"/>
              </a:rPr>
              <a:t>норматива отчислений в бюджет МОГО «Ухта» от налога на доходы физических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лиц</a:t>
            </a:r>
            <a:r>
              <a:rPr lang="ru-RU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в пользу </a:t>
            </a:r>
            <a:r>
              <a:rPr lang="ru-RU" dirty="0">
                <a:latin typeface="Tahoma" pitchFamily="34" charset="0"/>
                <a:cs typeface="Tahoma" pitchFamily="34" charset="0"/>
              </a:rPr>
              <a:t>дотации  на выравнивание бюджетной обеспеченности муниципальных районов (городских округов) из Фонда финансовой поддержки муниципальных районов (городских округов) в Республике Коми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в </a:t>
            </a:r>
            <a:r>
              <a:rPr lang="ru-RU" dirty="0">
                <a:latin typeface="Tahoma" pitchFamily="34" charset="0"/>
                <a:cs typeface="Tahoma" pitchFamily="34" charset="0"/>
              </a:rPr>
              <a:t>связи с резким снижением поступлений налога на доходы физических лиц в 2014 году и в 2015 годах.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dirty="0">
              <a:latin typeface="Tahoma" pitchFamily="34" charset="0"/>
              <a:cs typeface="Tahoma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ahoma" pitchFamily="34" charset="0"/>
                <a:cs typeface="Tahoma" pitchFamily="34" charset="0"/>
              </a:rPr>
              <a:t>Федеральным законом от 03.12.2012 года № 244-ФЗ «О внесении изменений в Бюджетный кодекс Российской Федерации и отдельные законодательные акты Российской Федерации» увеличивается норматив зачисления в бюджет городского округа платы за негативное воздействие на окружающую среду с 40 процентов до 55 процентов.</a:t>
            </a:r>
          </a:p>
        </p:txBody>
      </p:sp>
      <p:sp>
        <p:nvSpPr>
          <p:cNvPr id="30723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FF2595-F3EB-404E-B14D-83CA389078F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Доходы бюджета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2000" y="1894822"/>
            <a:ext cx="2970162" cy="4924425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cs typeface="Tahoma" pitchFamily="34" charset="0"/>
              </a:rPr>
              <a:t>Налоговые доходы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solidFill>
                <a:schemeClr val="tx1"/>
              </a:solidFill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Налог на доходы физических лиц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Доходы от акцизов на автомобильный и прямогонный бензин, дизельное топливо, моторные масла для дизельных и (или) карбюраторных (инжекторных) двигателей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Налоги на совокупный доход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Налог на имущество физических лиц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Земельный налог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Государственная пошлина по делам, рассматриваемым в судах общей юрисдикции, мировыми судьями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Государственная пошлина за выдачу разрешения на установку рекламной продукции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Государственная пошлина за выдачу специального разрешения на движение по автомобильным дорогам транспортных средств, осуществляющих перевозки опасных, тяжеловесных и (или) крупногабаритных грузов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52000" y="1043945"/>
            <a:ext cx="8640000" cy="432048"/>
          </a:xfrm>
          <a:prstGeom prst="rect">
            <a:avLst/>
          </a:prstGeom>
          <a:solidFill>
            <a:schemeClr val="accent3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chemeClr val="tx1"/>
                </a:solidFill>
                <a:cs typeface="Tahoma" pitchFamily="34" charset="0"/>
              </a:rPr>
              <a:t>Доходы бюджета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724400" y="1476375"/>
            <a:ext cx="0" cy="42227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736725" y="1682750"/>
            <a:ext cx="0" cy="2159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758113" y="1703388"/>
            <a:ext cx="0" cy="2159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736725" y="1671638"/>
            <a:ext cx="6030913" cy="1111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356904" y="1893600"/>
            <a:ext cx="2790724" cy="4524315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cs typeface="Tahoma" pitchFamily="34" charset="0"/>
              </a:rPr>
              <a:t>Неналоговые доходы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1"/>
              </a:solidFill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Доходы от </a:t>
            </a:r>
            <a:r>
              <a:rPr lang="ru-RU" sz="1200" dirty="0" smtClean="0">
                <a:solidFill>
                  <a:schemeClr val="tx1"/>
                </a:solidFill>
                <a:cs typeface="Tahoma" pitchFamily="34" charset="0"/>
              </a:rPr>
              <a:t>использования </a:t>
            </a: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имущества, находящегося в муниципальной собственности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Плата за негативное воздействие на окружающую среду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Доходы от оказания платных услуг получателями средств бюджетов городских округов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Доходы от компенсации затрат бюджетов городских округов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Доходы от реализации имущества, находящегося в муниципальной собственности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Доходы от продажи земельных участков, находящихся в муниципальной собственности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Платежи, взимаемые органами местного самоуправления городских округов за выполнение определенных функций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Штрафы, санкции, возмещение ущерба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25848" y="1893600"/>
            <a:ext cx="2566152" cy="2000548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cs typeface="Tahoma" pitchFamily="34" charset="0"/>
              </a:rPr>
              <a:t>Безвозмездные поступления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Дотации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Субсидии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Субвенции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Иные межбюджетные трансферты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Прочие безвозмездные поступления от юридических и физических лиц</a:t>
            </a:r>
          </a:p>
        </p:txBody>
      </p:sp>
      <p:sp>
        <p:nvSpPr>
          <p:cNvPr id="3176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E7FA18-1C0D-48A2-BEF5-67E533BEC1B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0825" y="1255713"/>
          <a:ext cx="8685213" cy="5126991"/>
        </p:xfrm>
        <a:graphic>
          <a:graphicData uri="http://schemas.openxmlformats.org/drawingml/2006/table">
            <a:tbl>
              <a:tblPr/>
              <a:tblGrid>
                <a:gridCol w="5864225"/>
                <a:gridCol w="1512888"/>
                <a:gridCol w="1308100"/>
              </a:tblGrid>
              <a:tr h="857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Нормативы отчислений до реформы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(2002 год)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Нормативы отчислений после реформы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(2015 год)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прибыль (доход) организаций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доходы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37,88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Акцизы на спирт питьевой, водку, ликероводочные изделия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добычу полезных ископаемых в виде углеводородного сырья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добычу общераспространенных полезных ископаемых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с продаж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взимаемый по упрощенной системе налогообложения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Единый сельскохозяйственный налог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имущество предприятий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имущество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Земельный налог сельскохозяйственного назначения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Земельный налог на земли городов и поселков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37" name="Заголовок 1"/>
          <p:cNvSpPr txBox="1">
            <a:spLocks/>
          </p:cNvSpPr>
          <p:nvPr/>
        </p:nvSpPr>
        <p:spPr bwMode="auto">
          <a:xfrm>
            <a:off x="3654425" y="73025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Налоги, оставшиеся у местного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самоуправления </a:t>
            </a:r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после реформы</a:t>
            </a:r>
          </a:p>
        </p:txBody>
      </p:sp>
      <p:sp>
        <p:nvSpPr>
          <p:cNvPr id="3283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B7C1C4-AE00-4722-851E-C8A37570C11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2"/>
          <p:cNvSpPr>
            <a:spLocks noChangeArrowheads="1"/>
          </p:cNvSpPr>
          <p:nvPr/>
        </p:nvSpPr>
        <p:spPr bwMode="auto">
          <a:xfrm>
            <a:off x="4284663" y="1508125"/>
            <a:ext cx="446405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latin typeface="Tahoma" pitchFamily="34" charset="0"/>
                <a:cs typeface="Tahoma" pitchFamily="34" charset="0"/>
              </a:rPr>
              <a:t>Уважаемые </a:t>
            </a:r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жители</a:t>
            </a:r>
            <a:r>
              <a:rPr lang="en-US" sz="12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муниципального образования городского округа « Ухта»!</a:t>
            </a:r>
            <a:endParaRPr lang="ru-RU" sz="1200" b="1" dirty="0"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200" dirty="0">
              <a:latin typeface="Tahoma" pitchFamily="34" charset="0"/>
            </a:endParaRPr>
          </a:p>
          <a:p>
            <a:pPr algn="just"/>
            <a:r>
              <a:rPr lang="ru-RU" sz="1200" dirty="0">
                <a:latin typeface="Tahoma" pitchFamily="34" charset="0"/>
              </a:rPr>
              <a:t>	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Представляем вашему вниманию «Бюджет для граждан», который познакомит вас с основными положениями проекта бюджета МОГО «Ухта» на 2016 год. </a:t>
            </a:r>
          </a:p>
          <a:p>
            <a:pPr algn="just"/>
            <a:r>
              <a:rPr lang="ru-RU" sz="1200" dirty="0">
                <a:latin typeface="Tahoma" pitchFamily="34" charset="0"/>
                <a:cs typeface="Tahoma" pitchFamily="34" charset="0"/>
              </a:rPr>
              <a:t>	Информация в доступной форме знакомит Вас с основными целями, задачами и приоритетными направлениями бюджетной политики МОГО «Ухта», основными характеристиками бюджета МОГО «Ухта».</a:t>
            </a:r>
          </a:p>
          <a:p>
            <a:pPr algn="just"/>
            <a:r>
              <a:rPr lang="ru-RU" sz="1200" dirty="0">
                <a:latin typeface="Tahoma" pitchFamily="34" charset="0"/>
                <a:cs typeface="Tahoma" pitchFamily="34" charset="0"/>
              </a:rPr>
              <a:t>	Потребуется не только повышать эффективность расходов, но и проводить большую работу по выявлению имеющихся финансовых ресурсов и дополнительных источников доходов.</a:t>
            </a:r>
          </a:p>
          <a:p>
            <a:pPr algn="just"/>
            <a:r>
              <a:rPr lang="ru-RU" sz="1200" dirty="0">
                <a:latin typeface="Tahoma" pitchFamily="34" charset="0"/>
                <a:cs typeface="Tahoma" pitchFamily="34" charset="0"/>
              </a:rPr>
              <a:t>	В работе над проектом бюджета мы уделяем особое внимание повышению открытости и прозрачности этого процесса.</a:t>
            </a:r>
          </a:p>
          <a:p>
            <a:pPr algn="just"/>
            <a:r>
              <a:rPr lang="ru-RU" sz="1200" dirty="0">
                <a:latin typeface="Tahoma" pitchFamily="34" charset="0"/>
                <a:cs typeface="Tahoma" pitchFamily="34" charset="0"/>
              </a:rPr>
              <a:t>	Мы открыты для Ваших замечаний и предложений.</a:t>
            </a:r>
          </a:p>
          <a:p>
            <a:pPr algn="r"/>
            <a:r>
              <a:rPr lang="ru-RU" sz="1200" dirty="0">
                <a:latin typeface="Tahoma" pitchFamily="34" charset="0"/>
                <a:cs typeface="Tahoma" pitchFamily="34" charset="0"/>
              </a:rPr>
              <a:t>С уважением, </a:t>
            </a:r>
          </a:p>
          <a:p>
            <a:pPr algn="r"/>
            <a:r>
              <a:rPr lang="ru-RU" sz="1200" dirty="0">
                <a:latin typeface="Tahoma" pitchFamily="34" charset="0"/>
                <a:cs typeface="Tahoma" pitchFamily="34" charset="0"/>
              </a:rPr>
              <a:t>руководитель администрации МОГО «Ухта» </a:t>
            </a:r>
          </a:p>
          <a:p>
            <a:pPr algn="r"/>
            <a:r>
              <a:rPr lang="ru-RU" sz="1200" dirty="0">
                <a:latin typeface="Tahoma" pitchFamily="34" charset="0"/>
                <a:cs typeface="Tahoma" pitchFamily="34" charset="0"/>
              </a:rPr>
              <a:t>А.Е. </a:t>
            </a:r>
            <a:r>
              <a:rPr lang="ru-RU" sz="1200" dirty="0" err="1">
                <a:latin typeface="Tahoma" pitchFamily="34" charset="0"/>
                <a:cs typeface="Tahoma" pitchFamily="34" charset="0"/>
              </a:rPr>
              <a:t>Бусырев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41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4CE7E0-BDCE-49F3-9F97-5FD6819E3DE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mtClean="0"/>
          </a:p>
        </p:txBody>
      </p:sp>
      <p:pic>
        <p:nvPicPr>
          <p:cNvPr id="17412" name="Picture 2" descr="http://www.uhtagrad.ru/assets/image-cache/c627526/v627526637/3d2a6/DbBHugUN9f0.1219fcf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528763"/>
            <a:ext cx="24765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ирог 9"/>
          <p:cNvSpPr/>
          <p:nvPr/>
        </p:nvSpPr>
        <p:spPr>
          <a:xfrm>
            <a:off x="2344763" y="1439116"/>
            <a:ext cx="4317922" cy="4317922"/>
          </a:xfrm>
          <a:prstGeom prst="pie">
            <a:avLst>
              <a:gd name="adj1" fmla="val 10762547"/>
              <a:gd name="adj2" fmla="val 1620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ирог 12"/>
          <p:cNvSpPr/>
          <p:nvPr/>
        </p:nvSpPr>
        <p:spPr>
          <a:xfrm>
            <a:off x="2520000" y="1620000"/>
            <a:ext cx="3960440" cy="3960440"/>
          </a:xfrm>
          <a:prstGeom prst="pie">
            <a:avLst>
              <a:gd name="adj1" fmla="val 10762547"/>
              <a:gd name="adj2" fmla="val 16200000"/>
            </a:avLst>
          </a:prstGeom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ирог 13"/>
          <p:cNvSpPr/>
          <p:nvPr/>
        </p:nvSpPr>
        <p:spPr>
          <a:xfrm rot="5400000">
            <a:off x="2521259" y="1418109"/>
            <a:ext cx="4317922" cy="4317922"/>
          </a:xfrm>
          <a:prstGeom prst="pie">
            <a:avLst>
              <a:gd name="adj1" fmla="val 10762547"/>
              <a:gd name="adj2" fmla="val 1620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ирог 15"/>
          <p:cNvSpPr/>
          <p:nvPr/>
        </p:nvSpPr>
        <p:spPr>
          <a:xfrm rot="5400000">
            <a:off x="2711017" y="1597966"/>
            <a:ext cx="3960440" cy="3960440"/>
          </a:xfrm>
          <a:prstGeom prst="pie">
            <a:avLst>
              <a:gd name="adj1" fmla="val 10762547"/>
              <a:gd name="adj2" fmla="val 16200000"/>
            </a:avLst>
          </a:prstGeom>
          <a:solidFill>
            <a:schemeClr val="accent2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ирог 16"/>
          <p:cNvSpPr/>
          <p:nvPr/>
        </p:nvSpPr>
        <p:spPr>
          <a:xfrm rot="16200000">
            <a:off x="2338255" y="1626241"/>
            <a:ext cx="4317922" cy="4317922"/>
          </a:xfrm>
          <a:prstGeom prst="pie">
            <a:avLst>
              <a:gd name="adj1" fmla="val 10762547"/>
              <a:gd name="adj2" fmla="val 1620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ирог 17"/>
          <p:cNvSpPr/>
          <p:nvPr/>
        </p:nvSpPr>
        <p:spPr>
          <a:xfrm rot="16200000">
            <a:off x="2496353" y="1815999"/>
            <a:ext cx="3960440" cy="3960440"/>
          </a:xfrm>
          <a:prstGeom prst="pie">
            <a:avLst>
              <a:gd name="adj1" fmla="val 10762547"/>
              <a:gd name="adj2" fmla="val 16200000"/>
            </a:avLst>
          </a:prstGeom>
          <a:solidFill>
            <a:schemeClr val="accent6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ирог 18"/>
          <p:cNvSpPr/>
          <p:nvPr/>
        </p:nvSpPr>
        <p:spPr>
          <a:xfrm rot="10800000">
            <a:off x="2509095" y="1626241"/>
            <a:ext cx="4317922" cy="4317922"/>
          </a:xfrm>
          <a:prstGeom prst="pie">
            <a:avLst>
              <a:gd name="adj1" fmla="val 10762547"/>
              <a:gd name="adj2" fmla="val 1620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ирог 19"/>
          <p:cNvSpPr/>
          <p:nvPr/>
        </p:nvSpPr>
        <p:spPr>
          <a:xfrm rot="10800000">
            <a:off x="2700000" y="1822034"/>
            <a:ext cx="3960440" cy="3960440"/>
          </a:xfrm>
          <a:prstGeom prst="pie">
            <a:avLst>
              <a:gd name="adj1" fmla="val 10762547"/>
              <a:gd name="adj2" fmla="val 16200000"/>
            </a:avLst>
          </a:prstGeom>
          <a:solidFill>
            <a:schemeClr val="accent3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36888" y="2387600"/>
            <a:ext cx="1477962" cy="10779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Налог на</a:t>
            </a:r>
          </a:p>
          <a:p>
            <a:pPr algn="r">
              <a:defRPr/>
            </a:pPr>
            <a:r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доходы</a:t>
            </a:r>
          </a:p>
          <a:p>
            <a:pPr algn="r">
              <a:defRPr/>
            </a:pPr>
            <a:r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физических</a:t>
            </a:r>
          </a:p>
          <a:p>
            <a:pPr algn="r">
              <a:defRPr/>
            </a:pPr>
            <a:r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лиц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59075" y="3767138"/>
            <a:ext cx="1741488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Транспортный</a:t>
            </a:r>
          </a:p>
          <a:p>
            <a:pPr algn="r">
              <a:defRPr/>
            </a:pPr>
            <a:r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налог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67250" y="3746500"/>
            <a:ext cx="14065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Земельный</a:t>
            </a:r>
          </a:p>
          <a:p>
            <a:pPr>
              <a:defRPr/>
            </a:pPr>
            <a:r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налог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79950" y="2379663"/>
            <a:ext cx="1477963" cy="10779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Налог на</a:t>
            </a:r>
          </a:p>
          <a:p>
            <a:pPr>
              <a:defRPr/>
            </a:pPr>
            <a:r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имущество</a:t>
            </a:r>
          </a:p>
          <a:p>
            <a:pPr>
              <a:defRPr/>
            </a:pPr>
            <a:r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физических</a:t>
            </a:r>
          </a:p>
          <a:p>
            <a:pPr>
              <a:defRPr/>
            </a:pPr>
            <a:r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лиц</a:t>
            </a:r>
          </a:p>
        </p:txBody>
      </p:sp>
      <p:sp>
        <p:nvSpPr>
          <p:cNvPr id="26" name="Овал 25"/>
          <p:cNvSpPr/>
          <p:nvPr/>
        </p:nvSpPr>
        <p:spPr>
          <a:xfrm>
            <a:off x="5834063" y="1660525"/>
            <a:ext cx="684212" cy="68421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383338" y="2509838"/>
            <a:ext cx="684212" cy="68421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911726" y="1055687"/>
            <a:ext cx="922338" cy="93503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911725" y="5564188"/>
            <a:ext cx="1143000" cy="114458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929313" y="4090988"/>
            <a:ext cx="1143000" cy="1143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912938" y="4357688"/>
            <a:ext cx="1754187" cy="175418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811" name="TextBox 32"/>
          <p:cNvSpPr txBox="1">
            <a:spLocks noChangeArrowheads="1"/>
          </p:cNvSpPr>
          <p:nvPr/>
        </p:nvSpPr>
        <p:spPr bwMode="auto">
          <a:xfrm>
            <a:off x="6746875" y="1598613"/>
            <a:ext cx="2452688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632523"/>
                </a:solidFill>
                <a:latin typeface="Tahoma" pitchFamily="34" charset="0"/>
                <a:cs typeface="Tahoma" pitchFamily="34" charset="0"/>
              </a:rPr>
              <a:t>Налог оплачивается </a:t>
            </a:r>
          </a:p>
          <a:p>
            <a:r>
              <a:rPr lang="ru-RU" sz="1000" b="1" dirty="0">
                <a:solidFill>
                  <a:srgbClr val="632523"/>
                </a:solidFill>
                <a:latin typeface="Tahoma" pitchFamily="34" charset="0"/>
                <a:cs typeface="Tahoma" pitchFamily="34" charset="0"/>
              </a:rPr>
              <a:t>исходя из кадастровой стоимости</a:t>
            </a:r>
          </a:p>
          <a:p>
            <a:r>
              <a:rPr lang="ru-RU" sz="1000" b="1" dirty="0">
                <a:solidFill>
                  <a:srgbClr val="632523"/>
                </a:solidFill>
                <a:latin typeface="Tahoma" pitchFamily="34" charset="0"/>
                <a:cs typeface="Tahoma" pitchFamily="34" charset="0"/>
              </a:rPr>
              <a:t>объекта налогообложения 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(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решение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Совета МОГО «Ухта» 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от 20.11.2014 № 331)</a:t>
            </a:r>
          </a:p>
        </p:txBody>
      </p:sp>
      <p:sp>
        <p:nvSpPr>
          <p:cNvPr id="33812" name="TextBox 36"/>
          <p:cNvSpPr txBox="1">
            <a:spLocks noChangeArrowheads="1"/>
          </p:cNvSpPr>
          <p:nvPr/>
        </p:nvSpPr>
        <p:spPr bwMode="auto">
          <a:xfrm>
            <a:off x="5951538" y="1836738"/>
            <a:ext cx="45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2%</a:t>
            </a:r>
          </a:p>
        </p:txBody>
      </p:sp>
      <p:sp>
        <p:nvSpPr>
          <p:cNvPr id="33813" name="TextBox 37"/>
          <p:cNvSpPr txBox="1">
            <a:spLocks noChangeArrowheads="1"/>
          </p:cNvSpPr>
          <p:nvPr/>
        </p:nvSpPr>
        <p:spPr bwMode="auto">
          <a:xfrm>
            <a:off x="6419850" y="2697163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0,5%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91238" y="4387850"/>
            <a:ext cx="91598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0,3%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16500" y="5875338"/>
            <a:ext cx="9159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1,5%</a:t>
            </a:r>
          </a:p>
        </p:txBody>
      </p:sp>
      <p:sp>
        <p:nvSpPr>
          <p:cNvPr id="33816" name="TextBox 41"/>
          <p:cNvSpPr txBox="1">
            <a:spLocks noChangeArrowheads="1"/>
          </p:cNvSpPr>
          <p:nvPr/>
        </p:nvSpPr>
        <p:spPr bwMode="auto">
          <a:xfrm>
            <a:off x="2403475" y="4541838"/>
            <a:ext cx="776288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10 руб.</a:t>
            </a:r>
          </a:p>
          <a:p>
            <a:r>
              <a:rPr lang="ru-RU" sz="120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15 руб.</a:t>
            </a:r>
          </a:p>
          <a:p>
            <a:r>
              <a:rPr lang="ru-RU" sz="120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20 руб.</a:t>
            </a:r>
          </a:p>
          <a:p>
            <a:r>
              <a:rPr lang="ru-RU" sz="120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30 руб.</a:t>
            </a:r>
          </a:p>
          <a:p>
            <a:r>
              <a:rPr lang="ru-RU" sz="120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50 руб.</a:t>
            </a:r>
          </a:p>
          <a:p>
            <a:r>
              <a:rPr lang="ru-RU" sz="120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75 руб.</a:t>
            </a:r>
          </a:p>
          <a:p>
            <a:r>
              <a:rPr lang="ru-RU" sz="120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150 руб.</a:t>
            </a:r>
          </a:p>
        </p:txBody>
      </p:sp>
      <p:sp>
        <p:nvSpPr>
          <p:cNvPr id="33817" name="TextBox 42"/>
          <p:cNvSpPr txBox="1">
            <a:spLocks noChangeArrowheads="1"/>
          </p:cNvSpPr>
          <p:nvPr/>
        </p:nvSpPr>
        <p:spPr bwMode="auto">
          <a:xfrm>
            <a:off x="7096125" y="3511550"/>
            <a:ext cx="1963738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solidFill>
                  <a:srgbClr val="4F6228"/>
                </a:solidFill>
                <a:latin typeface="Tahoma" pitchFamily="34" charset="0"/>
                <a:cs typeface="Tahoma" pitchFamily="34" charset="0"/>
              </a:rPr>
              <a:t>Ставка налога</a:t>
            </a:r>
          </a:p>
          <a:p>
            <a:r>
              <a:rPr lang="ru-RU" sz="1000" b="1">
                <a:solidFill>
                  <a:srgbClr val="4F6228"/>
                </a:solidFill>
                <a:latin typeface="Tahoma" pitchFamily="34" charset="0"/>
                <a:cs typeface="Tahoma" pitchFamily="34" charset="0"/>
              </a:rPr>
              <a:t>от кадастровой стоимости</a:t>
            </a:r>
          </a:p>
          <a:p>
            <a:r>
              <a:rPr lang="ru-RU" sz="1000" b="1">
                <a:solidFill>
                  <a:srgbClr val="4F6228"/>
                </a:solidFill>
                <a:latin typeface="Tahoma" pitchFamily="34" charset="0"/>
                <a:cs typeface="Tahoma" pitchFamily="34" charset="0"/>
              </a:rPr>
              <a:t>земельных участков</a:t>
            </a:r>
          </a:p>
          <a:p>
            <a:r>
              <a:rPr lang="ru-RU" sz="1000">
                <a:latin typeface="Tahoma" pitchFamily="34" charset="0"/>
                <a:cs typeface="Tahoma" pitchFamily="34" charset="0"/>
              </a:rPr>
              <a:t>занятых жилищным </a:t>
            </a:r>
          </a:p>
          <a:p>
            <a:r>
              <a:rPr lang="ru-RU" sz="1000">
                <a:latin typeface="Tahoma" pitchFamily="34" charset="0"/>
                <a:cs typeface="Tahoma" pitchFamily="34" charset="0"/>
              </a:rPr>
              <a:t>фондом,</a:t>
            </a:r>
          </a:p>
          <a:p>
            <a:r>
              <a:rPr lang="ru-RU" sz="1000">
                <a:latin typeface="Tahoma" pitchFamily="34" charset="0"/>
                <a:cs typeface="Tahoma" pitchFamily="34" charset="0"/>
              </a:rPr>
              <a:t>сельскохозяйственного </a:t>
            </a:r>
          </a:p>
          <a:p>
            <a:r>
              <a:rPr lang="ru-RU" sz="1000">
                <a:latin typeface="Tahoma" pitchFamily="34" charset="0"/>
                <a:cs typeface="Tahoma" pitchFamily="34" charset="0"/>
              </a:rPr>
              <a:t>назначения</a:t>
            </a:r>
          </a:p>
          <a:p>
            <a:r>
              <a:rPr lang="ru-RU" sz="1000">
                <a:latin typeface="Tahoma" pitchFamily="34" charset="0"/>
                <a:cs typeface="Tahoma" pitchFamily="34" charset="0"/>
              </a:rPr>
              <a:t>или приобретенных </a:t>
            </a:r>
          </a:p>
          <a:p>
            <a:r>
              <a:rPr lang="ru-RU" sz="1000">
                <a:latin typeface="Tahoma" pitchFamily="34" charset="0"/>
                <a:cs typeface="Tahoma" pitchFamily="34" charset="0"/>
              </a:rPr>
              <a:t>(предоставленных) для </a:t>
            </a:r>
          </a:p>
          <a:p>
            <a:r>
              <a:rPr lang="ru-RU" sz="1000">
                <a:latin typeface="Tahoma" pitchFamily="34" charset="0"/>
                <a:cs typeface="Tahoma" pitchFamily="34" charset="0"/>
              </a:rPr>
              <a:t>личного подсобного </a:t>
            </a:r>
          </a:p>
          <a:p>
            <a:r>
              <a:rPr lang="ru-RU" sz="1000">
                <a:latin typeface="Tahoma" pitchFamily="34" charset="0"/>
                <a:cs typeface="Tahoma" pitchFamily="34" charset="0"/>
              </a:rPr>
              <a:t>хозяйства, садоводства,</a:t>
            </a:r>
          </a:p>
          <a:p>
            <a:r>
              <a:rPr lang="ru-RU" sz="1000">
                <a:latin typeface="Tahoma" pitchFamily="34" charset="0"/>
                <a:cs typeface="Tahoma" pitchFamily="34" charset="0"/>
              </a:rPr>
              <a:t>огородничества,</a:t>
            </a:r>
          </a:p>
          <a:p>
            <a:r>
              <a:rPr lang="ru-RU" sz="1000">
                <a:latin typeface="Tahoma" pitchFamily="34" charset="0"/>
                <a:cs typeface="Tahoma" pitchFamily="34" charset="0"/>
              </a:rPr>
              <a:t>животноводства или </a:t>
            </a:r>
          </a:p>
          <a:p>
            <a:r>
              <a:rPr lang="ru-RU" sz="1000">
                <a:latin typeface="Tahoma" pitchFamily="34" charset="0"/>
                <a:cs typeface="Tahoma" pitchFamily="34" charset="0"/>
              </a:rPr>
              <a:t>дачного хозяйства</a:t>
            </a:r>
          </a:p>
        </p:txBody>
      </p:sp>
      <p:sp>
        <p:nvSpPr>
          <p:cNvPr id="33818" name="TextBox 43"/>
          <p:cNvSpPr txBox="1">
            <a:spLocks noChangeArrowheads="1"/>
          </p:cNvSpPr>
          <p:nvPr/>
        </p:nvSpPr>
        <p:spPr bwMode="auto">
          <a:xfrm>
            <a:off x="5054600" y="1344613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0,2%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60325" y="6054725"/>
            <a:ext cx="2027238" cy="6635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820" name="TextBox 45"/>
          <p:cNvSpPr txBox="1">
            <a:spLocks noChangeArrowheads="1"/>
          </p:cNvSpPr>
          <p:nvPr/>
        </p:nvSpPr>
        <p:spPr bwMode="auto">
          <a:xfrm>
            <a:off x="44450" y="6069013"/>
            <a:ext cx="2146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Tahoma" pitchFamily="34" charset="0"/>
                <a:cs typeface="Tahoma" pitchFamily="34" charset="0"/>
              </a:rPr>
              <a:t>Налог поступает</a:t>
            </a:r>
          </a:p>
          <a:p>
            <a:r>
              <a:rPr lang="ru-RU" sz="1200">
                <a:latin typeface="Tahoma" pitchFamily="34" charset="0"/>
                <a:cs typeface="Tahoma" pitchFamily="34" charset="0"/>
              </a:rPr>
              <a:t>в бюджет Республики Коми</a:t>
            </a:r>
          </a:p>
          <a:p>
            <a:r>
              <a:rPr lang="ru-RU" sz="1200">
                <a:latin typeface="Tahoma" pitchFamily="34" charset="0"/>
                <a:cs typeface="Tahoma" pitchFamily="34" charset="0"/>
              </a:rPr>
              <a:t>в объеме 100 %</a:t>
            </a:r>
          </a:p>
        </p:txBody>
      </p:sp>
      <p:sp>
        <p:nvSpPr>
          <p:cNvPr id="33821" name="TextBox 46"/>
          <p:cNvSpPr txBox="1">
            <a:spLocks noChangeArrowheads="1"/>
          </p:cNvSpPr>
          <p:nvPr/>
        </p:nvSpPr>
        <p:spPr bwMode="auto">
          <a:xfrm>
            <a:off x="44450" y="3625850"/>
            <a:ext cx="2536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Основные ставки налога</a:t>
            </a:r>
          </a:p>
          <a:p>
            <a:r>
              <a:rPr lang="ru-RU" sz="160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на автомобили легковые</a:t>
            </a:r>
          </a:p>
        </p:txBody>
      </p:sp>
      <p:sp>
        <p:nvSpPr>
          <p:cNvPr id="33822" name="TextBox 47"/>
          <p:cNvSpPr txBox="1">
            <a:spLocks noChangeArrowheads="1"/>
          </p:cNvSpPr>
          <p:nvPr/>
        </p:nvSpPr>
        <p:spPr bwMode="auto">
          <a:xfrm>
            <a:off x="127000" y="4249738"/>
            <a:ext cx="17192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Tahoma" pitchFamily="34" charset="0"/>
                <a:cs typeface="Tahoma" pitchFamily="34" charset="0"/>
              </a:rPr>
              <a:t>Мощность двигателя:</a:t>
            </a:r>
          </a:p>
        </p:txBody>
      </p:sp>
      <p:sp>
        <p:nvSpPr>
          <p:cNvPr id="33823" name="TextBox 48"/>
          <p:cNvSpPr txBox="1">
            <a:spLocks noChangeArrowheads="1"/>
          </p:cNvSpPr>
          <p:nvPr/>
        </p:nvSpPr>
        <p:spPr bwMode="auto">
          <a:xfrm>
            <a:off x="1062038" y="4527550"/>
            <a:ext cx="12874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200">
                <a:latin typeface="Tahoma" pitchFamily="34" charset="0"/>
                <a:cs typeface="Tahoma" pitchFamily="34" charset="0"/>
              </a:rPr>
              <a:t>до 70 л. с.</a:t>
            </a:r>
          </a:p>
          <a:p>
            <a:pPr algn="r"/>
            <a:r>
              <a:rPr lang="ru-RU" sz="1200">
                <a:latin typeface="Tahoma" pitchFamily="34" charset="0"/>
                <a:cs typeface="Tahoma" pitchFamily="34" charset="0"/>
              </a:rPr>
              <a:t>70 – 85 л. с.</a:t>
            </a:r>
          </a:p>
          <a:p>
            <a:pPr algn="r"/>
            <a:r>
              <a:rPr lang="ru-RU" sz="1200">
                <a:latin typeface="Tahoma" pitchFamily="34" charset="0"/>
                <a:cs typeface="Tahoma" pitchFamily="34" charset="0"/>
              </a:rPr>
              <a:t>85 – 100 л. с.</a:t>
            </a:r>
          </a:p>
          <a:p>
            <a:pPr algn="r"/>
            <a:r>
              <a:rPr lang="ru-RU" sz="1200">
                <a:latin typeface="Tahoma" pitchFamily="34" charset="0"/>
                <a:cs typeface="Tahoma" pitchFamily="34" charset="0"/>
              </a:rPr>
              <a:t>100 – 150 л. с.</a:t>
            </a:r>
          </a:p>
          <a:p>
            <a:pPr algn="r"/>
            <a:r>
              <a:rPr lang="ru-RU" sz="1200">
                <a:latin typeface="Tahoma" pitchFamily="34" charset="0"/>
                <a:cs typeface="Tahoma" pitchFamily="34" charset="0"/>
              </a:rPr>
              <a:t>150 – 200 л. с.</a:t>
            </a:r>
          </a:p>
          <a:p>
            <a:pPr algn="r"/>
            <a:r>
              <a:rPr lang="ru-RU" sz="1200">
                <a:latin typeface="Tahoma" pitchFamily="34" charset="0"/>
                <a:cs typeface="Tahoma" pitchFamily="34" charset="0"/>
              </a:rPr>
              <a:t>200 – 250 л. с.</a:t>
            </a:r>
          </a:p>
          <a:p>
            <a:pPr algn="r"/>
            <a:r>
              <a:rPr lang="ru-RU" sz="1200">
                <a:latin typeface="Tahoma" pitchFamily="34" charset="0"/>
                <a:cs typeface="Tahoma" pitchFamily="34" charset="0"/>
              </a:rPr>
              <a:t>свыше 250 л. с.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5088" y="1087438"/>
            <a:ext cx="1992312" cy="1168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825" name="TextBox 50"/>
          <p:cNvSpPr txBox="1">
            <a:spLocks noChangeArrowheads="1"/>
          </p:cNvSpPr>
          <p:nvPr/>
        </p:nvSpPr>
        <p:spPr bwMode="auto">
          <a:xfrm>
            <a:off x="60325" y="1055688"/>
            <a:ext cx="18716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Tahoma" pitchFamily="34" charset="0"/>
                <a:cs typeface="Tahoma" pitchFamily="34" charset="0"/>
              </a:rPr>
              <a:t>Налог поступает </a:t>
            </a:r>
          </a:p>
          <a:p>
            <a:r>
              <a:rPr lang="ru-RU" sz="1200">
                <a:latin typeface="Tahoma" pitchFamily="34" charset="0"/>
                <a:cs typeface="Tahoma" pitchFamily="34" charset="0"/>
              </a:rPr>
              <a:t>в бюджет МОГО «Ухта»</a:t>
            </a:r>
          </a:p>
          <a:p>
            <a:r>
              <a:rPr lang="ru-RU" sz="1200">
                <a:latin typeface="Tahoma" pitchFamily="34" charset="0"/>
                <a:cs typeface="Tahoma" pitchFamily="34" charset="0"/>
              </a:rPr>
              <a:t>в размере 20 % </a:t>
            </a:r>
          </a:p>
          <a:p>
            <a:r>
              <a:rPr lang="ru-RU" sz="1200">
                <a:latin typeface="Tahoma" pitchFamily="34" charset="0"/>
                <a:cs typeface="Tahoma" pitchFamily="34" charset="0"/>
              </a:rPr>
              <a:t>в бюджет </a:t>
            </a:r>
          </a:p>
          <a:p>
            <a:r>
              <a:rPr lang="ru-RU" sz="1200">
                <a:latin typeface="Tahoma" pitchFamily="34" charset="0"/>
                <a:cs typeface="Tahoma" pitchFamily="34" charset="0"/>
              </a:rPr>
              <a:t>Республики Коми</a:t>
            </a:r>
          </a:p>
          <a:p>
            <a:r>
              <a:rPr lang="ru-RU" sz="1200">
                <a:latin typeface="Tahoma" pitchFamily="34" charset="0"/>
                <a:cs typeface="Tahoma" pitchFamily="34" charset="0"/>
              </a:rPr>
              <a:t>в размере 80 %</a:t>
            </a:r>
          </a:p>
        </p:txBody>
      </p:sp>
      <p:sp>
        <p:nvSpPr>
          <p:cNvPr id="52" name="Овал 51"/>
          <p:cNvSpPr/>
          <p:nvPr/>
        </p:nvSpPr>
        <p:spPr>
          <a:xfrm>
            <a:off x="1730375" y="1174750"/>
            <a:ext cx="1754188" cy="175418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827" name="TextBox 52"/>
          <p:cNvSpPr txBox="1">
            <a:spLocks noChangeArrowheads="1"/>
          </p:cNvSpPr>
          <p:nvPr/>
        </p:nvSpPr>
        <p:spPr bwMode="auto">
          <a:xfrm>
            <a:off x="1752600" y="1249363"/>
            <a:ext cx="1704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Ставка налога</a:t>
            </a:r>
          </a:p>
        </p:txBody>
      </p:sp>
      <p:sp>
        <p:nvSpPr>
          <p:cNvPr id="33828" name="TextBox 53"/>
          <p:cNvSpPr txBox="1">
            <a:spLocks noChangeArrowheads="1"/>
          </p:cNvSpPr>
          <p:nvPr/>
        </p:nvSpPr>
        <p:spPr bwMode="auto">
          <a:xfrm>
            <a:off x="1938338" y="1576388"/>
            <a:ext cx="136048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13 %</a:t>
            </a:r>
          </a:p>
        </p:txBody>
      </p:sp>
      <p:sp>
        <p:nvSpPr>
          <p:cNvPr id="55" name="Овал 54"/>
          <p:cNvSpPr/>
          <p:nvPr/>
        </p:nvSpPr>
        <p:spPr>
          <a:xfrm>
            <a:off x="1404938" y="2232025"/>
            <a:ext cx="1368425" cy="136842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830" name="TextBox 55"/>
          <p:cNvSpPr txBox="1">
            <a:spLocks noChangeArrowheads="1"/>
          </p:cNvSpPr>
          <p:nvPr/>
        </p:nvSpPr>
        <p:spPr bwMode="auto">
          <a:xfrm>
            <a:off x="1457325" y="2605088"/>
            <a:ext cx="12430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>
                <a:latin typeface="Tahoma" pitchFamily="34" charset="0"/>
                <a:cs typeface="Tahoma" pitchFamily="34" charset="0"/>
              </a:rPr>
              <a:t>В отдельных </a:t>
            </a:r>
          </a:p>
          <a:p>
            <a:pPr algn="ctr"/>
            <a:r>
              <a:rPr lang="ru-RU" sz="1200">
                <a:latin typeface="Tahoma" pitchFamily="34" charset="0"/>
                <a:cs typeface="Tahoma" pitchFamily="34" charset="0"/>
              </a:rPr>
              <a:t>случаях:</a:t>
            </a:r>
          </a:p>
          <a:p>
            <a:pPr algn="ctr"/>
            <a:r>
              <a:rPr lang="ru-RU" sz="120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9%, 30%, 35%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7096125" y="5761038"/>
            <a:ext cx="1868488" cy="6619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832" name="TextBox 57"/>
          <p:cNvSpPr txBox="1">
            <a:spLocks noChangeArrowheads="1"/>
          </p:cNvSpPr>
          <p:nvPr/>
        </p:nvSpPr>
        <p:spPr bwMode="auto">
          <a:xfrm>
            <a:off x="7151688" y="5751513"/>
            <a:ext cx="19081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Tahoma" pitchFamily="34" charset="0"/>
                <a:cs typeface="Tahoma" pitchFamily="34" charset="0"/>
              </a:rPr>
              <a:t>Налог поступает</a:t>
            </a:r>
          </a:p>
          <a:p>
            <a:r>
              <a:rPr lang="ru-RU" sz="1200">
                <a:latin typeface="Tahoma" pitchFamily="34" charset="0"/>
                <a:cs typeface="Tahoma" pitchFamily="34" charset="0"/>
              </a:rPr>
              <a:t>в бюджет МОГО «Ухта»</a:t>
            </a:r>
          </a:p>
          <a:p>
            <a:r>
              <a:rPr lang="ru-RU" sz="1200">
                <a:latin typeface="Tahoma" pitchFamily="34" charset="0"/>
                <a:cs typeface="Tahoma" pitchFamily="34" charset="0"/>
              </a:rPr>
              <a:t>в объеме 100 %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6972300" y="831850"/>
            <a:ext cx="1827213" cy="6619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834" name="TextBox 59"/>
          <p:cNvSpPr txBox="1">
            <a:spLocks noChangeArrowheads="1"/>
          </p:cNvSpPr>
          <p:nvPr/>
        </p:nvSpPr>
        <p:spPr bwMode="auto">
          <a:xfrm>
            <a:off x="6985000" y="833438"/>
            <a:ext cx="18716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Tahoma" pitchFamily="34" charset="0"/>
                <a:cs typeface="Tahoma" pitchFamily="34" charset="0"/>
              </a:rPr>
              <a:t>Налог поступает</a:t>
            </a:r>
          </a:p>
          <a:p>
            <a:r>
              <a:rPr lang="ru-RU" sz="1200">
                <a:latin typeface="Tahoma" pitchFamily="34" charset="0"/>
                <a:cs typeface="Tahoma" pitchFamily="34" charset="0"/>
              </a:rPr>
              <a:t>в бюджет МОГО «Ухта»</a:t>
            </a:r>
          </a:p>
          <a:p>
            <a:r>
              <a:rPr lang="ru-RU" sz="1200">
                <a:latin typeface="Tahoma" pitchFamily="34" charset="0"/>
                <a:cs typeface="Tahoma" pitchFamily="34" charset="0"/>
              </a:rPr>
              <a:t>в объеме 100 %</a:t>
            </a:r>
          </a:p>
        </p:txBody>
      </p:sp>
      <p:sp>
        <p:nvSpPr>
          <p:cNvPr id="33835" name="TextBox 65"/>
          <p:cNvSpPr txBox="1">
            <a:spLocks noChangeArrowheads="1"/>
          </p:cNvSpPr>
          <p:nvPr/>
        </p:nvSpPr>
        <p:spPr bwMode="auto">
          <a:xfrm>
            <a:off x="6008688" y="5829300"/>
            <a:ext cx="10287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в отношении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других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земельных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участков</a:t>
            </a:r>
          </a:p>
        </p:txBody>
      </p:sp>
      <p:sp>
        <p:nvSpPr>
          <p:cNvPr id="33836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Мы - налогоплательщики</a:t>
            </a:r>
          </a:p>
        </p:txBody>
      </p:sp>
      <p:sp>
        <p:nvSpPr>
          <p:cNvPr id="3383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44AE1B-CDB9-4B97-8092-F391AC92F01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700" smtClean="0"/>
              <a:t>Бюджетная обеспеченность по сравнению с другими муниципальными образованиями по доходам по итогам за 9 месяцев 2015 года</a:t>
            </a:r>
          </a:p>
        </p:txBody>
      </p:sp>
      <p:sp>
        <p:nvSpPr>
          <p:cNvPr id="3482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0EE7D2-4416-4C8C-8346-237F1075900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smtClean="0"/>
          </a:p>
        </p:txBody>
      </p:sp>
      <p:graphicFrame>
        <p:nvGraphicFramePr>
          <p:cNvPr id="4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5443547"/>
              </p:ext>
            </p:extLst>
          </p:nvPr>
        </p:nvGraphicFramePr>
        <p:xfrm>
          <a:off x="333375" y="4170363"/>
          <a:ext cx="8610600" cy="2290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72450" y="1196975"/>
            <a:ext cx="822325" cy="27622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тыс. руб.</a:t>
            </a:r>
          </a:p>
        </p:txBody>
      </p:sp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8103439"/>
              </p:ext>
            </p:extLst>
          </p:nvPr>
        </p:nvGraphicFramePr>
        <p:xfrm>
          <a:off x="333375" y="1525588"/>
          <a:ext cx="8610600" cy="2290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9163" y="1166813"/>
            <a:ext cx="2247900" cy="27622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От общей суммы доходов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650" y="3933825"/>
            <a:ext cx="4217988" cy="27622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От суммы налоговых и неналоговых поступлений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Заголовок 1"/>
          <p:cNvSpPr txBox="1">
            <a:spLocks/>
          </p:cNvSpPr>
          <p:nvPr/>
        </p:nvSpPr>
        <p:spPr bwMode="auto">
          <a:xfrm>
            <a:off x="3635375" y="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Структура доходов бюджета</a:t>
            </a:r>
          </a:p>
        </p:txBody>
      </p:sp>
      <p:graphicFrame>
        <p:nvGraphicFramePr>
          <p:cNvPr id="3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6502814"/>
              </p:ext>
            </p:extLst>
          </p:nvPr>
        </p:nvGraphicFramePr>
        <p:xfrm>
          <a:off x="3110632" y="1463576"/>
          <a:ext cx="2995612" cy="513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0727908"/>
              </p:ext>
            </p:extLst>
          </p:nvPr>
        </p:nvGraphicFramePr>
        <p:xfrm>
          <a:off x="50800" y="1463675"/>
          <a:ext cx="3101975" cy="504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18"/>
          <p:cNvGraphicFramePr>
            <a:graphicFrameLocks/>
          </p:cNvGraphicFramePr>
          <p:nvPr/>
        </p:nvGraphicFramePr>
        <p:xfrm>
          <a:off x="5937250" y="1535113"/>
          <a:ext cx="2982913" cy="5062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8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6FF084-76AD-462B-A355-FAC841F457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89" name="Диаграмма 2"/>
          <p:cNvGraphicFramePr>
            <a:graphicFrameLocks/>
          </p:cNvGraphicFramePr>
          <p:nvPr/>
        </p:nvGraphicFramePr>
        <p:xfrm>
          <a:off x="2174875" y="1789113"/>
          <a:ext cx="4624388" cy="297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79" r:id="rId3" imgW="4621169" imgH="2981202" progId="Excel.Chart.8">
                  <p:embed/>
                </p:oleObj>
              </mc:Choice>
              <mc:Fallback>
                <p:oleObj r:id="rId3" imgW="4621169" imgH="2981202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75" y="1789113"/>
                        <a:ext cx="4624388" cy="297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6838" y="4922838"/>
            <a:ext cx="1871662" cy="5476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cs typeface="Tahoma" pitchFamily="34" charset="0"/>
              </a:rPr>
              <a:t>Налог на доходы физических лиц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638" y="5608638"/>
            <a:ext cx="1517650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2014 год – 784,6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2015 год – 717,8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>
                <a:cs typeface="Tahoma" pitchFamily="34" charset="0"/>
              </a:rPr>
              <a:t>2016 год – 721,5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3350" y="2960688"/>
            <a:ext cx="1846263" cy="7191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Налоги на совокупный доход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8450" y="3790950"/>
            <a:ext cx="1517650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2014 год – 243,8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2015 год – 245,4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>
                <a:cs typeface="Tahoma" pitchFamily="34" charset="0"/>
              </a:rPr>
              <a:t>2016 год – 239,4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4313" y="1420813"/>
            <a:ext cx="1873250" cy="5461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cs typeface="Tahoma" pitchFamily="34" charset="0"/>
              </a:rPr>
              <a:t>Налоги на имущество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4000" y="1989138"/>
            <a:ext cx="1420813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2014 год – 66,6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2015 год – 61,3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>
                <a:cs typeface="Tahoma" pitchFamily="34" charset="0"/>
              </a:rPr>
              <a:t>2016 год – 63,7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986588" y="1196975"/>
            <a:ext cx="1873250" cy="5476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cs typeface="Tahoma" pitchFamily="34" charset="0"/>
              </a:rPr>
              <a:t>Доходы от продажи активов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73913" y="1801813"/>
            <a:ext cx="1420812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2014 год – 128,1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2015 год – 92,8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>
                <a:cs typeface="Tahoma" pitchFamily="34" charset="0"/>
              </a:rPr>
              <a:t>2016 год – 46,4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650038" y="2989263"/>
            <a:ext cx="2466975" cy="6889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>
                <a:solidFill>
                  <a:schemeClr val="tx1"/>
                </a:solidFill>
                <a:cs typeface="Tahoma" pitchFamily="34" charset="0"/>
              </a:rPr>
              <a:t>Доходы от использования муниципального имущества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78663" y="3776663"/>
            <a:ext cx="1517650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2014 год – 154,8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2015 год – </a:t>
            </a:r>
            <a:r>
              <a:rPr lang="ru-RU" sz="1200" dirty="0" smtClean="0">
                <a:cs typeface="Tahoma" pitchFamily="34" charset="0"/>
              </a:rPr>
              <a:t>146,5</a:t>
            </a:r>
            <a:endParaRPr lang="ru-RU" sz="1200" dirty="0"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>
                <a:cs typeface="Tahoma" pitchFamily="34" charset="0"/>
              </a:rPr>
              <a:t>2016 год – 159,5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011988" y="4954588"/>
            <a:ext cx="1871662" cy="5476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Прочие доходы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07250" y="5610225"/>
            <a:ext cx="142058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rgbClr val="000000"/>
                </a:solidFill>
                <a:cs typeface="Tahoma" pitchFamily="34" charset="0"/>
              </a:rPr>
              <a:t>2014 год – 62,3</a:t>
            </a:r>
          </a:p>
          <a:p>
            <a:pPr>
              <a:defRPr/>
            </a:pPr>
            <a:r>
              <a:rPr lang="ru-RU" sz="1200" dirty="0">
                <a:solidFill>
                  <a:srgbClr val="000000"/>
                </a:solidFill>
                <a:cs typeface="Tahoma" pitchFamily="34" charset="0"/>
              </a:rPr>
              <a:t>2015 год – </a:t>
            </a:r>
            <a:r>
              <a:rPr lang="ru-RU" sz="1200" dirty="0" smtClean="0">
                <a:solidFill>
                  <a:srgbClr val="000000"/>
                </a:solidFill>
                <a:latin typeface="Arial" charset="0"/>
                <a:cs typeface="Tahoma" pitchFamily="34" charset="0"/>
              </a:rPr>
              <a:t>62,8</a:t>
            </a:r>
            <a:endParaRPr lang="ru-RU" sz="1200" dirty="0">
              <a:solidFill>
                <a:srgbClr val="000000"/>
              </a:solidFill>
              <a:latin typeface="Arial" charset="0"/>
              <a:cs typeface="Tahoma" pitchFamily="34" charset="0"/>
            </a:endParaRPr>
          </a:p>
          <a:p>
            <a:pPr>
              <a:defRPr/>
            </a:pPr>
            <a:r>
              <a:rPr lang="ru-RU" sz="1200" b="1" u="sng" dirty="0">
                <a:solidFill>
                  <a:srgbClr val="000000"/>
                </a:solidFill>
                <a:cs typeface="Tahoma" pitchFamily="34" charset="0"/>
              </a:rPr>
              <a:t>2016 год – 70,9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63938" y="1236663"/>
            <a:ext cx="2373312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>
                <a:cs typeface="Tahoma" pitchFamily="34" charset="0"/>
              </a:rPr>
              <a:t>2016 год (млн. рублей)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62200" y="5351463"/>
            <a:ext cx="4335463" cy="954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>
                <a:cs typeface="Tahoma" pitchFamily="34" charset="0"/>
              </a:rPr>
              <a:t>Налоговые и неналоговые доходы (ВСЕГО):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	2014 год – 1440,2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	2015 год (ожидаемое) – 1326,6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	</a:t>
            </a:r>
            <a:r>
              <a:rPr lang="ru-RU" sz="1400" b="1" u="sng" dirty="0">
                <a:cs typeface="Tahoma" pitchFamily="34" charset="0"/>
              </a:rPr>
              <a:t>2016 год – 1301,4</a:t>
            </a:r>
          </a:p>
        </p:txBody>
      </p:sp>
      <p:cxnSp>
        <p:nvCxnSpPr>
          <p:cNvPr id="26" name="Соединительная линия уступом 25"/>
          <p:cNvCxnSpPr/>
          <p:nvPr/>
        </p:nvCxnSpPr>
        <p:spPr>
          <a:xfrm rot="5400000" flipH="1" flipV="1">
            <a:off x="6093619" y="1912144"/>
            <a:ext cx="1409700" cy="427038"/>
          </a:xfrm>
          <a:prstGeom prst="bentConnector3">
            <a:avLst>
              <a:gd name="adj1" fmla="val 148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/>
          <p:nvPr/>
        </p:nvCxnSpPr>
        <p:spPr>
          <a:xfrm>
            <a:off x="5853113" y="4162425"/>
            <a:ext cx="1158875" cy="85883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оединительная линия уступом 44"/>
          <p:cNvCxnSpPr/>
          <p:nvPr/>
        </p:nvCxnSpPr>
        <p:spPr>
          <a:xfrm>
            <a:off x="2078038" y="1577975"/>
            <a:ext cx="4292600" cy="1065213"/>
          </a:xfrm>
          <a:prstGeom prst="bentConnector3">
            <a:avLst>
              <a:gd name="adj1" fmla="val 992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оединительная линия уступом 48"/>
          <p:cNvCxnSpPr>
            <a:endCxn id="7" idx="3"/>
          </p:cNvCxnSpPr>
          <p:nvPr/>
        </p:nvCxnSpPr>
        <p:spPr>
          <a:xfrm rot="5400000">
            <a:off x="1504156" y="4144169"/>
            <a:ext cx="1516063" cy="58737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ная линия уступом 50"/>
          <p:cNvCxnSpPr/>
          <p:nvPr/>
        </p:nvCxnSpPr>
        <p:spPr>
          <a:xfrm rot="10800000" flipV="1">
            <a:off x="1979613" y="2125663"/>
            <a:ext cx="3313112" cy="1303337"/>
          </a:xfrm>
          <a:prstGeom prst="bentConnector3">
            <a:avLst>
              <a:gd name="adj1" fmla="val 942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9" name="TextBox 38"/>
          <p:cNvSpPr txBox="1">
            <a:spLocks noChangeArrowheads="1"/>
          </p:cNvSpPr>
          <p:nvPr/>
        </p:nvSpPr>
        <p:spPr bwMode="auto">
          <a:xfrm>
            <a:off x="3600450" y="0"/>
            <a:ext cx="5457825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СТРУКТУРА НАЛОГОВЫХ И НЕНАЛОГОВЫХ ДОХОДОВ БЮДЖЕТА МОГО «УХТА»</a:t>
            </a:r>
          </a:p>
          <a:p>
            <a:endParaRPr lang="ru-RU" sz="2300" b="1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37910" name="Picture 2" descr="C:\Documents and Settings\ahmedova\Рабочий стол\Логотип_новый_без_текста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2700" y="0"/>
            <a:ext cx="22923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Заголовок 1"/>
          <p:cNvSpPr txBox="1">
            <a:spLocks/>
          </p:cNvSpPr>
          <p:nvPr/>
        </p:nvSpPr>
        <p:spPr bwMode="auto">
          <a:xfrm>
            <a:off x="3654425" y="31750"/>
            <a:ext cx="48783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Динамика изменения налоговых и неналоговых доходов бюджета</a:t>
            </a:r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9884876"/>
              </p:ext>
            </p:extLst>
          </p:nvPr>
        </p:nvGraphicFramePr>
        <p:xfrm>
          <a:off x="247650" y="1262062"/>
          <a:ext cx="8718550" cy="4615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188" y="1046163"/>
            <a:ext cx="1081087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млн.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3375" y="5877272"/>
            <a:ext cx="8640763" cy="739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Потери бюджета МОГО «Ухта» по налоговым и неналоговым доходам связаны со снижением поступлений по налогу на доходы физических лиц и доходов от продажи материальных и нематериальных активов. </a:t>
            </a:r>
          </a:p>
        </p:txBody>
      </p:sp>
      <p:sp>
        <p:nvSpPr>
          <p:cNvPr id="3891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62BC8A-E050-441B-B96E-A542BC93E82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Выпадающие доходы при предоставлении льгот по местным налогам</a:t>
            </a:r>
          </a:p>
        </p:txBody>
      </p:sp>
      <p:sp>
        <p:nvSpPr>
          <p:cNvPr id="3993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D41BCA-7A0B-4248-8B22-C3E21C965B0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263434"/>
              </p:ext>
            </p:extLst>
          </p:nvPr>
        </p:nvGraphicFramePr>
        <p:xfrm>
          <a:off x="250825" y="1268413"/>
          <a:ext cx="8712968" cy="441654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30651"/>
                <a:gridCol w="783188"/>
                <a:gridCol w="978985"/>
                <a:gridCol w="930036"/>
                <a:gridCol w="930036"/>
                <a:gridCol w="930036"/>
                <a:gridCol w="930036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8032">
                <a:tc gridSpan="7">
                  <a:txBody>
                    <a:bodyPr/>
                    <a:lstStyle/>
                    <a:p>
                      <a:r>
                        <a:rPr lang="ru-RU" sz="1200" b="1" dirty="0" smtClean="0"/>
                        <a:t>1. Сумма</a:t>
                      </a:r>
                      <a:r>
                        <a:rPr lang="ru-RU" sz="1200" b="1" baseline="0" dirty="0" smtClean="0"/>
                        <a:t> льготы по земельному налогу</a:t>
                      </a:r>
                      <a:endParaRPr lang="ru-RU" sz="12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Физические лица в</a:t>
                      </a:r>
                      <a:r>
                        <a:rPr lang="ru-RU" sz="1200" baseline="0" dirty="0" smtClean="0"/>
                        <a:t> соответствии с решением Совета МОГО «Ухта» от 21.11.2006 № 24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0,4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0,4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0,4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Юридические лица в</a:t>
                      </a:r>
                      <a:r>
                        <a:rPr lang="ru-RU" sz="1200" baseline="0" dirty="0" smtClean="0"/>
                        <a:t> соответствии с решением Совета МОГО «Ухта» от 20.11.2014 № 331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41,8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24,4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25,1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21,4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21,4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21,4</a:t>
                      </a:r>
                    </a:p>
                    <a:p>
                      <a:pPr algn="r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Юридические лица в соответствии с Налоговым кодексом Российской Федерации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2,5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2,4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2,4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1,9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1,9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1,9</a:t>
                      </a:r>
                    </a:p>
                    <a:p>
                      <a:pPr algn="r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288032">
                <a:tc gridSpan="7">
                  <a:txBody>
                    <a:bodyPr/>
                    <a:lstStyle/>
                    <a:p>
                      <a:r>
                        <a:rPr lang="ru-RU" sz="1200" b="1" dirty="0" smtClean="0"/>
                        <a:t>2. Сумма льготы по налогу на имущество </a:t>
                      </a:r>
                    </a:p>
                    <a:p>
                      <a:r>
                        <a:rPr lang="ru-RU" sz="1200" b="1" dirty="0" smtClean="0"/>
                        <a:t>физических лиц</a:t>
                      </a:r>
                      <a:endParaRPr lang="ru-RU" sz="12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Физические лица в соответствии с решением Совета МОГО «Ухта» от 20.11.2014 № 331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Физические лица в соответствии с Налоговым кодексом Российской Федерации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17,1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19,2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18,2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21,8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21,8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24,8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84368" y="892175"/>
            <a:ext cx="1081087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000" b="1" u="sng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0963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625" y="-9525"/>
            <a:ext cx="863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Прямоугольник 1"/>
          <p:cNvSpPr>
            <a:spLocks noChangeArrowheads="1"/>
          </p:cNvSpPr>
          <p:nvPr/>
        </p:nvSpPr>
        <p:spPr bwMode="auto">
          <a:xfrm>
            <a:off x="244475" y="6488113"/>
            <a:ext cx="238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 </a:t>
            </a:r>
          </a:p>
        </p:txBody>
      </p:sp>
      <p:sp>
        <p:nvSpPr>
          <p:cNvPr id="4096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86928C-1285-4259-8D4B-DBC1597046E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 smtClean="0"/>
          </a:p>
        </p:txBody>
      </p:sp>
      <p:sp>
        <p:nvSpPr>
          <p:cNvPr id="40966" name="Прямоугольник 2"/>
          <p:cNvSpPr>
            <a:spLocks noChangeArrowheads="1"/>
          </p:cNvSpPr>
          <p:nvPr/>
        </p:nvSpPr>
        <p:spPr bwMode="auto">
          <a:xfrm>
            <a:off x="2355850" y="1930400"/>
            <a:ext cx="465931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355600" algn="ctr">
              <a:lnSpc>
                <a:spcPts val="2338"/>
              </a:lnSpc>
            </a:pPr>
            <a:r>
              <a:rPr lang="ru-RU" sz="25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РАСХОДЫ МОГО «УХТА»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Особенности планирования расходов бюджета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2413" y="1268413"/>
            <a:ext cx="8639175" cy="4248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b="1" dirty="0">
                <a:latin typeface="Tahoma" pitchFamily="34" charset="0"/>
                <a:cs typeface="Tahoma" pitchFamily="34" charset="0"/>
              </a:rPr>
              <a:t>С 01 января 2016 года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b="1" dirty="0">
              <a:latin typeface="Tahoma" pitchFamily="34" charset="0"/>
              <a:cs typeface="Tahoma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ahoma" pitchFamily="34" charset="0"/>
                <a:cs typeface="Tahoma" pitchFamily="34" charset="0"/>
              </a:rPr>
              <a:t>Органы местного самоуправления наделяются полномочием Республики Коми по подготовке и проведению всероссийской сельскохозяйственной переписи 2016 года.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ahoma" pitchFamily="34" charset="0"/>
                <a:cs typeface="Tahoma" pitchFamily="34" charset="0"/>
              </a:rPr>
              <a:t>Отменены льготы по уплате налога на имущество организаций органам местного самоуправления, муниципальным учреждениям.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dirty="0">
              <a:latin typeface="Tahoma" pitchFamily="34" charset="0"/>
              <a:cs typeface="Tahoma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ahoma" pitchFamily="34" charset="0"/>
                <a:cs typeface="Tahoma" pitchFamily="34" charset="0"/>
              </a:rPr>
              <a:t>Предлагается к финансированию муниципальная программа «Социальная поддержка населения на 2016 – 2020 годы».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dirty="0">
              <a:latin typeface="Tahoma" pitchFamily="34" charset="0"/>
              <a:cs typeface="Tahoma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ahoma" pitchFamily="34" charset="0"/>
                <a:cs typeface="Tahoma" pitchFamily="34" charset="0"/>
              </a:rPr>
              <a:t>Планирование муниципальных услуг (работ) бюджетным и автономным учреждениям будет осуществляться на основе единого базового перечня услуг.</a:t>
            </a:r>
          </a:p>
        </p:txBody>
      </p:sp>
      <p:sp>
        <p:nvSpPr>
          <p:cNvPr id="4198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54E027-3AE9-42A7-A827-92E0FEF30F4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1981200" y="5580063"/>
            <a:ext cx="6938963" cy="6318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10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Расходы в расчете на душу населения в 2016 году</a:t>
            </a:r>
          </a:p>
        </p:txBody>
      </p:sp>
      <p:sp>
        <p:nvSpPr>
          <p:cNvPr id="13" name="Овал 12"/>
          <p:cNvSpPr/>
          <p:nvPr/>
        </p:nvSpPr>
        <p:spPr>
          <a:xfrm>
            <a:off x="169863" y="954088"/>
            <a:ext cx="1131887" cy="1085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79613" y="1260475"/>
            <a:ext cx="6940550" cy="630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079500" y="1079500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14" name="TextBox 15"/>
          <p:cNvSpPr txBox="1">
            <a:spLocks noChangeArrowheads="1"/>
          </p:cNvSpPr>
          <p:nvPr/>
        </p:nvSpPr>
        <p:spPr bwMode="auto">
          <a:xfrm>
            <a:off x="252413" y="1206500"/>
            <a:ext cx="9779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26 181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рубль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15" name="TextBox 16"/>
          <p:cNvSpPr txBox="1">
            <a:spLocks noChangeArrowheads="1"/>
          </p:cNvSpPr>
          <p:nvPr/>
        </p:nvSpPr>
        <p:spPr bwMode="auto">
          <a:xfrm>
            <a:off x="1223963" y="1206500"/>
            <a:ext cx="8509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2 182</a:t>
            </a: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16" name="TextBox 17"/>
          <p:cNvSpPr txBox="1">
            <a:spLocks noChangeArrowheads="1"/>
          </p:cNvSpPr>
          <p:nvPr/>
        </p:nvSpPr>
        <p:spPr bwMode="auto">
          <a:xfrm>
            <a:off x="2268538" y="1422400"/>
            <a:ext cx="666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ahoma" pitchFamily="34" charset="0"/>
                <a:cs typeface="Tahoma" pitchFamily="34" charset="0"/>
              </a:rPr>
              <a:t>расходов бюджета МОГО «Ухта» приходится на одного гражданина</a:t>
            </a:r>
          </a:p>
        </p:txBody>
      </p:sp>
      <p:sp>
        <p:nvSpPr>
          <p:cNvPr id="19" name="Овал 18"/>
          <p:cNvSpPr/>
          <p:nvPr/>
        </p:nvSpPr>
        <p:spPr>
          <a:xfrm>
            <a:off x="160338" y="2078038"/>
            <a:ext cx="1131887" cy="1085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79613" y="2339975"/>
            <a:ext cx="6940550" cy="631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079500" y="20955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20" name="TextBox 21"/>
          <p:cNvSpPr txBox="1">
            <a:spLocks noChangeArrowheads="1"/>
          </p:cNvSpPr>
          <p:nvPr/>
        </p:nvSpPr>
        <p:spPr bwMode="auto">
          <a:xfrm>
            <a:off x="268288" y="2228850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2 141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рубль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21" name="TextBox 22"/>
          <p:cNvSpPr txBox="1">
            <a:spLocks noChangeArrowheads="1"/>
          </p:cNvSpPr>
          <p:nvPr/>
        </p:nvSpPr>
        <p:spPr bwMode="auto">
          <a:xfrm>
            <a:off x="1149350" y="2286000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178</a:t>
            </a: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22" name="TextBox 23"/>
          <p:cNvSpPr txBox="1">
            <a:spLocks noChangeArrowheads="1"/>
          </p:cNvSpPr>
          <p:nvPr/>
        </p:nvSpPr>
        <p:spPr bwMode="auto">
          <a:xfrm>
            <a:off x="2268538" y="2393950"/>
            <a:ext cx="666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ahoma" pitchFamily="34" charset="0"/>
                <a:cs typeface="Tahoma" pitchFamily="34" charset="0"/>
              </a:rPr>
              <a:t>расходов на общегосударственные вопросы  бюджета МОГО «Ухта» приходится на одного гражданина</a:t>
            </a:r>
          </a:p>
        </p:txBody>
      </p:sp>
      <p:sp>
        <p:nvSpPr>
          <p:cNvPr id="25" name="Овал 24"/>
          <p:cNvSpPr/>
          <p:nvPr/>
        </p:nvSpPr>
        <p:spPr>
          <a:xfrm>
            <a:off x="169863" y="3236913"/>
            <a:ext cx="1131887" cy="10874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81200" y="3419475"/>
            <a:ext cx="6938963" cy="6318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079500" y="31750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26" name="TextBox 27"/>
          <p:cNvSpPr txBox="1">
            <a:spLocks noChangeArrowheads="1"/>
          </p:cNvSpPr>
          <p:nvPr/>
        </p:nvSpPr>
        <p:spPr bwMode="auto">
          <a:xfrm>
            <a:off x="268288" y="336708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1 761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рубль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27" name="TextBox 29"/>
          <p:cNvSpPr txBox="1">
            <a:spLocks noChangeArrowheads="1"/>
          </p:cNvSpPr>
          <p:nvPr/>
        </p:nvSpPr>
        <p:spPr bwMode="auto">
          <a:xfrm>
            <a:off x="1182688" y="336708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E46C0A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ru-RU" sz="1400" b="1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147</a:t>
            </a:r>
          </a:p>
          <a:p>
            <a:pPr algn="ctr"/>
            <a:r>
              <a:rPr lang="ru-RU" sz="140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</a:p>
          <a:p>
            <a:pPr algn="ctr"/>
            <a:r>
              <a:rPr lang="ru-RU" sz="140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28" name="TextBox 30"/>
          <p:cNvSpPr txBox="1">
            <a:spLocks noChangeArrowheads="1"/>
          </p:cNvSpPr>
          <p:nvPr/>
        </p:nvSpPr>
        <p:spPr bwMode="auto">
          <a:xfrm>
            <a:off x="2268538" y="3473450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ahoma" pitchFamily="34" charset="0"/>
                <a:cs typeface="Tahoma" pitchFamily="34" charset="0"/>
              </a:rPr>
              <a:t>расходов на культуру, физическую культуру и спорт</a:t>
            </a:r>
            <a:r>
              <a:rPr lang="ru-RU" sz="1400" b="1">
                <a:latin typeface="Tahoma" pitchFamily="34" charset="0"/>
                <a:cs typeface="Tahoma" pitchFamily="34" charset="0"/>
              </a:rPr>
              <a:t> </a:t>
            </a:r>
            <a:r>
              <a:rPr lang="ru-RU" sz="1400">
                <a:latin typeface="Tahoma" pitchFamily="34" charset="0"/>
                <a:cs typeface="Tahoma" pitchFamily="34" charset="0"/>
              </a:rPr>
              <a:t>бюджета МОГО «Ухта» приходится на одного гражданина</a:t>
            </a:r>
          </a:p>
        </p:txBody>
      </p:sp>
      <p:sp>
        <p:nvSpPr>
          <p:cNvPr id="33" name="Овал 32"/>
          <p:cNvSpPr/>
          <p:nvPr/>
        </p:nvSpPr>
        <p:spPr>
          <a:xfrm>
            <a:off x="160338" y="4441825"/>
            <a:ext cx="1131887" cy="1087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81200" y="4500563"/>
            <a:ext cx="6938963" cy="6302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1079500" y="4254500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32" name="TextBox 35"/>
          <p:cNvSpPr txBox="1">
            <a:spLocks noChangeArrowheads="1"/>
          </p:cNvSpPr>
          <p:nvPr/>
        </p:nvSpPr>
        <p:spPr bwMode="auto">
          <a:xfrm>
            <a:off x="236538" y="4394200"/>
            <a:ext cx="935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16 716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33" name="TextBox 36"/>
          <p:cNvSpPr txBox="1">
            <a:spLocks noChangeArrowheads="1"/>
          </p:cNvSpPr>
          <p:nvPr/>
        </p:nvSpPr>
        <p:spPr bwMode="auto">
          <a:xfrm>
            <a:off x="1166813" y="444658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1 393</a:t>
            </a: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34" name="TextBox 37"/>
          <p:cNvSpPr txBox="1">
            <a:spLocks noChangeArrowheads="1"/>
          </p:cNvSpPr>
          <p:nvPr/>
        </p:nvSpPr>
        <p:spPr bwMode="auto">
          <a:xfrm>
            <a:off x="2268538" y="4554538"/>
            <a:ext cx="66960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ahoma" pitchFamily="34" charset="0"/>
                <a:cs typeface="Tahoma" pitchFamily="34" charset="0"/>
              </a:rPr>
              <a:t>расходов на образование</a:t>
            </a:r>
            <a:r>
              <a:rPr lang="ru-RU" sz="1400" b="1">
                <a:latin typeface="Tahoma" pitchFamily="34" charset="0"/>
                <a:cs typeface="Tahoma" pitchFamily="34" charset="0"/>
              </a:rPr>
              <a:t> </a:t>
            </a:r>
            <a:r>
              <a:rPr lang="ru-RU" sz="1400">
                <a:latin typeface="Tahoma" pitchFamily="34" charset="0"/>
                <a:cs typeface="Tahoma" pitchFamily="34" charset="0"/>
              </a:rPr>
              <a:t>бюджета МОГО «Ухта» приходится на одного гражданина</a:t>
            </a:r>
          </a:p>
        </p:txBody>
      </p:sp>
      <p:sp>
        <p:nvSpPr>
          <p:cNvPr id="39" name="Овал 38"/>
          <p:cNvSpPr/>
          <p:nvPr/>
        </p:nvSpPr>
        <p:spPr>
          <a:xfrm>
            <a:off x="138113" y="5630863"/>
            <a:ext cx="1131887" cy="1085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079500" y="5335588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37" name="TextBox 41"/>
          <p:cNvSpPr txBox="1">
            <a:spLocks noChangeArrowheads="1"/>
          </p:cNvSpPr>
          <p:nvPr/>
        </p:nvSpPr>
        <p:spPr bwMode="auto">
          <a:xfrm>
            <a:off x="236538" y="5502275"/>
            <a:ext cx="935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ahoma" pitchFamily="34" charset="0"/>
                <a:cs typeface="Tahoma" pitchFamily="34" charset="0"/>
              </a:rPr>
              <a:t>1 873</a:t>
            </a:r>
          </a:p>
          <a:p>
            <a:pPr algn="ctr"/>
            <a:r>
              <a:rPr lang="ru-RU" sz="1400">
                <a:latin typeface="Tahoma" pitchFamily="34" charset="0"/>
                <a:cs typeface="Tahoma" pitchFamily="34" charset="0"/>
              </a:rPr>
              <a:t>рубля </a:t>
            </a:r>
          </a:p>
          <a:p>
            <a:pPr algn="ctr"/>
            <a:r>
              <a:rPr lang="ru-RU" sz="140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38" name="TextBox 42"/>
          <p:cNvSpPr txBox="1">
            <a:spLocks noChangeArrowheads="1"/>
          </p:cNvSpPr>
          <p:nvPr/>
        </p:nvSpPr>
        <p:spPr bwMode="auto">
          <a:xfrm>
            <a:off x="1182688" y="5527675"/>
            <a:ext cx="935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156</a:t>
            </a:r>
          </a:p>
          <a:p>
            <a:pPr algn="ctr"/>
            <a:r>
              <a:rPr lang="ru-RU" sz="140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</a:p>
          <a:p>
            <a:pPr algn="ctr"/>
            <a:r>
              <a:rPr lang="ru-RU" sz="140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39" name="TextBox 45"/>
          <p:cNvSpPr txBox="1">
            <a:spLocks noChangeArrowheads="1"/>
          </p:cNvSpPr>
          <p:nvPr/>
        </p:nvSpPr>
        <p:spPr bwMode="auto">
          <a:xfrm>
            <a:off x="2268538" y="5634038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ahoma" pitchFamily="34" charset="0"/>
                <a:cs typeface="Tahoma" pitchFamily="34" charset="0"/>
              </a:rPr>
              <a:t>расходов на жилищно – коммунальное хозяйство бюджета МОГО «Ухта» приходится на одного гражданина</a:t>
            </a:r>
          </a:p>
        </p:txBody>
      </p:sp>
      <p:sp>
        <p:nvSpPr>
          <p:cNvPr id="4304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A12B65-9628-4E40-92E7-20739371073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1979613" y="5580063"/>
            <a:ext cx="6940550" cy="6318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34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Расходы в расчете на одного воспитанника, обучающегося</a:t>
            </a:r>
          </a:p>
        </p:txBody>
      </p:sp>
      <p:sp>
        <p:nvSpPr>
          <p:cNvPr id="13" name="Овал 12"/>
          <p:cNvSpPr/>
          <p:nvPr/>
        </p:nvSpPr>
        <p:spPr>
          <a:xfrm>
            <a:off x="169863" y="954088"/>
            <a:ext cx="1131887" cy="1085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79613" y="1260475"/>
            <a:ext cx="6940550" cy="631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079500" y="10795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40" name="TextBox 15"/>
          <p:cNvSpPr txBox="1">
            <a:spLocks noChangeArrowheads="1"/>
          </p:cNvSpPr>
          <p:nvPr/>
        </p:nvSpPr>
        <p:spPr bwMode="auto">
          <a:xfrm>
            <a:off x="258763" y="1206500"/>
            <a:ext cx="9779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116 159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37900" name="TextBox 16"/>
          <p:cNvSpPr txBox="1">
            <a:spLocks noChangeArrowheads="1"/>
          </p:cNvSpPr>
          <p:nvPr/>
        </p:nvSpPr>
        <p:spPr bwMode="auto">
          <a:xfrm>
            <a:off x="1104900" y="1206500"/>
            <a:ext cx="10382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9 680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4042" name="TextBox 17"/>
          <p:cNvSpPr txBox="1">
            <a:spLocks noChangeArrowheads="1"/>
          </p:cNvSpPr>
          <p:nvPr/>
        </p:nvSpPr>
        <p:spPr bwMode="auto">
          <a:xfrm>
            <a:off x="2268538" y="1314450"/>
            <a:ext cx="66643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ahoma" pitchFamily="34" charset="0"/>
                <a:cs typeface="Tahoma" pitchFamily="34" charset="0"/>
              </a:rPr>
              <a:t>расходов на одного воспитанника детского дошкольного учреждения (среднегодовая численность – 7 767)</a:t>
            </a:r>
          </a:p>
        </p:txBody>
      </p:sp>
      <p:sp>
        <p:nvSpPr>
          <p:cNvPr id="19" name="Овал 18"/>
          <p:cNvSpPr/>
          <p:nvPr/>
        </p:nvSpPr>
        <p:spPr>
          <a:xfrm>
            <a:off x="160338" y="2132013"/>
            <a:ext cx="1131887" cy="1085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79613" y="2339975"/>
            <a:ext cx="6940550" cy="631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079500" y="2160588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46" name="TextBox 21"/>
          <p:cNvSpPr txBox="1">
            <a:spLocks noChangeArrowheads="1"/>
          </p:cNvSpPr>
          <p:nvPr/>
        </p:nvSpPr>
        <p:spPr bwMode="auto">
          <a:xfrm>
            <a:off x="236538" y="2270125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63 928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37906" name="TextBox 22"/>
          <p:cNvSpPr txBox="1">
            <a:spLocks noChangeArrowheads="1"/>
          </p:cNvSpPr>
          <p:nvPr/>
        </p:nvSpPr>
        <p:spPr bwMode="auto">
          <a:xfrm>
            <a:off x="1171575" y="2293938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5 327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4048" name="TextBox 23"/>
          <p:cNvSpPr txBox="1">
            <a:spLocks noChangeArrowheads="1"/>
          </p:cNvSpPr>
          <p:nvPr/>
        </p:nvSpPr>
        <p:spPr bwMode="auto">
          <a:xfrm>
            <a:off x="2268538" y="2401888"/>
            <a:ext cx="666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ahoma" pitchFamily="34" charset="0"/>
                <a:cs typeface="Tahoma" pitchFamily="34" charset="0"/>
              </a:rPr>
              <a:t>расходов на одного обучающегося общеобразовательного учреждения (среднегодовая численность – 12 465)</a:t>
            </a:r>
          </a:p>
        </p:txBody>
      </p:sp>
      <p:sp>
        <p:nvSpPr>
          <p:cNvPr id="25" name="Овал 24"/>
          <p:cNvSpPr/>
          <p:nvPr/>
        </p:nvSpPr>
        <p:spPr>
          <a:xfrm>
            <a:off x="160338" y="3297238"/>
            <a:ext cx="1131887" cy="10874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79613" y="3419475"/>
            <a:ext cx="6940550" cy="6302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079500" y="3240088"/>
            <a:ext cx="1116013" cy="112236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52" name="TextBox 27"/>
          <p:cNvSpPr txBox="1">
            <a:spLocks noChangeArrowheads="1"/>
          </p:cNvSpPr>
          <p:nvPr/>
        </p:nvSpPr>
        <p:spPr bwMode="auto">
          <a:xfrm>
            <a:off x="204788" y="3430588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ahoma" pitchFamily="34" charset="0"/>
                <a:cs typeface="Tahoma" pitchFamily="34" charset="0"/>
              </a:rPr>
              <a:t>31 648</a:t>
            </a:r>
          </a:p>
          <a:p>
            <a:pPr algn="ctr"/>
            <a:r>
              <a:rPr lang="ru-RU" sz="1400">
                <a:latin typeface="Tahoma" pitchFamily="34" charset="0"/>
                <a:cs typeface="Tahoma" pitchFamily="34" charset="0"/>
              </a:rPr>
              <a:t>рублей</a:t>
            </a:r>
          </a:p>
          <a:p>
            <a:pPr algn="ctr"/>
            <a:r>
              <a:rPr lang="ru-RU" sz="140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53" name="TextBox 29"/>
          <p:cNvSpPr txBox="1">
            <a:spLocks noChangeArrowheads="1"/>
          </p:cNvSpPr>
          <p:nvPr/>
        </p:nvSpPr>
        <p:spPr bwMode="auto">
          <a:xfrm>
            <a:off x="1152525" y="3365500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2 637</a:t>
            </a:r>
          </a:p>
          <a:p>
            <a:pPr algn="ctr"/>
            <a:r>
              <a:rPr lang="ru-RU" sz="140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</a:p>
          <a:p>
            <a:pPr algn="ctr"/>
            <a:r>
              <a:rPr lang="ru-RU" sz="140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4054" name="TextBox 30"/>
          <p:cNvSpPr txBox="1">
            <a:spLocks noChangeArrowheads="1"/>
          </p:cNvSpPr>
          <p:nvPr/>
        </p:nvSpPr>
        <p:spPr bwMode="auto">
          <a:xfrm>
            <a:off x="2268538" y="3473450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ahoma" pitchFamily="34" charset="0"/>
                <a:cs typeface="Tahoma" pitchFamily="34" charset="0"/>
              </a:rPr>
              <a:t>расходов на одного обучающегося детско-юношеской спортивной школы (среднегодовая численность – 2 081)</a:t>
            </a:r>
          </a:p>
        </p:txBody>
      </p:sp>
      <p:sp>
        <p:nvSpPr>
          <p:cNvPr id="33" name="Овал 32"/>
          <p:cNvSpPr/>
          <p:nvPr/>
        </p:nvSpPr>
        <p:spPr>
          <a:xfrm>
            <a:off x="160338" y="4441825"/>
            <a:ext cx="1131887" cy="1087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79613" y="4500563"/>
            <a:ext cx="6940550" cy="6318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1079500" y="4319588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58" name="TextBox 35"/>
          <p:cNvSpPr txBox="1">
            <a:spLocks noChangeArrowheads="1"/>
          </p:cNvSpPr>
          <p:nvPr/>
        </p:nvSpPr>
        <p:spPr bwMode="auto">
          <a:xfrm>
            <a:off x="161925" y="4511675"/>
            <a:ext cx="9350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74 590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59" name="TextBox 36"/>
          <p:cNvSpPr txBox="1">
            <a:spLocks noChangeArrowheads="1"/>
          </p:cNvSpPr>
          <p:nvPr/>
        </p:nvSpPr>
        <p:spPr bwMode="auto">
          <a:xfrm>
            <a:off x="1155700" y="4511675"/>
            <a:ext cx="9350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6 216</a:t>
            </a:r>
          </a:p>
          <a:p>
            <a:pPr algn="ctr"/>
            <a:r>
              <a:rPr lang="ru-RU" sz="140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</a:p>
          <a:p>
            <a:pPr algn="ctr"/>
            <a:r>
              <a:rPr lang="ru-RU" sz="140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4060" name="TextBox 37"/>
          <p:cNvSpPr txBox="1">
            <a:spLocks noChangeArrowheads="1"/>
          </p:cNvSpPr>
          <p:nvPr/>
        </p:nvSpPr>
        <p:spPr bwMode="auto">
          <a:xfrm>
            <a:off x="2268538" y="4560888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ahoma" pitchFamily="34" charset="0"/>
                <a:cs typeface="Tahoma" pitchFamily="34" charset="0"/>
              </a:rPr>
              <a:t>расходов на одного обучающегося музыкальной школы </a:t>
            </a:r>
          </a:p>
          <a:p>
            <a:r>
              <a:rPr lang="ru-RU" sz="1400">
                <a:latin typeface="Tahoma" pitchFamily="34" charset="0"/>
                <a:cs typeface="Tahoma" pitchFamily="34" charset="0"/>
              </a:rPr>
              <a:t>(среднегодовая численность – 528)</a:t>
            </a:r>
          </a:p>
        </p:txBody>
      </p:sp>
      <p:sp>
        <p:nvSpPr>
          <p:cNvPr id="39" name="Овал 38"/>
          <p:cNvSpPr/>
          <p:nvPr/>
        </p:nvSpPr>
        <p:spPr>
          <a:xfrm>
            <a:off x="138113" y="5630863"/>
            <a:ext cx="1131887" cy="1085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079500" y="5400675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63" name="TextBox 41"/>
          <p:cNvSpPr txBox="1">
            <a:spLocks noChangeArrowheads="1"/>
          </p:cNvSpPr>
          <p:nvPr/>
        </p:nvSpPr>
        <p:spPr bwMode="auto">
          <a:xfrm>
            <a:off x="217488" y="5580063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32 806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64" name="TextBox 42"/>
          <p:cNvSpPr txBox="1">
            <a:spLocks noChangeArrowheads="1"/>
          </p:cNvSpPr>
          <p:nvPr/>
        </p:nvSpPr>
        <p:spPr bwMode="auto">
          <a:xfrm>
            <a:off x="1154113" y="5580063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 2 734</a:t>
            </a: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рубля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4065" name="TextBox 45"/>
          <p:cNvSpPr txBox="1">
            <a:spLocks noChangeArrowheads="1"/>
          </p:cNvSpPr>
          <p:nvPr/>
        </p:nvSpPr>
        <p:spPr bwMode="auto">
          <a:xfrm>
            <a:off x="2268538" y="5630863"/>
            <a:ext cx="6697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ahoma" pitchFamily="34" charset="0"/>
                <a:cs typeface="Tahoma" pitchFamily="34" charset="0"/>
              </a:rPr>
              <a:t>расходов на одного обучающегося художественной школы </a:t>
            </a:r>
          </a:p>
          <a:p>
            <a:r>
              <a:rPr lang="ru-RU" sz="1400">
                <a:latin typeface="Tahoma" pitchFamily="34" charset="0"/>
                <a:cs typeface="Tahoma" pitchFamily="34" charset="0"/>
              </a:rPr>
              <a:t>(среднегодовая численность – 260)</a:t>
            </a:r>
          </a:p>
        </p:txBody>
      </p:sp>
      <p:sp>
        <p:nvSpPr>
          <p:cNvPr id="4406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31DDA7-A8C9-4369-9783-B8299493E1D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Социально-экономическая характеристика МОГО «Ухта»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64163" y="5399088"/>
            <a:ext cx="3629025" cy="792162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 smtClean="0"/>
              <a:t>Городское население   </a:t>
            </a:r>
            <a:r>
              <a:rPr lang="ru-RU" b="1" dirty="0" smtClean="0"/>
              <a:t>98 %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 smtClean="0"/>
              <a:t>Сельское население  </a:t>
            </a:r>
            <a:r>
              <a:rPr lang="ru-RU" b="1" dirty="0" smtClean="0"/>
              <a:t>2 %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F6A282-DDFC-41A6-8D02-D2E91026481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mtClean="0"/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6302375" y="3621088"/>
            <a:ext cx="2797175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ahoma" pitchFamily="34" charset="0"/>
              </a:rPr>
              <a:t>Прогнозируемая среднегодовая численность </a:t>
            </a:r>
          </a:p>
          <a:p>
            <a:r>
              <a:rPr lang="ru-RU" sz="1400">
                <a:latin typeface="Tahoma" pitchFamily="34" charset="0"/>
              </a:rPr>
              <a:t>на 2016 год</a:t>
            </a:r>
          </a:p>
          <a:p>
            <a:r>
              <a:rPr lang="ru-RU" sz="2000" b="1">
                <a:latin typeface="Tahoma" pitchFamily="34" charset="0"/>
              </a:rPr>
              <a:t>120 300 </a:t>
            </a:r>
            <a:r>
              <a:rPr lang="ru-RU" sz="1400">
                <a:latin typeface="Tahoma" pitchFamily="34" charset="0"/>
              </a:rPr>
              <a:t>человек</a:t>
            </a:r>
          </a:p>
        </p:txBody>
      </p:sp>
      <p:pic>
        <p:nvPicPr>
          <p:cNvPr id="19461" name="Picture 3" descr="E:\18 Бюджет для граждан\ger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1163638"/>
            <a:ext cx="1423987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Прямоугольник 7"/>
          <p:cNvSpPr>
            <a:spLocks noChangeArrowheads="1"/>
          </p:cNvSpPr>
          <p:nvPr/>
        </p:nvSpPr>
        <p:spPr bwMode="auto">
          <a:xfrm>
            <a:off x="250825" y="1416050"/>
            <a:ext cx="2649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</a:rPr>
              <a:t>Площадь  </a:t>
            </a:r>
            <a:r>
              <a:rPr lang="ru-RU" sz="2000" b="1" dirty="0" smtClean="0">
                <a:latin typeface="Tahoma" pitchFamily="34" charset="0"/>
              </a:rPr>
              <a:t>13 232 </a:t>
            </a:r>
            <a:r>
              <a:rPr lang="ru-RU" sz="1400" dirty="0">
                <a:latin typeface="Tahoma" pitchFamily="34" charset="0"/>
              </a:rPr>
              <a:t>км</a:t>
            </a:r>
            <a:r>
              <a:rPr lang="ru-RU" sz="1400" baseline="30000" dirty="0">
                <a:latin typeface="Tahoma" pitchFamily="34" charset="0"/>
              </a:rPr>
              <a:t>2</a:t>
            </a:r>
            <a:r>
              <a:rPr lang="ru-RU" sz="1400" dirty="0">
                <a:latin typeface="Tahoma" pitchFamily="34" charset="0"/>
              </a:rPr>
              <a:t> </a:t>
            </a:r>
          </a:p>
        </p:txBody>
      </p:sp>
      <p:pic>
        <p:nvPicPr>
          <p:cNvPr id="19463" name="Picture 4" descr="E:\18 Бюджет для граждан\ro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5399088"/>
            <a:ext cx="169862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Прямоугольник 9"/>
          <p:cNvSpPr>
            <a:spLocks noChangeArrowheads="1"/>
          </p:cNvSpPr>
          <p:nvPr/>
        </p:nvSpPr>
        <p:spPr bwMode="auto">
          <a:xfrm>
            <a:off x="-158750" y="4144963"/>
            <a:ext cx="26638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Tahoma" pitchFamily="34" charset="0"/>
              </a:rPr>
              <a:t>Протяженность автомобильных дорог</a:t>
            </a:r>
          </a:p>
          <a:p>
            <a:pPr algn="ctr"/>
            <a:r>
              <a:rPr lang="ru-RU" sz="2000" b="1">
                <a:latin typeface="Tahoma" pitchFamily="34" charset="0"/>
              </a:rPr>
              <a:t>109,13 км</a:t>
            </a:r>
          </a:p>
        </p:txBody>
      </p:sp>
      <p:sp>
        <p:nvSpPr>
          <p:cNvPr id="19465" name="Прямоугольник 10"/>
          <p:cNvSpPr>
            <a:spLocks noChangeArrowheads="1"/>
          </p:cNvSpPr>
          <p:nvPr/>
        </p:nvSpPr>
        <p:spPr bwMode="auto">
          <a:xfrm>
            <a:off x="125413" y="2349500"/>
            <a:ext cx="2470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ahoma" pitchFamily="34" charset="0"/>
              </a:rPr>
              <a:t>18 </a:t>
            </a:r>
            <a:r>
              <a:rPr lang="ru-RU" sz="1400">
                <a:latin typeface="Tahoma" pitchFamily="34" charset="0"/>
              </a:rPr>
              <a:t>населенных пунктов</a:t>
            </a:r>
          </a:p>
        </p:txBody>
      </p:sp>
      <p:pic>
        <p:nvPicPr>
          <p:cNvPr id="19466" name="Picture 2" descr="C:\Documents and Settings\ahmedova\Рабочий стол\Komi_N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57325" y="1381125"/>
            <a:ext cx="5922963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Сопоставление с другими муниципальными образованиями по расходам в расчёте на душу населения</a:t>
            </a:r>
          </a:p>
        </p:txBody>
      </p:sp>
      <p:sp>
        <p:nvSpPr>
          <p:cNvPr id="4506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E0E3C4-D03A-439E-BA7B-D7CC2EBB345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 smtClean="0"/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7403319"/>
              </p:ext>
            </p:extLst>
          </p:nvPr>
        </p:nvGraphicFramePr>
        <p:xfrm>
          <a:off x="301625" y="1535113"/>
          <a:ext cx="8612188" cy="3859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84368" y="1340768"/>
            <a:ext cx="822325" cy="27622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Структура расходов бюджета</a:t>
            </a:r>
          </a:p>
        </p:txBody>
      </p:sp>
      <p:sp>
        <p:nvSpPr>
          <p:cNvPr id="4608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57207F-02A4-4ECC-838F-0AE55BE59D3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 smtClean="0"/>
          </a:p>
        </p:txBody>
      </p:sp>
      <p:graphicFrame>
        <p:nvGraphicFramePr>
          <p:cNvPr id="3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1090522"/>
              </p:ext>
            </p:extLst>
          </p:nvPr>
        </p:nvGraphicFramePr>
        <p:xfrm>
          <a:off x="50800" y="1031875"/>
          <a:ext cx="4578350" cy="577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717117"/>
              </p:ext>
            </p:extLst>
          </p:nvPr>
        </p:nvGraphicFramePr>
        <p:xfrm>
          <a:off x="4514850" y="1014413"/>
          <a:ext cx="4578350" cy="579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56325" y="6175375"/>
            <a:ext cx="2355850" cy="30797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Всего 3 149,5 млн. 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8888" y="6175375"/>
            <a:ext cx="2357437" cy="30797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Всего 4 076,1 млн. 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76338" y="3956050"/>
            <a:ext cx="623887" cy="246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50,9%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05175" y="3821113"/>
            <a:ext cx="623888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24,8%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67413" y="4116388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63,9%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19713" y="2938463"/>
            <a:ext cx="541337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4,9%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95950" y="2816225"/>
            <a:ext cx="541338" cy="246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3,1%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67413" y="2684463"/>
            <a:ext cx="541337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1,8%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37288" y="2562225"/>
            <a:ext cx="542925" cy="246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0,1%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80213" y="2684463"/>
            <a:ext cx="541337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1,8%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26263" y="2995613"/>
            <a:ext cx="541337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8,2%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24750" y="2760663"/>
            <a:ext cx="541338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0,9%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96188" y="3186113"/>
            <a:ext cx="542925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8,1%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70838" y="3448050"/>
            <a:ext cx="541337" cy="246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7,2%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16913" y="836613"/>
            <a:ext cx="730250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cs typeface="Tahoma" pitchFamily="34" charset="0"/>
              </a:rPr>
              <a:t>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Финансирование муниципальных учреждений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2413" y="1160463"/>
            <a:ext cx="8639175" cy="50482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Финансирование муниципальных учреждений осуществляется на основании муниципальных заданий в рамках программной части бюджета.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marL="540000" indent="-34290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Муниципальным 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учреждениям (бюджетным и автономным) устанавливается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муниципальное задание на оказание муниципальных услуг (выполнение работ) с указанием показателей объёма и качества его выполнения.</a:t>
            </a:r>
          </a:p>
          <a:p>
            <a:pPr marL="540000" indent="-34290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marL="540000" indent="-34290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Планирование муниципальных услуг осуществляется на основе единого базового перечня услуг, в соответствии с утверждёнными отраслевыми органами администрации МОГО «Ухта», осуществляющими функции и полномочия учредителя в отношении бюджетных и автономных учреждений, ведомственными перечнями муниципальных услуг.</a:t>
            </a:r>
          </a:p>
          <a:p>
            <a:pPr marL="19710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marL="540000" indent="-34290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Муниципальные услуги (работы), оказываемые (выполняемые) муниципальными учреждениями в рамках муниципального задания предоставляются 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населению бесплатно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.</a:t>
            </a:r>
          </a:p>
          <a:p>
            <a:pPr marL="540000" indent="-34290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marL="540000" indent="-34290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Оказание услуг (выполнение работ) на платной основе для населения возможно только при наличии перечня видов приносящей доход деятельности в уставе учреждения, заключения письменного договора об оказании платных услуг (выполнении работ).</a:t>
            </a:r>
          </a:p>
          <a:p>
            <a:pPr marL="540000" indent="-34290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Финансирование органов местного самоуправления (Совета МОГО «Ухта», Контрольно-счётной палаты МОГО «Ухта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»,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администрации МОГО «Ухта»),  казённого учреждения (МУ Управление капитального строительства) осуществляется согласно бюджетных смет в рамках непрограммной части бюджета.</a:t>
            </a:r>
          </a:p>
        </p:txBody>
      </p:sp>
      <p:sp>
        <p:nvSpPr>
          <p:cNvPr id="4710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6F1F19-B232-47D2-93DB-7848DFEF987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425" y="31750"/>
            <a:ext cx="4878388" cy="922338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8000"/>
                </a:solidFill>
                <a:cs typeface="Tahoma" pitchFamily="34" charset="0"/>
              </a:rPr>
              <a:t>Структура муниципальной программы</a:t>
            </a:r>
            <a:endParaRPr lang="ru-RU" sz="2000" b="1" dirty="0">
              <a:solidFill>
                <a:srgbClr val="008000"/>
              </a:solidFill>
              <a:cs typeface="Tahoma" pitchFamily="34" charset="0"/>
            </a:endParaRPr>
          </a:p>
        </p:txBody>
      </p:sp>
      <p:sp>
        <p:nvSpPr>
          <p:cNvPr id="49154" name="TextBox 13"/>
          <p:cNvSpPr txBox="1">
            <a:spLocks noChangeArrowheads="1"/>
          </p:cNvSpPr>
          <p:nvPr/>
        </p:nvSpPr>
        <p:spPr bwMode="auto">
          <a:xfrm>
            <a:off x="365125" y="923925"/>
            <a:ext cx="85994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Tahoma" pitchFamily="34" charset="0"/>
                <a:cs typeface="Tahoma" pitchFamily="34" charset="0"/>
              </a:rPr>
              <a:t>Проект бюджета МОГО «Ухта» на 2016 год сформирован в рамках девяти муниципальных и одной иной программы. Каждая программа содержит комплекс мероприятий, направленных на достижение стратегической цели</a:t>
            </a:r>
          </a:p>
        </p:txBody>
      </p:sp>
      <p:sp>
        <p:nvSpPr>
          <p:cNvPr id="49155" name="TextBox 14"/>
          <p:cNvSpPr txBox="1">
            <a:spLocks noChangeArrowheads="1"/>
          </p:cNvSpPr>
          <p:nvPr/>
        </p:nvSpPr>
        <p:spPr bwMode="auto">
          <a:xfrm>
            <a:off x="2795588" y="1724025"/>
            <a:ext cx="353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ahoma" pitchFamily="34" charset="0"/>
                <a:cs typeface="Tahoma" pitchFamily="34" charset="0"/>
              </a:rPr>
              <a:t>МУНИЦИПАЛЬНАЯ ПРОГРАММА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62188" y="2093913"/>
            <a:ext cx="4356100" cy="7159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157" name="TextBox 16"/>
          <p:cNvSpPr txBox="1">
            <a:spLocks noChangeArrowheads="1"/>
          </p:cNvSpPr>
          <p:nvPr/>
        </p:nvSpPr>
        <p:spPr bwMode="auto">
          <a:xfrm>
            <a:off x="3232150" y="2184400"/>
            <a:ext cx="2416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ahoma" pitchFamily="34" charset="0"/>
                <a:cs typeface="Tahoma" pitchFamily="34" charset="0"/>
              </a:rPr>
              <a:t>Стратегическая цель</a:t>
            </a:r>
          </a:p>
          <a:p>
            <a:pPr algn="ctr"/>
            <a:r>
              <a:rPr lang="ru-RU">
                <a:latin typeface="Tahoma" pitchFamily="34" charset="0"/>
                <a:cs typeface="Tahoma" pitchFamily="34" charset="0"/>
              </a:rPr>
              <a:t>МОГО «Ухта»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84213" y="3092450"/>
            <a:ext cx="2016125" cy="7000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159" name="TextBox 18"/>
          <p:cNvSpPr txBox="1">
            <a:spLocks noChangeArrowheads="1"/>
          </p:cNvSpPr>
          <p:nvPr/>
        </p:nvSpPr>
        <p:spPr bwMode="auto">
          <a:xfrm>
            <a:off x="947738" y="3130550"/>
            <a:ext cx="13700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ahoma" pitchFamily="34" charset="0"/>
                <a:cs typeface="Tahoma" pitchFamily="34" charset="0"/>
              </a:rPr>
              <a:t>Цель </a:t>
            </a:r>
          </a:p>
          <a:p>
            <a:pPr algn="ctr"/>
            <a:r>
              <a:rPr lang="ru-RU">
                <a:latin typeface="Tahoma" pitchFamily="34" charset="0"/>
                <a:cs typeface="Tahoma" pitchFamily="34" charset="0"/>
              </a:rPr>
              <a:t>программы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497263" y="3087688"/>
            <a:ext cx="2016125" cy="7000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161" name="TextBox 20"/>
          <p:cNvSpPr txBox="1">
            <a:spLocks noChangeArrowheads="1"/>
          </p:cNvSpPr>
          <p:nvPr/>
        </p:nvSpPr>
        <p:spPr bwMode="auto">
          <a:xfrm>
            <a:off x="3821113" y="3119438"/>
            <a:ext cx="1368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ahoma" pitchFamily="34" charset="0"/>
                <a:cs typeface="Tahoma" pitchFamily="34" charset="0"/>
              </a:rPr>
              <a:t>Цель </a:t>
            </a:r>
          </a:p>
          <a:p>
            <a:pPr algn="ctr"/>
            <a:r>
              <a:rPr lang="ru-RU">
                <a:latin typeface="Tahoma" pitchFamily="34" charset="0"/>
                <a:cs typeface="Tahoma" pitchFamily="34" charset="0"/>
              </a:rPr>
              <a:t>программы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192838" y="3076575"/>
            <a:ext cx="2016125" cy="7000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163" name="TextBox 22"/>
          <p:cNvSpPr txBox="1">
            <a:spLocks noChangeArrowheads="1"/>
          </p:cNvSpPr>
          <p:nvPr/>
        </p:nvSpPr>
        <p:spPr bwMode="auto">
          <a:xfrm>
            <a:off x="6515100" y="3114675"/>
            <a:ext cx="13700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ahoma" pitchFamily="34" charset="0"/>
                <a:cs typeface="Tahoma" pitchFamily="34" charset="0"/>
              </a:rPr>
              <a:t>Цель </a:t>
            </a:r>
          </a:p>
          <a:p>
            <a:pPr algn="ctr"/>
            <a:r>
              <a:rPr lang="ru-RU">
                <a:latin typeface="Tahoma" pitchFamily="34" charset="0"/>
                <a:cs typeface="Tahoma" pitchFamily="34" charset="0"/>
              </a:rPr>
              <a:t>программы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1635125" y="2708275"/>
            <a:ext cx="523875" cy="252413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735763" y="2708275"/>
            <a:ext cx="284162" cy="2921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4500563" y="2797175"/>
            <a:ext cx="4762" cy="339725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684213" y="3941763"/>
            <a:ext cx="2016125" cy="7207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168" name="TextBox 27"/>
          <p:cNvSpPr txBox="1">
            <a:spLocks noChangeArrowheads="1"/>
          </p:cNvSpPr>
          <p:nvPr/>
        </p:nvSpPr>
        <p:spPr bwMode="auto">
          <a:xfrm>
            <a:off x="1223963" y="4090988"/>
            <a:ext cx="935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ahoma" pitchFamily="34" charset="0"/>
                <a:cs typeface="Tahoma" pitchFamily="34" charset="0"/>
              </a:rPr>
              <a:t>Задачи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492500" y="3941763"/>
            <a:ext cx="2016125" cy="7207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170" name="TextBox 29"/>
          <p:cNvSpPr txBox="1">
            <a:spLocks noChangeArrowheads="1"/>
          </p:cNvSpPr>
          <p:nvPr/>
        </p:nvSpPr>
        <p:spPr bwMode="auto">
          <a:xfrm>
            <a:off x="4033838" y="4092575"/>
            <a:ext cx="935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ahoma" pitchFamily="34" charset="0"/>
                <a:cs typeface="Tahoma" pitchFamily="34" charset="0"/>
              </a:rPr>
              <a:t>Задачи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196013" y="3941763"/>
            <a:ext cx="2016125" cy="7207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172" name="TextBox 31"/>
          <p:cNvSpPr txBox="1">
            <a:spLocks noChangeArrowheads="1"/>
          </p:cNvSpPr>
          <p:nvPr/>
        </p:nvSpPr>
        <p:spPr bwMode="auto">
          <a:xfrm>
            <a:off x="6735763" y="4117975"/>
            <a:ext cx="935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ahoma" pitchFamily="34" charset="0"/>
                <a:cs typeface="Tahoma" pitchFamily="34" charset="0"/>
              </a:rPr>
              <a:t>Задачи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84213" y="4826000"/>
            <a:ext cx="2016125" cy="698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174" name="TextBox 33"/>
          <p:cNvSpPr txBox="1">
            <a:spLocks noChangeArrowheads="1"/>
          </p:cNvSpPr>
          <p:nvPr/>
        </p:nvSpPr>
        <p:spPr bwMode="auto">
          <a:xfrm>
            <a:off x="868363" y="4840288"/>
            <a:ext cx="16462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ahoma" pitchFamily="34" charset="0"/>
                <a:cs typeface="Tahoma" pitchFamily="34" charset="0"/>
              </a:rPr>
              <a:t>Программные</a:t>
            </a:r>
          </a:p>
          <a:p>
            <a:pPr algn="ctr"/>
            <a:r>
              <a:rPr lang="ru-RU">
                <a:latin typeface="Tahoma" pitchFamily="34" charset="0"/>
                <a:cs typeface="Tahoma" pitchFamily="34" charset="0"/>
              </a:rPr>
              <a:t>мероприятия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492500" y="4840288"/>
            <a:ext cx="2016125" cy="7397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176" name="TextBox 35"/>
          <p:cNvSpPr txBox="1">
            <a:spLocks noChangeArrowheads="1"/>
          </p:cNvSpPr>
          <p:nvPr/>
        </p:nvSpPr>
        <p:spPr bwMode="auto">
          <a:xfrm>
            <a:off x="3681413" y="4895850"/>
            <a:ext cx="1647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ahoma" pitchFamily="34" charset="0"/>
                <a:cs typeface="Tahoma" pitchFamily="34" charset="0"/>
              </a:rPr>
              <a:t>Программные</a:t>
            </a:r>
          </a:p>
          <a:p>
            <a:pPr algn="ctr"/>
            <a:r>
              <a:rPr lang="ru-RU">
                <a:latin typeface="Tahoma" pitchFamily="34" charset="0"/>
                <a:cs typeface="Tahoma" pitchFamily="34" charset="0"/>
              </a:rPr>
              <a:t>мероприятия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192838" y="4875213"/>
            <a:ext cx="2016125" cy="7143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178" name="TextBox 37"/>
          <p:cNvSpPr txBox="1">
            <a:spLocks noChangeArrowheads="1"/>
          </p:cNvSpPr>
          <p:nvPr/>
        </p:nvSpPr>
        <p:spPr bwMode="auto">
          <a:xfrm>
            <a:off x="6326188" y="4908550"/>
            <a:ext cx="17557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ahoma" pitchFamily="34" charset="0"/>
                <a:cs typeface="Tahoma" pitchFamily="34" charset="0"/>
              </a:rPr>
              <a:t>Программные</a:t>
            </a:r>
          </a:p>
          <a:p>
            <a:pPr algn="ctr"/>
            <a:r>
              <a:rPr lang="ru-RU">
                <a:latin typeface="Tahoma" pitchFamily="34" charset="0"/>
                <a:cs typeface="Tahoma" pitchFamily="34" charset="0"/>
              </a:rPr>
              <a:t>мероприятия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684213" y="5495925"/>
            <a:ext cx="3816350" cy="6953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4500563" y="5589588"/>
            <a:ext cx="3816350" cy="60166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2952750" y="6348413"/>
            <a:ext cx="3097213" cy="4079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182" name="TextBox 41"/>
          <p:cNvSpPr txBox="1">
            <a:spLocks noChangeArrowheads="1"/>
          </p:cNvSpPr>
          <p:nvPr/>
        </p:nvSpPr>
        <p:spPr bwMode="auto">
          <a:xfrm>
            <a:off x="2930525" y="6357938"/>
            <a:ext cx="3141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ahoma" pitchFamily="34" charset="0"/>
                <a:cs typeface="Tahoma" pitchFamily="34" charset="0"/>
              </a:rPr>
              <a:t>Показатели эффективности</a:t>
            </a:r>
          </a:p>
        </p:txBody>
      </p:sp>
      <p:sp>
        <p:nvSpPr>
          <p:cNvPr id="49183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71956B-1F57-424C-84B0-39E8BB11D79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Муниципальные программы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2413" y="1042988"/>
            <a:ext cx="8639175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dirty="0" smtClean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ru-RU" dirty="0">
                <a:latin typeface="Tahoma" pitchFamily="34" charset="0"/>
                <a:cs typeface="Tahoma" pitchFamily="34" charset="0"/>
              </a:rPr>
              <a:t>Развитие системы муниципального управления на 2014 – 2020 годы»;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ahoma" pitchFamily="34" charset="0"/>
                <a:cs typeface="Tahoma" pitchFamily="34" charset="0"/>
              </a:rPr>
              <a:t>«Развитие экономики на 2014 – 2020 годы»;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ahoma" pitchFamily="34" charset="0"/>
                <a:cs typeface="Tahoma" pitchFamily="34" charset="0"/>
              </a:rPr>
              <a:t>«Безопасность жизнедеятельности населения на 2014 – 2020 годы»;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ahoma" pitchFamily="34" charset="0"/>
                <a:cs typeface="Tahoma" pitchFamily="34" charset="0"/>
              </a:rPr>
              <a:t>«Развитие транспортной системы на 2014 – 2020 годы»;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ahoma" pitchFamily="34" charset="0"/>
                <a:cs typeface="Tahoma" pitchFamily="34" charset="0"/>
              </a:rPr>
              <a:t>«Жильё и жилищно – коммунальное хозяйство на 2014 – 2020 годы»;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ahoma" pitchFamily="34" charset="0"/>
                <a:cs typeface="Tahoma" pitchFamily="34" charset="0"/>
              </a:rPr>
              <a:t>«Развитие образования </a:t>
            </a:r>
            <a:r>
              <a:rPr lang="ru-RU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на 2014 – 2020 годы»;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ahoma" pitchFamily="34" charset="0"/>
                <a:cs typeface="Tahoma" pitchFamily="34" charset="0"/>
              </a:rPr>
              <a:t>«Культура на 2014 – 2020 годы»;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ahoma" pitchFamily="34" charset="0"/>
                <a:cs typeface="Tahoma" pitchFamily="34" charset="0"/>
              </a:rPr>
              <a:t>«Социальная поддержка населения на 2016 – 2020 годы»;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ahoma" pitchFamily="34" charset="0"/>
                <a:cs typeface="Tahoma" pitchFamily="34" charset="0"/>
              </a:rPr>
              <a:t>«Развитие физической культуры и спорта на 2014 – 2020 годы».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dirty="0">
                <a:latin typeface="Tahoma" pitchFamily="34" charset="0"/>
                <a:cs typeface="Tahoma" pitchFamily="34" charset="0"/>
              </a:rPr>
              <a:t>	В целях реализации республиканской адресной программы «Переселение граждан из аварийного жилищного фонда с учетом необходимости развития малоэтажного жилищного строительства на 2013-2017 годы» принята одна иная программа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dirty="0">
              <a:latin typeface="Tahoma" pitchFamily="34" charset="0"/>
              <a:cs typeface="Tahoma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ahoma" pitchFamily="34" charset="0"/>
                <a:cs typeface="Tahoma" pitchFamily="34" charset="0"/>
              </a:rPr>
              <a:t>«Переселение граждан, проживающих на территории МОГО «Ухта», из аварийного жилищного фонда с 2013 года по 01 сентября 2017 года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».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017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B64A80-3195-425D-819E-B82D69426C1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Программные расходы бюджета</a:t>
            </a:r>
          </a:p>
        </p:txBody>
      </p:sp>
      <p:sp>
        <p:nvSpPr>
          <p:cNvPr id="5120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C0B035-033E-4A87-9E55-1B609C1D47C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 smtClean="0"/>
          </a:p>
        </p:txBody>
      </p:sp>
      <p:graphicFrame>
        <p:nvGraphicFramePr>
          <p:cNvPr id="2" name="Диаграмма 2"/>
          <p:cNvGraphicFramePr>
            <a:graphicFrameLocks/>
          </p:cNvGraphicFramePr>
          <p:nvPr/>
        </p:nvGraphicFramePr>
        <p:xfrm>
          <a:off x="304800" y="1376363"/>
          <a:ext cx="8680450" cy="481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24038" y="3317875"/>
            <a:ext cx="623887" cy="246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65,8%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59200" y="2197100"/>
            <a:ext cx="541338" cy="246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4,1%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54513" y="1784350"/>
            <a:ext cx="542925" cy="246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0,1%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89438" y="2319338"/>
            <a:ext cx="542925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6,9%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92725" y="2586038"/>
            <a:ext cx="541338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8,0%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49950" y="3068638"/>
            <a:ext cx="541338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7,5%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23025" y="2609850"/>
            <a:ext cx="542925" cy="246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0,1%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53150" y="3467100"/>
            <a:ext cx="541338" cy="246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4,9%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69000" y="4033838"/>
            <a:ext cx="542925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1,4%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40688" y="1047750"/>
            <a:ext cx="841375" cy="277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52788" y="2159000"/>
            <a:ext cx="541337" cy="246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1,2%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Развитие системы муниципального управления на 2014-2020 годы</a:t>
            </a:r>
          </a:p>
        </p:txBody>
      </p:sp>
      <p:sp>
        <p:nvSpPr>
          <p:cNvPr id="5222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1EF933-95F5-4BB3-AFCA-7B4EB519A247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/>
        </p:nvGraphicFramePr>
        <p:xfrm>
          <a:off x="4767263" y="1392238"/>
          <a:ext cx="4002087" cy="140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716463" y="1052513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Финансирование (млн. руб.)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846751"/>
              </p:ext>
            </p:extLst>
          </p:nvPr>
        </p:nvGraphicFramePr>
        <p:xfrm>
          <a:off x="252000" y="2998800"/>
          <a:ext cx="8496464" cy="377333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885066"/>
                <a:gridCol w="1611398"/>
              </a:tblGrid>
              <a:tr h="49376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Ключевые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Финансирование</a:t>
                      </a:r>
                    </a:p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(млн. руб.)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251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Развитие единой муниципальной мультисервисной корпоративной сети передачи данных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prstClr val="black"/>
                          </a:solidFill>
                        </a:rPr>
                        <a:t>2,2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51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Обеспечение безопасности информационных ресурсов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prstClr val="black"/>
                          </a:solidFill>
                        </a:rPr>
                        <a:t>0,7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88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Развитие единого электронного документооборота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prstClr val="black"/>
                          </a:solidFill>
                        </a:rPr>
                        <a:t>0,8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Организация технической инвентаризации и паспортизации объектов недвижимого имущества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prstClr val="black"/>
                          </a:solidFill>
                        </a:rPr>
                        <a:t>1,8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4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Обслуживание муниципального долга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prstClr val="black"/>
                          </a:solidFill>
                        </a:rPr>
                        <a:t>57,1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83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Содержание и текущий ремонт объектов муниципальной собственности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prstClr val="black"/>
                          </a:solidFill>
                        </a:rPr>
                        <a:t>11,6</a:t>
                      </a:r>
                    </a:p>
                    <a:p>
                      <a:pPr algn="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835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Оказание муниципальных услуг многофункциональным центром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12,0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835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Содержание и обеспечение деятельности Финансового управления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администрации МОГО «Ухта»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23,0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83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Содержание и обеспечение деятельности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Комитета по управлению муниципальным имуществом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администрации МОГО «Ухта»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34,0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1547813" y="1052513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Цель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129384973"/>
              </p:ext>
            </p:extLst>
          </p:nvPr>
        </p:nvGraphicFramePr>
        <p:xfrm>
          <a:off x="324000" y="-172800"/>
          <a:ext cx="42484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Развитие экономики на 2014-2020 годы</a:t>
            </a:r>
          </a:p>
        </p:txBody>
      </p:sp>
      <p:sp>
        <p:nvSpPr>
          <p:cNvPr id="5325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083F31-E0A6-4386-8EE9-46B30A15EF3F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/>
        </p:nvGraphicFramePr>
        <p:xfrm>
          <a:off x="4767263" y="1392238"/>
          <a:ext cx="4002087" cy="140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859338" y="981075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Финансирование (млн. руб.)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0825" y="2997200"/>
          <a:ext cx="8496944" cy="29260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616473"/>
                <a:gridCol w="188047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Ключевые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Финансирование (млн. руб.)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Субсидирование части затрат субъектов малого и среднего предпринимательства, связанных с началом предпринимательской деятельности (гранты)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0,7</a:t>
                      </a:r>
                    </a:p>
                    <a:p>
                      <a:pPr algn="r"/>
                      <a:endParaRPr lang="ru-RU" sz="1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Субсидирование части затрат субъектов малого и среднего предпринимательства на реализацию малых проектов в сфере сельского хозяйства</a:t>
                      </a:r>
                      <a:endParaRPr lang="ru-RU" sz="1200" dirty="0" smtClean="0">
                        <a:solidFill>
                          <a:prstClr val="black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0,1</a:t>
                      </a:r>
                    </a:p>
                    <a:p>
                      <a:pPr algn="r"/>
                      <a:endParaRPr lang="ru-RU" sz="1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Субсидирование части затрат субъектов малого и среднего предпринимательства на уплату лизинговых платежей по договорам финансовой аренды (лизинга)</a:t>
                      </a:r>
                      <a:endParaRPr lang="ru-RU" sz="1200" dirty="0" smtClean="0">
                        <a:solidFill>
                          <a:prstClr val="black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0,1</a:t>
                      </a:r>
                    </a:p>
                    <a:p>
                      <a:pPr algn="r"/>
                      <a:endParaRPr lang="ru-RU" sz="1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Субсидирование части затрат субъектов малого и среднего предпринимательства на уплату процентов по кредитам, привлеченным субъектами малого и среднего предпринимательства в российских кредитных организациях</a:t>
                      </a:r>
                      <a:endParaRPr lang="ru-RU" sz="1200" dirty="0" smtClean="0">
                        <a:solidFill>
                          <a:prstClr val="black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0,1</a:t>
                      </a:r>
                    </a:p>
                    <a:p>
                      <a:pPr algn="r"/>
                      <a:endParaRPr lang="ru-RU" sz="1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Обеспечение деятельности информационно - маркетингового центра малого и среднего предпринимательства 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0,4</a:t>
                      </a:r>
                    </a:p>
                    <a:p>
                      <a:pPr algn="r"/>
                      <a:endParaRPr lang="ru-RU" sz="1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470260162"/>
              </p:ext>
            </p:extLst>
          </p:nvPr>
        </p:nvGraphicFramePr>
        <p:xfrm>
          <a:off x="395536" y="-171400"/>
          <a:ext cx="42484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47813" y="1052513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Цель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Безопасность жизнедеятельности населения на 2014-2020 годы</a:t>
            </a:r>
          </a:p>
        </p:txBody>
      </p:sp>
      <p:sp>
        <p:nvSpPr>
          <p:cNvPr id="5427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B280E2-2ED1-4720-BB7E-6441F4A137E8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/>
        </p:nvGraphicFramePr>
        <p:xfrm>
          <a:off x="4767263" y="1536700"/>
          <a:ext cx="4002087" cy="140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716463" y="1052513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Финансирование (млн. руб.)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4309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216886"/>
              </p:ext>
            </p:extLst>
          </p:nvPr>
        </p:nvGraphicFramePr>
        <p:xfrm>
          <a:off x="250825" y="2997200"/>
          <a:ext cx="8496300" cy="3327003"/>
        </p:xfrm>
        <a:graphic>
          <a:graphicData uri="http://schemas.openxmlformats.org/drawingml/2006/table">
            <a:tbl>
              <a:tblPr/>
              <a:tblGrid>
                <a:gridCol w="6616700"/>
                <a:gridCol w="18796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Ключевые мероприятия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 (млн. руб.)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</a:tr>
              <a:tr h="334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комплексной системы «Безопасный город»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Осуществление материального стимулирования добровольных пожарных добровольной пожарной охраны (премия – 5 тыс. руб., ценный подарок – 10 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</a:tr>
              <a:tr h="334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и обслуживание 2 500 дорожных знаков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Устройство 90 597 метров дорожной разметки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4,6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и обслуживание 22 светофорных объектов на перекрестках и участках автомобильных дорог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3,5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Установка пешеходных ограждений на автодорогах Ухта – Дальний,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п.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Шудаяг - Заболотный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0,8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Содержание и обеспечение деятельности МУ «Управление по делам ГО и ЧС» администрации МОГО «Ухта»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28,0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3405670007"/>
              </p:ext>
            </p:extLst>
          </p:nvPr>
        </p:nvGraphicFramePr>
        <p:xfrm>
          <a:off x="395536" y="-171400"/>
          <a:ext cx="42484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47813" y="1052513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Цель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Развитие транспортной системы на 2014-2020 годы</a:t>
            </a:r>
          </a:p>
        </p:txBody>
      </p:sp>
      <p:sp>
        <p:nvSpPr>
          <p:cNvPr id="5530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7F7A1D-6F59-406C-BF3E-1248B9480F7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ru-RU" smtClean="0"/>
          </a:p>
        </p:txBody>
      </p:sp>
      <p:graphicFrame>
        <p:nvGraphicFramePr>
          <p:cNvPr id="2" name="Диаграмма 7"/>
          <p:cNvGraphicFramePr>
            <a:graphicFrameLocks/>
          </p:cNvGraphicFramePr>
          <p:nvPr/>
        </p:nvGraphicFramePr>
        <p:xfrm>
          <a:off x="4622800" y="1330325"/>
          <a:ext cx="4002088" cy="141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500563" y="1052513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Финансирование (млн. руб.)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250825" y="2997200"/>
          <a:ext cx="8496944" cy="35661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6616473"/>
                <a:gridCol w="188047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Ключевые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Финансирование (млн. руб.)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Обеспечение надлежащего технического состояния дорожной инфраструктуры (Общая площадь отремонтированных дорог составит 18,95 тыс. м</a:t>
                      </a:r>
                      <a:r>
                        <a:rPr lang="ru-RU" sz="1200" baseline="30000" dirty="0" smtClean="0"/>
                        <a:t>2</a:t>
                      </a:r>
                      <a:r>
                        <a:rPr lang="ru-RU" sz="1200" dirty="0" smtClean="0"/>
                        <a:t>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12,7</a:t>
                      </a:r>
                    </a:p>
                    <a:p>
                      <a:pPr algn="r"/>
                      <a:endParaRPr lang="ru-RU" sz="1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Техническое обслуживание и санитарное содержание улично-дорожной сети (проезжая часть – 1 350 547,72 м</a:t>
                      </a:r>
                      <a:r>
                        <a:rPr lang="ru-RU" sz="1200" baseline="30000" dirty="0" smtClean="0"/>
                        <a:t>2</a:t>
                      </a:r>
                      <a:r>
                        <a:rPr lang="ru-RU" sz="1200" dirty="0" smtClean="0"/>
                        <a:t>, тротуары, обочины, придорожные газоны, площадки, автостоянки – 842 452,59 м</a:t>
                      </a:r>
                      <a:r>
                        <a:rPr lang="ru-RU" sz="1200" baseline="30000" dirty="0" smtClean="0"/>
                        <a:t>2</a:t>
                      </a:r>
                      <a:r>
                        <a:rPr lang="ru-RU" sz="1200" dirty="0" smtClean="0"/>
                        <a:t>)</a:t>
                      </a:r>
                      <a:endParaRPr lang="ru-RU" sz="1200" dirty="0" smtClean="0">
                        <a:solidFill>
                          <a:prstClr val="black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161,1</a:t>
                      </a:r>
                    </a:p>
                    <a:p>
                      <a:pPr algn="r"/>
                      <a:endParaRPr lang="ru-RU" sz="1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Содержание ледовой переправы через реку Ижма в с. Кедвавом</a:t>
                      </a:r>
                      <a:endParaRPr lang="ru-RU" sz="1200" dirty="0" smtClean="0">
                        <a:solidFill>
                          <a:prstClr val="black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1,3</a:t>
                      </a:r>
                    </a:p>
                    <a:p>
                      <a:pPr algn="r"/>
                      <a:endParaRPr lang="ru-RU" sz="1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Обустройство 5 остановочных павильонов по маршруту следования школьных автобусов (деревня Гажаяг, Изваиль, Лайково, Паромес; пст. Веселый Кут и Гэрдъель)</a:t>
                      </a:r>
                      <a:endParaRPr lang="ru-RU" sz="1200" dirty="0" smtClean="0">
                        <a:solidFill>
                          <a:prstClr val="black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0,3</a:t>
                      </a:r>
                    </a:p>
                    <a:p>
                      <a:pPr algn="r"/>
                      <a:endParaRPr lang="ru-RU" sz="1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Организация пассажирских перевозок воздушным транспортом в с. Кедвавом (количество рейсов 41)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0,1</a:t>
                      </a:r>
                    </a:p>
                    <a:p>
                      <a:pPr algn="r"/>
                      <a:endParaRPr lang="ru-RU" sz="1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Организация перевозок отдельных категорий пассажиров на дачных внутримуниципальных маршрутах (количество выданных в 2015 году талонов составило 36 680)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0,4</a:t>
                      </a:r>
                    </a:p>
                    <a:p>
                      <a:pPr algn="r"/>
                      <a:endParaRPr lang="ru-RU" sz="1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365348038"/>
              </p:ext>
            </p:extLst>
          </p:nvPr>
        </p:nvGraphicFramePr>
        <p:xfrm>
          <a:off x="395536" y="-171400"/>
          <a:ext cx="42484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47813" y="1052513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Цель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Сеть муниципальных учреждений</a:t>
            </a:r>
          </a:p>
        </p:txBody>
      </p:sp>
      <p:sp>
        <p:nvSpPr>
          <p:cNvPr id="2048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497A6B-283C-47C2-86D9-1B17013206C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23825" y="1422400"/>
            <a:ext cx="2976563" cy="78898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388" y="1474788"/>
            <a:ext cx="2876550" cy="6842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485" name="Picture 4" descr="E:\New Folder\самоуправление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163" y="1428750"/>
            <a:ext cx="71913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4138" y="5340350"/>
            <a:ext cx="2976562" cy="79057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9700" y="5394325"/>
            <a:ext cx="2876550" cy="682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164138" y="1120775"/>
            <a:ext cx="2976562" cy="79057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199063" y="1174750"/>
            <a:ext cx="2876550" cy="682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28675" y="1552575"/>
            <a:ext cx="214630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3</a:t>
            </a:r>
            <a:r>
              <a:rPr lang="ru-RU" sz="1400" dirty="0">
                <a:cs typeface="Tahoma" pitchFamily="34" charset="0"/>
              </a:rPr>
              <a:t> органа местного самоуправления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4238" y="5365750"/>
            <a:ext cx="2146300" cy="739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8</a:t>
            </a:r>
            <a:r>
              <a:rPr lang="ru-RU" sz="1400" dirty="0">
                <a:cs typeface="Tahoma" pitchFamily="34" charset="0"/>
              </a:rPr>
              <a:t> отраслевых (функциональных) управлений</a:t>
            </a:r>
            <a:endParaRPr lang="ru-RU" sz="1400" b="1" dirty="0">
              <a:cs typeface="Tahoma" pitchFamily="34" charset="0"/>
            </a:endParaRPr>
          </a:p>
        </p:txBody>
      </p:sp>
      <p:pic>
        <p:nvPicPr>
          <p:cNvPr id="20492" name="Picture 5" descr="E:\New Folder\управлен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5330825"/>
            <a:ext cx="8620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929313" y="1276350"/>
            <a:ext cx="214630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104</a:t>
            </a:r>
            <a:r>
              <a:rPr lang="ru-RU" sz="1400" dirty="0">
                <a:cs typeface="Tahoma" pitchFamily="34" charset="0"/>
              </a:rPr>
              <a:t> муниципальных </a:t>
            </a:r>
            <a:r>
              <a:rPr lang="ru-RU" sz="1400" dirty="0" smtClean="0">
                <a:cs typeface="Tahoma" pitchFamily="34" charset="0"/>
              </a:rPr>
              <a:t>учреждения</a:t>
            </a:r>
            <a:endParaRPr lang="ru-RU" sz="1400" b="1" dirty="0">
              <a:cs typeface="Tahoma" pitchFamily="34" charset="0"/>
            </a:endParaRPr>
          </a:p>
        </p:txBody>
      </p:sp>
      <p:pic>
        <p:nvPicPr>
          <p:cNvPr id="20494" name="Picture 6" descr="E:\New Folder\муниципальное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9863" y="1103313"/>
            <a:ext cx="88741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4743450" y="2119313"/>
            <a:ext cx="1919288" cy="65881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37363" y="2120900"/>
            <a:ext cx="1919287" cy="677863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789738" y="2141538"/>
            <a:ext cx="1978025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47</a:t>
            </a:r>
            <a:r>
              <a:rPr lang="ru-RU" sz="1200" dirty="0">
                <a:cs typeface="Tahoma" pitchFamily="34" charset="0"/>
              </a:rPr>
              <a:t> детских дошкольных учреждений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 </a:t>
            </a:r>
            <a:r>
              <a:rPr lang="ru-RU" sz="1200" b="1" dirty="0">
                <a:cs typeface="Tahoma" pitchFamily="34" charset="0"/>
              </a:rPr>
              <a:t>7 767 </a:t>
            </a:r>
            <a:r>
              <a:rPr lang="ru-RU" sz="1200" dirty="0">
                <a:cs typeface="Tahoma" pitchFamily="34" charset="0"/>
              </a:rPr>
              <a:t>воспитанников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45050" y="2178050"/>
            <a:ext cx="1817688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27</a:t>
            </a:r>
            <a:r>
              <a:rPr lang="ru-RU" sz="1200" dirty="0">
                <a:cs typeface="Tahoma" pitchFamily="34" charset="0"/>
              </a:rPr>
              <a:t> школ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12 465 </a:t>
            </a:r>
            <a:r>
              <a:rPr lang="ru-RU" sz="1200" dirty="0">
                <a:cs typeface="Tahoma" pitchFamily="34" charset="0"/>
              </a:rPr>
              <a:t>обучающихся</a:t>
            </a:r>
            <a:endParaRPr lang="ru-RU" sz="1200" b="1" dirty="0">
              <a:cs typeface="Tahoma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32338" y="2840038"/>
            <a:ext cx="1919287" cy="65881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32338" y="3535363"/>
            <a:ext cx="1919287" cy="6604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54563" y="4248150"/>
            <a:ext cx="1919287" cy="6604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60913" y="4957763"/>
            <a:ext cx="1919287" cy="6604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803775" y="5672138"/>
            <a:ext cx="1919288" cy="94615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848475" y="2852738"/>
            <a:ext cx="1919288" cy="6604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838950" y="3567113"/>
            <a:ext cx="1919288" cy="6604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873875" y="4287838"/>
            <a:ext cx="1919288" cy="6604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621213" y="2852738"/>
            <a:ext cx="2155825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b="1" dirty="0">
                <a:cs typeface="Tahoma" pitchFamily="34" charset="0"/>
              </a:rPr>
              <a:t>3</a:t>
            </a:r>
            <a:r>
              <a:rPr lang="ru-RU" sz="1150" dirty="0">
                <a:cs typeface="Tahoma" pitchFamily="34" charset="0"/>
              </a:rPr>
              <a:t> учреждения доп. образования детей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>
                <a:cs typeface="Tahoma" pitchFamily="34" charset="0"/>
              </a:rPr>
              <a:t> </a:t>
            </a:r>
            <a:r>
              <a:rPr lang="ru-RU" sz="1150" b="1" dirty="0">
                <a:cs typeface="Tahoma" pitchFamily="34" charset="0"/>
              </a:rPr>
              <a:t>2 664</a:t>
            </a:r>
            <a:r>
              <a:rPr lang="ru-RU" sz="1150" dirty="0">
                <a:cs typeface="Tahoma" pitchFamily="34" charset="0"/>
              </a:rPr>
              <a:t> </a:t>
            </a:r>
            <a:r>
              <a:rPr lang="ru-RU" sz="1150" b="1" dirty="0">
                <a:cs typeface="Tahoma" pitchFamily="34" charset="0"/>
              </a:rPr>
              <a:t> </a:t>
            </a:r>
            <a:r>
              <a:rPr lang="ru-RU" sz="1150" dirty="0">
                <a:cs typeface="Tahoma" pitchFamily="34" charset="0"/>
              </a:rPr>
              <a:t>воспитанников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87888" y="3619500"/>
            <a:ext cx="1976437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Информационно-методический центр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48475" y="2859088"/>
            <a:ext cx="1978025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4</a:t>
            </a:r>
            <a:r>
              <a:rPr lang="ru-RU" sz="1200" dirty="0">
                <a:cs typeface="Tahoma" pitchFamily="34" charset="0"/>
              </a:rPr>
              <a:t> </a:t>
            </a:r>
            <a:r>
              <a:rPr lang="ru-RU" sz="1200" dirty="0" smtClean="0">
                <a:cs typeface="Tahoma" pitchFamily="34" charset="0"/>
              </a:rPr>
              <a:t>детско-юношеские </a:t>
            </a:r>
            <a:r>
              <a:rPr lang="ru-RU" sz="1200" dirty="0">
                <a:cs typeface="Tahoma" pitchFamily="34" charset="0"/>
              </a:rPr>
              <a:t>школы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 </a:t>
            </a:r>
            <a:r>
              <a:rPr lang="ru-RU" sz="1200" b="1" dirty="0">
                <a:cs typeface="Tahoma" pitchFamily="34" charset="0"/>
              </a:rPr>
              <a:t>2 081 </a:t>
            </a:r>
            <a:r>
              <a:rPr lang="ru-RU" sz="1200" dirty="0">
                <a:cs typeface="Tahoma" pitchFamily="34" charset="0"/>
              </a:rPr>
              <a:t>обучающихся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25988" y="4348163"/>
            <a:ext cx="1978025" cy="461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3</a:t>
            </a:r>
            <a:r>
              <a:rPr lang="ru-RU" sz="1200" dirty="0">
                <a:cs typeface="Tahoma" pitchFamily="34" charset="0"/>
              </a:rPr>
              <a:t> музыкальные школы </a:t>
            </a:r>
            <a:r>
              <a:rPr lang="ru-RU" sz="1200" b="1" dirty="0">
                <a:cs typeface="Tahoma" pitchFamily="34" charset="0"/>
              </a:rPr>
              <a:t>528</a:t>
            </a:r>
            <a:r>
              <a:rPr lang="ru-RU" sz="1200" dirty="0">
                <a:cs typeface="Tahoma" pitchFamily="34" charset="0"/>
              </a:rPr>
              <a:t> обучающихся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18313" y="3652838"/>
            <a:ext cx="1976437" cy="461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Художественная школа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260</a:t>
            </a:r>
            <a:r>
              <a:rPr lang="ru-RU" sz="1200" dirty="0">
                <a:cs typeface="Tahoma" pitchFamily="34" charset="0"/>
              </a:rPr>
              <a:t> обучающихся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10113" y="5057775"/>
            <a:ext cx="1978025" cy="460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10</a:t>
            </a:r>
            <a:r>
              <a:rPr lang="ru-RU" sz="1200" dirty="0">
                <a:cs typeface="Tahoma" pitchFamily="34" charset="0"/>
              </a:rPr>
              <a:t> учреждений культуры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86575" y="4303713"/>
            <a:ext cx="1976438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5</a:t>
            </a:r>
            <a:r>
              <a:rPr lang="ru-RU" sz="1200" dirty="0">
                <a:cs typeface="Tahoma" pitchFamily="34" charset="0"/>
              </a:rPr>
              <a:t> учреждений физической культуры и спорта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84725" y="5710238"/>
            <a:ext cx="1976438" cy="830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Многофункциональный центр предоставления государственных и муниципальных услуг</a:t>
            </a:r>
          </a:p>
        </p:txBody>
      </p:sp>
      <p:sp>
        <p:nvSpPr>
          <p:cNvPr id="41" name="Прямоугольный треугольник 40"/>
          <p:cNvSpPr/>
          <p:nvPr/>
        </p:nvSpPr>
        <p:spPr>
          <a:xfrm rot="12911834">
            <a:off x="757238" y="2562225"/>
            <a:ext cx="1263650" cy="20796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ый треугольник 41"/>
          <p:cNvSpPr/>
          <p:nvPr/>
        </p:nvSpPr>
        <p:spPr>
          <a:xfrm rot="8451590">
            <a:off x="808038" y="4873625"/>
            <a:ext cx="1263650" cy="20796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" name="Прямоугольный треугольник 42"/>
          <p:cNvSpPr/>
          <p:nvPr/>
        </p:nvSpPr>
        <p:spPr>
          <a:xfrm rot="18925508">
            <a:off x="3665538" y="2139950"/>
            <a:ext cx="1263650" cy="20796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5" name="Овал 44"/>
          <p:cNvSpPr/>
          <p:nvPr/>
        </p:nvSpPr>
        <p:spPr>
          <a:xfrm>
            <a:off x="1878013" y="2747963"/>
            <a:ext cx="2195512" cy="21955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1800225" y="3711575"/>
            <a:ext cx="2351088" cy="738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Из бюджета МОГО «Ухта»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финансируется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115 учреждений</a:t>
            </a:r>
          </a:p>
        </p:txBody>
      </p:sp>
      <p:pic>
        <p:nvPicPr>
          <p:cNvPr id="20522" name="Picture 2" descr="E:\New Folder\город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43150" y="2921000"/>
            <a:ext cx="126523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Скругленный прямоугольник 46"/>
          <p:cNvSpPr/>
          <p:nvPr/>
        </p:nvSpPr>
        <p:spPr>
          <a:xfrm>
            <a:off x="6886575" y="5730875"/>
            <a:ext cx="1919287" cy="6604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870841" y="5000625"/>
            <a:ext cx="1919287" cy="6604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6886575" y="5110162"/>
            <a:ext cx="197802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Управление по делам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 ГО и ЧС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70841" y="5753784"/>
            <a:ext cx="197802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Управление капитального строительства</a:t>
            </a:r>
            <a:endParaRPr lang="ru-RU" sz="1200" dirty="0"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Жилье и жилищно – коммунальное хозяйство на 2014-2020 годы</a:t>
            </a:r>
          </a:p>
        </p:txBody>
      </p:sp>
      <p:sp>
        <p:nvSpPr>
          <p:cNvPr id="5632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3020BD-E2F1-4B07-B8AA-F4CE2F12C7A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/>
        </p:nvGraphicFramePr>
        <p:xfrm>
          <a:off x="4767263" y="1392238"/>
          <a:ext cx="4002087" cy="140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716463" y="1052513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Финансирование (млн. руб.)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Схема 19"/>
          <p:cNvGraphicFramePr/>
          <p:nvPr/>
        </p:nvGraphicFramePr>
        <p:xfrm>
          <a:off x="395536" y="-171400"/>
          <a:ext cx="42484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6363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05395"/>
              </p:ext>
            </p:extLst>
          </p:nvPr>
        </p:nvGraphicFramePr>
        <p:xfrm>
          <a:off x="250825" y="2997200"/>
          <a:ext cx="8496300" cy="3609976"/>
        </p:xfrm>
        <a:graphic>
          <a:graphicData uri="http://schemas.openxmlformats.org/drawingml/2006/table">
            <a:tbl>
              <a:tblPr/>
              <a:tblGrid>
                <a:gridCol w="6616700"/>
                <a:gridCol w="18796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Ключевые мероприятия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 (млн. руб.)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Предоставление социальных выплат на приобретение (строительство) жилья 30 молодым семьям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16,5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Завершение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этапа программы переселения граждан из аварийного жилого фонда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Обеспечение жильем детей – сирот (8 человек)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15,8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Обеспечение жильем ветеранов, инвалидов (4 человека)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2,9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Снос аварийных жилых домов, после переселения граждан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15,0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Ремонт 15 дворовых территорий и 1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проезда к дворовым территориям многоквартирных домов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Капитальный ремонт лоджий в жилом доме по ул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Печорской,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д.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Реконструкция системы водоснабжения в жилом доме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в п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Водный,  улица Ленина, д.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0,9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47813" y="1052513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Цель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Жилье и жилищно – коммунальное хозяйство на 2014-2020 годы</a:t>
            </a:r>
          </a:p>
        </p:txBody>
      </p:sp>
      <p:sp>
        <p:nvSpPr>
          <p:cNvPr id="5734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DB0E30-20F4-4748-B657-167696E57A8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57399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179395"/>
              </p:ext>
            </p:extLst>
          </p:nvPr>
        </p:nvGraphicFramePr>
        <p:xfrm>
          <a:off x="323850" y="1268413"/>
          <a:ext cx="8496300" cy="5150549"/>
        </p:xfrm>
        <a:graphic>
          <a:graphicData uri="http://schemas.openxmlformats.org/drawingml/2006/table">
            <a:tbl>
              <a:tblPr/>
              <a:tblGrid>
                <a:gridCol w="6840538"/>
                <a:gridCol w="165576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Ключевые мероприятия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 (млн. руб.)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Межевание и кадастр 120 МКД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Обустройство пандуса для инвалидов в жилом доме по ул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ahoma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 Сенюкова,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ahoma" pitchFamily="34" charset="0"/>
                        </a:rPr>
                        <a:t>д.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0,2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Возмещение межтарифной разницы по жилищным услугам в части муниципального жилого фонда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3,0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Оплата ежемесячных взносов на капитальный  ремонт общего имущества МКД за жилые помещения, находящиеся в  муниципальной собственности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(за 2015 год – 6,2 млн. рублей, за 2016 год – 6,3 млн. рублей)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12,5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Строительство станции водоочистки в Пожня - Ель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4,7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Транспортировка тел умерших, личность которых не установлена, криминальных и одиноких граждан с места смерти  в городской морг (в 2015 году доставлено в морг 131 человек)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0,6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Содержание объектов зеленого хозяйства (посадка цветов в цветники -  4,3 тыс. </a:t>
                      </a:r>
                      <a:r>
                        <a:rPr lang="ru-RU" sz="1200" dirty="0" smtClean="0"/>
                        <a:t>м</a:t>
                      </a:r>
                      <a:r>
                        <a:rPr lang="ru-RU" sz="1200" baseline="30000" dirty="0" smtClean="0"/>
                        <a:t>2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; содержание газонов  – 458 тыс. </a:t>
                      </a:r>
                      <a:r>
                        <a:rPr lang="ru-RU" sz="1200" dirty="0" smtClean="0"/>
                        <a:t>м</a:t>
                      </a:r>
                      <a:r>
                        <a:rPr lang="ru-RU" sz="1200" baseline="30000" dirty="0" smtClean="0"/>
                        <a:t>2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; содержание кустарников в живых изгородях 31,0 тыс. </a:t>
                      </a:r>
                      <a:r>
                        <a:rPr lang="ru-RU" sz="1200" dirty="0" smtClean="0"/>
                        <a:t>м</a:t>
                      </a:r>
                      <a:r>
                        <a:rPr lang="ru-RU" sz="1200" baseline="30000" dirty="0" smtClean="0"/>
                        <a:t>2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, одиночных кустарников 2 894 штуки, деревьев 719 штук 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23,0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Содержание  мест погребений площадью 44,525 га  (Загородная, Куратово, Крохаль, Шудаяг, Ярега, Водный, Седью, Усть – Ухта)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5,9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Содержание 2 824  опор наружного освещения и 4 331 светильника, оплата за потребленную электроэнергию по наружному освещению города и пригородной зоны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24,6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Содержание 27 лестниц площадью 7,5 тыс. </a:t>
                      </a:r>
                      <a:r>
                        <a:rPr lang="ru-RU" sz="1200" dirty="0" smtClean="0"/>
                        <a:t>м</a:t>
                      </a:r>
                      <a:r>
                        <a:rPr lang="ru-RU" sz="1200" baseline="30000" dirty="0" smtClean="0"/>
                        <a:t>2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 и 5 пешеходных мостов площадью 570 </a:t>
                      </a:r>
                      <a:r>
                        <a:rPr lang="ru-RU" sz="1200" dirty="0" smtClean="0"/>
                        <a:t>м</a:t>
                      </a:r>
                      <a:r>
                        <a:rPr lang="ru-RU" sz="1200" baseline="30000" dirty="0" smtClean="0"/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6,5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Содержание ливневой канализации протяженностью 55 тыс. п.м. и 1 160 смотровых колодцев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8,3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Уборка несанкционированной свалки площадью 900 </a:t>
                      </a:r>
                      <a:r>
                        <a:rPr lang="ru-RU" sz="1200" dirty="0" smtClean="0"/>
                        <a:t>м</a:t>
                      </a:r>
                      <a:r>
                        <a:rPr lang="ru-RU" sz="1200" baseline="30000" dirty="0" smtClean="0"/>
                        <a:t>2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, с объемом  мусора 2 000 </a:t>
                      </a:r>
                      <a:r>
                        <a:rPr lang="ru-RU" sz="1200" dirty="0" smtClean="0"/>
                        <a:t>м</a:t>
                      </a:r>
                      <a:r>
                        <a:rPr lang="ru-RU" sz="1200" baseline="30000" dirty="0" smtClean="0"/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(г. Ухта тупик ул. Машиностроителей)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0,8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Жилье и жилищно – коммунальное хозяйство на 2014-2020 годы</a:t>
            </a:r>
          </a:p>
        </p:txBody>
      </p:sp>
      <p:sp>
        <p:nvSpPr>
          <p:cNvPr id="5837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EC166B-9597-4E36-9CF4-7B85BCDE21F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58400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894704"/>
              </p:ext>
            </p:extLst>
          </p:nvPr>
        </p:nvGraphicFramePr>
        <p:xfrm>
          <a:off x="323850" y="1268413"/>
          <a:ext cx="8496300" cy="3674745"/>
        </p:xfrm>
        <a:graphic>
          <a:graphicData uri="http://schemas.openxmlformats.org/drawingml/2006/table">
            <a:tbl>
              <a:tblPr/>
              <a:tblGrid>
                <a:gridCol w="6840538"/>
                <a:gridCol w="165576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Ключевые мероприятия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 (млн. руб.)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Подготовка и очистка города после проведения городских праздничных мероприятий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0,6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Капитальный ремонт пожарного водоема в пгт. Водный и 4 пожарных водоёмов в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пгт. Боровой и содержание 28 пожарных водоемов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2,8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Содержание малых архитектурных форм (большие и малые  урны - 324 штуки , скамейки – 101 штука, автобусные павильоны – 37 штук, ограждения – 11, 03 км.)  и гидротехнических сооружений (фонтан по улице Октябрьской , плотина со шлюзом по улице Озерная,3, дамба в парке КиО)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0,3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Содержание детских игровых и спортивных площадок по ул. Зернова, 6 и 10, Ленина,46,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Calibri" pitchFamily="34" charset="0"/>
                        </a:rPr>
                        <a:t>в с. Кедвавом и п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Calibri" pitchFamily="34" charset="0"/>
                        </a:rPr>
                        <a:t> Шудаяг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2,5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Обустройство ледового городка по проспекту Ленина д.  2/15 – территория, прилегающая к Дому Быта «Сервис»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2,0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Отлов безнадзорных животных (в 2015 году отловлено 264 голов)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1,1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Содержание и обеспечение деятельности МУ «Управления жилищно-коммунального хозяйства» администрации МОГО «Ухта»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50,0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Развитие образования на 2014-2020 годы</a:t>
            </a:r>
          </a:p>
        </p:txBody>
      </p:sp>
      <p:sp>
        <p:nvSpPr>
          <p:cNvPr id="5939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8CEB83-E0CB-4648-9EB9-8352F285B48A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/>
        </p:nvGraphicFramePr>
        <p:xfrm>
          <a:off x="4767263" y="1392238"/>
          <a:ext cx="4002087" cy="140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716463" y="1052513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Финансирование (млн. руб.)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264342"/>
              </p:ext>
            </p:extLst>
          </p:nvPr>
        </p:nvGraphicFramePr>
        <p:xfrm>
          <a:off x="251520" y="3068960"/>
          <a:ext cx="8568952" cy="309710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984776"/>
                <a:gridCol w="1584176"/>
              </a:tblGrid>
              <a:tr h="45905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Ключевые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Финансирование (млн. руб.)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27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Оказание муниципальных услуг дошкольными организациями</a:t>
                      </a:r>
                      <a:endParaRPr lang="ru-RU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902,0</a:t>
                      </a:r>
                      <a:endParaRPr lang="ru-RU" sz="12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Оказание муниципальных</a:t>
                      </a:r>
                      <a:r>
                        <a:rPr lang="ru-RU" sz="1200" baseline="0" dirty="0" smtClean="0"/>
                        <a:t> услуг общеобразовательными организациями</a:t>
                      </a:r>
                      <a:endParaRPr lang="ru-RU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797,0</a:t>
                      </a:r>
                      <a:endParaRPr lang="ru-RU" sz="12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9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Обеспечение квалифицированными кадрами дошкольных образовательных учреждений (обучение на базе ПОУ «Ухтинский педагогический колледж» 92 человек по специальности «Воспитатель», планируемый выпуск в 2016 году – 20 воспитателей)</a:t>
                      </a:r>
                      <a:endParaRPr lang="ru-RU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8,4</a:t>
                      </a:r>
                    </a:p>
                    <a:p>
                      <a:pPr algn="r"/>
                      <a:endParaRPr lang="ru-RU" sz="12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9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Организация временной занятости 1000 подростков в летний период</a:t>
                      </a:r>
                      <a:endParaRPr lang="ru-RU" sz="1200" dirty="0" smtClean="0">
                        <a:solidFill>
                          <a:prstClr val="black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7,0</a:t>
                      </a:r>
                      <a:endParaRPr lang="ru-RU" sz="12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9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Организация оздоровления и отдыха 2400 детей и подростков</a:t>
                      </a:r>
                    </a:p>
                    <a:p>
                      <a:endParaRPr lang="ru-RU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6,1</a:t>
                      </a:r>
                    </a:p>
                    <a:p>
                      <a:pPr algn="r"/>
                      <a:endParaRPr lang="ru-RU" sz="12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9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Компенсации  части родительской платы за посещение 6400 детей дошкольных образовательных учреждений </a:t>
                      </a:r>
                      <a:endParaRPr lang="ru-RU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37,8</a:t>
                      </a:r>
                    </a:p>
                    <a:p>
                      <a:pPr algn="r"/>
                      <a:endParaRPr lang="ru-RU" sz="12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1547813" y="1052513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Цель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001153854"/>
              </p:ext>
            </p:extLst>
          </p:nvPr>
        </p:nvGraphicFramePr>
        <p:xfrm>
          <a:off x="504000" y="-165600"/>
          <a:ext cx="4248472" cy="417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Развитие образования на 2014-2020 годы</a:t>
            </a:r>
          </a:p>
        </p:txBody>
      </p:sp>
      <p:sp>
        <p:nvSpPr>
          <p:cNvPr id="5939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8CEB83-E0CB-4648-9EB9-8352F285B48A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497658"/>
              </p:ext>
            </p:extLst>
          </p:nvPr>
        </p:nvGraphicFramePr>
        <p:xfrm>
          <a:off x="251520" y="1328274"/>
          <a:ext cx="8568952" cy="265731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984776"/>
                <a:gridCol w="1584176"/>
              </a:tblGrid>
              <a:tr h="45905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Ключевые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Финансирование (млн. руб.)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9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Предоставление питания 166 обучающимся в классах для детей с ограниченными возможностями здоровья по адаптированным образовательным программам и тубинфицированным обучающимся</a:t>
                      </a:r>
                      <a:endParaRPr lang="ru-RU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1,0</a:t>
                      </a:r>
                      <a:endParaRPr lang="ru-RU" sz="12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9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Выплата ежемесячной денежной компенсации на оплату жилого помещения и коммунальных  услуг 313 педагогическим работникам и специалистам, работающим и проживающим в сельских населенных пунктах или поселках городского типа</a:t>
                      </a:r>
                      <a:endParaRPr lang="ru-RU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10,1</a:t>
                      </a:r>
                      <a:endParaRPr lang="ru-RU" sz="12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9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Погашение кредиторской задолженности по объектам капитального строительства и капитального ремонта</a:t>
                      </a:r>
                      <a:endParaRPr lang="ru-RU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57,5</a:t>
                      </a:r>
                      <a:endParaRPr lang="ru-RU" sz="12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9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Содержание и обеспечение деятельности МУ «Управления образования»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администрации МОГО «Ухта»</a:t>
                      </a:r>
                      <a:endParaRPr lang="ru-RU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67,3</a:t>
                      </a:r>
                      <a:endParaRPr lang="ru-RU" sz="12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77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Культура на 2014-2020 годы</a:t>
            </a:r>
          </a:p>
        </p:txBody>
      </p:sp>
      <p:sp>
        <p:nvSpPr>
          <p:cNvPr id="6042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E20691-9C81-4D75-8848-44FA2D35C098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/>
        </p:nvGraphicFramePr>
        <p:xfrm>
          <a:off x="4767263" y="1319213"/>
          <a:ext cx="4002087" cy="1411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716463" y="1052513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Финансирование (млн. руб.)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441152"/>
              </p:ext>
            </p:extLst>
          </p:nvPr>
        </p:nvGraphicFramePr>
        <p:xfrm>
          <a:off x="251520" y="2996952"/>
          <a:ext cx="8568952" cy="312435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6984776"/>
                <a:gridCol w="1584176"/>
              </a:tblGrid>
              <a:tr h="45905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Ключевые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Финансирование (млн. руб.)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Содержание и обслуживание объектов культурного наследия (уборка и поставка газа к памятному знаку «Вечный огонь», уборка памятников – В. И. Ленину, А. С. Пушкину, погибшим в локальных войнах и конфликтах, часовни, погибшим в ВОВ в п. Ярега и п. Водный)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prstClr val="black"/>
                          </a:solidFill>
                        </a:rPr>
                        <a:t>0,6</a:t>
                      </a:r>
                      <a:endParaRPr lang="ru-RU" sz="1200" b="1" dirty="0"/>
                    </a:p>
                  </a:txBody>
                  <a:tcPr>
                    <a:solidFill>
                      <a:srgbClr val="F6E7E6"/>
                    </a:solidFill>
                  </a:tcPr>
                </a:tc>
              </a:tr>
              <a:tr h="459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Оказание услуг учреждениями культурно - досуговой сферы (количество творческих коллективов – 284 с численностью 7 200 человек, проведение 3 000 культурно - массовых мероприятий)</a:t>
                      </a:r>
                      <a:endParaRPr lang="ru-RU" sz="1200" dirty="0"/>
                    </a:p>
                  </a:txBody>
                  <a:tcPr>
                    <a:solidFill>
                      <a:srgbClr val="F6E7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prstClr val="black"/>
                          </a:solidFill>
                        </a:rPr>
                        <a:t>63,6</a:t>
                      </a:r>
                    </a:p>
                    <a:p>
                      <a:pPr algn="r"/>
                      <a:endParaRPr lang="ru-RU" sz="1200" b="1" dirty="0"/>
                    </a:p>
                  </a:txBody>
                  <a:tcPr>
                    <a:solidFill>
                      <a:srgbClr val="F6E7E6"/>
                    </a:solidFill>
                  </a:tcPr>
                </a:tc>
              </a:tr>
              <a:tr h="459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Оказание муниципальных услуг библиотеками (число посещений 270 000 раз, количество читателей – 35 200 человек)</a:t>
                      </a:r>
                    </a:p>
                  </a:txBody>
                  <a:tcPr>
                    <a:solidFill>
                      <a:srgbClr val="F6E7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prstClr val="black"/>
                          </a:solidFill>
                        </a:rPr>
                        <a:t>24,6</a:t>
                      </a:r>
                    </a:p>
                    <a:p>
                      <a:pPr algn="r"/>
                      <a:endParaRPr lang="ru-RU" sz="1200" b="1" dirty="0"/>
                    </a:p>
                  </a:txBody>
                  <a:tcPr>
                    <a:solidFill>
                      <a:srgbClr val="F6E7E6"/>
                    </a:solidFill>
                  </a:tcPr>
                </a:tc>
              </a:tr>
              <a:tr h="459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Оказание муниципальных услуг музеями (количество выставочных образцов – 7 848,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выставок - 18)</a:t>
                      </a:r>
                    </a:p>
                  </a:txBody>
                  <a:tcPr>
                    <a:solidFill>
                      <a:srgbClr val="F6E7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prstClr val="black"/>
                          </a:solidFill>
                        </a:rPr>
                        <a:t>10,0</a:t>
                      </a:r>
                    </a:p>
                    <a:p>
                      <a:pPr algn="r"/>
                      <a:endParaRPr lang="ru-RU" sz="1200" b="1" dirty="0"/>
                    </a:p>
                  </a:txBody>
                  <a:tcPr>
                    <a:solidFill>
                      <a:srgbClr val="F6E7E6"/>
                    </a:solidFill>
                  </a:tcPr>
                </a:tc>
              </a:tr>
              <a:tr h="459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Оказание муниципальных услуг учреждениями дополнительного образования детей в области искусств</a:t>
                      </a:r>
                    </a:p>
                  </a:txBody>
                  <a:tcPr>
                    <a:solidFill>
                      <a:srgbClr val="F6E7E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47,9</a:t>
                      </a:r>
                      <a:endParaRPr lang="ru-RU" sz="1200" b="1" dirty="0"/>
                    </a:p>
                  </a:txBody>
                  <a:tcPr>
                    <a:solidFill>
                      <a:srgbClr val="F6E7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3721474738"/>
              </p:ext>
            </p:extLst>
          </p:nvPr>
        </p:nvGraphicFramePr>
        <p:xfrm>
          <a:off x="395536" y="-315416"/>
          <a:ext cx="42484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47813" y="1052513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Цель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Культура на 2014-2020 годы</a:t>
            </a:r>
          </a:p>
        </p:txBody>
      </p:sp>
      <p:sp>
        <p:nvSpPr>
          <p:cNvPr id="6042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E20691-9C81-4D75-8848-44FA2D35C098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927914"/>
              </p:ext>
            </p:extLst>
          </p:nvPr>
        </p:nvGraphicFramePr>
        <p:xfrm>
          <a:off x="251520" y="1412776"/>
          <a:ext cx="8568952" cy="2169241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6984776"/>
                <a:gridCol w="1584176"/>
              </a:tblGrid>
              <a:tr h="45905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Ключевые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Финансирование (млн. руб.)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30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Оказание муниципальных услуг прочими учреждениями культуры</a:t>
                      </a:r>
                    </a:p>
                  </a:txBody>
                  <a:tcPr>
                    <a:solidFill>
                      <a:srgbClr val="F6E7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24,4</a:t>
                      </a:r>
                      <a:endParaRPr lang="ru-RU" sz="1200" b="1" dirty="0"/>
                    </a:p>
                  </a:txBody>
                  <a:tcPr>
                    <a:solidFill>
                      <a:srgbClr val="F6E7E6"/>
                    </a:solidFill>
                  </a:tcPr>
                </a:tc>
              </a:tr>
              <a:tr h="4590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Капитальный ремонт кровли МАУ «Городской Дворец культуры»</a:t>
                      </a:r>
                    </a:p>
                  </a:txBody>
                  <a:tcPr>
                    <a:solidFill>
                      <a:srgbClr val="F6E7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2,6</a:t>
                      </a:r>
                      <a:endParaRPr lang="ru-RU" sz="1200" b="1" dirty="0"/>
                    </a:p>
                  </a:txBody>
                  <a:tcPr>
                    <a:solidFill>
                      <a:srgbClr val="F6E7E6"/>
                    </a:solidFill>
                  </a:tcPr>
                </a:tc>
              </a:tr>
              <a:tr h="4590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Содержание МУ «Ухтинский парк </a:t>
                      </a:r>
                      <a:r>
                        <a:rPr lang="ru-RU" sz="1200" dirty="0" err="1" smtClean="0">
                          <a:solidFill>
                            <a:prstClr val="black"/>
                          </a:solidFill>
                        </a:rPr>
                        <a:t>КиО</a:t>
                      </a: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» МОГО «Ухта»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(в том числе уборка  мостов, лестниц, пешеходных дорожек 0,5 млн. руб.) </a:t>
                      </a:r>
                    </a:p>
                  </a:txBody>
                  <a:tcPr>
                    <a:solidFill>
                      <a:srgbClr val="F6E7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4,4</a:t>
                      </a:r>
                      <a:endParaRPr lang="ru-RU" sz="1200" b="1" dirty="0"/>
                    </a:p>
                  </a:txBody>
                  <a:tcPr>
                    <a:solidFill>
                      <a:srgbClr val="F6E7E6"/>
                    </a:solidFill>
                  </a:tcPr>
                </a:tc>
              </a:tr>
              <a:tr h="459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Содержание и обеспечение деятельности МУ «Управление культуры администрации МОГО «Ухта»</a:t>
                      </a:r>
                      <a:endParaRPr lang="ru-RU" sz="1200" dirty="0"/>
                    </a:p>
                  </a:txBody>
                  <a:tcPr>
                    <a:solidFill>
                      <a:srgbClr val="F6E7E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23,6</a:t>
                      </a:r>
                      <a:endParaRPr lang="ru-RU" sz="1200" b="1" dirty="0"/>
                    </a:p>
                  </a:txBody>
                  <a:tcPr>
                    <a:solidFill>
                      <a:srgbClr val="F6E7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262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Социальная поддержка населения на 2016-2020 годы</a:t>
            </a:r>
          </a:p>
        </p:txBody>
      </p:sp>
      <p:sp>
        <p:nvSpPr>
          <p:cNvPr id="614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/>
        </p:nvGraphicFramePr>
        <p:xfrm>
          <a:off x="4767263" y="1392238"/>
          <a:ext cx="4002087" cy="1122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716463" y="1052513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Финансирование (млн. руб.)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475530"/>
              </p:ext>
            </p:extLst>
          </p:nvPr>
        </p:nvGraphicFramePr>
        <p:xfrm>
          <a:off x="250825" y="2636838"/>
          <a:ext cx="8569325" cy="4116388"/>
        </p:xfrm>
        <a:graphic>
          <a:graphicData uri="http://schemas.openxmlformats.org/drawingml/2006/table">
            <a:tbl>
              <a:tblPr/>
              <a:tblGrid>
                <a:gridCol w="6985000"/>
                <a:gridCol w="1584325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Ключевые мероприятия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 (млн. руб.)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единовременной материальной помощи гражданам, попавшим в трудную жизненную или экстремальную ситуацию: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отсутствие средств к существованию, заболевание и другие остро социальные нужды  - до 6 тыс. рублей;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гражданам, нуждающимся в оплате дополнительных расходов при оказании медицинской помощи по жизненно важным показаниям - до 25 тыс. рублей;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стихийные бедствия на проведение ремонтных или аварийно-восстановительных работ в жилом помещении - до 50 тыс. рублей;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многодетным семьям, награжденным орденом «Родительская слава» или медалью ордена «Родительская слава», премией Правительства Республики Коми лучшим многодетным семьям в Республике Коми - до 50 тыс. рублей.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0,8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адресной помощи ветеранам в связи с праздничными, юбилейными и памятными датами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адресной помощи почетным гражданам МОГО «Ухта» и гражданам, награжденным знаком отличия «За заслуги перед Ухтой» (в связи с юбилейными датами,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проведение траурных мероприятий)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Организация и проведение конкурса среди социально ориентированных некоммерческих организаций на предоставление субсидий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1,5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2096969332"/>
              </p:ext>
            </p:extLst>
          </p:nvPr>
        </p:nvGraphicFramePr>
        <p:xfrm>
          <a:off x="400299" y="-307479"/>
          <a:ext cx="42484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47813" y="1052513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Цель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Развитие физической культуры и спорта на 2014-2020 годы</a:t>
            </a:r>
          </a:p>
        </p:txBody>
      </p:sp>
      <p:sp>
        <p:nvSpPr>
          <p:cNvPr id="6246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4CEE91-D08C-4FCA-917D-F7EDA6794D38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/>
        </p:nvGraphicFramePr>
        <p:xfrm>
          <a:off x="4767263" y="1392238"/>
          <a:ext cx="4002087" cy="140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716463" y="1052513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Финансирование (млн. руб.)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2489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60045"/>
              </p:ext>
            </p:extLst>
          </p:nvPr>
        </p:nvGraphicFramePr>
        <p:xfrm>
          <a:off x="323850" y="3213100"/>
          <a:ext cx="8569325" cy="2197736"/>
        </p:xfrm>
        <a:graphic>
          <a:graphicData uri="http://schemas.openxmlformats.org/drawingml/2006/table">
            <a:tbl>
              <a:tblPr/>
              <a:tblGrid>
                <a:gridCol w="6985000"/>
                <a:gridCol w="1584325"/>
              </a:tblGrid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Ключевые мероприятия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 (млн. руб.)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муниципальных услуг учреждениями дополнительного образования  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физкультурно – спортивными учреждениями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(привлечение к систематическим занятиям спортом 23 500 человек, обеспечение доступа населения к открытым и закрытым спортивным объектам)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106,2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282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Реконструкция АУ «Плавательный бассейн «Юность» МОГО «Ухта»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и обеспечение деятельности МУ «Управление физической культуры и спорта» администрации МОГО «Ухта»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13,8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500748020"/>
              </p:ext>
            </p:extLst>
          </p:nvPr>
        </p:nvGraphicFramePr>
        <p:xfrm>
          <a:off x="395536" y="-187528"/>
          <a:ext cx="42484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47813" y="1052513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Цель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 txBox="1">
            <a:spLocks/>
          </p:cNvSpPr>
          <p:nvPr/>
        </p:nvSpPr>
        <p:spPr bwMode="auto">
          <a:xfrm>
            <a:off x="3654425" y="31750"/>
            <a:ext cx="5310188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u-RU" sz="14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Муниципальная программа «Переселение граждан, проживающих на территории МОГО «Ухта», из аварийного жилищного фонда с 2013 года по 01 сентября 2017 года»</a:t>
            </a:r>
          </a:p>
        </p:txBody>
      </p:sp>
      <p:sp>
        <p:nvSpPr>
          <p:cNvPr id="63490" name="Прямоугольник 17"/>
          <p:cNvSpPr>
            <a:spLocks noChangeArrowheads="1"/>
          </p:cNvSpPr>
          <p:nvPr/>
        </p:nvSpPr>
        <p:spPr bwMode="auto">
          <a:xfrm>
            <a:off x="250825" y="1125538"/>
            <a:ext cx="86407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Реализация мероприятий муниципальной программы позволит достичь следующих результатов</a:t>
            </a:r>
          </a:p>
        </p:txBody>
      </p:sp>
      <p:graphicFrame>
        <p:nvGraphicFramePr>
          <p:cNvPr id="63744" name="Group 2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908213"/>
              </p:ext>
            </p:extLst>
          </p:nvPr>
        </p:nvGraphicFramePr>
        <p:xfrm>
          <a:off x="250825" y="1700213"/>
          <a:ext cx="8685213" cy="2339976"/>
        </p:xfrm>
        <a:graphic>
          <a:graphicData uri="http://schemas.openxmlformats.org/drawingml/2006/table">
            <a:tbl>
              <a:tblPr/>
              <a:tblGrid>
                <a:gridCol w="422275"/>
                <a:gridCol w="1512888"/>
                <a:gridCol w="1017860"/>
                <a:gridCol w="644252"/>
                <a:gridCol w="1058863"/>
                <a:gridCol w="1058862"/>
                <a:gridCol w="1058863"/>
                <a:gridCol w="1054100"/>
                <a:gridCol w="857250"/>
              </a:tblGrid>
              <a:tr h="1984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№ п/п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 показателей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Единица измерения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Значения показателей по годам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Всего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этап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2013 -2014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II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этап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2014-2015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III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этап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2015-2016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IV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этап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2016-2017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V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этап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Количество расселяемых домов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шт.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Количество расселяемых жилых помещений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шт.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518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242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138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Количество расселяемых жителей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граждан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1307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631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170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338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3723" name="Group 2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397013"/>
              </p:ext>
            </p:extLst>
          </p:nvPr>
        </p:nvGraphicFramePr>
        <p:xfrm>
          <a:off x="252413" y="4425950"/>
          <a:ext cx="8712200" cy="1995488"/>
        </p:xfrm>
        <a:graphic>
          <a:graphicData uri="http://schemas.openxmlformats.org/drawingml/2006/table">
            <a:tbl>
              <a:tblPr/>
              <a:tblGrid>
                <a:gridCol w="503237"/>
                <a:gridCol w="2698750"/>
                <a:gridCol w="990600"/>
                <a:gridCol w="1830388"/>
                <a:gridCol w="1465262"/>
                <a:gridCol w="1223963"/>
              </a:tblGrid>
              <a:tr h="1920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п/п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 показателя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Всего,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млн.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в том числе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средства Фонда содействия реформированию ЖКХ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средства республиканского бюджета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средства бюджета МОГО «Ухта»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этап 2013 - 2014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355,7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95,9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232,0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27,8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II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этап 2014 - 2015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80,4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47,9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22,3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III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этап 2015 - 2016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111,2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71,3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31,2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IV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этап 2016 - 2017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209,0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126,8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54,4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27,8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V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этап 2017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44,8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26,8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14,5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Итого: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801,1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368,7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354,4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78,0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3581" name="Прямоугольник 28"/>
          <p:cNvSpPr>
            <a:spLocks noChangeArrowheads="1"/>
          </p:cNvSpPr>
          <p:nvPr/>
        </p:nvSpPr>
        <p:spPr bwMode="auto">
          <a:xfrm>
            <a:off x="320675" y="4050438"/>
            <a:ext cx="8640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Объём финансирования программы</a:t>
            </a:r>
          </a:p>
        </p:txBody>
      </p:sp>
      <p:sp>
        <p:nvSpPr>
          <p:cNvPr id="6358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12E47D-BB87-493E-AEE4-2DBE053F48D4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Основные показатели социально-экономического развития</a:t>
            </a:r>
          </a:p>
        </p:txBody>
      </p:sp>
      <p:sp>
        <p:nvSpPr>
          <p:cNvPr id="2150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F2B297-6986-4DE6-A778-8E81A66874F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478086"/>
              </p:ext>
            </p:extLst>
          </p:nvPr>
        </p:nvGraphicFramePr>
        <p:xfrm>
          <a:off x="250825" y="1268413"/>
          <a:ext cx="8712968" cy="448964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752528"/>
                <a:gridCol w="1152128"/>
                <a:gridCol w="1440160"/>
                <a:gridCol w="1368152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2014 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2015 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2016 год</a:t>
                      </a:r>
                    </a:p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(прогноз)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8032">
                <a:tc gridSpan="4">
                  <a:txBody>
                    <a:bodyPr/>
                    <a:lstStyle/>
                    <a:p>
                      <a:r>
                        <a:rPr lang="ru-RU" sz="1200" dirty="0" smtClean="0"/>
                        <a:t>Демография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Численность населения среднегодовая, чел.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120 700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120 400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120 300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Общий коэффициент</a:t>
                      </a:r>
                      <a:r>
                        <a:rPr lang="ru-RU" sz="1200" baseline="0" dirty="0" smtClean="0"/>
                        <a:t> рождаемости (на 1 000 чел.)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12,1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11,9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12,0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Общий коэффициент смертности (на 1 000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чел.)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11,1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11,7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11,5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288032">
                <a:tc gridSpan="4">
                  <a:txBody>
                    <a:bodyPr/>
                    <a:lstStyle/>
                    <a:p>
                      <a:r>
                        <a:rPr lang="ru-RU" sz="1200" dirty="0" smtClean="0"/>
                        <a:t>Строительство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Общий объем работ (млн. руб.)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19 181,7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16 839,3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15 367,8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 gridSpan="4">
                  <a:txBody>
                    <a:bodyPr/>
                    <a:lstStyle/>
                    <a:p>
                      <a:r>
                        <a:rPr lang="ru-RU" sz="1200" dirty="0" smtClean="0"/>
                        <a:t>Торговля и услуги населению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Индекс потребительских цен (% к предыдущему году)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110,9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112,7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108,0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Оборот розничной торговли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(млн. руб.)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20 595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20 720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20 790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288032">
                <a:tc gridSpan="4">
                  <a:txBody>
                    <a:bodyPr/>
                    <a:lstStyle/>
                    <a:p>
                      <a:r>
                        <a:rPr lang="ru-RU" sz="1200" dirty="0" smtClean="0"/>
                        <a:t>Денежные доходы населения, труд и занятость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Величина прожиточного минимума (руб. в месяц)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10 717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11 596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 населения с доходами ниже</a:t>
                      </a:r>
                      <a:r>
                        <a:rPr lang="ru-RU" sz="1200" baseline="0" dirty="0" smtClean="0"/>
                        <a:t> прожиточного минимума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14,5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14,8-14,5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Среднемесячная номинальная</a:t>
                      </a:r>
                      <a:r>
                        <a:rPr lang="ru-RU" sz="1200" baseline="0" dirty="0" smtClean="0"/>
                        <a:t> начисленная з/п (тыс. руб.)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49,4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50,2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50,2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Уровень безработицы (%)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0,6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Информация об основных рисках</a:t>
            </a:r>
          </a:p>
        </p:txBody>
      </p:sp>
      <p:sp>
        <p:nvSpPr>
          <p:cNvPr id="6963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marL="0" indent="355600" algn="just">
              <a:buNone/>
            </a:pPr>
            <a:r>
              <a:rPr lang="ru-RU" sz="2000" dirty="0" smtClean="0"/>
              <a:t>В проекте бюджета не предусмотрены средства, необходимые для оплаты превышения стоимости строительства одного квадратного </a:t>
            </a:r>
            <a:r>
              <a:rPr lang="ru-RU" sz="2000" dirty="0"/>
              <a:t>метра </a:t>
            </a:r>
            <a:r>
              <a:rPr lang="ru-RU" sz="2000" dirty="0" smtClean="0"/>
              <a:t>(58,7 </a:t>
            </a:r>
            <a:r>
              <a:rPr lang="ru-RU" sz="2000" dirty="0"/>
              <a:t>тыс. </a:t>
            </a:r>
            <a:r>
              <a:rPr lang="ru-RU" sz="2000" dirty="0" smtClean="0"/>
              <a:t>рублей) над утверждённой стоимостью (34,6 </a:t>
            </a:r>
            <a:r>
              <a:rPr lang="ru-RU" sz="2000" dirty="0"/>
              <a:t>тыс. </a:t>
            </a:r>
            <a:r>
              <a:rPr lang="ru-RU" sz="2000" dirty="0" smtClean="0"/>
              <a:t>рублей) в рамках программы «Переселение граждан, проживающих на территории МОГО «Ухта», из аварийного жилищного фонда с 2013 года по 1 сентября 2017 года».</a:t>
            </a:r>
          </a:p>
          <a:p>
            <a:pPr marL="0" indent="355600" algn="just">
              <a:buNone/>
            </a:pPr>
            <a:r>
              <a:rPr lang="ru-RU" sz="2000" dirty="0" smtClean="0"/>
              <a:t> В 2016 году на выполнение условий софинансирования предусмотрено 35,8 млн. рублей (</a:t>
            </a:r>
            <a:r>
              <a:rPr lang="en-US" sz="2000" dirty="0" smtClean="0"/>
              <a:t>III </a:t>
            </a:r>
            <a:r>
              <a:rPr lang="ru-RU" sz="2000" dirty="0" smtClean="0"/>
              <a:t> этап – 8,0 млн. рублей,</a:t>
            </a:r>
            <a:r>
              <a:rPr lang="en-US" sz="2000" dirty="0" smtClean="0"/>
              <a:t> </a:t>
            </a:r>
            <a:r>
              <a:rPr lang="en-US" sz="2000" dirty="0"/>
              <a:t>IV</a:t>
            </a:r>
            <a:r>
              <a:rPr lang="ru-RU" sz="2000" dirty="0"/>
              <a:t> </a:t>
            </a:r>
            <a:r>
              <a:rPr lang="ru-RU" sz="2000" dirty="0" smtClean="0"/>
              <a:t>этап – 27,8 млн. рублей).</a:t>
            </a:r>
          </a:p>
          <a:p>
            <a:pPr marL="0" indent="355600">
              <a:buFont typeface="Arial" charset="0"/>
              <a:buNone/>
            </a:pPr>
            <a:r>
              <a:rPr lang="ru-RU" sz="2000" b="1" dirty="0" smtClean="0"/>
              <a:t>Дополнительная потребность – 374,3 млн. рублей</a:t>
            </a:r>
            <a:r>
              <a:rPr lang="ru-RU" sz="2000" dirty="0" smtClean="0"/>
              <a:t>:</a:t>
            </a:r>
          </a:p>
          <a:p>
            <a:pPr marL="0" indent="355600">
              <a:buFont typeface="Arial" charset="0"/>
              <a:buNone/>
            </a:pPr>
            <a:r>
              <a:rPr lang="ru-RU" sz="2000" dirty="0" smtClean="0"/>
              <a:t>На завершение </a:t>
            </a:r>
            <a:r>
              <a:rPr lang="en-US" sz="2000" dirty="0" smtClean="0"/>
              <a:t>I,</a:t>
            </a:r>
            <a:r>
              <a:rPr lang="ru-RU" sz="2000" dirty="0" smtClean="0"/>
              <a:t> </a:t>
            </a:r>
            <a:r>
              <a:rPr lang="en-US" sz="2000" dirty="0" smtClean="0"/>
              <a:t>II</a:t>
            </a:r>
            <a:r>
              <a:rPr lang="ru-RU" sz="2000" dirty="0" smtClean="0"/>
              <a:t> этапов</a:t>
            </a:r>
            <a:r>
              <a:rPr lang="en-US" sz="2000" dirty="0" smtClean="0"/>
              <a:t> </a:t>
            </a:r>
            <a:r>
              <a:rPr lang="ru-RU" sz="2000" dirty="0" smtClean="0"/>
              <a:t> - 102,4 млн. рублей.</a:t>
            </a:r>
          </a:p>
          <a:p>
            <a:pPr marL="0" indent="355600">
              <a:buFont typeface="Arial" charset="0"/>
              <a:buNone/>
            </a:pPr>
            <a:r>
              <a:rPr lang="ru-RU" sz="2000" dirty="0" smtClean="0"/>
              <a:t>На </a:t>
            </a:r>
            <a:r>
              <a:rPr lang="en-US" sz="2000" dirty="0" smtClean="0"/>
              <a:t>III, IV</a:t>
            </a:r>
            <a:r>
              <a:rPr lang="ru-RU" sz="2000" dirty="0" smtClean="0"/>
              <a:t> этапы – 271,9 млн. рублей.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11988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F0CFD2-54D2-4E49-8F67-E963210EC96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Непрограммные мероприятия</a:t>
            </a:r>
          </a:p>
        </p:txBody>
      </p:sp>
      <p:sp>
        <p:nvSpPr>
          <p:cNvPr id="6451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F0CFD2-54D2-4E49-8F67-E963210EC96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ru-RU" dirty="0" smtClean="0"/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0851608"/>
              </p:ext>
            </p:extLst>
          </p:nvPr>
        </p:nvGraphicFramePr>
        <p:xfrm>
          <a:off x="519113" y="1031875"/>
          <a:ext cx="8394700" cy="544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950" y="1209675"/>
            <a:ext cx="841375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1050" y="3284538"/>
            <a:ext cx="623888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67,4%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57650" y="2078038"/>
            <a:ext cx="541338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3,2%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81563" y="2157413"/>
            <a:ext cx="542925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7,0%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08625" y="2078038"/>
            <a:ext cx="541338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1,5%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72188" y="2243138"/>
            <a:ext cx="542925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0,3%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80163" y="2747963"/>
            <a:ext cx="623887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11,4%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42188" y="3151188"/>
            <a:ext cx="541337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0,3%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46900" y="3521075"/>
            <a:ext cx="542925" cy="246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7,4%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89825" y="4149725"/>
            <a:ext cx="542925" cy="246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1,0%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86625" y="4797425"/>
            <a:ext cx="542925" cy="246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0,5%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Дефицит и источники финансирования дефицита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701973"/>
              </p:ext>
            </p:extLst>
          </p:nvPr>
        </p:nvGraphicFramePr>
        <p:xfrm>
          <a:off x="399785" y="1481213"/>
          <a:ext cx="8350779" cy="313021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591205"/>
                <a:gridCol w="1220386"/>
                <a:gridCol w="1220386"/>
                <a:gridCol w="1318802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Источники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 2015 год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B w="12700" cmpd="sng">
                      <a:noFill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Ожидаемое исполнение 2015 года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B w="12700" cmpd="sng">
                      <a:noFill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Проект 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2016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B w="12700" cmpd="sng">
                      <a:noFill/>
                    </a:lnB>
                    <a:solidFill>
                      <a:schemeClr val="accent3"/>
                    </a:solidFill>
                  </a:tcPr>
                </a:tc>
              </a:tr>
              <a:tr h="4505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</a:rPr>
                        <a:t>Кредиты </a:t>
                      </a:r>
                      <a:r>
                        <a:rPr lang="ru-RU" sz="1200" u="none" strike="noStrike" dirty="0">
                          <a:effectLst/>
                        </a:rPr>
                        <a:t>кредитных организаций в валюте Российской </a:t>
                      </a:r>
                      <a:r>
                        <a:rPr lang="ru-RU" sz="1200" u="none" strike="noStrike" dirty="0" smtClean="0">
                          <a:effectLst/>
                        </a:rPr>
                        <a:t>Федерации (привлечение кредита)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571,1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440,0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474,0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187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Кредиты кредитных организаций в валюте Российской Федерации</a:t>
                      </a:r>
                    </a:p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</a:rPr>
                        <a:t>(погашение кредита)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-474,0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-440,0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-474,0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88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</a:rPr>
                        <a:t>Бюджетные </a:t>
                      </a:r>
                      <a:r>
                        <a:rPr lang="ru-RU" sz="1200" u="none" strike="noStrike" dirty="0">
                          <a:effectLst/>
                        </a:rPr>
                        <a:t>кредиты от других бюджетов бюджетной системы Российской </a:t>
                      </a:r>
                      <a:r>
                        <a:rPr lang="ru-RU" sz="1200" u="none" strike="noStrike" dirty="0" smtClean="0">
                          <a:effectLst/>
                        </a:rPr>
                        <a:t>Федерации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-40,0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-40,0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43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</a:rPr>
                        <a:t>Изменение </a:t>
                      </a:r>
                      <a:r>
                        <a:rPr lang="ru-RU" sz="1200" u="none" strike="noStrike" dirty="0">
                          <a:effectLst/>
                        </a:rPr>
                        <a:t>остатков средств на счетах по учету средств бюджета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385,3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410,1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883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ahoma" pitchFamily="34" charset="0"/>
                          <a:cs typeface="Tahoma" pitchFamily="34" charset="0"/>
                        </a:rPr>
                        <a:t>Средства от продажи акций и иных форм участия в капитале, находящихся в собственности  городских округов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10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</a:rPr>
                        <a:t>Всего источников </a:t>
                      </a:r>
                      <a:r>
                        <a:rPr lang="ru-RU" sz="1200" u="none" strike="noStrike" dirty="0">
                          <a:effectLst/>
                        </a:rPr>
                        <a:t>финансирования </a:t>
                      </a:r>
                      <a:r>
                        <a:rPr lang="ru-RU" sz="1200" u="none" strike="noStrike" dirty="0" smtClean="0">
                          <a:effectLst/>
                        </a:rPr>
                        <a:t>дефицита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442,4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370,1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762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F1434C-7C76-4E5C-941E-BB203F85CA2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ru-RU" smtClean="0"/>
          </a:p>
        </p:txBody>
      </p:sp>
      <p:sp>
        <p:nvSpPr>
          <p:cNvPr id="6" name="TextBox 5"/>
          <p:cNvSpPr txBox="1"/>
          <p:nvPr/>
        </p:nvSpPr>
        <p:spPr>
          <a:xfrm>
            <a:off x="7740352" y="1104379"/>
            <a:ext cx="954088" cy="30797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Динамика муниципального внутреннего долга</a:t>
            </a:r>
          </a:p>
        </p:txBody>
      </p:sp>
      <p:sp>
        <p:nvSpPr>
          <p:cNvPr id="6656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036D9C-1FD0-4557-AC38-1B73C034200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ru-RU" smtClean="0"/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6211961"/>
              </p:ext>
            </p:extLst>
          </p:nvPr>
        </p:nvGraphicFramePr>
        <p:xfrm>
          <a:off x="179512" y="1135062"/>
          <a:ext cx="8856984" cy="522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7088" y="981075"/>
            <a:ext cx="954087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Ограничения, установленные Бюджетным кодексом Российской Федерации</a:t>
            </a:r>
          </a:p>
        </p:txBody>
      </p:sp>
      <p:sp>
        <p:nvSpPr>
          <p:cNvPr id="7065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3C6D70-6635-4663-80B0-059728D169D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309519"/>
              </p:ext>
            </p:extLst>
          </p:nvPr>
        </p:nvGraphicFramePr>
        <p:xfrm>
          <a:off x="250825" y="1268413"/>
          <a:ext cx="8640960" cy="5084525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630435"/>
                <a:gridCol w="1177877"/>
                <a:gridCol w="2952328"/>
                <a:gridCol w="1728192"/>
                <a:gridCol w="1152128"/>
              </a:tblGrid>
              <a:tr h="864096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</a:rPr>
                        <a:t>Статья Бюджетного Кодекса Российской Федерации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</a:rPr>
                        <a:t>Ограничения,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</a:rPr>
                        <a:t>установленные Бюджетным кодексом Российской Федерации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</a:rPr>
                        <a:t>Предельная расчетная величина по Бюджетному кодексу Российской Федерации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</a:rPr>
                        <a:t>Проект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</a:rPr>
                        <a:t>2016 года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</a:tr>
              <a:tr h="1152748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effectLst/>
                        </a:rPr>
                        <a:t>Предельный объем муниципального долга МОГО «Ухта»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п.3 </a:t>
                      </a:r>
                      <a:endParaRPr lang="ru-RU" sz="1200" dirty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статья 107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Предельный объем муниципального долга не должен превышать утвержденный общий годовой объем доходов местного бюджета без учета утвержденного объема безвозмездных поступлений и поступлений налоговых доходов по дополнительным нормативам отчислений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1 301,4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1 301,4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</a:tr>
              <a:tr h="878285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effectLst/>
                        </a:rPr>
                        <a:t>Верхний предел муниципального долга МОГО «Ухта»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п.6 </a:t>
                      </a:r>
                      <a:endParaRPr lang="ru-RU" sz="1200" dirty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статья 107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Верхний </a:t>
                      </a:r>
                      <a:r>
                        <a:rPr lang="ru-RU" sz="1200" kern="1200" dirty="0">
                          <a:effectLst/>
                        </a:rPr>
                        <a:t>предел муниципального долга не должен превышать ограничения, установленные для предельного объема муниципального долга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200" kern="1200" dirty="0" smtClean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1</a:t>
                      </a:r>
                      <a:r>
                        <a:rPr lang="ru-RU" sz="1200" kern="1200" dirty="0">
                          <a:effectLst/>
                        </a:rPr>
                        <a:t> 301,4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474,0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</a:tr>
              <a:tr h="1317427"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200" b="0" kern="1200" dirty="0">
                          <a:effectLst/>
                        </a:rPr>
                        <a:t>Объем расходов на обслуживание муниципального долга МОГО «Ухта»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статья 111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Объем расходов на обслуживание муниципального долга не должен превышать </a:t>
                      </a:r>
                      <a:r>
                        <a:rPr lang="ru-RU" sz="1200" dirty="0" smtClean="0">
                          <a:effectLst/>
                        </a:rPr>
                        <a:t>15 % </a:t>
                      </a:r>
                      <a:r>
                        <a:rPr lang="ru-RU" sz="1200" dirty="0">
                          <a:effectLst/>
                        </a:rPr>
                        <a:t>объема расходов местного бюджета, за исключением объема расходов, которые осуществляются за счет субвенций, предоставляемых из бюджетов бюджетной системы Российской Федерации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244,2</a:t>
                      </a:r>
                      <a:endParaRPr lang="ru-RU" sz="1200" dirty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(15%)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 57,1</a:t>
                      </a:r>
                      <a:endParaRPr lang="ru-RU" sz="1200" dirty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(3,5%)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956550" y="949325"/>
            <a:ext cx="954088" cy="30797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Мероприятия по </a:t>
            </a:r>
            <a:r>
              <a:rPr lang="ru-RU" dirty="0" smtClean="0"/>
              <a:t>укреплению доходной части бюджета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445624" cy="5544616"/>
          </a:xfrm>
        </p:spPr>
        <p:txBody>
          <a:bodyPr>
            <a:normAutofit fontScale="25000" lnSpcReduction="20000"/>
          </a:bodyPr>
          <a:lstStyle/>
          <a:p>
            <a:pPr marL="0" indent="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7200" dirty="0" smtClean="0"/>
              <a:t>1) Заключен </a:t>
            </a:r>
            <a:r>
              <a:rPr lang="ru-RU" sz="7200" dirty="0"/>
              <a:t>договор о взаимном сотрудничестве между Межрайонной инспекцией Федеральной налоговой службы № 3 по Республике Коми и администрацией МОГО «Ухта</a:t>
            </a:r>
            <a:r>
              <a:rPr lang="ru-RU" sz="7200" dirty="0" smtClean="0"/>
              <a:t>». Будет продолжена работа по легализации объектов налогообложения, трудовой деятельности;</a:t>
            </a:r>
          </a:p>
          <a:p>
            <a:pPr marL="0" indent="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800" dirty="0"/>
          </a:p>
          <a:p>
            <a:pPr marL="0" indent="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7200" dirty="0" smtClean="0"/>
              <a:t>2) Развитие социального партнерства («шефство») – в настоящее время договоры заключены только с Газпромом, Лукойлом, </a:t>
            </a:r>
            <a:r>
              <a:rPr lang="ru-RU" sz="7200" dirty="0" err="1" smtClean="0"/>
              <a:t>Транснефтью</a:t>
            </a:r>
            <a:r>
              <a:rPr lang="ru-RU" sz="7200" dirty="0" smtClean="0"/>
              <a:t>;</a:t>
            </a:r>
          </a:p>
          <a:p>
            <a:pPr marL="0" indent="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7200" dirty="0"/>
          </a:p>
          <a:p>
            <a:pPr marL="0" indent="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7200" dirty="0" smtClean="0"/>
              <a:t>3) С </a:t>
            </a:r>
            <a:r>
              <a:rPr lang="ru-RU" sz="7200" dirty="0"/>
              <a:t>2012 года увеличен норматив отчислений от части прибыли муниципальных унитарных предприятий с 30% до 50%. Сумма платежей от муниципальных унитарных предприятий: 2010 год – 6,6 млн. рублей, 2011 год – 5,2 млн. рублей, 2012 год – 6,9 млн. рублей, 2013 год – 10,2 млн. рублей, 2014 год – 7,7 млн. рублей, 2015 год – 1,2 млн. рублей, план 2016 год -  5 млн. рублей.</a:t>
            </a:r>
          </a:p>
          <a:p>
            <a:pPr marL="0" indent="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8775" algn="l"/>
              </a:tabLst>
              <a:defRPr/>
            </a:pPr>
            <a:r>
              <a:rPr lang="ru-RU" sz="7200" dirty="0"/>
              <a:t>	Снижение поступлений связано с акционированием муниципальных унитарных </a:t>
            </a:r>
            <a:r>
              <a:rPr lang="ru-RU" sz="7200" dirty="0" smtClean="0"/>
              <a:t>предприятий, с ухудшением финансового положения предприятий. Задача перед </a:t>
            </a:r>
            <a:r>
              <a:rPr lang="ru-RU" sz="7200" dirty="0" err="1" smtClean="0"/>
              <a:t>МУПами</a:t>
            </a:r>
            <a:r>
              <a:rPr lang="ru-RU" sz="7200" dirty="0" smtClean="0"/>
              <a:t> – деятельность с прибылью;</a:t>
            </a:r>
            <a:endParaRPr lang="ru-RU" sz="7200" dirty="0"/>
          </a:p>
          <a:p>
            <a:pPr marL="0" indent="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7200" dirty="0"/>
          </a:p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/>
          </a:p>
          <a:p>
            <a:pPr marL="0" indent="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7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55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37353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Мероприятия по укреплению доходной части бюджета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073427"/>
          </a:xfrm>
        </p:spPr>
        <p:txBody>
          <a:bodyPr/>
          <a:lstStyle/>
          <a:p>
            <a:pPr marL="0" indent="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dirty="0"/>
              <a:t>4) Минимизация потерь бюджета при предоставлении налоговых льгот. Основная сумма льгот, предоставленных по решению Совета МОГО «Ухта», - это льготы для учреждений, финансируемых из местного бюджета («не перекладываем деньги из левого кармана в правый и обратно»). </a:t>
            </a:r>
          </a:p>
          <a:p>
            <a:pPr marL="0" indent="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65113" algn="l"/>
              </a:tabLst>
              <a:defRPr/>
            </a:pPr>
            <a:r>
              <a:rPr lang="ru-RU" sz="1800" dirty="0"/>
              <a:t>	При этом муниципалитет не может повлиять на льготы, установленные федеральным законодательством</a:t>
            </a:r>
            <a:r>
              <a:rPr lang="en-US" sz="1800" dirty="0"/>
              <a:t> </a:t>
            </a:r>
            <a:r>
              <a:rPr lang="ru-RU" sz="1800" dirty="0"/>
              <a:t>– потери бюджета за </a:t>
            </a:r>
            <a:r>
              <a:rPr lang="ru-RU" sz="1800" dirty="0" smtClean="0"/>
              <a:t>2010-2015 </a:t>
            </a:r>
            <a:r>
              <a:rPr lang="ru-RU" sz="1800" dirty="0"/>
              <a:t>годы </a:t>
            </a:r>
            <a:r>
              <a:rPr lang="ru-RU" sz="1800" dirty="0" smtClean="0"/>
              <a:t>136 </a:t>
            </a:r>
            <a:r>
              <a:rPr lang="ru-RU" sz="1800" dirty="0"/>
              <a:t>млн. рублей;</a:t>
            </a:r>
          </a:p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  <a:p>
            <a:pPr marL="0" indent="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dirty="0"/>
              <a:t>5) Работа администраторов неналоговых доходов бюджета МОГО «Ухта» с </a:t>
            </a:r>
            <a:r>
              <a:rPr lang="ru-RU" sz="1800" dirty="0" smtClean="0"/>
              <a:t>должниками (претензионная работа, своевременная подготовка материалов в судебные органы, подготовка документов по внесению задолженности в реестр требований по банкротам);</a:t>
            </a:r>
            <a:endParaRPr lang="ru-RU" sz="1800" dirty="0"/>
          </a:p>
          <a:p>
            <a:pPr marL="0" indent="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800" dirty="0"/>
          </a:p>
          <a:p>
            <a:pPr marL="0" indent="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dirty="0"/>
              <a:t>6</a:t>
            </a:r>
            <a:r>
              <a:rPr lang="ru-RU" sz="1800" dirty="0" smtClean="0"/>
              <a:t>) Информационное сопровождение – «налоги надо платить», «стыдно не платить налоги».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56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0732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Мероприятия по укреплению доходной части бюджета (законодательная инициатива)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38163" algn="l"/>
              </a:tabLst>
              <a:defRPr/>
            </a:pPr>
            <a:r>
              <a:rPr lang="ru-RU" sz="1800" dirty="0" smtClean="0"/>
              <a:t>1) Передать </a:t>
            </a:r>
            <a:r>
              <a:rPr lang="ru-RU" sz="1800" dirty="0"/>
              <a:t>на уровень муниципалитетов не менее двух процентов отчислений от налога на добавленную стоимость, который поступает в федеральный бюджет;</a:t>
            </a:r>
          </a:p>
          <a:p>
            <a:pPr marL="285750" indent="-28575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538163" algn="l"/>
              </a:tabLst>
              <a:defRPr/>
            </a:pPr>
            <a:endParaRPr lang="ru-RU" sz="1800" dirty="0"/>
          </a:p>
          <a:p>
            <a:pPr marL="0" indent="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38163" algn="l"/>
              </a:tabLst>
              <a:defRPr/>
            </a:pPr>
            <a:r>
              <a:rPr lang="ru-RU" sz="1800" dirty="0" smtClean="0"/>
              <a:t>2) Увеличить </a:t>
            </a:r>
            <a:r>
              <a:rPr lang="ru-RU" sz="1800" dirty="0"/>
              <a:t>норматив по налогу на доходы физических лиц не менее, чем тридцать процентов;</a:t>
            </a:r>
          </a:p>
          <a:p>
            <a:pPr marL="285750" indent="-28575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538163" algn="l"/>
              </a:tabLst>
              <a:defRPr/>
            </a:pPr>
            <a:endParaRPr lang="ru-RU" sz="1800" dirty="0"/>
          </a:p>
          <a:p>
            <a:pPr marL="0" indent="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38163" algn="l"/>
              </a:tabLst>
              <a:defRPr/>
            </a:pPr>
            <a:r>
              <a:rPr lang="ru-RU" sz="1800" dirty="0" smtClean="0"/>
              <a:t>3) Передать </a:t>
            </a:r>
            <a:r>
              <a:rPr lang="ru-RU" sz="1800" dirty="0"/>
              <a:t>на уровень муниципалитетов налог на имущество организаций, который поступает в республиканский бюджет;</a:t>
            </a:r>
          </a:p>
          <a:p>
            <a:pPr marL="457200" indent="-45720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AutoNum type="arabicParenR" startAt="3"/>
              <a:tabLst>
                <a:tab pos="538163" algn="l"/>
              </a:tabLst>
              <a:defRPr/>
            </a:pPr>
            <a:endParaRPr lang="ru-RU" sz="1800" dirty="0"/>
          </a:p>
          <a:p>
            <a:pPr marL="0" indent="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38163" algn="l"/>
              </a:tabLst>
              <a:defRPr/>
            </a:pPr>
            <a:r>
              <a:rPr lang="ru-RU" sz="1800" dirty="0" smtClean="0"/>
              <a:t>4) Установить </a:t>
            </a:r>
            <a:r>
              <a:rPr lang="ru-RU" sz="1800" dirty="0"/>
              <a:t>механизм возмещения доходов от предоставления «налоговых каникул»;</a:t>
            </a:r>
          </a:p>
          <a:p>
            <a:pPr marL="457200" indent="-45720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AutoNum type="arabicParenR" startAt="3"/>
              <a:tabLst>
                <a:tab pos="538163" algn="l"/>
              </a:tabLst>
              <a:defRPr/>
            </a:pPr>
            <a:endParaRPr lang="ru-RU" sz="1800" dirty="0"/>
          </a:p>
          <a:p>
            <a:pPr marL="0" indent="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38163" algn="l"/>
              </a:tabLst>
              <a:defRPr/>
            </a:pPr>
            <a:r>
              <a:rPr lang="ru-RU" sz="1800" dirty="0" smtClean="0"/>
              <a:t>5) Внести </a:t>
            </a:r>
            <a:r>
              <a:rPr lang="ru-RU" sz="1800" dirty="0"/>
              <a:t>изменения в Налоговый кодекс Российской Федерации в части увеличения информации, не попадающей под определение «налоговая тайна».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57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88433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 по расходам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001419"/>
          </a:xfrm>
        </p:spPr>
        <p:txBody>
          <a:bodyPr>
            <a:noAutofit/>
          </a:bodyPr>
          <a:lstStyle/>
          <a:p>
            <a:pPr marL="0" indent="358775" algn="just">
              <a:lnSpc>
                <a:spcPct val="150000"/>
              </a:lnSpc>
            </a:pPr>
            <a:r>
              <a:rPr lang="ru-RU" sz="1800" dirty="0"/>
              <a:t>п</a:t>
            </a:r>
            <a:r>
              <a:rPr lang="ru-RU" sz="1800" dirty="0" smtClean="0"/>
              <a:t>родолжение работы по разграничению полномочий между уровнями власти (либо полномочия с безусловной правовой обоснованностью, либо диспозитивные (квази) полномочия);   </a:t>
            </a:r>
          </a:p>
          <a:p>
            <a:pPr marL="0" indent="358775" algn="just">
              <a:lnSpc>
                <a:spcPct val="150000"/>
              </a:lnSpc>
            </a:pPr>
            <a:r>
              <a:rPr lang="ru-RU" sz="1800" dirty="0" smtClean="0"/>
              <a:t>оптимизация структуры администрации МОГО «Ухта»;</a:t>
            </a:r>
          </a:p>
          <a:p>
            <a:pPr marL="0" indent="358775" algn="just">
              <a:lnSpc>
                <a:spcPct val="150000"/>
              </a:lnSpc>
            </a:pPr>
            <a:r>
              <a:rPr lang="ru-RU" sz="1800" dirty="0"/>
              <a:t>с</a:t>
            </a:r>
            <a:r>
              <a:rPr lang="ru-RU" sz="1800" dirty="0" smtClean="0"/>
              <a:t>окращение на 10 процентов штатных единиц казённых, бюджетных и автономных учреждений;</a:t>
            </a:r>
          </a:p>
          <a:p>
            <a:pPr marL="0" indent="358775" algn="just">
              <a:lnSpc>
                <a:spcPct val="150000"/>
              </a:lnSpc>
            </a:pPr>
            <a:r>
              <a:rPr lang="ru-RU" sz="1800" dirty="0"/>
              <a:t>увеличение доли муниципальных услуг, предоставляемых на платной основе;</a:t>
            </a:r>
          </a:p>
          <a:p>
            <a:pPr marL="0" indent="358775" algn="just">
              <a:lnSpc>
                <a:spcPct val="150000"/>
              </a:lnSpc>
            </a:pPr>
            <a:r>
              <a:rPr lang="ru-RU" sz="1800" dirty="0"/>
              <a:t>ц</a:t>
            </a:r>
            <a:r>
              <a:rPr lang="ru-RU" sz="1800" dirty="0" smtClean="0"/>
              <a:t>ентрализация ряда функций – экономических, бухгалтерских, юридических, административно-хозяйственных;</a:t>
            </a:r>
          </a:p>
          <a:p>
            <a:pPr marL="0" indent="358775" algn="just">
              <a:lnSpc>
                <a:spcPct val="150000"/>
              </a:lnSpc>
            </a:pPr>
            <a:r>
              <a:rPr lang="ru-RU" sz="1800" dirty="0"/>
              <a:t>п</a:t>
            </a:r>
            <a:r>
              <a:rPr lang="ru-RU" sz="1800" dirty="0" smtClean="0"/>
              <a:t>еревод учреждений из занимаемых площадей немуниципальной собственности на свободные муниципальные площади;</a:t>
            </a:r>
          </a:p>
          <a:p>
            <a:pPr algn="just">
              <a:lnSpc>
                <a:spcPct val="150000"/>
              </a:lnSpc>
            </a:pPr>
            <a:r>
              <a:rPr lang="ru-RU" sz="1800" dirty="0"/>
              <a:t>п</a:t>
            </a:r>
            <a:r>
              <a:rPr lang="ru-RU" sz="1800" dirty="0" smtClean="0"/>
              <a:t>роведение совместных торгов.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58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5750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повышения эффективности управления муниципальными финансами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5472608"/>
          </a:xfrm>
        </p:spPr>
        <p:txBody>
          <a:bodyPr>
            <a:normAutofit fontScale="40000" lnSpcReduction="20000"/>
          </a:bodyPr>
          <a:lstStyle/>
          <a:p>
            <a:pPr marL="0" indent="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300" b="1" dirty="0" smtClean="0"/>
              <a:t>	</a:t>
            </a:r>
            <a:r>
              <a:rPr lang="ru-RU" sz="4500" b="1" dirty="0" smtClean="0"/>
              <a:t>Повышение эффективности управления бюджетными доходами </a:t>
            </a:r>
          </a:p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dirty="0" smtClean="0"/>
              <a:t>организация и проведение инвентаризации муниципального имущества МОГО «Ухта»; </a:t>
            </a:r>
          </a:p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dirty="0" smtClean="0"/>
              <a:t>увеличение неналоговых доходов от пользования и распоряжения муниципальными земельными участками, право государственной собственности на которые не разграничено.</a:t>
            </a:r>
          </a:p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4500" dirty="0" smtClean="0"/>
          </a:p>
          <a:p>
            <a:pPr marL="0" indent="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500" b="1" dirty="0" smtClean="0"/>
              <a:t>	Повышение эффективности бюджетных расходов </a:t>
            </a:r>
          </a:p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dirty="0" smtClean="0"/>
              <a:t>оптимизация расходов на содержание органов местного самоуправления, отраслевых (функциональных) органов и структурных подразделений администрации МОГО «Ухта»; </a:t>
            </a:r>
          </a:p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dirty="0" smtClean="0"/>
              <a:t>оптимизация бюджетной сети за счёт ликвидации или преобразования учреждений в организации иных организационно – правовых форм; </a:t>
            </a:r>
          </a:p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dirty="0" smtClean="0"/>
              <a:t>оптимизация расходов на финансовое обеспечение выполнения муниципального задания бюджетными и автономными муниципальными учреждениями.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59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5687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3654425" y="31750"/>
            <a:ext cx="4464050" cy="922338"/>
          </a:xfrm>
        </p:spPr>
        <p:txBody>
          <a:bodyPr/>
          <a:lstStyle/>
          <a:p>
            <a:pPr algn="just" eaLnBrk="1" hangingPunct="1"/>
            <a:r>
              <a:rPr lang="ru-RU" smtClean="0"/>
              <a:t>Основные понятия</a:t>
            </a:r>
          </a:p>
        </p:txBody>
      </p:sp>
      <p:sp>
        <p:nvSpPr>
          <p:cNvPr id="22530" name="TextBox 8"/>
          <p:cNvSpPr txBox="1">
            <a:spLocks noChangeArrowheads="1"/>
          </p:cNvSpPr>
          <p:nvPr/>
        </p:nvSpPr>
        <p:spPr bwMode="auto">
          <a:xfrm>
            <a:off x="247650" y="1289050"/>
            <a:ext cx="8424863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2338"/>
              </a:lnSpc>
            </a:pPr>
            <a:r>
              <a:rPr lang="ru-RU" b="1" u="sng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Бюджет</a:t>
            </a:r>
            <a:r>
              <a:rPr lang="ru-RU" dirty="0">
                <a:latin typeface="Tahoma" pitchFamily="34" charset="0"/>
                <a:cs typeface="Tahoma" pitchFamily="34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>
              <a:lnSpc>
                <a:spcPct val="150000"/>
              </a:lnSpc>
            </a:pPr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b="1" u="sng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Доходы бюджета</a:t>
            </a:r>
            <a:r>
              <a:rPr lang="ru-RU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dirty="0">
                <a:latin typeface="Tahoma" pitchFamily="34" charset="0"/>
                <a:cs typeface="Tahoma" pitchFamily="34" charset="0"/>
              </a:rPr>
              <a:t>- поступающие в бюджет денежные средства.</a:t>
            </a:r>
          </a:p>
          <a:p>
            <a:pPr algn="just">
              <a:lnSpc>
                <a:spcPct val="150000"/>
              </a:lnSpc>
            </a:pPr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b="1" u="sng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Расходы бюджета</a:t>
            </a:r>
            <a:r>
              <a:rPr lang="ru-RU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dirty="0">
                <a:latin typeface="Tahoma" pitchFamily="34" charset="0"/>
                <a:cs typeface="Tahoma" pitchFamily="34" charset="0"/>
              </a:rPr>
              <a:t>- выплачиваемые из бюджета денежные средства.</a:t>
            </a:r>
          </a:p>
          <a:p>
            <a:pPr algn="just">
              <a:lnSpc>
                <a:spcPct val="150000"/>
              </a:lnSpc>
            </a:pPr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b="1" u="sng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Дефицит бюджета</a:t>
            </a:r>
            <a:r>
              <a:rPr lang="ru-RU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dirty="0">
                <a:latin typeface="Tahoma" pitchFamily="34" charset="0"/>
                <a:cs typeface="Tahoma" pitchFamily="34" charset="0"/>
              </a:rPr>
              <a:t>- превышение расходов бюджета над его доходами.</a:t>
            </a:r>
          </a:p>
          <a:p>
            <a:pPr algn="just">
              <a:lnSpc>
                <a:spcPct val="150000"/>
              </a:lnSpc>
            </a:pPr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b="1" u="sng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Профицит бюджета</a:t>
            </a:r>
            <a:r>
              <a:rPr lang="ru-RU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dirty="0">
                <a:latin typeface="Tahoma" pitchFamily="34" charset="0"/>
                <a:cs typeface="Tahoma" pitchFamily="34" charset="0"/>
              </a:rPr>
              <a:t>- превышение доходов бюджета над его расходами.</a:t>
            </a:r>
          </a:p>
          <a:p>
            <a:pPr algn="just">
              <a:lnSpc>
                <a:spcPct val="150000"/>
              </a:lnSpc>
            </a:pPr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b="1" u="sng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Межбюджетные трансферты</a:t>
            </a:r>
            <a:r>
              <a:rPr lang="ru-RU" dirty="0">
                <a:latin typeface="Tahoma" pitchFamily="34" charset="0"/>
                <a:cs typeface="Tahoma" pitchFamily="34" charset="0"/>
              </a:rPr>
              <a:t> -</a:t>
            </a:r>
            <a:r>
              <a:rPr lang="ru-RU" dirty="0">
                <a:latin typeface="Tahoma" pitchFamily="34" charset="0"/>
              </a:rPr>
              <a:t> </a:t>
            </a:r>
            <a:r>
              <a:rPr lang="ru-RU" dirty="0">
                <a:latin typeface="Tahoma" pitchFamily="34" charset="0"/>
                <a:cs typeface="Tahoma" pitchFamily="34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Федерации.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531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6BBCD8-B774-4C27-913A-F3D945F9947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 по оптимизации муниципального долга и сокращения расходов на обслуживание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Clr>
                <a:srgbClr val="984807"/>
              </a:buClr>
              <a:buNone/>
            </a:pPr>
            <a:r>
              <a:rPr lang="ru-RU" sz="1800" dirty="0"/>
              <a:t>1) Проведение работы по снижению процентных ставок в рамках уже заключённых муниципальных контрактов с банками;</a:t>
            </a:r>
          </a:p>
          <a:p>
            <a:pPr algn="just">
              <a:buClr>
                <a:srgbClr val="984807"/>
              </a:buClr>
            </a:pPr>
            <a:endParaRPr lang="ru-RU" sz="1800" dirty="0"/>
          </a:p>
          <a:p>
            <a:pPr marL="0" indent="0" algn="just">
              <a:buClr>
                <a:srgbClr val="984807"/>
              </a:buClr>
              <a:buNone/>
            </a:pPr>
            <a:r>
              <a:rPr lang="ru-RU" sz="1800" dirty="0"/>
              <a:t>2) Мероприятия по перекредитованию коммерческих кредитов </a:t>
            </a:r>
            <a:r>
              <a:rPr lang="ru-RU" sz="1800" dirty="0" smtClean="0"/>
              <a:t>(замещение «дорогих» кредитов на </a:t>
            </a:r>
            <a:r>
              <a:rPr lang="ru-RU" sz="1800" dirty="0"/>
              <a:t>«дешёвые»), экономия по расходам на обслуживание муниципального </a:t>
            </a:r>
            <a:r>
              <a:rPr lang="ru-RU" sz="1800" dirty="0" smtClean="0"/>
              <a:t>долга составит 11 </a:t>
            </a:r>
            <a:r>
              <a:rPr lang="ru-RU" sz="1800" dirty="0"/>
              <a:t>млн. рублей;</a:t>
            </a:r>
          </a:p>
          <a:p>
            <a:pPr algn="just">
              <a:buClr>
                <a:srgbClr val="984807"/>
              </a:buClr>
              <a:buNone/>
            </a:pPr>
            <a:endParaRPr lang="ru-RU" sz="1800" dirty="0"/>
          </a:p>
          <a:p>
            <a:pPr marL="0" indent="0" algn="just">
              <a:buClr>
                <a:srgbClr val="984807"/>
              </a:buClr>
              <a:buNone/>
            </a:pPr>
            <a:r>
              <a:rPr lang="ru-RU" sz="1800" dirty="0"/>
              <a:t>3) Использование временно свободных средств бюджетных и автономных </a:t>
            </a:r>
            <a:r>
              <a:rPr lang="ru-RU" sz="1800" dirty="0" smtClean="0"/>
              <a:t>учреждений </a:t>
            </a:r>
            <a:r>
              <a:rPr lang="ru-RU" sz="1800" dirty="0"/>
              <a:t>с последующим восстановлением их до конца очередного финансового года.</a:t>
            </a:r>
          </a:p>
          <a:p>
            <a:pPr algn="just">
              <a:buClr>
                <a:srgbClr val="984807"/>
              </a:buClr>
              <a:buNone/>
            </a:pPr>
            <a:r>
              <a:rPr lang="ru-RU" sz="1800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60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062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pPr marL="0" indent="265113" algn="just"/>
            <a:r>
              <a:rPr lang="ru-RU" sz="1800" dirty="0"/>
              <a:t>в полном объёме предусмотрены средства на оплату труда работникам муниципальных учреждений, на оплату компенсации к месту использования отпуска и обратно, на оплату коммунальных услуг, на уплату налога на имущество организаций</a:t>
            </a:r>
            <a:r>
              <a:rPr lang="ru-RU" sz="1800" dirty="0" smtClean="0"/>
              <a:t>;</a:t>
            </a:r>
          </a:p>
          <a:p>
            <a:pPr marL="0" indent="0" algn="just">
              <a:buNone/>
            </a:pPr>
            <a:endParaRPr lang="ru-RU" sz="1800" dirty="0"/>
          </a:p>
          <a:p>
            <a:pPr marL="0" indent="265113" algn="just"/>
            <a:r>
              <a:rPr lang="ru-RU" sz="1800" dirty="0"/>
              <a:t>норматив на оплату труда депутатов, выборных должностных лиц местного самоуправления, осуществляющих свои полномочия на постоянной основе, и муниципальных служащих, замещающих должности муниципальной службы соблюдён (установлен для МОГО «Ухта» - 92 млн. рублей</a:t>
            </a:r>
            <a:r>
              <a:rPr lang="ru-RU" sz="1800" dirty="0" smtClean="0"/>
              <a:t>);</a:t>
            </a:r>
          </a:p>
          <a:p>
            <a:pPr marL="0" indent="0" algn="just">
              <a:buNone/>
            </a:pPr>
            <a:endParaRPr lang="ru-RU" sz="1800" dirty="0"/>
          </a:p>
          <a:p>
            <a:pPr marL="0" indent="265113" algn="just"/>
            <a:r>
              <a:rPr lang="ru-RU" sz="1800" dirty="0" smtClean="0"/>
              <a:t>сохраняется тенденция по снижению объёма доходов и источников погашения дефицита бюджета, следовательно необходимо сокращать расходы бюджета;</a:t>
            </a:r>
          </a:p>
          <a:p>
            <a:pPr marL="0" indent="0" algn="just">
              <a:buNone/>
            </a:pPr>
            <a:endParaRPr lang="ru-RU" sz="1800" dirty="0" smtClean="0"/>
          </a:p>
          <a:p>
            <a:pPr marL="0" indent="265113" algn="just"/>
            <a:r>
              <a:rPr lang="ru-RU" sz="1800" dirty="0" smtClean="0"/>
              <a:t>дефицит бюджета равен нулю (нет источников для его финансирования);</a:t>
            </a:r>
          </a:p>
          <a:p>
            <a:pPr marL="0" indent="265113" algn="just"/>
            <a:endParaRPr lang="ru-RU" sz="1800" dirty="0" smtClean="0"/>
          </a:p>
          <a:p>
            <a:pPr marL="0" indent="265113" algn="just"/>
            <a:endParaRPr lang="ru-RU" sz="1800" dirty="0" smtClean="0"/>
          </a:p>
          <a:p>
            <a:pPr marL="0" indent="265113" algn="just"/>
            <a:endParaRPr lang="ru-RU" sz="1500" dirty="0" smtClean="0"/>
          </a:p>
          <a:p>
            <a:pPr marL="0" indent="265113"/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61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8004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62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8376" y="1340768"/>
            <a:ext cx="864096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265113" algn="just"/>
            <a:endParaRPr lang="ru-RU" dirty="0"/>
          </a:p>
          <a:p>
            <a:pPr indent="265113" algn="just" eaLnBrk="0" hangingPunct="0">
              <a:spcBef>
                <a:spcPct val="20000"/>
              </a:spcBef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не предусмотрены средства, необходимые для оплаты превышения стоимости строительства одного квадратного метра над утверждённой стоимостью в рамках программы «Переселение граждан, проживающих на территории МОГО «Ухта», из аварийного жилищного фонда с 2013 года по 1 сентября 2017 года» (нормативная стоимость одного квадратного метра – 34,6 тыс. рублей, фактическая стоимость в среднем составляет – 58,7 тыс. рублей) – 374,3 млн. рублей;</a:t>
            </a:r>
          </a:p>
          <a:p>
            <a:pPr indent="265113" algn="just" eaLnBrk="0" hangingPunct="0">
              <a:spcBef>
                <a:spcPct val="20000"/>
              </a:spcBef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dirty="0">
              <a:latin typeface="Tahoma" pitchFamily="34" charset="0"/>
              <a:cs typeface="Tahoma" pitchFamily="34" charset="0"/>
            </a:endParaRPr>
          </a:p>
          <a:p>
            <a:pPr indent="265113" algn="just" eaLnBrk="0" hangingPunct="0">
              <a:spcBef>
                <a:spcPct val="20000"/>
              </a:spcBef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/>
              <a:t>строительство новых объектов не планируется, капитальный ремонт продолжается в начатых </a:t>
            </a:r>
            <a:r>
              <a:rPr lang="ru-RU" dirty="0" smtClean="0"/>
              <a:t>объектах.</a:t>
            </a:r>
            <a:endParaRPr lang="ru-RU" dirty="0"/>
          </a:p>
          <a:p>
            <a:pPr indent="265113" algn="just" eaLnBrk="0" hangingPunct="0">
              <a:spcBef>
                <a:spcPct val="20000"/>
              </a:spcBef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0591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52413" y="1484313"/>
            <a:ext cx="8639175" cy="41344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ahoma" pitchFamily="34" charset="0"/>
                <a:cs typeface="Tahoma" pitchFamily="34" charset="0"/>
              </a:rPr>
              <a:t>Информационный ресурс «Бюджет для граждан» подготовлен Финансовым управлением администрации  МОГО «Ухта».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dirty="0">
                <a:latin typeface="Tahoma" pitchFamily="34" charset="0"/>
                <a:cs typeface="Tahoma" pitchFamily="34" charset="0"/>
              </a:rPr>
              <a:t>Информационный ресурс «Бюджет для граждан» подготовлен на основании проекта решения Совета МОГО «Ухта» «О бюджете МОГО «Ухта» на 2016 год» и опубликован на  официальном сайте Финансового управления администрации МОГО «Ухта» </a:t>
            </a:r>
            <a:r>
              <a:rPr lang="en-US" dirty="0">
                <a:latin typeface="Tahoma" pitchFamily="34" charset="0"/>
                <a:cs typeface="Tahoma" pitchFamily="34" charset="0"/>
                <a:hlinkClick r:id="rId2"/>
              </a:rPr>
              <a:t>http://fin.mouhta.ru</a:t>
            </a:r>
            <a:r>
              <a:rPr lang="en-US" dirty="0" smtClean="0">
                <a:latin typeface="Tahoma" pitchFamily="34" charset="0"/>
                <a:cs typeface="Tahoma" pitchFamily="34" charset="0"/>
                <a:hlinkClick r:id="rId2"/>
              </a:rPr>
              <a:t>/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.</a:t>
            </a:r>
            <a:endParaRPr lang="ru-RU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dirty="0">
                <a:latin typeface="Tahoma" pitchFamily="34" charset="0"/>
                <a:cs typeface="Tahoma" pitchFamily="34" charset="0"/>
              </a:rPr>
              <a:t>С предложениями и вопросами можно обращаться посредством сайта Финансового управления  администрации МОГО «Ухта» </a:t>
            </a:r>
          </a:p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en-US" dirty="0">
                <a:latin typeface="Tahoma" pitchFamily="34" charset="0"/>
                <a:cs typeface="Tahoma" pitchFamily="34" charset="0"/>
                <a:hlinkClick r:id="rId2"/>
              </a:rPr>
              <a:t>http://fin.mouhta.ru/</a:t>
            </a:r>
            <a:r>
              <a:rPr lang="ru-RU" dirty="0">
                <a:latin typeface="Tahoma" pitchFamily="34" charset="0"/>
                <a:cs typeface="Tahoma" pitchFamily="34" charset="0"/>
              </a:rPr>
              <a:t>, по адресу г. Ухта, ул. Бушуева, 11, </a:t>
            </a:r>
          </a:p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dirty="0">
                <a:latin typeface="Tahoma" pitchFamily="34" charset="0"/>
                <a:cs typeface="Tahoma" pitchFamily="34" charset="0"/>
              </a:rPr>
              <a:t>по телефону 8(8216)700-130, </a:t>
            </a:r>
            <a:r>
              <a:rPr lang="en-US" dirty="0">
                <a:latin typeface="Tahoma" pitchFamily="34" charset="0"/>
                <a:cs typeface="Tahoma" pitchFamily="34" charset="0"/>
              </a:rPr>
              <a:t>fu02uxta@mail.ru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/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.</a:t>
            </a:r>
            <a:endParaRPr lang="ru-RU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17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17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168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74AFB7-B8E6-46A9-BDDA-B22F155CF21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3654425" y="31750"/>
            <a:ext cx="5310188" cy="922338"/>
          </a:xfrm>
        </p:spPr>
        <p:txBody>
          <a:bodyPr/>
          <a:lstStyle/>
          <a:p>
            <a:pPr algn="just" eaLnBrk="1" hangingPunct="1"/>
            <a:r>
              <a:rPr lang="ru-RU" smtClean="0"/>
              <a:t>Основные понятия</a:t>
            </a:r>
          </a:p>
        </p:txBody>
      </p:sp>
      <p:pic>
        <p:nvPicPr>
          <p:cNvPr id="23554" name="Picture 2" descr="C:\Documents and Settings\ahmedova\Рабочий стол\New Folder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3" y="995363"/>
            <a:ext cx="18669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C:\Documents and Settings\ahmedova\Рабочий стол\New Folder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0413" y="1141413"/>
            <a:ext cx="24638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C:\Documents and Settings\ahmedova\Рабочий стол\New Folder\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7275" y="1141413"/>
            <a:ext cx="25034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C:\Documents and Settings\ahmedova\Рабочий стол\New Folder\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13588" y="1141413"/>
            <a:ext cx="1439862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Box 17"/>
          <p:cNvSpPr txBox="1">
            <a:spLocks noChangeArrowheads="1"/>
          </p:cNvSpPr>
          <p:nvPr/>
        </p:nvSpPr>
        <p:spPr bwMode="auto">
          <a:xfrm>
            <a:off x="896938" y="3067050"/>
            <a:ext cx="1084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>
                <a:latin typeface="Tahoma" pitchFamily="34" charset="0"/>
                <a:cs typeface="Tahoma" pitchFamily="34" charset="0"/>
              </a:rPr>
              <a:t>Доходы</a:t>
            </a:r>
          </a:p>
        </p:txBody>
      </p:sp>
      <p:sp>
        <p:nvSpPr>
          <p:cNvPr id="23559" name="TextBox 18"/>
          <p:cNvSpPr txBox="1">
            <a:spLocks noChangeArrowheads="1"/>
          </p:cNvSpPr>
          <p:nvPr/>
        </p:nvSpPr>
        <p:spPr bwMode="auto">
          <a:xfrm>
            <a:off x="2916238" y="3933825"/>
            <a:ext cx="1165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>
                <a:latin typeface="Tahoma" pitchFamily="34" charset="0"/>
                <a:cs typeface="Tahoma" pitchFamily="34" charset="0"/>
              </a:rPr>
              <a:t>Расходы</a:t>
            </a:r>
          </a:p>
        </p:txBody>
      </p:sp>
      <p:sp>
        <p:nvSpPr>
          <p:cNvPr id="23560" name="TextBox 19"/>
          <p:cNvSpPr txBox="1">
            <a:spLocks noChangeArrowheads="1"/>
          </p:cNvSpPr>
          <p:nvPr/>
        </p:nvSpPr>
        <p:spPr bwMode="auto">
          <a:xfrm>
            <a:off x="5003800" y="3933825"/>
            <a:ext cx="1189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ahoma" pitchFamily="34" charset="0"/>
                <a:cs typeface="Tahoma" pitchFamily="34" charset="0"/>
              </a:rPr>
              <a:t>Доходы</a:t>
            </a:r>
          </a:p>
        </p:txBody>
      </p:sp>
      <p:sp>
        <p:nvSpPr>
          <p:cNvPr id="23561" name="TextBox 20"/>
          <p:cNvSpPr txBox="1">
            <a:spLocks noChangeArrowheads="1"/>
          </p:cNvSpPr>
          <p:nvPr/>
        </p:nvSpPr>
        <p:spPr bwMode="auto">
          <a:xfrm>
            <a:off x="7359650" y="3067050"/>
            <a:ext cx="1165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>
                <a:latin typeface="Tahoma" pitchFamily="34" charset="0"/>
                <a:cs typeface="Tahoma" pitchFamily="34" charset="0"/>
              </a:rPr>
              <a:t>Расходы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25500" y="4516438"/>
            <a:ext cx="3230563" cy="730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авильный пятиугольник 22"/>
          <p:cNvSpPr/>
          <p:nvPr/>
        </p:nvSpPr>
        <p:spPr>
          <a:xfrm rot="10800000">
            <a:off x="1511300" y="4586288"/>
            <a:ext cx="1873250" cy="1003300"/>
          </a:xfrm>
          <a:prstGeom prst="pent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564" name="TextBox 23"/>
          <p:cNvSpPr txBox="1">
            <a:spLocks noChangeArrowheads="1"/>
          </p:cNvSpPr>
          <p:nvPr/>
        </p:nvSpPr>
        <p:spPr bwMode="auto">
          <a:xfrm>
            <a:off x="1609725" y="4627563"/>
            <a:ext cx="16764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>
                <a:latin typeface="Tahoma" pitchFamily="34" charset="0"/>
                <a:cs typeface="Tahoma" pitchFamily="34" charset="0"/>
              </a:rPr>
              <a:t>Дефицит</a:t>
            </a:r>
          </a:p>
          <a:p>
            <a:pPr algn="ctr"/>
            <a:r>
              <a:rPr lang="ru-RU" sz="1400">
                <a:latin typeface="Tahoma" pitchFamily="34" charset="0"/>
                <a:cs typeface="Tahoma" pitchFamily="34" charset="0"/>
              </a:rPr>
              <a:t>(расходы больше </a:t>
            </a:r>
          </a:p>
          <a:p>
            <a:pPr algn="ctr"/>
            <a:r>
              <a:rPr lang="ru-RU" sz="1400">
                <a:latin typeface="Tahoma" pitchFamily="34" charset="0"/>
                <a:cs typeface="Tahoma" pitchFamily="34" charset="0"/>
              </a:rPr>
              <a:t>доходов)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04800" y="5595938"/>
            <a:ext cx="4286250" cy="8905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66" name="TextBox 25"/>
          <p:cNvSpPr txBox="1">
            <a:spLocks noChangeArrowheads="1"/>
          </p:cNvSpPr>
          <p:nvPr/>
        </p:nvSpPr>
        <p:spPr bwMode="auto">
          <a:xfrm>
            <a:off x="411163" y="5543550"/>
            <a:ext cx="40592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latin typeface="Tahoma" pitchFamily="34" charset="0"/>
                <a:cs typeface="Tahoma" pitchFamily="34" charset="0"/>
              </a:rPr>
              <a:t>При превышении расходов над доходами принимается решение об источниках покрытия дефицита (привлечение кредитов, изменение остатков средств).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232400" y="4502150"/>
            <a:ext cx="3228975" cy="714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авильный пятиугольник 27"/>
          <p:cNvSpPr/>
          <p:nvPr/>
        </p:nvSpPr>
        <p:spPr>
          <a:xfrm rot="10800000">
            <a:off x="5916613" y="4567238"/>
            <a:ext cx="1874837" cy="1003300"/>
          </a:xfrm>
          <a:prstGeom prst="pent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569" name="TextBox 28"/>
          <p:cNvSpPr txBox="1">
            <a:spLocks noChangeArrowheads="1"/>
          </p:cNvSpPr>
          <p:nvPr/>
        </p:nvSpPr>
        <p:spPr bwMode="auto">
          <a:xfrm>
            <a:off x="6056313" y="4610100"/>
            <a:ext cx="15970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>
                <a:latin typeface="Tahoma" pitchFamily="34" charset="0"/>
                <a:cs typeface="Tahoma" pitchFamily="34" charset="0"/>
              </a:rPr>
              <a:t>Профицит</a:t>
            </a:r>
          </a:p>
          <a:p>
            <a:pPr algn="ctr"/>
            <a:r>
              <a:rPr lang="ru-RU" sz="1400">
                <a:latin typeface="Tahoma" pitchFamily="34" charset="0"/>
                <a:cs typeface="Tahoma" pitchFamily="34" charset="0"/>
              </a:rPr>
              <a:t>(доходы больше </a:t>
            </a:r>
          </a:p>
          <a:p>
            <a:pPr algn="ctr"/>
            <a:r>
              <a:rPr lang="ru-RU" sz="1400">
                <a:latin typeface="Tahoma" pitchFamily="34" charset="0"/>
                <a:cs typeface="Tahoma" pitchFamily="34" charset="0"/>
              </a:rPr>
              <a:t>расходов)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711700" y="5576888"/>
            <a:ext cx="4194175" cy="920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71" name="TextBox 30"/>
          <p:cNvSpPr txBox="1">
            <a:spLocks noChangeArrowheads="1"/>
          </p:cNvSpPr>
          <p:nvPr/>
        </p:nvSpPr>
        <p:spPr bwMode="auto">
          <a:xfrm>
            <a:off x="4867275" y="5564188"/>
            <a:ext cx="39735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ahoma" pitchFamily="34" charset="0"/>
                <a:cs typeface="Tahoma" pitchFamily="34" charset="0"/>
              </a:rPr>
              <a:t>При превышении доходов над расходами принимается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решение,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как их использовать (погашать долг, накапливать остатки, направлять на развитие).</a:t>
            </a:r>
          </a:p>
        </p:txBody>
      </p:sp>
      <p:sp>
        <p:nvSpPr>
          <p:cNvPr id="2357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1C2AB1-3CDB-4E9F-900D-AFEFA01FB27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Бюджетная классификация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6AB-9825-4B82-A89A-C2B1EE56C2E4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412776"/>
            <a:ext cx="8352928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ahoma" pitchFamily="34" charset="0"/>
                <a:cs typeface="Tahoma" pitchFamily="34" charset="0"/>
              </a:rPr>
              <a:t>Бюджетная классификация Российской Федерации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–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бюджетов, составления бюджетной отчетности, обеспечивающей сопоставимость показателей бюджетов бюджетной системы Российской Федерации (статья 18 Бюджетного кодекса).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911" y="3573016"/>
            <a:ext cx="8352928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ahoma" pitchFamily="34" charset="0"/>
                <a:cs typeface="Tahoma" pitchFamily="34" charset="0"/>
              </a:rPr>
              <a:t>Состав бюджетной классификации</a:t>
            </a:r>
          </a:p>
          <a:p>
            <a:pPr algn="just"/>
            <a:r>
              <a:rPr lang="ru-RU" b="1" dirty="0" smtClean="0">
                <a:latin typeface="Tahoma" pitchFamily="34" charset="0"/>
                <a:cs typeface="Tahoma" pitchFamily="34" charset="0"/>
              </a:rPr>
              <a:t>(статья 19 Бюджетного кодекса):</a:t>
            </a:r>
          </a:p>
          <a:p>
            <a:pPr algn="just"/>
            <a:endParaRPr lang="ru-RU" b="1" dirty="0" smtClean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Классификация доходов бюджетов;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b="1" i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Классификация расходов бюджетов;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Классификация источников финансирования дефицитов 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бюджетов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580112" y="3284984"/>
            <a:ext cx="3096344" cy="1442194"/>
          </a:xfrm>
          <a:prstGeom prst="wedgeRoundRectCallout">
            <a:avLst>
              <a:gd name="adj1" fmla="val -58802"/>
              <a:gd name="adj2" fmla="val 6250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Классификация расходов бюджетов – основа для построения ведомственной структуры расходов соответствующего бюджета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463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Бюджетная классификация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6AB-9825-4B82-A89A-C2B1EE56C2E4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4519" y="172417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Х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79685" y="1725167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76719" y="172417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27025" y="1726245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45321" y="1726245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10189" y="1722200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33135" y="1723189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666699">
                  <a:shade val="30000"/>
                  <a:satMod val="115000"/>
                </a:srgbClr>
              </a:gs>
              <a:gs pos="50000">
                <a:srgbClr val="666699">
                  <a:shade val="67500"/>
                  <a:satMod val="115000"/>
                </a:srgbClr>
              </a:gs>
              <a:gs pos="100000">
                <a:srgbClr val="6666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9999CC"/>
                </a:solidFill>
              </a:rPr>
              <a:t>Х</a:t>
            </a:r>
            <a:endParaRPr lang="ru-RU" sz="3200" b="1" dirty="0">
              <a:solidFill>
                <a:srgbClr val="9999CC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26678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99CC">
                  <a:shade val="30000"/>
                  <a:satMod val="115000"/>
                </a:srgbClr>
              </a:gs>
              <a:gs pos="50000">
                <a:srgbClr val="CC99CC">
                  <a:shade val="67500"/>
                  <a:satMod val="115000"/>
                </a:srgbClr>
              </a:gs>
              <a:gs pos="100000">
                <a:srgbClr val="CC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D8B2D8"/>
                </a:solidFill>
              </a:rPr>
              <a:t>Х</a:t>
            </a:r>
            <a:endParaRPr lang="ru-RU" sz="3200" b="1" dirty="0">
              <a:solidFill>
                <a:srgbClr val="D8B2D8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241803" y="1712245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Х</a:t>
            </a:r>
            <a:endParaRPr lang="ru-RU" sz="3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072053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Х</a:t>
            </a:r>
            <a:endParaRPr lang="ru-RU" sz="3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656928" y="1712245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9999CC">
                  <a:shade val="30000"/>
                  <a:satMod val="115000"/>
                </a:srgbClr>
              </a:gs>
              <a:gs pos="50000">
                <a:srgbClr val="9999CC">
                  <a:shade val="67500"/>
                  <a:satMod val="115000"/>
                </a:srgbClr>
              </a:gs>
              <a:gs pos="100000">
                <a:srgbClr val="99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Х</a:t>
            </a:r>
            <a:endParaRPr lang="ru-RU" sz="3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440223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6699">
                  <a:shade val="30000"/>
                  <a:satMod val="115000"/>
                </a:srgbClr>
              </a:gs>
              <a:gs pos="50000">
                <a:srgbClr val="CC6699">
                  <a:shade val="67500"/>
                  <a:satMod val="115000"/>
                </a:srgbClr>
              </a:gs>
              <a:gs pos="100000">
                <a:srgbClr val="CC66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99CC"/>
                </a:solidFill>
              </a:rPr>
              <a:t>Х</a:t>
            </a:r>
            <a:endParaRPr lang="ru-RU" sz="3200" b="1" dirty="0">
              <a:solidFill>
                <a:srgbClr val="CC99CC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006295" y="1723189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823655" y="1723189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666699">
                  <a:shade val="30000"/>
                  <a:satMod val="115000"/>
                </a:srgbClr>
              </a:gs>
              <a:gs pos="50000">
                <a:srgbClr val="666699">
                  <a:shade val="67500"/>
                  <a:satMod val="115000"/>
                </a:srgbClr>
              </a:gs>
              <a:gs pos="100000">
                <a:srgbClr val="6666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9999CC"/>
                </a:solidFill>
              </a:rPr>
              <a:t>Х</a:t>
            </a:r>
            <a:endParaRPr lang="ru-RU" sz="3200" b="1" dirty="0">
              <a:solidFill>
                <a:srgbClr val="9999CC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433587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99CC">
                  <a:shade val="30000"/>
                  <a:satMod val="115000"/>
                </a:srgbClr>
              </a:gs>
              <a:gs pos="50000">
                <a:srgbClr val="CC99CC">
                  <a:shade val="67500"/>
                  <a:satMod val="115000"/>
                </a:srgbClr>
              </a:gs>
              <a:gs pos="100000">
                <a:srgbClr val="CC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D8B2D8"/>
                </a:solidFill>
              </a:rPr>
              <a:t>Х</a:t>
            </a:r>
            <a:endParaRPr lang="ru-RU" sz="3200" b="1" dirty="0">
              <a:solidFill>
                <a:srgbClr val="D8B2D8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040496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99CC">
                  <a:shade val="30000"/>
                  <a:satMod val="115000"/>
                </a:srgbClr>
              </a:gs>
              <a:gs pos="50000">
                <a:srgbClr val="CC99CC">
                  <a:shade val="67500"/>
                  <a:satMod val="115000"/>
                </a:srgbClr>
              </a:gs>
              <a:gs pos="100000">
                <a:srgbClr val="CC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D8B2D8"/>
                </a:solidFill>
              </a:rPr>
              <a:t>Х</a:t>
            </a:r>
            <a:endParaRPr lang="ru-RU" sz="3200" b="1" dirty="0">
              <a:solidFill>
                <a:srgbClr val="D8B2D8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254314" y="1717093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99CC">
                  <a:shade val="30000"/>
                  <a:satMod val="115000"/>
                </a:srgbClr>
              </a:gs>
              <a:gs pos="50000">
                <a:srgbClr val="CC99CC">
                  <a:shade val="67500"/>
                  <a:satMod val="115000"/>
                </a:srgbClr>
              </a:gs>
              <a:gs pos="100000">
                <a:srgbClr val="CC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D8B2D8"/>
                </a:solidFill>
              </a:rPr>
              <a:t>Х</a:t>
            </a:r>
            <a:endParaRPr lang="ru-RU" sz="3200" b="1" dirty="0">
              <a:solidFill>
                <a:srgbClr val="D8B2D8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647405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99CC">
                  <a:shade val="30000"/>
                  <a:satMod val="115000"/>
                </a:srgbClr>
              </a:gs>
              <a:gs pos="50000">
                <a:srgbClr val="CC99CC">
                  <a:shade val="67500"/>
                  <a:satMod val="115000"/>
                </a:srgbClr>
              </a:gs>
              <a:gs pos="100000">
                <a:srgbClr val="CC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D8B2D8"/>
                </a:solidFill>
              </a:rPr>
              <a:t>Х</a:t>
            </a:r>
            <a:endParaRPr lang="ru-RU" sz="3200" b="1" dirty="0">
              <a:solidFill>
                <a:srgbClr val="D8B2D8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830743" y="1717093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6699">
                  <a:shade val="30000"/>
                  <a:satMod val="115000"/>
                </a:srgbClr>
              </a:gs>
              <a:gs pos="50000">
                <a:srgbClr val="CC6699">
                  <a:shade val="67500"/>
                  <a:satMod val="115000"/>
                </a:srgbClr>
              </a:gs>
              <a:gs pos="100000">
                <a:srgbClr val="CC66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99CC"/>
                </a:solidFill>
              </a:rPr>
              <a:t>Х</a:t>
            </a:r>
            <a:endParaRPr lang="ru-RU" sz="3200" b="1" dirty="0">
              <a:solidFill>
                <a:srgbClr val="CC99CC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049703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Х</a:t>
            </a:r>
            <a:endParaRPr lang="ru-RU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V="1">
            <a:off x="384519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84519" y="1436146"/>
            <a:ext cx="1152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536759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7243565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7243565" y="1436146"/>
            <a:ext cx="1152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8395805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1599172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1599172" y="1436146"/>
            <a:ext cx="775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2374547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2435967" y="1436927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2435967" y="1436927"/>
            <a:ext cx="775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3211342" y="1436927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3257503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3257503" y="1436146"/>
            <a:ext cx="3921194" cy="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7178697" y="1436927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215206" y="2444243"/>
            <a:ext cx="0" cy="342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3217673" y="2444258"/>
            <a:ext cx="0" cy="342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217673" y="2785997"/>
            <a:ext cx="20004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5243736" y="2447081"/>
            <a:ext cx="0" cy="339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5239074" y="2786899"/>
            <a:ext cx="19348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7178697" y="2446424"/>
            <a:ext cx="0" cy="340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7243565" y="2441460"/>
            <a:ext cx="0" cy="340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7242295" y="2786374"/>
            <a:ext cx="3876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7624649" y="2441435"/>
            <a:ext cx="0" cy="340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V="1">
            <a:off x="7652869" y="2441460"/>
            <a:ext cx="0" cy="340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7651599" y="2786374"/>
            <a:ext cx="3876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8033953" y="2441435"/>
            <a:ext cx="0" cy="340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V="1">
            <a:off x="8064620" y="2441460"/>
            <a:ext cx="0" cy="345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8063350" y="2786374"/>
            <a:ext cx="3876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8445704" y="2441435"/>
            <a:ext cx="0" cy="340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16071" y="917515"/>
            <a:ext cx="1289135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Главный </a:t>
            </a:r>
          </a:p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распорядитель</a:t>
            </a:r>
          </a:p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 бюджетных средств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693782" y="1205314"/>
            <a:ext cx="551754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Раздел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426757" y="1205314"/>
            <a:ext cx="756938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Подраздел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637192" y="1205314"/>
            <a:ext cx="1010213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Целевая статья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347658" y="1205314"/>
            <a:ext cx="904415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Вид расходов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138962" y="2765168"/>
            <a:ext cx="211535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Программное (непрограммное)</a:t>
            </a:r>
          </a:p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 направление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503405" y="2802870"/>
            <a:ext cx="1415773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Направление расходов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148217" y="2808664"/>
            <a:ext cx="558166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Группа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581523" y="2782186"/>
            <a:ext cx="54694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Под-</a:t>
            </a:r>
          </a:p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группа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8060002" y="2793483"/>
            <a:ext cx="43954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Эле-</a:t>
            </a:r>
          </a:p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мент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87953" y="5412968"/>
            <a:ext cx="8752717" cy="144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ru-RU" sz="1100" dirty="0" smtClean="0">
                <a:latin typeface="Tahoma" pitchFamily="34" charset="0"/>
                <a:cs typeface="Tahoma" pitchFamily="34" charset="0"/>
              </a:rPr>
              <a:t>Буквы «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R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»</a:t>
            </a:r>
            <a:r>
              <a:rPr lang="ru-RU" sz="1100" dirty="0">
                <a:latin typeface="Tahoma" pitchFamily="34" charset="0"/>
                <a:cs typeface="Tahoma" pitchFamily="34" charset="0"/>
              </a:rPr>
              <a:t>,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L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» и «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S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» означают расходы, направляемые на софинансирование уровня расходных обязательств:</a:t>
            </a:r>
          </a:p>
          <a:p>
            <a:pPr algn="just"/>
            <a:r>
              <a:rPr lang="ru-RU" sz="1100" b="1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en-US" sz="1100" b="1" dirty="0" smtClean="0">
                <a:latin typeface="Tahoma" pitchFamily="34" charset="0"/>
                <a:cs typeface="Tahoma" pitchFamily="34" charset="0"/>
              </a:rPr>
              <a:t>R</a:t>
            </a:r>
            <a:r>
              <a:rPr lang="ru-RU" sz="1100" b="1" dirty="0" smtClean="0">
                <a:latin typeface="Tahoma" pitchFamily="34" charset="0"/>
                <a:cs typeface="Tahoma" pitchFamily="34" charset="0"/>
              </a:rPr>
              <a:t>»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 - 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для отражения расходов на предоставление межбюджетных трансфертов местным бюджетам, в целях </a:t>
            </a:r>
          </a:p>
          <a:p>
            <a:pPr algn="just"/>
            <a:r>
              <a:rPr lang="ru-RU" sz="1100" dirty="0" err="1" smtClean="0">
                <a:latin typeface="Tahoma" pitchFamily="34" charset="0"/>
                <a:cs typeface="Tahoma" pitchFamily="34" charset="0"/>
              </a:rPr>
              <a:t>софинансирования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 которых бюджетам субъектов Российской Федерации предоставляются из федерального бюджета </a:t>
            </a:r>
          </a:p>
          <a:p>
            <a:pPr algn="just"/>
            <a:r>
              <a:rPr lang="ru-RU" sz="1100" dirty="0">
                <a:latin typeface="Tahoma" pitchFamily="34" charset="0"/>
                <a:cs typeface="Tahoma" pitchFamily="34" charset="0"/>
              </a:rPr>
              <a:t>с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убсидии;</a:t>
            </a:r>
          </a:p>
          <a:p>
            <a:pPr algn="just"/>
            <a:r>
              <a:rPr lang="ru-RU" sz="1100" b="1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en-US" sz="1100" b="1" dirty="0" smtClean="0">
                <a:latin typeface="Tahoma" pitchFamily="34" charset="0"/>
                <a:cs typeface="Tahoma" pitchFamily="34" charset="0"/>
              </a:rPr>
              <a:t>L</a:t>
            </a:r>
            <a:r>
              <a:rPr lang="ru-RU" sz="1100" b="1" dirty="0" smtClean="0">
                <a:latin typeface="Tahoma" pitchFamily="34" charset="0"/>
                <a:cs typeface="Tahoma" pitchFamily="34" charset="0"/>
              </a:rPr>
              <a:t>»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 - 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для отражения расходов местных бюджетов, в целях </a:t>
            </a:r>
            <a:r>
              <a:rPr lang="ru-RU" sz="1100" dirty="0" err="1" smtClean="0">
                <a:latin typeface="Tahoma" pitchFamily="34" charset="0"/>
                <a:cs typeface="Tahoma" pitchFamily="34" charset="0"/>
              </a:rPr>
              <a:t>софинансирования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 которых из бюджетов бюджетной системы</a:t>
            </a:r>
          </a:p>
          <a:p>
            <a:pPr algn="just"/>
            <a:r>
              <a:rPr lang="ru-RU" sz="1100" dirty="0" smtClean="0">
                <a:latin typeface="Tahoma" pitchFamily="34" charset="0"/>
                <a:cs typeface="Tahoma" pitchFamily="34" charset="0"/>
              </a:rPr>
              <a:t>Российской Федерации предоставляются за счет субсидий из федерального бюджета межбюджетные трансферты;</a:t>
            </a:r>
          </a:p>
          <a:p>
            <a:pPr algn="just"/>
            <a:r>
              <a:rPr lang="ru-RU" sz="1100" b="1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en-US" sz="1100" b="1" dirty="0">
                <a:latin typeface="Tahoma" pitchFamily="34" charset="0"/>
                <a:cs typeface="Tahoma" pitchFamily="34" charset="0"/>
              </a:rPr>
              <a:t>S</a:t>
            </a:r>
            <a:r>
              <a:rPr lang="ru-RU" sz="1100" b="1" dirty="0" smtClean="0">
                <a:latin typeface="Tahoma" pitchFamily="34" charset="0"/>
                <a:cs typeface="Tahoma" pitchFamily="34" charset="0"/>
              </a:rPr>
              <a:t>»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 - 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для отражения расходов местных бюджетов, в целях </a:t>
            </a:r>
            <a:r>
              <a:rPr lang="ru-RU" sz="1100" dirty="0" err="1" smtClean="0">
                <a:latin typeface="Tahoma" pitchFamily="34" charset="0"/>
                <a:cs typeface="Tahoma" pitchFamily="34" charset="0"/>
              </a:rPr>
              <a:t>софинансирования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 которых из бюджетов Российской Федерации</a:t>
            </a:r>
          </a:p>
          <a:p>
            <a:pPr algn="just"/>
            <a:r>
              <a:rPr lang="ru-RU" sz="1100" dirty="0" smtClean="0">
                <a:latin typeface="Tahoma" pitchFamily="34" charset="0"/>
                <a:cs typeface="Tahoma" pitchFamily="34" charset="0"/>
              </a:rPr>
              <a:t>предоставляются местным бюджетам субсидии.</a:t>
            </a:r>
          </a:p>
        </p:txBody>
      </p:sp>
      <p:graphicFrame>
        <p:nvGraphicFramePr>
          <p:cNvPr id="103" name="Таблица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027735"/>
              </p:ext>
            </p:extLst>
          </p:nvPr>
        </p:nvGraphicFramePr>
        <p:xfrm>
          <a:off x="384519" y="3132936"/>
          <a:ext cx="806398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72636">
                <a:tc gridSpan="3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Уникальный код для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каждого ГРБС</a:t>
                      </a:r>
                    </a:p>
                    <a:p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975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МУ «Управление образования» администрации МОГО «Ухта»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Разделы определяют отраслевые направления расходов </a:t>
                      </a:r>
                    </a:p>
                    <a:p>
                      <a:pPr algn="ctr"/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07 «Образование»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Подразделы детализируют направления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в разделах </a:t>
                      </a:r>
                    </a:p>
                    <a:p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  <a:p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«Дошкольное образование»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0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Целевые статьи обеспечивают увязку бюджетных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ассигнований к целевым назначениям, в том числе к конкретным программам, направлениям деятельности субъектов бюджетного планирования</a:t>
                      </a:r>
                    </a:p>
                    <a:p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07.1.21.73010 </a:t>
                      </a:r>
                    </a:p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07 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–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МП «Развитие образования на 2014-2020 годы»</a:t>
                      </a:r>
                    </a:p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Подпрограмма «Развитие дошкольного образования»</a:t>
                      </a:r>
                    </a:p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– Оказание муниципальных услуг (выполнения работ) дошкольными образовательными учреждениями</a:t>
                      </a:r>
                    </a:p>
                    <a:p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73010 – Реализация образовательных программ дошкольного образования</a:t>
                      </a:r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Виды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расходов указывают вид бюджетных ассигнований (выплаты персоналу, закупки, инвестиции, субсидии ...)</a:t>
                      </a:r>
                    </a:p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611 </a:t>
                      </a:r>
                    </a:p>
                    <a:p>
                      <a:pPr algn="l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Субсидии бюджетным учреждениям на финансовое обеспечение муниципального задания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69" name="Прямая соединительная линия 68"/>
          <p:cNvCxnSpPr/>
          <p:nvPr/>
        </p:nvCxnSpPr>
        <p:spPr>
          <a:xfrm>
            <a:off x="4001680" y="2346689"/>
            <a:ext cx="0" cy="133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V="1">
            <a:off x="3237243" y="2365739"/>
            <a:ext cx="0" cy="108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3237243" y="2479954"/>
            <a:ext cx="7644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3075431" y="2424751"/>
            <a:ext cx="1168350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Tahoma" pitchFamily="34" charset="0"/>
                <a:cs typeface="Tahoma" pitchFamily="34" charset="0"/>
              </a:rPr>
              <a:t>Программа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221623" y="2432371"/>
            <a:ext cx="116835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Tahoma" pitchFamily="34" charset="0"/>
                <a:cs typeface="Tahoma" pitchFamily="34" charset="0"/>
              </a:rPr>
              <a:t>Основное мероприятие</a:t>
            </a: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 flipV="1">
            <a:off x="4025480" y="2346689"/>
            <a:ext cx="0" cy="133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3714394" y="2428561"/>
            <a:ext cx="1008112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Tahoma" pitchFamily="34" charset="0"/>
                <a:cs typeface="Tahoma" pitchFamily="34" charset="0"/>
              </a:rPr>
              <a:t>Под-</a:t>
            </a:r>
          </a:p>
          <a:p>
            <a:pPr algn="ctr"/>
            <a:r>
              <a:rPr lang="ru-RU" sz="800" dirty="0" smtClean="0">
                <a:latin typeface="Tahoma" pitchFamily="34" charset="0"/>
                <a:cs typeface="Tahoma" pitchFamily="34" charset="0"/>
              </a:rPr>
              <a:t>программа</a:t>
            </a:r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 flipV="1">
            <a:off x="4409743" y="2354704"/>
            <a:ext cx="0" cy="125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4025480" y="2479954"/>
            <a:ext cx="3859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flipV="1">
            <a:off x="4432813" y="2354111"/>
            <a:ext cx="0" cy="133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flipV="1">
            <a:off x="5188209" y="2362126"/>
            <a:ext cx="0" cy="125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4432813" y="2487376"/>
            <a:ext cx="7553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722602"/>
      </p:ext>
    </p:extLst>
  </p:cSld>
  <p:clrMapOvr>
    <a:masterClrMapping/>
  </p:clrMapOvr>
</p:sld>
</file>

<file path=ppt/theme/theme1.xml><?xml version="1.0" encoding="utf-8"?>
<a:theme xmlns:a="http://schemas.openxmlformats.org/drawingml/2006/main" name="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Бюджет_для_граждан 2015-2017</Template>
  <TotalTime>9167</TotalTime>
  <Words>6646</Words>
  <Application>Microsoft Office PowerPoint</Application>
  <PresentationFormat>Экран (4:3)</PresentationFormat>
  <Paragraphs>1454</Paragraphs>
  <Slides>63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5" baseType="lpstr">
      <vt:lpstr>Бюджет_для_граждан 2015-2017</vt:lpstr>
      <vt:lpstr>Диаграмма Microsoft Excel</vt:lpstr>
      <vt:lpstr>БЮДЖЕТ ДЛЯ ГРАЖДАН</vt:lpstr>
      <vt:lpstr>Презентация PowerPoint</vt:lpstr>
      <vt:lpstr>Социально-экономическая характеристика МОГО «Ухта»</vt:lpstr>
      <vt:lpstr>Сеть муниципальных учреждений</vt:lpstr>
      <vt:lpstr>Основные показатели социально-экономического развития</vt:lpstr>
      <vt:lpstr>Основные понятия</vt:lpstr>
      <vt:lpstr>Основные понятия</vt:lpstr>
      <vt:lpstr>Бюджетная классификация</vt:lpstr>
      <vt:lpstr>Бюджетная классификация</vt:lpstr>
      <vt:lpstr>Содержание и форма проекта </vt:lpstr>
      <vt:lpstr>Этапы формирования бюджета</vt:lpstr>
      <vt:lpstr>Участники бюджетного процесса</vt:lpstr>
      <vt:lpstr>Приоритеты бюджета</vt:lpstr>
      <vt:lpstr>Майские указы Президента Российской Федерации</vt:lpstr>
      <vt:lpstr>Основные характеристики бюджета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Бюджетная обеспеченность по сравнению с другими муниципальными образованиями по доходам по итогам за 9 месяцев 2015 года</vt:lpstr>
      <vt:lpstr>Презентация PowerPoint</vt:lpstr>
      <vt:lpstr>Презентация PowerPoint</vt:lpstr>
      <vt:lpstr>Презентация PowerPoint</vt:lpstr>
      <vt:lpstr>Выпадающие доходы при предоставлении льгот по местным налогам</vt:lpstr>
      <vt:lpstr>Презентация PowerPoint</vt:lpstr>
      <vt:lpstr>Презентация PowerPoint</vt:lpstr>
      <vt:lpstr>Презентация PowerPoint</vt:lpstr>
      <vt:lpstr>Презентация PowerPoint</vt:lpstr>
      <vt:lpstr>Сопоставление с другими муниципальными образованиями по расходам в расчёте на душу населения</vt:lpstr>
      <vt:lpstr>Структура расходов бюджета</vt:lpstr>
      <vt:lpstr>Презентация PowerPoint</vt:lpstr>
      <vt:lpstr>Презентация PowerPoint</vt:lpstr>
      <vt:lpstr>Презентация PowerPoint</vt:lpstr>
      <vt:lpstr>Программные расходы бюджета</vt:lpstr>
      <vt:lpstr>Развитие системы муниципального управления на 2014-2020 годы</vt:lpstr>
      <vt:lpstr>Развитие экономики на 2014-2020 годы</vt:lpstr>
      <vt:lpstr>Безопасность жизнедеятельности населения на 2014-2020 годы</vt:lpstr>
      <vt:lpstr>Развитие транспортной системы на 2014-2020 годы</vt:lpstr>
      <vt:lpstr>Жилье и жилищно – коммунальное хозяйство на 2014-2020 годы</vt:lpstr>
      <vt:lpstr>Жилье и жилищно – коммунальное хозяйство на 2014-2020 годы</vt:lpstr>
      <vt:lpstr>Жилье и жилищно – коммунальное хозяйство на 2014-2020 годы</vt:lpstr>
      <vt:lpstr>Развитие образования на 2014-2020 годы</vt:lpstr>
      <vt:lpstr>Развитие образования на 2014-2020 годы</vt:lpstr>
      <vt:lpstr>Культура на 2014-2020 годы</vt:lpstr>
      <vt:lpstr>Культура на 2014-2020 годы</vt:lpstr>
      <vt:lpstr>Социальная поддержка населения на 2016-2020 годы</vt:lpstr>
      <vt:lpstr>Развитие физической культуры и спорта на 2014-2020 годы</vt:lpstr>
      <vt:lpstr>Презентация PowerPoint</vt:lpstr>
      <vt:lpstr>Информация об основных рисках</vt:lpstr>
      <vt:lpstr>Непрограммные мероприятия</vt:lpstr>
      <vt:lpstr>Презентация PowerPoint</vt:lpstr>
      <vt:lpstr>Динамика муниципального внутреннего долга</vt:lpstr>
      <vt:lpstr>Ограничения, установленные Бюджетным кодексом Российской Федерации</vt:lpstr>
      <vt:lpstr>Мероприятия по укреплению доходной части бюджета</vt:lpstr>
      <vt:lpstr>Мероприятия по укреплению доходной части бюджета</vt:lpstr>
      <vt:lpstr> Мероприятия по укреплению доходной части бюджета (законодательная инициатива) </vt:lpstr>
      <vt:lpstr>Мероприятия по расходам</vt:lpstr>
      <vt:lpstr>Программа повышения эффективности управления муниципальными финансами</vt:lpstr>
      <vt:lpstr>Мероприятия по оптимизации муниципального долга и сокращения расходов на обслуживание</vt:lpstr>
      <vt:lpstr>Выводы </vt:lpstr>
      <vt:lpstr>Выводы</vt:lpstr>
      <vt:lpstr>Презентация PowerPoint</vt:lpstr>
    </vt:vector>
  </TitlesOfParts>
  <Company>Финансовое управление администрации МОГО "Ухта"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привет</dc:title>
  <dc:creator>Броткина О.В.</dc:creator>
  <cp:lastModifiedBy>Броткина О.В.</cp:lastModifiedBy>
  <cp:revision>1023</cp:revision>
  <cp:lastPrinted>2015-12-01T09:15:27Z</cp:lastPrinted>
  <dcterms:created xsi:type="dcterms:W3CDTF">2013-11-20T11:05:04Z</dcterms:created>
  <dcterms:modified xsi:type="dcterms:W3CDTF">2016-09-09T12:46:33Z</dcterms:modified>
</cp:coreProperties>
</file>