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  <p:sldMasterId id="2147483686" r:id="rId3"/>
  </p:sldMasterIdLst>
  <p:notesMasterIdLst>
    <p:notesMasterId r:id="rId79"/>
  </p:notesMasterIdLst>
  <p:sldIdLst>
    <p:sldId id="404" r:id="rId4"/>
    <p:sldId id="262" r:id="rId5"/>
    <p:sldId id="401" r:id="rId6"/>
    <p:sldId id="433" r:id="rId7"/>
    <p:sldId id="402" r:id="rId8"/>
    <p:sldId id="312" r:id="rId9"/>
    <p:sldId id="264" r:id="rId10"/>
    <p:sldId id="267" r:id="rId11"/>
    <p:sldId id="406" r:id="rId12"/>
    <p:sldId id="429" r:id="rId13"/>
    <p:sldId id="430" r:id="rId14"/>
    <p:sldId id="324" r:id="rId15"/>
    <p:sldId id="432" r:id="rId16"/>
    <p:sldId id="398" r:id="rId17"/>
    <p:sldId id="272" r:id="rId18"/>
    <p:sldId id="361" r:id="rId19"/>
    <p:sldId id="427" r:id="rId20"/>
    <p:sldId id="409" r:id="rId21"/>
    <p:sldId id="410" r:id="rId22"/>
    <p:sldId id="320" r:id="rId23"/>
    <p:sldId id="362" r:id="rId24"/>
    <p:sldId id="385" r:id="rId25"/>
    <p:sldId id="388" r:id="rId26"/>
    <p:sldId id="428" r:id="rId27"/>
    <p:sldId id="399" r:id="rId28"/>
    <p:sldId id="411" r:id="rId29"/>
    <p:sldId id="412" r:id="rId30"/>
    <p:sldId id="421" r:id="rId31"/>
    <p:sldId id="392" r:id="rId32"/>
    <p:sldId id="403" r:id="rId33"/>
    <p:sldId id="316" r:id="rId34"/>
    <p:sldId id="422" r:id="rId35"/>
    <p:sldId id="413" r:id="rId36"/>
    <p:sldId id="384" r:id="rId37"/>
    <p:sldId id="396" r:id="rId38"/>
    <p:sldId id="414" r:id="rId39"/>
    <p:sldId id="383" r:id="rId40"/>
    <p:sldId id="349" r:id="rId41"/>
    <p:sldId id="415" r:id="rId42"/>
    <p:sldId id="382" r:id="rId43"/>
    <p:sldId id="350" r:id="rId44"/>
    <p:sldId id="416" r:id="rId45"/>
    <p:sldId id="363" r:id="rId46"/>
    <p:sldId id="351" r:id="rId47"/>
    <p:sldId id="417" r:id="rId48"/>
    <p:sldId id="366" r:id="rId49"/>
    <p:sldId id="423" r:id="rId50"/>
    <p:sldId id="370" r:id="rId51"/>
    <p:sldId id="352" r:id="rId52"/>
    <p:sldId id="418" r:id="rId53"/>
    <p:sldId id="424" r:id="rId54"/>
    <p:sldId id="425" r:id="rId55"/>
    <p:sldId id="373" r:id="rId56"/>
    <p:sldId id="374" r:id="rId57"/>
    <p:sldId id="375" r:id="rId58"/>
    <p:sldId id="353" r:id="rId59"/>
    <p:sldId id="419" r:id="rId60"/>
    <p:sldId id="376" r:id="rId61"/>
    <p:sldId id="426" r:id="rId62"/>
    <p:sldId id="377" r:id="rId63"/>
    <p:sldId id="379" r:id="rId64"/>
    <p:sldId id="354" r:id="rId65"/>
    <p:sldId id="420" r:id="rId66"/>
    <p:sldId id="380" r:id="rId67"/>
    <p:sldId id="381" r:id="rId68"/>
    <p:sldId id="355" r:id="rId69"/>
    <p:sldId id="391" r:id="rId70"/>
    <p:sldId id="288" r:id="rId71"/>
    <p:sldId id="356" r:id="rId72"/>
    <p:sldId id="431" r:id="rId73"/>
    <p:sldId id="390" r:id="rId74"/>
    <p:sldId id="393" r:id="rId75"/>
    <p:sldId id="327" r:id="rId76"/>
    <p:sldId id="328" r:id="rId77"/>
    <p:sldId id="317" r:id="rId78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585FD"/>
    <a:srgbClr val="990000"/>
    <a:srgbClr val="336600"/>
    <a:srgbClr val="CC9900"/>
    <a:srgbClr val="FF9900"/>
    <a:srgbClr val="6600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762" autoAdjust="0"/>
    <p:restoredTop sz="94948" autoAdjust="0"/>
  </p:normalViewPr>
  <p:slideViewPr>
    <p:cSldViewPr>
      <p:cViewPr varScale="1">
        <p:scale>
          <a:sx n="67" d="100"/>
          <a:sy n="67" d="100"/>
        </p:scale>
        <p:origin x="-6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61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291332580029791E-3"/>
          <c:y val="2.1730783314317472E-3"/>
          <c:w val="0.98306748662976018"/>
          <c:h val="0.7197815390531955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0949698144062006E-2"/>
                  <c:y val="3.2520325203252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9573257467994239E-3"/>
                  <c:y val="3.035230352303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1123755334281391E-3"/>
                  <c:y val="3.4688346883468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6899004267425323E-3"/>
                  <c:y val="3.2520325203252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4.2674253200568994E-3"/>
                  <c:y val="3.0352132812666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8450622192851783E-3"/>
                  <c:y val="2.8184111132449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0"/>
                  <c:y val="2.6016260162601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0"/>
                  <c:y val="2.3848238482384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0"/>
                  <c:y val="2.1680216802168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1.4224751066856331E-3"/>
                  <c:y val="1.951219512195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Лист1!$A$2:$A$27</c:f>
              <c:numCache>
                <c:formatCode>General</c:formatCode>
                <c:ptCount val="26"/>
                <c:pt idx="1">
                  <c:v>2011</c:v>
                </c:pt>
                <c:pt idx="6">
                  <c:v>2012</c:v>
                </c:pt>
                <c:pt idx="11">
                  <c:v>2013</c:v>
                </c:pt>
                <c:pt idx="16">
                  <c:v>2014</c:v>
                </c:pt>
                <c:pt idx="21">
                  <c:v>2015</c:v>
                </c:pt>
              </c:numCache>
            </c:numRef>
          </c:cat>
          <c:val>
            <c:numRef>
              <c:f>Лист1!$B$2:$B$27</c:f>
              <c:numCache>
                <c:formatCode>#,##0.0</c:formatCode>
                <c:ptCount val="26"/>
                <c:pt idx="1">
                  <c:v>224.8</c:v>
                </c:pt>
                <c:pt idx="6">
                  <c:v>252.4</c:v>
                </c:pt>
                <c:pt idx="11">
                  <c:v>196.9</c:v>
                </c:pt>
                <c:pt idx="16">
                  <c:v>128.1</c:v>
                </c:pt>
                <c:pt idx="21">
                  <c:v>91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7.11237553342816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271692745376955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98293029871977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4.694167852062589E-2"/>
                  <c:y val="6.50406504065040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4.1251778093883355E-2"/>
                  <c:y val="-1.5176151761517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3.8406827880512091E-2"/>
                  <c:y val="-1.3008130081300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Лист1!$A$2:$A$27</c:f>
              <c:numCache>
                <c:formatCode>General</c:formatCode>
                <c:ptCount val="26"/>
                <c:pt idx="1">
                  <c:v>2011</c:v>
                </c:pt>
                <c:pt idx="6">
                  <c:v>2012</c:v>
                </c:pt>
                <c:pt idx="11">
                  <c:v>2013</c:v>
                </c:pt>
                <c:pt idx="16">
                  <c:v>2014</c:v>
                </c:pt>
                <c:pt idx="21">
                  <c:v>2015</c:v>
                </c:pt>
              </c:numCache>
            </c:numRef>
          </c:cat>
          <c:val>
            <c:numRef>
              <c:f>Лист1!$C$2:$C$27</c:f>
              <c:numCache>
                <c:formatCode>#,##0.0</c:formatCode>
                <c:ptCount val="26"/>
                <c:pt idx="1">
                  <c:v>928.5</c:v>
                </c:pt>
                <c:pt idx="6">
                  <c:v>1074.8</c:v>
                </c:pt>
                <c:pt idx="11">
                  <c:v>1259.9000000000001</c:v>
                </c:pt>
                <c:pt idx="16">
                  <c:v>784.6</c:v>
                </c:pt>
                <c:pt idx="21">
                  <c:v>732.4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Остальные доходы</c:v>
                </c:pt>
              </c:strCache>
            </c:strRef>
          </c:tx>
          <c:spPr>
            <a:solidFill>
              <a:srgbClr val="990000"/>
            </a:solidFill>
          </c:spPr>
          <c:invertIfNegative val="0"/>
          <c:dLbls>
            <c:dLbl>
              <c:idx val="1"/>
              <c:layout>
                <c:manualLayout>
                  <c:x val="-4.2674253200568994E-2"/>
                  <c:y val="4.33604336043364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1251778093883355E-2"/>
                  <c:y val="1.9512195121951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4.694167852062589E-2"/>
                  <c:y val="2.6016260162601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4.2674253200568987E-2"/>
                  <c:y val="-8.67208672086720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4.8364153627311522E-2"/>
                  <c:y val="-1.9512195121951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Лист1!$A$2:$A$27</c:f>
              <c:numCache>
                <c:formatCode>General</c:formatCode>
                <c:ptCount val="26"/>
                <c:pt idx="1">
                  <c:v>2011</c:v>
                </c:pt>
                <c:pt idx="6">
                  <c:v>2012</c:v>
                </c:pt>
                <c:pt idx="11">
                  <c:v>2013</c:v>
                </c:pt>
                <c:pt idx="16">
                  <c:v>2014</c:v>
                </c:pt>
                <c:pt idx="21">
                  <c:v>2015</c:v>
                </c:pt>
              </c:numCache>
            </c:numRef>
          </c:cat>
          <c:val>
            <c:numRef>
              <c:f>Лист1!$D$2:$D$27</c:f>
              <c:numCache>
                <c:formatCode>#,##0.0</c:formatCode>
                <c:ptCount val="26"/>
                <c:pt idx="1">
                  <c:v>1859.1</c:v>
                </c:pt>
                <c:pt idx="6">
                  <c:v>2195</c:v>
                </c:pt>
                <c:pt idx="11">
                  <c:v>2016.8</c:v>
                </c:pt>
                <c:pt idx="16">
                  <c:v>2624.5</c:v>
                </c:pt>
                <c:pt idx="21">
                  <c:v>2657.8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336600"/>
            </a:solidFill>
            <a:scene3d>
              <a:camera prst="orthographicFront"/>
              <a:lightRig rig="threePt" dir="t"/>
            </a:scene3d>
            <a:sp3d prstMaterial="plastic">
              <a:bevelT w="0" h="0"/>
            </a:sp3d>
          </c:spPr>
          <c:invertIfNegative val="0"/>
          <c:dLbls>
            <c:dLbl>
              <c:idx val="2"/>
              <c:layout>
                <c:manualLayout>
                  <c:x val="3.6984352773826459E-2"/>
                  <c:y val="-0.266666666666666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1294452347083924E-2"/>
                  <c:y val="-0.29701897018970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2.5604551920341393E-2"/>
                  <c:y val="-0.305691056910569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2.1337126600284494E-2"/>
                  <c:y val="-0.294850948509485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2.2759601706970233E-2"/>
                  <c:y val="-0.303523035230352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Лист1!$A$2:$A$27</c:f>
              <c:numCache>
                <c:formatCode>General</c:formatCode>
                <c:ptCount val="26"/>
                <c:pt idx="1">
                  <c:v>2011</c:v>
                </c:pt>
                <c:pt idx="6">
                  <c:v>2012</c:v>
                </c:pt>
                <c:pt idx="11">
                  <c:v>2013</c:v>
                </c:pt>
                <c:pt idx="16">
                  <c:v>2014</c:v>
                </c:pt>
                <c:pt idx="21">
                  <c:v>2015</c:v>
                </c:pt>
              </c:numCache>
            </c:numRef>
          </c:cat>
          <c:val>
            <c:numRef>
              <c:f>Лист1!$E$2:$E$27</c:f>
              <c:numCache>
                <c:formatCode>General</c:formatCode>
                <c:ptCount val="26"/>
                <c:pt idx="2" formatCode="#,##0.0">
                  <c:v>3160.1</c:v>
                </c:pt>
                <c:pt idx="7" formatCode="#,##0.0">
                  <c:v>3558.4</c:v>
                </c:pt>
                <c:pt idx="12" formatCode="#,##0.0">
                  <c:v>3614.8</c:v>
                </c:pt>
                <c:pt idx="17" formatCode="#,##0.0">
                  <c:v>3581.2</c:v>
                </c:pt>
                <c:pt idx="22" formatCode="#,##0.0">
                  <c:v>3485.5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3"/>
              <c:layout>
                <c:manualLayout>
                  <c:x val="0"/>
                  <c:y val="-2.6016260162601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3.4688346883468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4224751066856331E-3"/>
                  <c:y val="-2.6016260162601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2.8449502133712661E-3"/>
                  <c:y val="-2.1680216802168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4.2674253200567945E-3"/>
                  <c:y val="-2.6015918741864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Лист1!$A$2:$A$27</c:f>
              <c:numCache>
                <c:formatCode>General</c:formatCode>
                <c:ptCount val="26"/>
                <c:pt idx="1">
                  <c:v>2011</c:v>
                </c:pt>
                <c:pt idx="6">
                  <c:v>2012</c:v>
                </c:pt>
                <c:pt idx="11">
                  <c:v>2013</c:v>
                </c:pt>
                <c:pt idx="16">
                  <c:v>2014</c:v>
                </c:pt>
                <c:pt idx="21">
                  <c:v>2015</c:v>
                </c:pt>
              </c:numCache>
            </c:numRef>
          </c:cat>
          <c:val>
            <c:numRef>
              <c:f>Лист1!$F$2:$F$27</c:f>
              <c:numCache>
                <c:formatCode>General</c:formatCode>
                <c:ptCount val="26"/>
                <c:pt idx="3" formatCode="#,##0.0">
                  <c:v>-147.70000000000027</c:v>
                </c:pt>
                <c:pt idx="8" formatCode="#,##0.0">
                  <c:v>-36.200000000000273</c:v>
                </c:pt>
                <c:pt idx="13" formatCode="#,##0.0">
                  <c:v>-141.19999999999982</c:v>
                </c:pt>
                <c:pt idx="18" formatCode="#,##0.0">
                  <c:v>-44</c:v>
                </c:pt>
                <c:pt idx="23" formatCode="#,##0.0">
                  <c:v>-4.3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Кредиты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dLbl>
              <c:idx val="9"/>
              <c:layout>
                <c:manualLayout>
                  <c:x val="3.6984352773826404E-2"/>
                  <c:y val="7.949320996227117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1.422475106685633E-2"/>
                  <c:y val="-1.7344173441734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2.1337014594370582E-2"/>
                  <c:y val="-2.1680216802168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2.2759601706970129E-2"/>
                  <c:y val="-2.1680216802168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Лист1!$A$2:$A$27</c:f>
              <c:numCache>
                <c:formatCode>General</c:formatCode>
                <c:ptCount val="26"/>
                <c:pt idx="1">
                  <c:v>2011</c:v>
                </c:pt>
                <c:pt idx="6">
                  <c:v>2012</c:v>
                </c:pt>
                <c:pt idx="11">
                  <c:v>2013</c:v>
                </c:pt>
                <c:pt idx="16">
                  <c:v>2014</c:v>
                </c:pt>
                <c:pt idx="21">
                  <c:v>2015</c:v>
                </c:pt>
              </c:numCache>
            </c:numRef>
          </c:cat>
          <c:val>
            <c:numRef>
              <c:f>Лист1!$G$2:$G$27</c:f>
              <c:numCache>
                <c:formatCode>General</c:formatCode>
                <c:ptCount val="26"/>
                <c:pt idx="9" formatCode="#,##0.0">
                  <c:v>120</c:v>
                </c:pt>
                <c:pt idx="14" formatCode="#,##0.0">
                  <c:v>-99</c:v>
                </c:pt>
                <c:pt idx="19" formatCode="#,##0.0">
                  <c:v>19</c:v>
                </c:pt>
                <c:pt idx="24" formatCode="#,##0.0">
                  <c:v>-40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Средства от продажи акций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Lbl>
              <c:idx val="4"/>
              <c:layout>
                <c:manualLayout>
                  <c:x val="-1.2802275960170697E-2"/>
                  <c:y val="-3.2520325203252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422475106685633E-2"/>
                  <c:y val="-2.1680216802168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3.2716927453769556E-2"/>
                  <c:y val="-3.035230352303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delete val="1"/>
            </c:dLbl>
            <c:dLbl>
              <c:idx val="24"/>
              <c:delete val="1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Лист1!$A$2:$A$27</c:f>
              <c:numCache>
                <c:formatCode>General</c:formatCode>
                <c:ptCount val="26"/>
                <c:pt idx="1">
                  <c:v>2011</c:v>
                </c:pt>
                <c:pt idx="6">
                  <c:v>2012</c:v>
                </c:pt>
                <c:pt idx="11">
                  <c:v>2013</c:v>
                </c:pt>
                <c:pt idx="16">
                  <c:v>2014</c:v>
                </c:pt>
                <c:pt idx="21">
                  <c:v>2015</c:v>
                </c:pt>
              </c:numCache>
            </c:numRef>
          </c:cat>
          <c:val>
            <c:numRef>
              <c:f>Лист1!$H$2:$H$27</c:f>
              <c:numCache>
                <c:formatCode>General</c:formatCode>
                <c:ptCount val="26"/>
                <c:pt idx="4" formatCode="#,##0.0">
                  <c:v>168.1</c:v>
                </c:pt>
                <c:pt idx="9" formatCode="#,##0.0">
                  <c:v>79.400000000000006</c:v>
                </c:pt>
                <c:pt idx="14" formatCode="#,##0.0">
                  <c:v>209.6</c:v>
                </c:pt>
                <c:pt idx="19" formatCode="#,##0.0">
                  <c:v>0</c:v>
                </c:pt>
                <c:pt idx="24" formatCode="#,##0.0">
                  <c:v>0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Изменение остатков средств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4"/>
              <c:layout>
                <c:manualLayout>
                  <c:x val="2.4182076813655733E-2"/>
                  <c:y val="-1.0840108401084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4182076813655761E-2"/>
                  <c:y val="-2.6016260162601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2.8449502133712661E-2"/>
                  <c:y val="-1.0840108401084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2.4182076813655761E-2"/>
                  <c:y val="-1.0840108401084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2.2759601706970233E-2"/>
                  <c:y val="-3.035230352303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Лист1!$A$2:$A$27</c:f>
              <c:numCache>
                <c:formatCode>General</c:formatCode>
                <c:ptCount val="26"/>
                <c:pt idx="1">
                  <c:v>2011</c:v>
                </c:pt>
                <c:pt idx="6">
                  <c:v>2012</c:v>
                </c:pt>
                <c:pt idx="11">
                  <c:v>2013</c:v>
                </c:pt>
                <c:pt idx="16">
                  <c:v>2014</c:v>
                </c:pt>
                <c:pt idx="21">
                  <c:v>2015</c:v>
                </c:pt>
              </c:numCache>
            </c:numRef>
          </c:cat>
          <c:val>
            <c:numRef>
              <c:f>Лист1!$I$2:$I$27</c:f>
              <c:numCache>
                <c:formatCode>General</c:formatCode>
                <c:ptCount val="26"/>
                <c:pt idx="4" formatCode="#,##0.0">
                  <c:v>-20.399999999999999</c:v>
                </c:pt>
                <c:pt idx="9" formatCode="#,##0.0">
                  <c:v>-163.19999999999999</c:v>
                </c:pt>
                <c:pt idx="14" formatCode="#,##0.0">
                  <c:v>30.6</c:v>
                </c:pt>
                <c:pt idx="19" formatCode="#,##0.0">
                  <c:v>-25</c:v>
                </c:pt>
                <c:pt idx="24" formatCode="#,##0.0">
                  <c:v>44.3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gapDepth val="52"/>
        <c:shape val="cylinder"/>
        <c:axId val="40013824"/>
        <c:axId val="40015360"/>
        <c:axId val="0"/>
      </c:bar3DChart>
      <c:catAx>
        <c:axId val="40013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0015360"/>
        <c:crosses val="autoZero"/>
        <c:auto val="1"/>
        <c:lblAlgn val="ctr"/>
        <c:lblOffset val="100"/>
        <c:noMultiLvlLbl val="0"/>
      </c:catAx>
      <c:valAx>
        <c:axId val="40015360"/>
        <c:scaling>
          <c:orientation val="minMax"/>
          <c:max val="4000"/>
          <c:min val="-500"/>
        </c:scaling>
        <c:delete val="1"/>
        <c:axPos val="l"/>
        <c:numFmt formatCode="#,##0.0" sourceLinked="1"/>
        <c:majorTickMark val="out"/>
        <c:minorTickMark val="none"/>
        <c:tickLblPos val="none"/>
        <c:crossAx val="40013824"/>
        <c:crosses val="autoZero"/>
        <c:crossBetween val="between"/>
        <c:majorUnit val="500"/>
        <c:minorUnit val="500"/>
      </c:valAx>
      <c:spPr>
        <a:noFill/>
        <a:ln w="25385">
          <a:noFill/>
        </a:ln>
      </c:spPr>
    </c:plotArea>
    <c:legend>
      <c:legendPos val="r"/>
      <c:layout>
        <c:manualLayout>
          <c:xMode val="edge"/>
          <c:yMode val="edge"/>
          <c:x val="2.9035012809564522E-2"/>
          <c:y val="0.76432291666666663"/>
          <c:w val="0.83091374893253589"/>
          <c:h val="0.23307291666666669"/>
        </c:manualLayout>
      </c:layout>
      <c:overlay val="0"/>
      <c:spPr>
        <a:noFill/>
      </c:spPr>
      <c:txPr>
        <a:bodyPr/>
        <a:lstStyle/>
        <a:p>
          <a:pPr>
            <a:defRPr sz="999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199" baseline="0">
          <a:latin typeface="Tahoma" panose="020B060403050404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7.6515952732661829E-3"/>
                  <c:y val="1.631127215935556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3473,7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242552437225924E-2"/>
                  <c:y val="-5.43709071978519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303190546532373E-2"/>
                  <c:y val="5.43709071978519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772871491879137E-2"/>
                  <c:y val="2.17483628791407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2015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3473.7</c:v>
                </c:pt>
                <c:pt idx="1">
                  <c:v>3537.2</c:v>
                </c:pt>
                <c:pt idx="2">
                  <c:v>3568.6</c:v>
                </c:pt>
                <c:pt idx="3">
                  <c:v>3481.2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2015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3614.9</c:v>
                </c:pt>
                <c:pt idx="1">
                  <c:v>3581.2</c:v>
                </c:pt>
                <c:pt idx="2">
                  <c:v>3790.9</c:v>
                </c:pt>
                <c:pt idx="3">
                  <c:v>3485.5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9.1819143279194201E-3"/>
                  <c:y val="-2.71854535989259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212762186129473E-3"/>
                  <c:y val="-4.34967257582815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6515358279742856E-3"/>
                  <c:y val="1.47011453113825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1213262678370536E-3"/>
                  <c:y val="2.34618826055833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5908366663964606E-3"/>
                  <c:y val="-4.89338164780667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2015 год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141.19999999999999</c:v>
                </c:pt>
                <c:pt idx="1">
                  <c:v>44</c:v>
                </c:pt>
                <c:pt idx="2">
                  <c:v>-222.3</c:v>
                </c:pt>
                <c:pt idx="3">
                  <c:v>-4.3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109824"/>
        <c:axId val="112119808"/>
      </c:barChart>
      <c:catAx>
        <c:axId val="112109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2119808"/>
        <c:crosses val="autoZero"/>
        <c:auto val="1"/>
        <c:lblAlgn val="ctr"/>
        <c:lblOffset val="100"/>
        <c:noMultiLvlLbl val="0"/>
      </c:catAx>
      <c:valAx>
        <c:axId val="112119808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2109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116279069767435"/>
          <c:y val="0.34926470588235298"/>
          <c:w val="9.9534883720930237E-2"/>
          <c:h val="0.3786764705882352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558693154528273E-2"/>
          <c:y val="4.5364595612136384E-2"/>
          <c:w val="0.94088261369094361"/>
          <c:h val="0.909270808775727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solidFill>
                <a:schemeClr val="accent3"/>
              </a:solidFill>
            </c:spPr>
          </c:dPt>
          <c:dPt>
            <c:idx val="2"/>
            <c:bubble3D val="0"/>
            <c:spPr>
              <a:solidFill>
                <a:schemeClr val="accent4"/>
              </a:solidFill>
            </c:spPr>
          </c:dPt>
          <c:dPt>
            <c:idx val="3"/>
            <c:bubble3D val="0"/>
            <c:spPr>
              <a:solidFill>
                <a:schemeClr val="accent5"/>
              </a:solidFill>
            </c:spPr>
          </c:dPt>
          <c:dPt>
            <c:idx val="4"/>
            <c:bubble3D val="0"/>
            <c:spPr>
              <a:solidFill>
                <a:schemeClr val="accent6"/>
              </a:solidFill>
            </c:spPr>
          </c:dPt>
          <c:dPt>
            <c:idx val="5"/>
            <c:bubble3D val="0"/>
            <c:spPr>
              <a:solidFill>
                <a:schemeClr val="accent1"/>
              </a:solidFill>
            </c:spPr>
          </c:dPt>
          <c:cat>
            <c:strRef>
              <c:f>Лист1!$A$2:$A$7</c:f>
              <c:strCache>
                <c:ptCount val="6"/>
                <c:pt idx="0">
                  <c:v>налоги на совокупный доход</c:v>
                </c:pt>
                <c:pt idx="1">
                  <c:v>налоги на имущество </c:v>
                </c:pt>
                <c:pt idx="2">
                  <c:v>Доходы от продажи активов</c:v>
                </c:pt>
                <c:pt idx="3">
                  <c:v>доходы от использования муниципального имущества</c:v>
                </c:pt>
                <c:pt idx="4">
                  <c:v>прочие доходы</c:v>
                </c:pt>
                <c:pt idx="5">
                  <c:v>налог на доходы физических лиц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242.6</c:v>
                </c:pt>
                <c:pt idx="1">
                  <c:v>59.4</c:v>
                </c:pt>
                <c:pt idx="2">
                  <c:v>91</c:v>
                </c:pt>
                <c:pt idx="3">
                  <c:v>183.7</c:v>
                </c:pt>
                <c:pt idx="4">
                  <c:v>67</c:v>
                </c:pt>
                <c:pt idx="5">
                  <c:v>732.4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4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2014 год</a:t>
            </a:r>
          </a:p>
        </c:rich>
      </c:tx>
      <c:layout>
        <c:manualLayout>
          <c:xMode val="edge"/>
          <c:yMode val="edge"/>
          <c:x val="0.29945967635327941"/>
          <c:y val="3.1869652657054229E-2"/>
        </c:manualLayout>
      </c:layout>
      <c:overlay val="0"/>
    </c:title>
    <c:autoTitleDeleted val="0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10950721237691E-2"/>
          <c:y val="0.1368038764042798"/>
          <c:w val="0.80527292833095998"/>
          <c:h val="0.476223599922075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0.20357977020641119"/>
                  <c:y val="5.67187696962057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4442452130641814"/>
                  <c:y val="-7.916509097020886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9411893510540179"/>
                  <c:y val="-8.481830787389849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 доходы - 1 120,4 млн. руб.</c:v>
                </c:pt>
                <c:pt idx="1">
                  <c:v>Неналоговые  доходы - 319,8 млн. руб.</c:v>
                </c:pt>
                <c:pt idx="2">
                  <c:v>Безвозмездные поступления -      2 097,0 млн. руб.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1120.4000000000001</c:v>
                </c:pt>
                <c:pt idx="1">
                  <c:v>319.8</c:v>
                </c:pt>
                <c:pt idx="2">
                  <c:v>2097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1">
          <a:noFill/>
        </a:ln>
      </c:spPr>
    </c:plotArea>
    <c:legend>
      <c:legendPos val="r"/>
      <c:layout>
        <c:manualLayout>
          <c:xMode val="edge"/>
          <c:yMode val="edge"/>
          <c:x val="4.3490278447275545E-3"/>
          <c:y val="0.68654434250764518"/>
          <c:w val="0.87575293462571258"/>
          <c:h val="0.2201834862385320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75"/>
            </a:pPr>
            <a:r>
              <a:rPr lang="ru-RU" sz="1437" dirty="0" smtClean="0"/>
              <a:t>2013 год</a:t>
            </a:r>
          </a:p>
        </c:rich>
      </c:tx>
      <c:layout>
        <c:manualLayout>
          <c:xMode val="edge"/>
          <c:yMode val="edge"/>
          <c:x val="0.34413494628422214"/>
          <c:y val="3.275590226241902E-2"/>
        </c:manualLayout>
      </c:layout>
      <c:overlay val="0"/>
      <c:spPr>
        <a:noFill/>
        <a:ln w="26068">
          <a:noFill/>
        </a:ln>
      </c:spPr>
    </c:title>
    <c:autoTitleDeleted val="0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2108626198083"/>
          <c:y val="0.18217054263565891"/>
          <c:w val="0.75718849840255587"/>
          <c:h val="0.39534883720930231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20875571208665447"/>
                  <c:y val="2.74613897986097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5908735563632922E-2"/>
                  <c:y val="-0.1099852330599310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2831357441629929"/>
                  <c:y val="9.6021814518265029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437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- 1 570,6 млн. руб.</c:v>
                </c:pt>
                <c:pt idx="1">
                  <c:v>Неналоговые доходы - 402,7 млн. руб.</c:v>
                </c:pt>
                <c:pt idx="2">
                  <c:v>Безвозмездные поступления -   1 500,4 млн. руб.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1570.6</c:v>
                </c:pt>
                <c:pt idx="1">
                  <c:v>402.7</c:v>
                </c:pt>
                <c:pt idx="2">
                  <c:v>1500.4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6.070287539936102E-2"/>
          <c:y val="0.68023255813953487"/>
          <c:w val="0.82747603833865813"/>
          <c:h val="0.22480620155038761"/>
        </c:manualLayout>
      </c:layout>
      <c:overlay val="0"/>
      <c:txPr>
        <a:bodyPr/>
        <a:lstStyle/>
        <a:p>
          <a:pPr>
            <a:defRPr sz="1232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47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2015 </a:t>
            </a:r>
            <a:r>
              <a:rPr lang="ru-RU" sz="1400" dirty="0"/>
              <a:t>год</a:t>
            </a:r>
          </a:p>
        </c:rich>
      </c:tx>
      <c:overlay val="0"/>
    </c:title>
    <c:autoTitleDeleted val="0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38906488401771E-2"/>
          <c:y val="0.14179905696843331"/>
          <c:w val="0.81695217207666648"/>
          <c:h val="0.48807247880038113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2016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0.18418380957906941"/>
                  <c:y val="5.972823742024249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5585298786352139"/>
                  <c:y val="-9.874196614412876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2598628134808565"/>
                  <c:y val="-6.6127822839583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- 1 061,8 млн. руб.</c:v>
                </c:pt>
                <c:pt idx="1">
                  <c:v>Неналоговые доходы - 314,3 млн. руб.</c:v>
                </c:pt>
                <c:pt idx="2">
                  <c:v>Безвозмездные поступления - 2 105,1 млн. руб.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1061.8</c:v>
                </c:pt>
                <c:pt idx="1">
                  <c:v>314.3</c:v>
                </c:pt>
                <c:pt idx="2" formatCode="#,##0.00">
                  <c:v>2105.1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397">
          <a:noFill/>
        </a:ln>
      </c:spPr>
    </c:plotArea>
    <c:legend>
      <c:legendPos val="r"/>
      <c:layout>
        <c:manualLayout>
          <c:xMode val="edge"/>
          <c:yMode val="edge"/>
          <c:x val="0"/>
          <c:y val="0.73790007611332498"/>
          <c:w val="0.9726495543115069"/>
          <c:h val="0.2239502332814929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33836077707253"/>
          <c:y val="5.2025355859864106E-2"/>
          <c:w val="0.87245523572031169"/>
          <c:h val="0.619113986261071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0"/>
              <c:layout>
                <c:manualLayout>
                  <c:x val="3.4558124827166858E-2"/>
                  <c:y val="1.0169569564960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798437355972397E-2"/>
                  <c:y val="2.54239239124015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718984281382061E-2"/>
                  <c:y val="7.6271771737204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079453074590322E-2"/>
                  <c:y val="1.0169569564960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079453074590322E-2"/>
                  <c:y val="1.2711961956200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5918593620375172E-2"/>
                  <c:y val="1.0169569564960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7279062413583429E-2"/>
                  <c:y val="7.62717717372047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7279062413583429E-2"/>
                  <c:y val="1.7796546550303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aseline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Лист1!$B$2:$B$6</c:f>
              <c:numCache>
                <c:formatCode>#,##0.0_р_.</c:formatCode>
                <c:ptCount val="5"/>
                <c:pt idx="0">
                  <c:v>1756.8</c:v>
                </c:pt>
                <c:pt idx="1">
                  <c:v>1885.2</c:v>
                </c:pt>
                <c:pt idx="2">
                  <c:v>1973.2</c:v>
                </c:pt>
                <c:pt idx="3">
                  <c:v>1440.2</c:v>
                </c:pt>
                <c:pt idx="4">
                  <c:v>1376.1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2.7358515488173828E-2"/>
                  <c:y val="1.0169169188206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038749884777936E-2"/>
                  <c:y val="1.5254354347440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678281091569636E-2"/>
                  <c:y val="1.2711961956200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798437355972428E-2"/>
                  <c:y val="-5.08478478248031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157140184690753E-2"/>
                  <c:y val="-3.45931462978500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8798437355972383E-2"/>
                  <c:y val="1.0169569564960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8798437355972477E-2"/>
                  <c:y val="1.0169369376583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1678281091569768E-2"/>
                  <c:y val="1.5254154159063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aseline="0">
                    <a:latin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Лист1!$C$2:$C$6</c:f>
              <c:numCache>
                <c:formatCode>#,##0.0_р_.</c:formatCode>
                <c:ptCount val="5"/>
                <c:pt idx="0">
                  <c:v>928.5</c:v>
                </c:pt>
                <c:pt idx="1">
                  <c:v>1074.8</c:v>
                </c:pt>
                <c:pt idx="2">
                  <c:v>1259.9000000000001</c:v>
                </c:pt>
                <c:pt idx="3">
                  <c:v>784.6</c:v>
                </c:pt>
                <c:pt idx="4">
                  <c:v>732.4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1.5839140545784811E-2"/>
                  <c:y val="1.5254354347440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478671752576557E-2"/>
                  <c:y val="5.08478478248031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598828016979318E-2"/>
                  <c:y val="1.0169569564960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918593620375172E-2"/>
                  <c:y val="1.0169569564960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4477701626389604E-2"/>
                  <c:y val="1.5356057526834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8718984281382061E-2"/>
                  <c:y val="1.7796746738681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5918593620375172E-2"/>
                  <c:y val="7.62717717372047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727906241358342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aseline="0">
                    <a:latin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Лист1!$D$2:$D$6</c:f>
              <c:numCache>
                <c:formatCode>#,##0.0_р_.</c:formatCode>
                <c:ptCount val="5"/>
                <c:pt idx="0">
                  <c:v>224.8</c:v>
                </c:pt>
                <c:pt idx="1">
                  <c:v>252.4</c:v>
                </c:pt>
                <c:pt idx="2">
                  <c:v>196.9</c:v>
                </c:pt>
                <c:pt idx="3">
                  <c:v>128.1</c:v>
                </c:pt>
                <c:pt idx="4">
                  <c:v>91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18519680"/>
        <c:axId val="118521216"/>
        <c:axId val="0"/>
      </c:bar3DChart>
      <c:catAx>
        <c:axId val="118519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9" baseline="0">
                <a:latin typeface="Tahoma" panose="020B0604030504040204" pitchFamily="34" charset="0"/>
              </a:defRPr>
            </a:pPr>
            <a:endParaRPr lang="ru-RU"/>
          </a:p>
        </c:txPr>
        <c:crossAx val="118521216"/>
        <c:crosses val="autoZero"/>
        <c:auto val="1"/>
        <c:lblAlgn val="ctr"/>
        <c:lblOffset val="250"/>
        <c:noMultiLvlLbl val="0"/>
      </c:catAx>
      <c:valAx>
        <c:axId val="118521216"/>
        <c:scaling>
          <c:orientation val="minMax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200" baseline="0">
                <a:latin typeface="Tahoma" panose="020B0604030504040204" pitchFamily="34" charset="0"/>
              </a:defRPr>
            </a:pPr>
            <a:endParaRPr lang="ru-RU"/>
          </a:p>
        </c:txPr>
        <c:crossAx val="118519680"/>
        <c:crosses val="autoZero"/>
        <c:crossBetween val="between"/>
        <c:majorUnit val="200"/>
      </c:valAx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0.10630942091616249"/>
          <c:y val="0.74006116207951111"/>
          <c:w val="0.85998271391529812"/>
          <c:h val="0.25840978593272196"/>
        </c:manualLayout>
      </c:layout>
      <c:overlay val="0"/>
      <c:txPr>
        <a:bodyPr/>
        <a:lstStyle/>
        <a:p>
          <a:pPr>
            <a:defRPr sz="1399" kern="1000" baseline="0">
              <a:latin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99"/>
            </a:pPr>
            <a:r>
              <a:rPr lang="ru-RU" sz="1599" dirty="0" smtClean="0"/>
              <a:t>2014 год</a:t>
            </a:r>
            <a:endParaRPr lang="ru-RU" sz="1600" dirty="0"/>
          </a:p>
        </c:rich>
      </c:tx>
      <c:layout>
        <c:manualLayout>
          <c:xMode val="edge"/>
          <c:yMode val="edge"/>
          <c:x val="0.3865130060405651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dLbl>
              <c:idx val="0"/>
              <c:layout>
                <c:manualLayout>
                  <c:x val="0.23036719395156319"/>
                  <c:y val="-0.13107278234118644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dirty="0" smtClean="0"/>
                      <a:t>Обще-</a:t>
                    </a:r>
                  </a:p>
                  <a:p>
                    <a:r>
                      <a:rPr lang="ru-RU" sz="1000" b="0" dirty="0" err="1" smtClean="0"/>
                      <a:t>государтвен-ные</a:t>
                    </a:r>
                    <a:r>
                      <a:rPr lang="ru-RU" sz="1000" b="0" dirty="0" smtClean="0"/>
                      <a:t> вопросы </a:t>
                    </a:r>
                  </a:p>
                  <a:p>
                    <a:r>
                      <a:rPr lang="ru-RU" sz="1000" b="0" dirty="0" smtClean="0"/>
                      <a:t>246,7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966658293926852"/>
                  <c:y val="-3.8688731802972126E-3"/>
                </c:manualLayout>
              </c:layout>
              <c:tx>
                <c:rich>
                  <a:bodyPr/>
                  <a:lstStyle/>
                  <a:p>
                    <a:endParaRPr lang="ru-RU" sz="1000" b="0" dirty="0" smtClean="0"/>
                  </a:p>
                  <a:p>
                    <a:r>
                      <a:rPr lang="ru-RU" sz="1000" b="0" dirty="0" smtClean="0"/>
                      <a:t>Национальная безопасность 30,6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8072777310603169E-2"/>
                  <c:y val="5.7307770558366805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dirty="0" smtClean="0"/>
                      <a:t>Национальная экономика 249,8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893973348104293E-3"/>
                  <c:y val="0.15943908354325875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dirty="0" smtClean="0"/>
                      <a:t>Жилищно-коммунальное хозяйство</a:t>
                    </a:r>
                  </a:p>
                  <a:p>
                    <a:r>
                      <a:rPr lang="ru-RU" sz="1000" b="0" dirty="0" smtClean="0"/>
                      <a:t> 264,7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663014457412215E-2"/>
                  <c:y val="8.3180589980587347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dirty="0" smtClean="0"/>
                      <a:t>Образование</a:t>
                    </a:r>
                  </a:p>
                  <a:p>
                    <a:r>
                      <a:rPr lang="ru-RU" sz="1000" b="0" dirty="0" smtClean="0"/>
                      <a:t>2 404,1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8252971892011993"/>
                  <c:y val="-2.209201855419497E-3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dirty="0" smtClean="0"/>
                      <a:t>Культура 190,6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7916470819481595"/>
                  <c:y val="-4.8493401850458522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dirty="0"/>
                      <a:t>Социальная </a:t>
                    </a:r>
                    <a:r>
                      <a:rPr lang="ru-RU" sz="1000" b="0" dirty="0" smtClean="0"/>
                      <a:t>политика   89,0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7246406382196858"/>
                  <c:y val="-0.13588839370612607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dirty="0"/>
                      <a:t>Физическая культура и </a:t>
                    </a:r>
                    <a:r>
                      <a:rPr lang="ru-RU" sz="1000" b="0" dirty="0" smtClean="0"/>
                      <a:t>спорт</a:t>
                    </a:r>
                  </a:p>
                  <a:p>
                    <a:r>
                      <a:rPr lang="ru-RU" sz="1000" b="0" dirty="0" smtClean="0"/>
                      <a:t> 59,4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8874911334638059E-3"/>
                  <c:y val="-0.16214042978923959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dirty="0" smtClean="0"/>
                      <a:t>Средства </a:t>
                    </a:r>
                    <a:r>
                      <a:rPr lang="ru-RU" sz="1000" b="0" dirty="0"/>
                      <a:t>массовой </a:t>
                    </a:r>
                    <a:r>
                      <a:rPr lang="ru-RU" sz="1000" b="0" dirty="0" smtClean="0"/>
                      <a:t>информации </a:t>
                    </a:r>
                    <a:r>
                      <a:rPr lang="ru-RU" sz="1000" b="0" dirty="0"/>
                      <a:t>3,0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2176605108827416"/>
                  <c:y val="-0.15161311268197028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dirty="0" smtClean="0"/>
                      <a:t>Обслуживание </a:t>
                    </a:r>
                    <a:r>
                      <a:rPr lang="ru-RU" sz="1000" b="0" dirty="0" err="1" smtClean="0"/>
                      <a:t>муниципаль</a:t>
                    </a:r>
                    <a:r>
                      <a:rPr lang="ru-RU" sz="1000" b="0" dirty="0" smtClean="0"/>
                      <a:t>-</a:t>
                    </a:r>
                  </a:p>
                  <a:p>
                    <a:r>
                      <a:rPr lang="ru-RU" sz="1000" b="0" dirty="0" err="1" smtClean="0"/>
                      <a:t>ного</a:t>
                    </a:r>
                    <a:r>
                      <a:rPr lang="ru-RU" sz="1000" b="0" dirty="0" smtClean="0"/>
                      <a:t> долга</a:t>
                    </a:r>
                  </a:p>
                  <a:p>
                    <a:r>
                      <a:rPr lang="ru-RU" sz="1000" b="0" dirty="0" smtClean="0"/>
                      <a:t>43,3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000" b="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муниципального долга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246.7</c:v>
                </c:pt>
                <c:pt idx="1">
                  <c:v>30.6</c:v>
                </c:pt>
                <c:pt idx="2">
                  <c:v>249.8</c:v>
                </c:pt>
                <c:pt idx="3">
                  <c:v>264.7</c:v>
                </c:pt>
                <c:pt idx="4">
                  <c:v>2404.1</c:v>
                </c:pt>
                <c:pt idx="5">
                  <c:v>190.6</c:v>
                </c:pt>
                <c:pt idx="6">
                  <c:v>89</c:v>
                </c:pt>
                <c:pt idx="7">
                  <c:v>59.4</c:v>
                </c:pt>
                <c:pt idx="8">
                  <c:v>3</c:v>
                </c:pt>
                <c:pt idx="9">
                  <c:v>43.3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99"/>
            </a:pPr>
            <a:r>
              <a:rPr lang="ru-RU" sz="1599" dirty="0" smtClean="0"/>
              <a:t>2015 год</a:t>
            </a:r>
            <a:endParaRPr lang="ru-RU" sz="1600" dirty="0"/>
          </a:p>
        </c:rich>
      </c:tx>
      <c:layout>
        <c:manualLayout>
          <c:xMode val="edge"/>
          <c:yMode val="edge"/>
          <c:x val="0.39193980170358123"/>
          <c:y val="2.1876575772855978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239059923334822E-2"/>
          <c:y val="0.14479317123174043"/>
          <c:w val="0.813974029945286"/>
          <c:h val="0.772469106839246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dLbl>
              <c:idx val="0"/>
              <c:layout>
                <c:manualLayout>
                  <c:x val="0.23289082434768293"/>
                  <c:y val="-9.5958379876994765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Обще-</a:t>
                    </a:r>
                  </a:p>
                  <a:p>
                    <a:r>
                      <a:rPr lang="ru-RU" sz="1000" dirty="0" err="1" smtClean="0"/>
                      <a:t>государтвен-ные</a:t>
                    </a:r>
                    <a:r>
                      <a:rPr lang="ru-RU" sz="1000" dirty="0" smtClean="0"/>
                      <a:t> вопросы</a:t>
                    </a:r>
                  </a:p>
                  <a:p>
                    <a:r>
                      <a:rPr lang="ru-RU" sz="1000" dirty="0" smtClean="0"/>
                      <a:t>236,8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528370779315122"/>
                  <c:y val="-1.2664884835556146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Национальная </a:t>
                    </a:r>
                    <a:r>
                      <a:rPr lang="ru-RU" sz="1000" dirty="0" smtClean="0"/>
                      <a:t>безопасность 26,3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4918107389777199E-2"/>
                  <c:y val="3.0999107017355292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Национальная </a:t>
                    </a:r>
                    <a:r>
                      <a:rPr lang="ru-RU" sz="1000" dirty="0" smtClean="0"/>
                      <a:t>экономика 251,7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961979038055259E-2"/>
                  <c:y val="0.19467107283795151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Жилищно-коммунальное хозяйство 532,5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1582003708989598"/>
                  <c:y val="0.11011075465301839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Образование</a:t>
                    </a:r>
                  </a:p>
                  <a:p>
                    <a:r>
                      <a:rPr lang="ru-RU" sz="1000" dirty="0" smtClean="0"/>
                      <a:t> </a:t>
                    </a:r>
                    <a:r>
                      <a:rPr lang="ru-RU" sz="1000" dirty="0"/>
                      <a:t>2 </a:t>
                    </a:r>
                    <a:r>
                      <a:rPr lang="ru-RU" sz="1000" dirty="0" smtClean="0"/>
                      <a:t>048,3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8415164485417178E-2"/>
                  <c:y val="2.372632258673538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Культура</a:t>
                    </a:r>
                  </a:p>
                  <a:p>
                    <a:r>
                      <a:rPr lang="ru-RU" sz="1000" dirty="0" smtClean="0"/>
                      <a:t> 154,9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5209327928224545"/>
                  <c:y val="-6.1698596815490094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Социальная </a:t>
                    </a:r>
                    <a:r>
                      <a:rPr lang="ru-RU" sz="1000" dirty="0" smtClean="0"/>
                      <a:t>политика</a:t>
                    </a:r>
                  </a:p>
                  <a:p>
                    <a:r>
                      <a:rPr lang="ru-RU" sz="1000" dirty="0" smtClean="0"/>
                      <a:t>109,9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426523445002332"/>
                  <c:y val="-0.15559320851309505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Физическая </a:t>
                    </a:r>
                    <a:r>
                      <a:rPr lang="ru-RU" sz="1000" dirty="0"/>
                      <a:t>культура и </a:t>
                    </a:r>
                    <a:r>
                      <a:rPr lang="ru-RU" sz="1000" dirty="0" smtClean="0"/>
                      <a:t>спорт</a:t>
                    </a:r>
                  </a:p>
                  <a:p>
                    <a:r>
                      <a:rPr lang="ru-RU" sz="1000" dirty="0" smtClean="0"/>
                      <a:t> 75,6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9434898619913848E-2"/>
                  <c:y val="-0.16651572041379339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Средства массовой </a:t>
                    </a:r>
                    <a:r>
                      <a:rPr lang="ru-RU" sz="1000" dirty="0" smtClean="0"/>
                      <a:t>информации </a:t>
                    </a:r>
                    <a:r>
                      <a:rPr lang="ru-RU" sz="1000" dirty="0"/>
                      <a:t>3,0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19788344205284386"/>
                  <c:y val="-0.14093597393509358"/>
                </c:manualLayout>
              </c:layout>
              <c:tx>
                <c:rich>
                  <a:bodyPr/>
                  <a:lstStyle/>
                  <a:p>
                    <a:pPr>
                      <a:defRPr sz="950"/>
                    </a:pPr>
                    <a:r>
                      <a:rPr lang="ru-RU" sz="950" dirty="0" smtClean="0"/>
                      <a:t>Обслуживание </a:t>
                    </a:r>
                    <a:r>
                      <a:rPr lang="ru-RU" sz="950" dirty="0" err="1" smtClean="0"/>
                      <a:t>муниципаль-ного</a:t>
                    </a:r>
                    <a:r>
                      <a:rPr lang="ru-RU" sz="950" dirty="0" smtClean="0"/>
                      <a:t> </a:t>
                    </a:r>
                    <a:r>
                      <a:rPr lang="ru-RU" sz="950" dirty="0"/>
                      <a:t>долга; 46,5</a:t>
                    </a:r>
                  </a:p>
                </c:rich>
              </c:tx>
              <c:numFmt formatCode="#,##0.0" sourceLinked="0"/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муниципального долга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236.8</c:v>
                </c:pt>
                <c:pt idx="1">
                  <c:v>26.3</c:v>
                </c:pt>
                <c:pt idx="2">
                  <c:v>251.7</c:v>
                </c:pt>
                <c:pt idx="3">
                  <c:v>532.5</c:v>
                </c:pt>
                <c:pt idx="4">
                  <c:v>2048.3000000000002</c:v>
                </c:pt>
                <c:pt idx="5">
                  <c:v>154.9</c:v>
                </c:pt>
                <c:pt idx="6">
                  <c:v>109.9</c:v>
                </c:pt>
                <c:pt idx="7">
                  <c:v>75.599999999999994</c:v>
                </c:pt>
                <c:pt idx="8">
                  <c:v>3</c:v>
                </c:pt>
                <c:pt idx="9">
                  <c:v>46.5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0.04387</cdr:x>
      <cdr:y>0.7142</cdr:y>
    </cdr:from>
    <cdr:to>
      <cdr:x>0.13809</cdr:x>
      <cdr:y>0.76159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8564" y="4173949"/>
          <a:ext cx="834505" cy="2769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Tahoma" pitchFamily="34" charset="0"/>
              <a:cs typeface="Tahoma" pitchFamily="34" charset="0"/>
            </a:rPr>
            <a:t>2011 год</a:t>
          </a:r>
        </a:p>
      </cdr:txBody>
    </cdr:sp>
  </cdr:relSizeAnchor>
  <cdr:relSizeAnchor xmlns:cdr="http://schemas.openxmlformats.org/drawingml/2006/chartDrawing">
    <cdr:from>
      <cdr:x>0.22944</cdr:x>
      <cdr:y>0.7166</cdr:y>
    </cdr:from>
    <cdr:to>
      <cdr:x>0.34886</cdr:x>
      <cdr:y>0.76399</cdr:y>
    </cdr:to>
    <cdr:sp macro="" textlink="">
      <cdr:nvSpPr>
        <cdr:cNvPr id="5" name="TextBox 1"/>
        <cdr:cNvSpPr txBox="1"/>
      </cdr:nvSpPr>
      <cdr:spPr>
        <a:xfrm xmlns:a="http://schemas.openxmlformats.org/drawingml/2006/main" flipH="1">
          <a:off x="2048482" y="4197771"/>
          <a:ext cx="1066193" cy="2776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latin typeface="Tahoma" pitchFamily="34" charset="0"/>
              <a:cs typeface="Tahoma" pitchFamily="34" charset="0"/>
            </a:rPr>
            <a:t>2012 год</a:t>
          </a:r>
        </a:p>
      </cdr:txBody>
    </cdr:sp>
  </cdr:relSizeAnchor>
  <cdr:relSizeAnchor xmlns:cdr="http://schemas.openxmlformats.org/drawingml/2006/chartDrawing">
    <cdr:from>
      <cdr:x>0.39789</cdr:x>
      <cdr:y>0.7166</cdr:y>
    </cdr:from>
    <cdr:to>
      <cdr:x>0.51876</cdr:x>
      <cdr:y>0.76561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552382" y="4197771"/>
          <a:ext cx="1079140" cy="2870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latin typeface="Tahoma" pitchFamily="34" charset="0"/>
              <a:cs typeface="Tahoma" pitchFamily="34" charset="0"/>
            </a:rPr>
            <a:t>2013 год</a:t>
          </a:r>
        </a:p>
      </cdr:txBody>
    </cdr:sp>
  </cdr:relSizeAnchor>
  <cdr:relSizeAnchor xmlns:cdr="http://schemas.openxmlformats.org/drawingml/2006/chartDrawing">
    <cdr:from>
      <cdr:x>0.59678</cdr:x>
      <cdr:y>0.7166</cdr:y>
    </cdr:from>
    <cdr:to>
      <cdr:x>0.71154</cdr:x>
      <cdr:y>0.76561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5328146" y="4197771"/>
          <a:ext cx="1024589" cy="2870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latin typeface="Tahoma" pitchFamily="34" charset="0"/>
              <a:cs typeface="Tahoma" pitchFamily="34" charset="0"/>
            </a:rPr>
            <a:t>2014 год</a:t>
          </a:r>
        </a:p>
      </cdr:txBody>
    </cdr:sp>
  </cdr:relSizeAnchor>
  <cdr:relSizeAnchor xmlns:cdr="http://schemas.openxmlformats.org/drawingml/2006/chartDrawing">
    <cdr:from>
      <cdr:x>0.77289</cdr:x>
      <cdr:y>0.7166</cdr:y>
    </cdr:from>
    <cdr:to>
      <cdr:x>0.92043</cdr:x>
      <cdr:y>0.76389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6900442" y="4197771"/>
          <a:ext cx="1317252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latin typeface="Tahoma" pitchFamily="34" charset="0"/>
              <a:cs typeface="Tahoma" pitchFamily="34" charset="0"/>
            </a:rPr>
            <a:t> 2015 год </a:t>
          </a:r>
        </a:p>
      </cdr:txBody>
    </cdr:sp>
  </cdr:relSizeAnchor>
  <cdr:relSizeAnchor xmlns:cdr="http://schemas.openxmlformats.org/drawingml/2006/chartDrawing">
    <cdr:from>
      <cdr:x>0.00813</cdr:x>
      <cdr:y>0.01449</cdr:y>
    </cdr:from>
    <cdr:to>
      <cdr:x>0.13008</cdr:x>
      <cdr:y>0.06189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72008" y="84712"/>
          <a:ext cx="1080110" cy="2770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latin typeface="Tahoma" pitchFamily="34" charset="0"/>
              <a:cs typeface="Tahoma" pitchFamily="34" charset="0"/>
            </a:rPr>
            <a:t>млн. руб.</a:t>
          </a:r>
        </a:p>
      </cdr:txBody>
    </cdr:sp>
  </cdr:relSizeAnchor>
  <cdr:relSizeAnchor xmlns:cdr="http://schemas.openxmlformats.org/drawingml/2006/chartDrawing">
    <cdr:from>
      <cdr:x>0.19352</cdr:x>
      <cdr:y>0.04051</cdr:y>
    </cdr:from>
    <cdr:to>
      <cdr:x>0.2686</cdr:x>
      <cdr:y>0.08255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27746" y="237331"/>
          <a:ext cx="670376" cy="246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ru-RU" sz="1000" b="1" dirty="0">
              <a:latin typeface="Tahoma" pitchFamily="34" charset="0"/>
              <a:cs typeface="Tahoma" pitchFamily="34" charset="0"/>
            </a:rPr>
            <a:t>3</a:t>
          </a:r>
          <a:r>
            <a:rPr lang="ru-RU" sz="1000" b="1" dirty="0" smtClean="0">
              <a:latin typeface="Tahoma" pitchFamily="34" charset="0"/>
              <a:cs typeface="Tahoma" pitchFamily="34" charset="0"/>
            </a:rPr>
            <a:t> 522,2</a:t>
          </a:r>
        </a:p>
      </cdr:txBody>
    </cdr:sp>
  </cdr:relSizeAnchor>
  <cdr:relSizeAnchor xmlns:cdr="http://schemas.openxmlformats.org/drawingml/2006/chartDrawing">
    <cdr:from>
      <cdr:x>0.02415</cdr:x>
      <cdr:y>0.11427</cdr:y>
    </cdr:from>
    <cdr:to>
      <cdr:x>0.09923</cdr:x>
      <cdr:y>0.1563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15578" y="669379"/>
          <a:ext cx="670376" cy="246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ahoma" pitchFamily="34" charset="0"/>
              <a:cs typeface="Tahoma" pitchFamily="34" charset="0"/>
            </a:rPr>
            <a:t>3 012,4</a:t>
          </a:r>
        </a:p>
      </cdr:txBody>
    </cdr:sp>
  </cdr:relSizeAnchor>
  <cdr:relSizeAnchor xmlns:cdr="http://schemas.openxmlformats.org/drawingml/2006/chartDrawing">
    <cdr:from>
      <cdr:x>0.37902</cdr:x>
      <cdr:y>0.04051</cdr:y>
    </cdr:from>
    <cdr:to>
      <cdr:x>0.45411</cdr:x>
      <cdr:y>0.08255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383930" y="237331"/>
          <a:ext cx="670376" cy="246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ahoma" pitchFamily="34" charset="0"/>
              <a:cs typeface="Tahoma" pitchFamily="34" charset="0"/>
            </a:rPr>
            <a:t>3 473,6</a:t>
          </a:r>
        </a:p>
      </cdr:txBody>
    </cdr:sp>
  </cdr:relSizeAnchor>
  <cdr:relSizeAnchor xmlns:cdr="http://schemas.openxmlformats.org/drawingml/2006/chartDrawing">
    <cdr:from>
      <cdr:x>0.56452</cdr:x>
      <cdr:y>0.04051</cdr:y>
    </cdr:from>
    <cdr:to>
      <cdr:x>0.63961</cdr:x>
      <cdr:y>0.08255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040114" y="237331"/>
          <a:ext cx="670376" cy="246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ahoma" pitchFamily="34" charset="0"/>
              <a:cs typeface="Tahoma" pitchFamily="34" charset="0"/>
            </a:rPr>
            <a:t>3 537,2</a:t>
          </a:r>
        </a:p>
      </cdr:txBody>
    </cdr:sp>
  </cdr:relSizeAnchor>
  <cdr:relSizeAnchor xmlns:cdr="http://schemas.openxmlformats.org/drawingml/2006/chartDrawing">
    <cdr:from>
      <cdr:x>0.75002</cdr:x>
      <cdr:y>0.04051</cdr:y>
    </cdr:from>
    <cdr:to>
      <cdr:x>0.82511</cdr:x>
      <cdr:y>0.08255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6696298" y="237331"/>
          <a:ext cx="670376" cy="246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ahoma" pitchFamily="34" charset="0"/>
              <a:cs typeface="Tahoma" pitchFamily="34" charset="0"/>
            </a:rPr>
            <a:t>3 481,2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0.63787</cdr:x>
      <cdr:y>0.35531</cdr:y>
    </cdr:from>
    <cdr:to>
      <cdr:x>0.75628</cdr:x>
      <cdr:y>0.39794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3021751" y="2105422"/>
          <a:ext cx="560934" cy="2526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ahoma" pitchFamily="34" charset="0"/>
              <a:cs typeface="Tahoma" pitchFamily="34" charset="0"/>
            </a:rPr>
            <a:t>7,0%</a:t>
          </a:r>
        </a:p>
      </cdr:txBody>
    </cdr:sp>
  </cdr:relSizeAnchor>
  <cdr:relSizeAnchor xmlns:cdr="http://schemas.openxmlformats.org/drawingml/2006/chartDrawing">
    <cdr:from>
      <cdr:x>0.49905</cdr:x>
      <cdr:y>0.33791</cdr:y>
    </cdr:from>
    <cdr:to>
      <cdr:x>0.61746</cdr:x>
      <cdr:y>0.38054</cdr:y>
    </cdr:to>
    <cdr:sp macro="" textlink="">
      <cdr:nvSpPr>
        <cdr:cNvPr id="3" name="TextBox 9"/>
        <cdr:cNvSpPr txBox="1"/>
      </cdr:nvSpPr>
      <cdr:spPr>
        <a:xfrm xmlns:a="http://schemas.openxmlformats.org/drawingml/2006/main">
          <a:off x="2284826" y="1951540"/>
          <a:ext cx="542136" cy="246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ahoma" pitchFamily="34" charset="0"/>
              <a:cs typeface="Tahoma" pitchFamily="34" charset="0"/>
            </a:rPr>
            <a:t>6,9%</a:t>
          </a:r>
        </a:p>
      </cdr:txBody>
    </cdr:sp>
  </cdr:relSizeAnchor>
  <cdr:relSizeAnchor xmlns:cdr="http://schemas.openxmlformats.org/drawingml/2006/chartDrawing">
    <cdr:from>
      <cdr:x>0.18663</cdr:x>
      <cdr:y>0.33267</cdr:y>
    </cdr:from>
    <cdr:to>
      <cdr:x>0.30505</cdr:x>
      <cdr:y>0.3753</cdr:y>
    </cdr:to>
    <cdr:sp macro="" textlink="">
      <cdr:nvSpPr>
        <cdr:cNvPr id="4" name="TextBox 9"/>
        <cdr:cNvSpPr txBox="1"/>
      </cdr:nvSpPr>
      <cdr:spPr>
        <a:xfrm xmlns:a="http://schemas.openxmlformats.org/drawingml/2006/main">
          <a:off x="854470" y="1921268"/>
          <a:ext cx="542136" cy="246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ahoma" pitchFamily="34" charset="0"/>
              <a:cs typeface="Tahoma" pitchFamily="34" charset="0"/>
            </a:rPr>
            <a:t>5,3%</a:t>
          </a:r>
        </a:p>
      </cdr:txBody>
    </cdr:sp>
  </cdr:relSizeAnchor>
  <cdr:relSizeAnchor xmlns:cdr="http://schemas.openxmlformats.org/drawingml/2006/chartDrawing">
    <cdr:from>
      <cdr:x>0.26678</cdr:x>
      <cdr:y>0.30094</cdr:y>
    </cdr:from>
    <cdr:to>
      <cdr:x>0.38519</cdr:x>
      <cdr:y>0.34357</cdr:y>
    </cdr:to>
    <cdr:sp macro="" textlink="">
      <cdr:nvSpPr>
        <cdr:cNvPr id="5" name="TextBox 9"/>
        <cdr:cNvSpPr txBox="1"/>
      </cdr:nvSpPr>
      <cdr:spPr>
        <a:xfrm xmlns:a="http://schemas.openxmlformats.org/drawingml/2006/main">
          <a:off x="1221412" y="1738026"/>
          <a:ext cx="542136" cy="246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ahoma" pitchFamily="34" charset="0"/>
              <a:cs typeface="Tahoma" pitchFamily="34" charset="0"/>
            </a:rPr>
            <a:t>2,5%</a:t>
          </a:r>
        </a:p>
      </cdr:txBody>
    </cdr:sp>
  </cdr:relSizeAnchor>
  <cdr:relSizeAnchor xmlns:cdr="http://schemas.openxmlformats.org/drawingml/2006/chartDrawing">
    <cdr:from>
      <cdr:x>0.64407</cdr:x>
      <cdr:y>0.30037</cdr:y>
    </cdr:from>
    <cdr:to>
      <cdr:x>0.76248</cdr:x>
      <cdr:y>0.34301</cdr:y>
    </cdr:to>
    <cdr:sp macro="" textlink="">
      <cdr:nvSpPr>
        <cdr:cNvPr id="6" name="TextBox 9"/>
        <cdr:cNvSpPr txBox="1"/>
      </cdr:nvSpPr>
      <cdr:spPr>
        <a:xfrm xmlns:a="http://schemas.openxmlformats.org/drawingml/2006/main">
          <a:off x="2948756" y="1734755"/>
          <a:ext cx="542136" cy="246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ahoma" pitchFamily="34" charset="0"/>
              <a:cs typeface="Tahoma" pitchFamily="34" charset="0"/>
            </a:rPr>
            <a:t>0,9%</a:t>
          </a:r>
        </a:p>
      </cdr:txBody>
    </cdr:sp>
  </cdr:relSizeAnchor>
  <cdr:relSizeAnchor xmlns:cdr="http://schemas.openxmlformats.org/drawingml/2006/chartDrawing">
    <cdr:from>
      <cdr:x>0.36034</cdr:x>
      <cdr:y>0.28829</cdr:y>
    </cdr:from>
    <cdr:to>
      <cdr:x>0.47875</cdr:x>
      <cdr:y>0.33092</cdr:y>
    </cdr:to>
    <cdr:sp macro="" textlink="">
      <cdr:nvSpPr>
        <cdr:cNvPr id="7" name="TextBox 9"/>
        <cdr:cNvSpPr txBox="1"/>
      </cdr:nvSpPr>
      <cdr:spPr>
        <a:xfrm xmlns:a="http://schemas.openxmlformats.org/drawingml/2006/main">
          <a:off x="1649763" y="1664968"/>
          <a:ext cx="542136" cy="246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ahoma" pitchFamily="34" charset="0"/>
              <a:cs typeface="Tahoma" pitchFamily="34" charset="0"/>
            </a:rPr>
            <a:t>1,6%</a:t>
          </a:r>
        </a:p>
      </cdr:txBody>
    </cdr:sp>
  </cdr:relSizeAnchor>
  <cdr:relSizeAnchor xmlns:cdr="http://schemas.openxmlformats.org/drawingml/2006/chartDrawing">
    <cdr:from>
      <cdr:x>0.40511</cdr:x>
      <cdr:y>0.25058</cdr:y>
    </cdr:from>
    <cdr:to>
      <cdr:x>0.52359</cdr:x>
      <cdr:y>0.29458</cdr:y>
    </cdr:to>
    <cdr:sp macro="" textlink="">
      <cdr:nvSpPr>
        <cdr:cNvPr id="8" name="TextBox 9"/>
        <cdr:cNvSpPr txBox="1"/>
      </cdr:nvSpPr>
      <cdr:spPr>
        <a:xfrm xmlns:a="http://schemas.openxmlformats.org/drawingml/2006/main">
          <a:off x="1852163" y="1407242"/>
          <a:ext cx="541687" cy="2471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ahoma" pitchFamily="34" charset="0"/>
              <a:cs typeface="Tahoma" pitchFamily="34" charset="0"/>
            </a:rPr>
            <a:t>0,1%</a:t>
          </a:r>
        </a:p>
      </cdr:txBody>
    </cdr:sp>
  </cdr:relSizeAnchor>
  <cdr:relSizeAnchor xmlns:cdr="http://schemas.openxmlformats.org/drawingml/2006/chartDrawing">
    <cdr:from>
      <cdr:x>0.49905</cdr:x>
      <cdr:y>0.27564</cdr:y>
    </cdr:from>
    <cdr:to>
      <cdr:x>0.61746</cdr:x>
      <cdr:y>0.31827</cdr:y>
    </cdr:to>
    <cdr:sp macro="" textlink="">
      <cdr:nvSpPr>
        <cdr:cNvPr id="9" name="TextBox 9"/>
        <cdr:cNvSpPr txBox="1"/>
      </cdr:nvSpPr>
      <cdr:spPr>
        <a:xfrm xmlns:a="http://schemas.openxmlformats.org/drawingml/2006/main">
          <a:off x="2284826" y="1591911"/>
          <a:ext cx="542136" cy="246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ahoma" pitchFamily="34" charset="0"/>
              <a:cs typeface="Tahoma" pitchFamily="34" charset="0"/>
            </a:rPr>
            <a:t>1,2%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E99EB44-5E70-412B-91CD-437826588F65}" type="datetimeFigureOut">
              <a:rPr lang="ru-RU"/>
              <a:pPr>
                <a:defRPr/>
              </a:pPr>
              <a:t>25.05.2016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6C8A90-4401-4FDE-ADD2-AD042D1BF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1815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7CA662-74B2-4B28-ABB3-F37BEE4D05C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95770F-72CE-45AE-9E73-49FFE2A95F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1533AB-BE8C-439E-98FE-B067F9F253F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1258888" y="115888"/>
            <a:ext cx="7329487" cy="954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52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0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3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78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1258888" y="115888"/>
            <a:ext cx="7329487" cy="954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52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5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89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0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305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423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885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79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5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4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239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59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043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207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13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1258888" y="115888"/>
            <a:ext cx="7329487" cy="954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812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5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5442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834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663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030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925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099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190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844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0440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0566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5974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59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119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3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52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86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347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92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635375" y="0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31" name="Picture 2" descr="C:\Documents and Settings\ahmedova\Рабочий стол\Логотип_новый_без_текста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12700" y="0"/>
            <a:ext cx="22923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358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rgbClr val="008000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635375" y="0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31" name="Picture 2" descr="C:\Documents and Settings\ahmedova\Рабочий стол\Логотип_новый_без_текста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12700" y="0"/>
            <a:ext cx="22923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870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rgbClr val="008000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635375" y="0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31" name="Picture 2" descr="C:\Documents and Settings\ahmedova\Рабочий стол\Логотип_новый_без_текста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12700" y="0"/>
            <a:ext cx="22923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882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rgbClr val="008000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mailto:fu02uxta@mail.ru" TargetMode="Externa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fin.mouhta.ru/about/celprog/2015/index.php" TargetMode="Externa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</a:t>
            </a:r>
            <a:r>
              <a:rPr lang="ru-RU" sz="3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ГРАЖДАН</a:t>
            </a:r>
          </a:p>
        </p:txBody>
      </p:sp>
      <p:pic>
        <p:nvPicPr>
          <p:cNvPr id="15363" name="Picture 2" descr="E:\18 Бюджет для граждан\Ухта_большая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75288"/>
            <a:ext cx="9144000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1381840" y="2924944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3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 ОТЧЕТУ ОБ ИСПОЛНЕНИИ БЮДЖЕТА МОГО «УХТА» </a:t>
            </a:r>
          </a:p>
          <a:p>
            <a:pPr eaLnBrk="1" hangingPunct="1">
              <a:defRPr/>
            </a:pPr>
            <a:r>
              <a:rPr lang="ru-RU" sz="3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ЗА 2015 ГОД </a:t>
            </a:r>
          </a:p>
        </p:txBody>
      </p:sp>
    </p:spTree>
    <p:extLst>
      <p:ext uri="{BB962C8B-B14F-4D97-AF65-F5344CB8AC3E}">
        <p14:creationId xmlns:p14="http://schemas.microsoft.com/office/powerpoint/2010/main" val="297534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 txBox="1">
            <a:spLocks/>
          </p:cNvSpPr>
          <p:nvPr/>
        </p:nvSpPr>
        <p:spPr bwMode="auto">
          <a:xfrm>
            <a:off x="3654425" y="31750"/>
            <a:ext cx="49498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Исполнение майских указов Президента Российской Федерации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2413" y="1439863"/>
            <a:ext cx="8639175" cy="18543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ts val="23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ahoma" pitchFamily="34" charset="0"/>
                <a:cs typeface="Tahoma" pitchFamily="34" charset="0"/>
              </a:rPr>
              <a:t>Указ </a:t>
            </a:r>
            <a:r>
              <a:rPr lang="ru-RU" b="1" dirty="0">
                <a:latin typeface="Tahoma" pitchFamily="34" charset="0"/>
                <a:cs typeface="Tahoma" pitchFamily="34" charset="0"/>
              </a:rPr>
              <a:t>Президента Российской Федерации от 07 мая 2012 года № 597 </a:t>
            </a:r>
            <a:r>
              <a:rPr lang="ru-RU" dirty="0">
                <a:latin typeface="Tahoma" pitchFamily="34" charset="0"/>
                <a:cs typeface="Tahoma" pitchFamily="34" charset="0"/>
              </a:rPr>
              <a:t>«О мероприятиях по реализации государственной социальной политики»: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00" dirty="0">
              <a:latin typeface="Tahoma" pitchFamily="34" charset="0"/>
              <a:cs typeface="Tahoma" pitchFamily="34" charset="0"/>
            </a:endParaRPr>
          </a:p>
          <a:p>
            <a:pPr marL="285750" indent="-28575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реализовываются </a:t>
            </a:r>
            <a:r>
              <a:rPr lang="ru-RU" dirty="0">
                <a:latin typeface="Tahoma" pitchFamily="34" charset="0"/>
                <a:cs typeface="Tahoma" pitchFamily="34" charset="0"/>
              </a:rPr>
              <a:t>«дорожные карты» (план развития) в сфере образования и культуры, согласно которым средняя заработная плата в МОГО «Ухта»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составила: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508035"/>
              </p:ext>
            </p:extLst>
          </p:nvPr>
        </p:nvGraphicFramePr>
        <p:xfrm>
          <a:off x="611561" y="3656555"/>
          <a:ext cx="8208910" cy="175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4776"/>
                <a:gridCol w="2692067"/>
                <a:gridCol w="26920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ahoma" pitchFamily="34" charset="0"/>
                          <a:cs typeface="Tahoma" pitchFamily="34" charset="0"/>
                        </a:rPr>
                        <a:t>Категория</a:t>
                      </a:r>
                      <a:endParaRPr lang="ru-RU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ahoma" pitchFamily="34" charset="0"/>
                          <a:cs typeface="Tahoma" pitchFamily="34" charset="0"/>
                        </a:rPr>
                        <a:t>План (руб.)</a:t>
                      </a:r>
                      <a:endParaRPr lang="ru-RU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ahoma" pitchFamily="34" charset="0"/>
                          <a:cs typeface="Tahoma" pitchFamily="34" charset="0"/>
                        </a:rPr>
                        <a:t>Факт (руб.)</a:t>
                      </a:r>
                      <a:endParaRPr lang="ru-RU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cs typeface="Tahoma" pitchFamily="34" charset="0"/>
                        </a:rPr>
                        <a:t>Учитель</a:t>
                      </a:r>
                      <a:endParaRPr lang="ru-RU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ahoma" pitchFamily="34" charset="0"/>
                          <a:cs typeface="Tahoma" pitchFamily="34" charset="0"/>
                        </a:rPr>
                        <a:t>37 993</a:t>
                      </a:r>
                      <a:endParaRPr lang="ru-RU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ahoma" pitchFamily="34" charset="0"/>
                          <a:cs typeface="Tahoma" pitchFamily="34" charset="0"/>
                        </a:rPr>
                        <a:t>37 993</a:t>
                      </a:r>
                      <a:endParaRPr lang="ru-RU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cs typeface="Tahoma" pitchFamily="34" charset="0"/>
                        </a:rPr>
                        <a:t>Воспитатель</a:t>
                      </a:r>
                      <a:endParaRPr lang="ru-RU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ahoma" pitchFamily="34" charset="0"/>
                          <a:cs typeface="Tahoma" pitchFamily="34" charset="0"/>
                        </a:rPr>
                        <a:t>31 832</a:t>
                      </a:r>
                      <a:endParaRPr lang="ru-RU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ahoma" pitchFamily="34" charset="0"/>
                          <a:cs typeface="Tahoma" pitchFamily="34" charset="0"/>
                        </a:rPr>
                        <a:t>31 832</a:t>
                      </a:r>
                      <a:endParaRPr lang="ru-RU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cs typeface="Tahoma" pitchFamily="34" charset="0"/>
                        </a:rPr>
                        <a:t>Работник учреждения культуры</a:t>
                      </a:r>
                      <a:endParaRPr lang="ru-RU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ahoma" pitchFamily="34" charset="0"/>
                          <a:cs typeface="Tahoma" pitchFamily="34" charset="0"/>
                        </a:rPr>
                        <a:t>24 782</a:t>
                      </a:r>
                      <a:endParaRPr lang="ru-RU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ahoma" pitchFamily="34" charset="0"/>
                          <a:cs typeface="Tahoma" pitchFamily="34" charset="0"/>
                        </a:rPr>
                        <a:t>24 782</a:t>
                      </a:r>
                      <a:endParaRPr lang="ru-RU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70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 txBox="1">
            <a:spLocks/>
          </p:cNvSpPr>
          <p:nvPr/>
        </p:nvSpPr>
        <p:spPr bwMode="auto">
          <a:xfrm>
            <a:off x="3654425" y="31750"/>
            <a:ext cx="50942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Исполнение майских указов Президента Российской Федерации</a:t>
            </a:r>
          </a:p>
        </p:txBody>
      </p:sp>
      <p:sp>
        <p:nvSpPr>
          <p:cNvPr id="30724" name="TextBox 11"/>
          <p:cNvSpPr txBox="1">
            <a:spLocks noChangeArrowheads="1"/>
          </p:cNvSpPr>
          <p:nvPr/>
        </p:nvSpPr>
        <p:spPr bwMode="auto">
          <a:xfrm>
            <a:off x="1141413" y="149225"/>
            <a:ext cx="184731" cy="33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endParaRPr lang="ru-RU" sz="1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268760"/>
            <a:ext cx="8639175" cy="392671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8775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indent="182563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Указ </a:t>
            </a:r>
            <a:r>
              <a:rPr lang="ru-RU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Президента Российской Федерации от 07 мая 2012 года </a:t>
            </a:r>
            <a:r>
              <a:rPr lang="ru-RU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№ 599</a:t>
            </a:r>
          </a:p>
          <a:p>
            <a:pPr indent="182563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«О </a:t>
            </a:r>
            <a:r>
              <a:rPr lang="ru-RU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мерах по реализации государственной политики в области образования и науки»:</a:t>
            </a:r>
            <a:endParaRPr lang="en-US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indent="35560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для </a:t>
            </a:r>
            <a:r>
              <a:rPr lang="ru-RU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достижения к 2016 году 100 процентов доступности дошкольного образования для детей в возрасте от трёх до семи </a:t>
            </a: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лет:</a:t>
            </a:r>
            <a:endParaRPr lang="en-US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358775" lvl="1" indent="358775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введен в эксплуатацию МДОУ «Детский сад № 24 общеразвивающего вида» на 270 </a:t>
            </a: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мест;</a:t>
            </a:r>
            <a:endParaRPr lang="ru-RU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358775" lvl="1" indent="358775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продолжена реконструкция здания </a:t>
            </a:r>
            <a:r>
              <a:rPr lang="ru-RU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муниципального образовательного учреждения «Межшкольный учебный комбинат» МОГО «Ухта» под </a:t>
            </a: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МДОУ «Детский сад № 50 компенсирующего вида» на </a:t>
            </a:r>
            <a:r>
              <a:rPr lang="ru-RU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156 </a:t>
            </a: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мест;</a:t>
            </a:r>
            <a:endParaRPr lang="ru-RU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358775" lvl="1" indent="358775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открыт после капитального ремонта МДОУ «Детский сад № 102»  на 243 места</a:t>
            </a: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097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Заголовок 1"/>
          <p:cNvSpPr txBox="1">
            <a:spLocks/>
          </p:cNvSpPr>
          <p:nvPr/>
        </p:nvSpPr>
        <p:spPr bwMode="auto">
          <a:xfrm>
            <a:off x="3654425" y="31750"/>
            <a:ext cx="48783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Динамика основных параметров бюджета МОГО «Ухта» за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2011-2015 </a:t>
            </a:r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годы</a:t>
            </a:r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12757"/>
              </p:ext>
            </p:extLst>
          </p:nvPr>
        </p:nvGraphicFramePr>
        <p:xfrm>
          <a:off x="107950" y="887413"/>
          <a:ext cx="8928100" cy="585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Основные характеристики бюджета</a:t>
            </a:r>
          </a:p>
        </p:txBody>
      </p:sp>
      <p:sp>
        <p:nvSpPr>
          <p:cNvPr id="2870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18C1DE-AD17-42EB-8B48-B38965B1487F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smtClean="0">
              <a:solidFill>
                <a:prstClr val="black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809010"/>
              </p:ext>
            </p:extLst>
          </p:nvPr>
        </p:nvGraphicFramePr>
        <p:xfrm>
          <a:off x="250824" y="1341438"/>
          <a:ext cx="8281617" cy="16306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343203"/>
                <a:gridCol w="1906830"/>
                <a:gridCol w="2015792"/>
                <a:gridCol w="2015792"/>
              </a:tblGrid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2015 года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2015 года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Отклонение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3 568,6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3 481,2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-87,4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3 790,9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3 485,5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-305,4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-222,3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-4,3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218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68344" y="990600"/>
            <a:ext cx="954087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965893"/>
              </p:ext>
            </p:extLst>
          </p:nvPr>
        </p:nvGraphicFramePr>
        <p:xfrm>
          <a:off x="179512" y="3212976"/>
          <a:ext cx="8514947" cy="3708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5149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Динамика доходов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и расходов бюджета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4260566"/>
              </p:ext>
            </p:extLst>
          </p:nvPr>
        </p:nvGraphicFramePr>
        <p:xfrm>
          <a:off x="374650" y="4127500"/>
          <a:ext cx="8196263" cy="223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75656" y="6368413"/>
            <a:ext cx="240910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cs typeface="Tahoma" pitchFamily="34" charset="0"/>
              </a:rPr>
              <a:t>-----------</a:t>
            </a:r>
            <a:r>
              <a:rPr lang="ru-RU" sz="1400" b="1" dirty="0">
                <a:solidFill>
                  <a:prstClr val="black"/>
                </a:solidFill>
                <a:cs typeface="Tahoma" pitchFamily="34" charset="0"/>
              </a:rPr>
              <a:t>Факт-</a:t>
            </a:r>
            <a:r>
              <a:rPr lang="ru-RU" sz="1400" b="1" dirty="0" smtClean="0">
                <a:solidFill>
                  <a:prstClr val="black"/>
                </a:solidFill>
                <a:cs typeface="Tahoma" pitchFamily="34" charset="0"/>
              </a:rPr>
              <a:t>---------</a:t>
            </a:r>
            <a:endParaRPr lang="ru-RU" sz="1400" b="1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7984" y="6363018"/>
            <a:ext cx="1296144" cy="306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cs typeface="Tahoma" pitchFamily="34" charset="0"/>
              </a:rPr>
              <a:t>---План---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2738" y="3797300"/>
            <a:ext cx="954087" cy="30797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cs typeface="Tahoma" pitchFamily="34" charset="0"/>
              </a:rPr>
              <a:t>млн. руб.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10456" y="6376351"/>
            <a:ext cx="1224136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cs typeface="Tahoma" pitchFamily="34" charset="0"/>
              </a:rPr>
              <a:t>---</a:t>
            </a:r>
            <a:r>
              <a:rPr lang="ru-RU" sz="1400" b="1" dirty="0">
                <a:solidFill>
                  <a:prstClr val="black"/>
                </a:solidFill>
                <a:cs typeface="Tahoma" pitchFamily="34" charset="0"/>
              </a:rPr>
              <a:t>Факт-</a:t>
            </a:r>
            <a:r>
              <a:rPr lang="ru-RU" sz="1400" b="1" dirty="0" smtClean="0">
                <a:solidFill>
                  <a:prstClr val="black"/>
                </a:solidFill>
                <a:cs typeface="Tahoma" pitchFamily="34" charset="0"/>
              </a:rPr>
              <a:t>--</a:t>
            </a:r>
            <a:endParaRPr lang="ru-RU" sz="1400" b="1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5656" y="6105581"/>
            <a:ext cx="130982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cs typeface="Tahoma" pitchFamily="34" charset="0"/>
              </a:rPr>
              <a:t>2013 год</a:t>
            </a:r>
            <a:endParaRPr lang="ru-RU" sz="1400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16414" y="6105580"/>
            <a:ext cx="130982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cs typeface="Tahoma" pitchFamily="34" charset="0"/>
              </a:rPr>
              <a:t>2014 год</a:t>
            </a:r>
            <a:endParaRPr lang="ru-RU" sz="1400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4008" y="6105581"/>
            <a:ext cx="130982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cs typeface="Tahoma" pitchFamily="34" charset="0"/>
              </a:rPr>
              <a:t>2015 год</a:t>
            </a:r>
            <a:endParaRPr lang="ru-RU" sz="1400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8184" y="6105579"/>
            <a:ext cx="130982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cs typeface="Tahoma" pitchFamily="34" charset="0"/>
              </a:rPr>
              <a:t>2015 год</a:t>
            </a:r>
            <a:endParaRPr lang="ru-RU" sz="1400" dirty="0">
              <a:solidFill>
                <a:prstClr val="black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75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 txBox="1">
            <a:spLocks/>
          </p:cNvSpPr>
          <p:nvPr/>
        </p:nvSpPr>
        <p:spPr bwMode="auto">
          <a:xfrm>
            <a:off x="3654425" y="31750"/>
            <a:ext cx="502126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2412" y="2420888"/>
            <a:ext cx="8639175" cy="38728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5600" algn="ctr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ДОХОДЫ МОГО «УХТА»</a:t>
            </a:r>
            <a:endParaRPr lang="ru-RU" sz="25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01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 u="sng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Доходы бюджета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2000" y="1894822"/>
            <a:ext cx="2970162" cy="4924425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Налоговые доходы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Налог на доходы физических лиц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Доходы от акцизов на автомобильный и прямогонный бензин, дизельное топливо, моторные масла для дизельных и (или) карбюраторных (инжекторных) двигателей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Налоги на совокупный доход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Налог на имущество физических лиц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Земельный налог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Государственная пошлина по делам, рассматриваемым в судах общей юрисдикции, мировыми судьями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Государственная пошлина за выдачу разрешения на установку рекламной продукции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Государственная пошлина за выдачу специального разрешения на движение по автомобильным дорогам транспортных средств, осуществляющих перевозки опасных, тяжеловесных и (или) крупногабаритных грузов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52000" y="1043945"/>
            <a:ext cx="8640000" cy="432048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Доходы бюджета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724400" y="1476375"/>
            <a:ext cx="0" cy="42227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736725" y="1682750"/>
            <a:ext cx="0" cy="2159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758113" y="1703388"/>
            <a:ext cx="0" cy="2159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736725" y="1671638"/>
            <a:ext cx="6030913" cy="1111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356904" y="1893600"/>
            <a:ext cx="2790724" cy="4524315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Неналоговые доходы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Доходы от </a:t>
            </a:r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использования </a:t>
            </a: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имущества, находящегося в муниципальной собственности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Плата за негативное воздействие на окружающую среду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Доходы от оказания платных услуг получателями средств бюджетов городских округов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Доходы от компенсации затрат бюджетов городских округов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Доходы от реализации имущества, находящегося в муниципальной собственности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Доходы от продажи земельных участков, находящихся в муниципальной собственности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Платежи, взимаемые органами местного самоуправления городских округов за выполнение определенных функций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Штрафы, санкции, возмещение ущерба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25848" y="1893600"/>
            <a:ext cx="2566152" cy="2000548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Безвозмездные поступления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Дотации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Субсидии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Субвенции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Иные межбюджетные трансферты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Прочие безвозмездные поступления от юридических и физических лиц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379960"/>
              </p:ext>
            </p:extLst>
          </p:nvPr>
        </p:nvGraphicFramePr>
        <p:xfrm>
          <a:off x="250059" y="1255792"/>
          <a:ext cx="8686488" cy="51255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65414"/>
                <a:gridCol w="1512168"/>
                <a:gridCol w="1308906"/>
              </a:tblGrid>
              <a:tr h="856539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Нормативы отчислений</a:t>
                      </a:r>
                      <a:r>
                        <a:rPr lang="ru-RU" sz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до реформы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(2002 год)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Нормативы отчислений после реформы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(2015 год)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760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Налог на прибыль (доход) организаций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5,6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Налог на доходы физических лиц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37,88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021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Акцизы на спирт питьевой, водку, ликероводочные изделия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Налог на добычу полезных ископаемых в виде углеводородного сырья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183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Налог на добычу общераспространенных полезных ископаемых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Налог с продаж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134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Единый</a:t>
                      </a:r>
                      <a:r>
                        <a:rPr lang="ru-RU" sz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налог на вмененный доход для отдельных видов деятельности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60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Налог, взимаемый по упрощенной системе налогообложения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Единый сельскохозяйственный</a:t>
                      </a:r>
                      <a:r>
                        <a:rPr lang="ru-RU" sz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налог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Налог,</a:t>
                      </a:r>
                      <a:r>
                        <a:rPr lang="ru-RU" sz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взимаемый в связи с применением патентной системы налогообложения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183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Налог на имущество предприятий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Налог на имущество</a:t>
                      </a:r>
                      <a:r>
                        <a:rPr lang="ru-RU" sz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физических лиц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Земельный налог сельскохозяйственного назначения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Земельный налог на земли городов и поселков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Налоги, оставшиеся у местного самоуправления после реформы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48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ирог 9"/>
          <p:cNvSpPr/>
          <p:nvPr/>
        </p:nvSpPr>
        <p:spPr>
          <a:xfrm>
            <a:off x="2334159" y="1439116"/>
            <a:ext cx="4317922" cy="4317922"/>
          </a:xfrm>
          <a:prstGeom prst="pie">
            <a:avLst>
              <a:gd name="adj1" fmla="val 10762547"/>
              <a:gd name="adj2" fmla="val 1620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ирог 12"/>
          <p:cNvSpPr/>
          <p:nvPr/>
        </p:nvSpPr>
        <p:spPr>
          <a:xfrm>
            <a:off x="2520000" y="1620000"/>
            <a:ext cx="3960440" cy="3960440"/>
          </a:xfrm>
          <a:prstGeom prst="pie">
            <a:avLst>
              <a:gd name="adj1" fmla="val 10762547"/>
              <a:gd name="adj2" fmla="val 16200000"/>
            </a:avLst>
          </a:prstGeom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ирог 13"/>
          <p:cNvSpPr/>
          <p:nvPr/>
        </p:nvSpPr>
        <p:spPr>
          <a:xfrm rot="5400000">
            <a:off x="2521259" y="1418109"/>
            <a:ext cx="4317922" cy="4317922"/>
          </a:xfrm>
          <a:prstGeom prst="pie">
            <a:avLst>
              <a:gd name="adj1" fmla="val 10762547"/>
              <a:gd name="adj2" fmla="val 1620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ирог 15"/>
          <p:cNvSpPr/>
          <p:nvPr/>
        </p:nvSpPr>
        <p:spPr>
          <a:xfrm rot="5400000">
            <a:off x="2700000" y="1608570"/>
            <a:ext cx="3960440" cy="3960440"/>
          </a:xfrm>
          <a:prstGeom prst="pie">
            <a:avLst>
              <a:gd name="adj1" fmla="val 10762547"/>
              <a:gd name="adj2" fmla="val 16200000"/>
            </a:avLst>
          </a:prstGeom>
          <a:solidFill>
            <a:schemeClr val="accent2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ирог 16"/>
          <p:cNvSpPr/>
          <p:nvPr/>
        </p:nvSpPr>
        <p:spPr>
          <a:xfrm rot="16200000">
            <a:off x="2338255" y="1626241"/>
            <a:ext cx="4317922" cy="4317922"/>
          </a:xfrm>
          <a:prstGeom prst="pie">
            <a:avLst>
              <a:gd name="adj1" fmla="val 10762547"/>
              <a:gd name="adj2" fmla="val 1620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ирог 17"/>
          <p:cNvSpPr/>
          <p:nvPr/>
        </p:nvSpPr>
        <p:spPr>
          <a:xfrm rot="16200000">
            <a:off x="2516735" y="1804982"/>
            <a:ext cx="3960440" cy="3960440"/>
          </a:xfrm>
          <a:prstGeom prst="pie">
            <a:avLst>
              <a:gd name="adj1" fmla="val 10762547"/>
              <a:gd name="adj2" fmla="val 16200000"/>
            </a:avLst>
          </a:prstGeom>
          <a:solidFill>
            <a:schemeClr val="accent6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ирог 18"/>
          <p:cNvSpPr/>
          <p:nvPr/>
        </p:nvSpPr>
        <p:spPr>
          <a:xfrm rot="10800000">
            <a:off x="2509095" y="1626241"/>
            <a:ext cx="4317922" cy="4317922"/>
          </a:xfrm>
          <a:prstGeom prst="pie">
            <a:avLst>
              <a:gd name="adj1" fmla="val 10762547"/>
              <a:gd name="adj2" fmla="val 1620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ирог 19"/>
          <p:cNvSpPr/>
          <p:nvPr/>
        </p:nvSpPr>
        <p:spPr>
          <a:xfrm rot="10800000">
            <a:off x="2700000" y="1800000"/>
            <a:ext cx="3960440" cy="3960440"/>
          </a:xfrm>
          <a:prstGeom prst="pie">
            <a:avLst>
              <a:gd name="adj1" fmla="val 10762547"/>
              <a:gd name="adj2" fmla="val 16200000"/>
            </a:avLst>
          </a:prstGeom>
          <a:solidFill>
            <a:schemeClr val="accent3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36176" y="2388050"/>
            <a:ext cx="14782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Налог на</a:t>
            </a:r>
          </a:p>
          <a:p>
            <a:pPr algn="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доходы</a:t>
            </a:r>
          </a:p>
          <a:p>
            <a:pPr algn="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физических</a:t>
            </a:r>
          </a:p>
          <a:p>
            <a:pPr algn="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59039" y="3767647"/>
            <a:ext cx="1741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Транспортный</a:t>
            </a:r>
          </a:p>
          <a:p>
            <a:pPr algn="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налог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66865" y="3746654"/>
            <a:ext cx="1406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</a:t>
            </a:r>
          </a:p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налог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80220" y="2380141"/>
            <a:ext cx="14782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Налог на</a:t>
            </a:r>
          </a:p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имущество</a:t>
            </a:r>
          </a:p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физических</a:t>
            </a:r>
          </a:p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640107" y="1039006"/>
            <a:ext cx="684180" cy="68418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833933" y="1660966"/>
            <a:ext cx="684180" cy="68418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255958" y="2228036"/>
            <a:ext cx="684180" cy="68418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293895" y="1240766"/>
            <a:ext cx="684180" cy="68418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473048" y="2892890"/>
            <a:ext cx="684180" cy="68418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032146" y="5564863"/>
            <a:ext cx="1143877" cy="114387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928740" y="4090812"/>
            <a:ext cx="1143877" cy="114387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912710" y="4357423"/>
            <a:ext cx="1754532" cy="17545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5151281" y="781476"/>
            <a:ext cx="10262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Ставка налога</a:t>
            </a:r>
            <a:endParaRPr lang="ru-RU" sz="10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06324" y="759207"/>
            <a:ext cx="1965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стоимости имущества</a:t>
            </a:r>
          </a:p>
          <a:p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(жилые/нежилые помещения)</a:t>
            </a:r>
            <a:endParaRPr lang="ru-RU" sz="10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18830" y="1119486"/>
            <a:ext cx="7633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0,099%</a:t>
            </a:r>
          </a:p>
          <a:p>
            <a:pPr algn="ctr"/>
            <a:r>
              <a:rPr lang="ru-RU" sz="13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0,099%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65741" y="1519104"/>
            <a:ext cx="76334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0,299%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94349" y="1737423"/>
            <a:ext cx="7633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0,3%</a:t>
            </a:r>
          </a:p>
          <a:p>
            <a:pPr algn="ctr"/>
            <a:r>
              <a:rPr lang="ru-RU" sz="13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1,999%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39895" y="2260643"/>
            <a:ext cx="7633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0,5%</a:t>
            </a:r>
          </a:p>
          <a:p>
            <a:pPr algn="ctr"/>
            <a:r>
              <a:rPr lang="ru-RU" sz="13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1,999%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29274" y="2988197"/>
            <a:ext cx="7633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1,999%</a:t>
            </a:r>
          </a:p>
          <a:p>
            <a:r>
              <a:rPr lang="ru-RU" sz="13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1,999%</a:t>
            </a:r>
            <a:endParaRPr lang="ru-RU" sz="13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91766" y="4388584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0,3%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37449" y="5875191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1,5%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403892" y="4542191"/>
            <a:ext cx="7761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руб.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руб.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руб.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руб.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 руб.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75 руб.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150 руб.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95362" y="3511420"/>
            <a:ext cx="194316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Ставка налога</a:t>
            </a:r>
          </a:p>
          <a:p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кадастровой стоимости</a:t>
            </a:r>
          </a:p>
          <a:p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земельных участков</a:t>
            </a:r>
          </a:p>
          <a:p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занятых жилищным </a:t>
            </a:r>
          </a:p>
          <a:p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фондом,</a:t>
            </a:r>
          </a:p>
          <a:p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сельскохозяйственного </a:t>
            </a:r>
          </a:p>
          <a:p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назначения</a:t>
            </a:r>
          </a:p>
          <a:p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 приобретенных </a:t>
            </a:r>
          </a:p>
          <a:p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(предоставленных) для </a:t>
            </a:r>
          </a:p>
          <a:p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личного подсобного </a:t>
            </a:r>
          </a:p>
          <a:p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хозяйства, садоводства,</a:t>
            </a:r>
          </a:p>
          <a:p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огородничества,</a:t>
            </a:r>
          </a:p>
          <a:p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животноводства или </a:t>
            </a:r>
          </a:p>
          <a:p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дачного хозяйства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74099" y="1312223"/>
            <a:ext cx="58060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0,2%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4041" y="6167238"/>
            <a:ext cx="2028370" cy="6623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44868" y="6167238"/>
            <a:ext cx="2145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Налог поступает</a:t>
            </a: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бюджет Республики Коми</a:t>
            </a: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объеме 100 %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4041" y="3625620"/>
            <a:ext cx="2537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ставки налога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автомобили легковые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7598" y="4250084"/>
            <a:ext cx="1718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Мощность двигателя: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110676" y="4527083"/>
            <a:ext cx="12394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70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л.с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 – 85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л.с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85 – 100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л.с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 – 150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л.с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150 – 200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л.с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 – 250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л.с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свыше 250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л.с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4942" y="936469"/>
            <a:ext cx="1992437" cy="13850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59581" y="904587"/>
            <a:ext cx="18726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Налог поступает </a:t>
            </a: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бюджет МОГО «Ухта»</a:t>
            </a: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размере 20 % </a:t>
            </a: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бюджет </a:t>
            </a:r>
          </a:p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Коми</a:t>
            </a: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размере 80 %</a:t>
            </a:r>
          </a:p>
        </p:txBody>
      </p:sp>
      <p:sp>
        <p:nvSpPr>
          <p:cNvPr id="52" name="Овал 51"/>
          <p:cNvSpPr/>
          <p:nvPr/>
        </p:nvSpPr>
        <p:spPr>
          <a:xfrm>
            <a:off x="1730397" y="1174257"/>
            <a:ext cx="1754532" cy="17545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1752082" y="1249873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Ставка налога</a:t>
            </a:r>
            <a:endParaRPr lang="ru-RU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38671" y="1575705"/>
            <a:ext cx="13596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13 %</a:t>
            </a:r>
            <a:endParaRPr lang="ru-RU" sz="4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1404352" y="2231860"/>
            <a:ext cx="1368360" cy="136836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1455686" y="2660062"/>
            <a:ext cx="1242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отдельных </a:t>
            </a:r>
          </a:p>
          <a:p>
            <a:pPr algn="ctr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лучаях: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9%, 30%, 35%</a:t>
            </a:r>
            <a:endParaRPr lang="ru-RU" sz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095362" y="5760441"/>
            <a:ext cx="2028370" cy="6623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7151543" y="5752080"/>
            <a:ext cx="1907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Налог поступает</a:t>
            </a: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бюджет МОГО «Ухта»</a:t>
            </a: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объеме 100 %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232274" y="1174257"/>
            <a:ext cx="1827087" cy="6623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7232274" y="1226270"/>
            <a:ext cx="1872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Налог поступает</a:t>
            </a: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бюджет МОГО «Ухта»</a:t>
            </a: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объеме 100 %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239681" y="998654"/>
            <a:ext cx="11464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300 тыс. руб.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969134" y="1240766"/>
            <a:ext cx="1146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300</a:t>
            </a: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500 тыс. руб.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480440" y="1737423"/>
            <a:ext cx="1146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500</a:t>
            </a: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700 тыс. руб.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940138" y="2345146"/>
            <a:ext cx="102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700</a:t>
            </a:r>
          </a:p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1 млн. руб.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201266" y="3096480"/>
            <a:ext cx="12634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свыше 1 млн. руб.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129723" y="5828891"/>
            <a:ext cx="1029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отношении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ругих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емельных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участков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3654210" y="32390"/>
            <a:ext cx="446449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000" b="1" u="sng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Мы - </a:t>
            </a:r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налогоплательщики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35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6317796"/>
              </p:ext>
            </p:extLst>
          </p:nvPr>
        </p:nvGraphicFramePr>
        <p:xfrm>
          <a:off x="2225675" y="1839913"/>
          <a:ext cx="4522788" cy="287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6838" y="4922838"/>
            <a:ext cx="1871662" cy="5476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cs typeface="Tahoma" pitchFamily="34" charset="0"/>
              </a:rPr>
              <a:t>Налог на доходы физических лиц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3350" y="2960688"/>
            <a:ext cx="1846263" cy="7191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Налоги на совокупный доход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4313" y="1420813"/>
            <a:ext cx="1873250" cy="5461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cs typeface="Tahoma" pitchFamily="34" charset="0"/>
              </a:rPr>
              <a:t>Налоги на имущество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6600" y="1931263"/>
            <a:ext cx="142058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2011 год </a:t>
            </a:r>
            <a:r>
              <a:rPr lang="ru-RU" sz="1200" dirty="0">
                <a:cs typeface="Tahoma" pitchFamily="34" charset="0"/>
              </a:rPr>
              <a:t>– </a:t>
            </a:r>
            <a:r>
              <a:rPr lang="ru-RU" sz="1200" dirty="0" smtClean="0">
                <a:cs typeface="Tahoma" pitchFamily="34" charset="0"/>
              </a:rPr>
              <a:t>85,5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2012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105,7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2013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64,6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2014 </a:t>
            </a:r>
            <a:r>
              <a:rPr lang="ru-RU" sz="1200" dirty="0">
                <a:cs typeface="Tahoma" pitchFamily="34" charset="0"/>
              </a:rPr>
              <a:t>год – 66,6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>
                <a:cs typeface="Tahoma" pitchFamily="34" charset="0"/>
              </a:rPr>
              <a:t>2015 год – </a:t>
            </a:r>
            <a:r>
              <a:rPr lang="ru-RU" sz="1200" b="1" u="sng" dirty="0" smtClean="0">
                <a:cs typeface="Tahoma" pitchFamily="34" charset="0"/>
              </a:rPr>
              <a:t>59,4</a:t>
            </a:r>
            <a:endParaRPr lang="ru-RU" sz="1200" b="1" u="sng" dirty="0">
              <a:cs typeface="Tahom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86588" y="1196975"/>
            <a:ext cx="1873250" cy="5476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cs typeface="Tahoma" pitchFamily="34" charset="0"/>
              </a:rPr>
              <a:t>Доходы от продажи активов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650038" y="2989263"/>
            <a:ext cx="2466975" cy="6889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>
                <a:solidFill>
                  <a:schemeClr val="tx1"/>
                </a:solidFill>
                <a:cs typeface="Tahoma" pitchFamily="34" charset="0"/>
              </a:rPr>
              <a:t>Доходы от использования муниципального имущества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011988" y="4954588"/>
            <a:ext cx="1871662" cy="5476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Прочие доходы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63938" y="1236663"/>
            <a:ext cx="237276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 smtClean="0">
                <a:cs typeface="Tahoma" pitchFamily="34" charset="0"/>
              </a:rPr>
              <a:t>2015 </a:t>
            </a:r>
            <a:r>
              <a:rPr lang="ru-RU" sz="1400" b="1" u="sng" dirty="0">
                <a:cs typeface="Tahoma" pitchFamily="34" charset="0"/>
              </a:rPr>
              <a:t>год (млн. рублей)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62200" y="5232390"/>
            <a:ext cx="4336444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>
                <a:cs typeface="Tahoma" pitchFamily="34" charset="0"/>
              </a:rPr>
              <a:t>Налоговые и неналоговые доходы (ВСЕГО</a:t>
            </a:r>
            <a:r>
              <a:rPr lang="ru-RU" sz="1400" b="1" u="sng" dirty="0" smtClean="0">
                <a:cs typeface="Tahoma" pitchFamily="34" charset="0"/>
              </a:rPr>
              <a:t>):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2011 год – </a:t>
            </a:r>
            <a:r>
              <a:rPr lang="ru-RU" sz="1400" dirty="0" smtClean="0">
                <a:cs typeface="Tahoma" pitchFamily="34" charset="0"/>
              </a:rPr>
              <a:t>1756,8</a:t>
            </a:r>
            <a:endParaRPr lang="ru-RU" sz="1400" dirty="0">
              <a:cs typeface="Tahoma" pitchFamily="34" charset="0"/>
            </a:endParaRP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2012 год – </a:t>
            </a:r>
            <a:r>
              <a:rPr lang="ru-RU" sz="1400" dirty="0" smtClean="0">
                <a:cs typeface="Tahoma" pitchFamily="34" charset="0"/>
              </a:rPr>
              <a:t>1885,2 </a:t>
            </a:r>
            <a:endParaRPr lang="ru-RU" sz="1400" dirty="0">
              <a:cs typeface="Tahoma" pitchFamily="34" charset="0"/>
            </a:endParaRP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2013 год – </a:t>
            </a:r>
            <a:r>
              <a:rPr lang="ru-RU" sz="1400" dirty="0" smtClean="0">
                <a:cs typeface="Tahoma" pitchFamily="34" charset="0"/>
              </a:rPr>
              <a:t>1973,3 </a:t>
            </a:r>
            <a:endParaRPr lang="ru-RU" sz="1400" dirty="0">
              <a:cs typeface="Tahoma" pitchFamily="34" charset="0"/>
            </a:endParaRP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2014 год – </a:t>
            </a:r>
            <a:r>
              <a:rPr lang="ru-RU" sz="1400" dirty="0" smtClean="0">
                <a:cs typeface="Tahoma" pitchFamily="34" charset="0"/>
              </a:rPr>
              <a:t>1440,2</a:t>
            </a:r>
            <a:endParaRPr lang="ru-RU" sz="1400" dirty="0">
              <a:cs typeface="Tahoma" pitchFamily="34" charset="0"/>
            </a:endParaRP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>
                <a:cs typeface="Tahoma" pitchFamily="34" charset="0"/>
              </a:rPr>
              <a:t>2015 год – </a:t>
            </a:r>
            <a:r>
              <a:rPr lang="ru-RU" sz="1400" b="1" u="sng" dirty="0" smtClean="0">
                <a:cs typeface="Tahoma" pitchFamily="34" charset="0"/>
              </a:rPr>
              <a:t>1376,1</a:t>
            </a:r>
            <a:r>
              <a:rPr lang="ru-RU" sz="1400" dirty="0">
                <a:cs typeface="Tahoma" pitchFamily="34" charset="0"/>
              </a:rPr>
              <a:t>	</a:t>
            </a:r>
            <a:endParaRPr lang="ru-RU" sz="1400" dirty="0" smtClean="0">
              <a:cs typeface="Tahoma" pitchFamily="34" charset="0"/>
            </a:endParaRPr>
          </a:p>
        </p:txBody>
      </p:sp>
      <p:cxnSp>
        <p:nvCxnSpPr>
          <p:cNvPr id="26" name="Соединительная линия уступом 25"/>
          <p:cNvCxnSpPr/>
          <p:nvPr/>
        </p:nvCxnSpPr>
        <p:spPr>
          <a:xfrm rot="5400000" flipH="1" flipV="1">
            <a:off x="5959213" y="1894151"/>
            <a:ext cx="1526113" cy="579438"/>
          </a:xfrm>
          <a:prstGeom prst="bentConnector3">
            <a:avLst>
              <a:gd name="adj1" fmla="val 2269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/>
          <p:nvPr/>
        </p:nvCxnSpPr>
        <p:spPr>
          <a:xfrm>
            <a:off x="5300184" y="4273925"/>
            <a:ext cx="1711804" cy="876094"/>
          </a:xfrm>
          <a:prstGeom prst="bentConnector3">
            <a:avLst>
              <a:gd name="adj1" fmla="val -274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оединительная линия уступом 44"/>
          <p:cNvCxnSpPr/>
          <p:nvPr/>
        </p:nvCxnSpPr>
        <p:spPr>
          <a:xfrm>
            <a:off x="2078038" y="1577975"/>
            <a:ext cx="4292600" cy="1065213"/>
          </a:xfrm>
          <a:prstGeom prst="bentConnector3">
            <a:avLst>
              <a:gd name="adj1" fmla="val 992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оединительная линия уступом 48"/>
          <p:cNvCxnSpPr>
            <a:endCxn id="7" idx="3"/>
          </p:cNvCxnSpPr>
          <p:nvPr/>
        </p:nvCxnSpPr>
        <p:spPr>
          <a:xfrm rot="5400000">
            <a:off x="1504156" y="4144169"/>
            <a:ext cx="1516063" cy="58737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ная линия уступом 50"/>
          <p:cNvCxnSpPr/>
          <p:nvPr/>
        </p:nvCxnSpPr>
        <p:spPr>
          <a:xfrm rot="10800000" flipV="1">
            <a:off x="1979613" y="2125663"/>
            <a:ext cx="3313112" cy="1303337"/>
          </a:xfrm>
          <a:prstGeom prst="bentConnector3">
            <a:avLst>
              <a:gd name="adj1" fmla="val 942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9" name="TextBox 38"/>
          <p:cNvSpPr txBox="1">
            <a:spLocks noChangeArrowheads="1"/>
          </p:cNvSpPr>
          <p:nvPr/>
        </p:nvSpPr>
        <p:spPr bwMode="auto">
          <a:xfrm>
            <a:off x="3600450" y="0"/>
            <a:ext cx="5457825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СТРУКТУРА НАЛОГОВЫХ И НЕНАЛОГОВЫХ ДОХОДОВ БЮДЖЕТА МОГО «УХТА»</a:t>
            </a:r>
          </a:p>
          <a:p>
            <a:endParaRPr lang="ru-RU" sz="2300" b="1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37910" name="Picture 2" descr="C:\Documents and Settings\ahmedova\Рабочий стол\Логотип_новый_без_текст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" y="0"/>
            <a:ext cx="22923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23184" y="3734534"/>
            <a:ext cx="1518364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2011 год </a:t>
            </a:r>
            <a:r>
              <a:rPr lang="ru-RU" sz="1200" dirty="0">
                <a:cs typeface="Tahoma" pitchFamily="34" charset="0"/>
              </a:rPr>
              <a:t>– </a:t>
            </a:r>
            <a:r>
              <a:rPr lang="ru-RU" sz="1200" dirty="0" smtClean="0">
                <a:cs typeface="Tahoma" pitchFamily="34" charset="0"/>
              </a:rPr>
              <a:t>177,0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2012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227,5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2013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233,4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2014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243,8</a:t>
            </a:r>
            <a:endParaRPr lang="ru-RU" sz="1200" dirty="0"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>
                <a:cs typeface="Tahoma" pitchFamily="34" charset="0"/>
              </a:rPr>
              <a:t>2015 год – </a:t>
            </a:r>
            <a:r>
              <a:rPr lang="ru-RU" sz="1200" b="1" u="sng" dirty="0" smtClean="0">
                <a:cs typeface="Tahoma" pitchFamily="34" charset="0"/>
              </a:rPr>
              <a:t>242,6</a:t>
            </a:r>
            <a:endParaRPr lang="ru-RU" sz="1200" b="1" u="sng" dirty="0"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0647" y="5610225"/>
            <a:ext cx="1518364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2011 год </a:t>
            </a:r>
            <a:r>
              <a:rPr lang="ru-RU" sz="1200" dirty="0">
                <a:cs typeface="Tahoma" pitchFamily="34" charset="0"/>
              </a:rPr>
              <a:t>– </a:t>
            </a:r>
            <a:r>
              <a:rPr lang="ru-RU" sz="1200" dirty="0" smtClean="0">
                <a:cs typeface="Tahoma" pitchFamily="34" charset="0"/>
              </a:rPr>
              <a:t>928,5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2012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1074,8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2013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1259,9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2014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784,6</a:t>
            </a:r>
            <a:endParaRPr lang="ru-RU" sz="1200" dirty="0"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>
                <a:cs typeface="Tahoma" pitchFamily="34" charset="0"/>
              </a:rPr>
              <a:t>2015 год – </a:t>
            </a:r>
            <a:r>
              <a:rPr lang="ru-RU" sz="1200" b="1" u="sng" dirty="0" smtClean="0">
                <a:cs typeface="Tahoma" pitchFamily="34" charset="0"/>
              </a:rPr>
              <a:t>732,4</a:t>
            </a:r>
            <a:endParaRPr lang="ru-RU" sz="1200" b="1" u="sng" dirty="0"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37528" y="1788360"/>
            <a:ext cx="142058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2011 год </a:t>
            </a:r>
            <a:r>
              <a:rPr lang="ru-RU" sz="1200" dirty="0">
                <a:cs typeface="Tahoma" pitchFamily="34" charset="0"/>
              </a:rPr>
              <a:t>– </a:t>
            </a:r>
            <a:r>
              <a:rPr lang="ru-RU" sz="1200" dirty="0" smtClean="0">
                <a:cs typeface="Tahoma" pitchFamily="34" charset="0"/>
              </a:rPr>
              <a:t>224,8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2012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252,4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2013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196,9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2014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128,1</a:t>
            </a:r>
            <a:endParaRPr lang="ru-RU" sz="1200" dirty="0"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>
                <a:cs typeface="Tahoma" pitchFamily="34" charset="0"/>
              </a:rPr>
              <a:t>2015 год – </a:t>
            </a:r>
            <a:r>
              <a:rPr lang="ru-RU" sz="1200" b="1" u="sng" dirty="0" smtClean="0">
                <a:cs typeface="Tahoma" pitchFamily="34" charset="0"/>
              </a:rPr>
              <a:t>91,0</a:t>
            </a:r>
            <a:endParaRPr lang="ru-RU" sz="1200" b="1" u="sng" dirty="0"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73234" y="3766094"/>
            <a:ext cx="1518364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2011 год </a:t>
            </a:r>
            <a:r>
              <a:rPr lang="ru-RU" sz="1200" dirty="0">
                <a:cs typeface="Tahoma" pitchFamily="34" charset="0"/>
              </a:rPr>
              <a:t>– </a:t>
            </a:r>
            <a:r>
              <a:rPr lang="ru-RU" sz="1200" dirty="0" smtClean="0">
                <a:cs typeface="Tahoma" pitchFamily="34" charset="0"/>
              </a:rPr>
              <a:t>191,6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2012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173,6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2013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162,5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2014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154,6</a:t>
            </a:r>
            <a:endParaRPr lang="ru-RU" sz="1200" dirty="0"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>
                <a:cs typeface="Tahoma" pitchFamily="34" charset="0"/>
              </a:rPr>
              <a:t>2015 год – </a:t>
            </a:r>
            <a:r>
              <a:rPr lang="ru-RU" sz="1200" b="1" u="sng" dirty="0" smtClean="0">
                <a:cs typeface="Tahoma" pitchFamily="34" charset="0"/>
              </a:rPr>
              <a:t>183,7</a:t>
            </a:r>
            <a:endParaRPr lang="ru-RU" sz="1200" b="1" u="sng" dirty="0"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12922" y="5633594"/>
            <a:ext cx="142058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2011 год </a:t>
            </a:r>
            <a:r>
              <a:rPr lang="ru-RU" sz="1200" dirty="0">
                <a:cs typeface="Tahoma" pitchFamily="34" charset="0"/>
              </a:rPr>
              <a:t>– </a:t>
            </a:r>
            <a:r>
              <a:rPr lang="ru-RU" sz="1200" dirty="0" smtClean="0">
                <a:cs typeface="Tahoma" pitchFamily="34" charset="0"/>
              </a:rPr>
              <a:t>149,4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2012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51,2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2013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56,0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2014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62,5</a:t>
            </a:r>
            <a:endParaRPr lang="ru-RU" sz="1200" dirty="0"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>
                <a:cs typeface="Tahoma" pitchFamily="34" charset="0"/>
              </a:rPr>
              <a:t>2015 год – </a:t>
            </a:r>
            <a:r>
              <a:rPr lang="ru-RU" sz="1200" b="1" u="sng" dirty="0" smtClean="0">
                <a:cs typeface="Tahoma" pitchFamily="34" charset="0"/>
              </a:rPr>
              <a:t>67,0</a:t>
            </a:r>
            <a:endParaRPr lang="ru-RU" sz="1200" b="1" u="sng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63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Заголовок 1"/>
          <p:cNvSpPr txBox="1">
            <a:spLocks/>
          </p:cNvSpPr>
          <p:nvPr/>
        </p:nvSpPr>
        <p:spPr bwMode="auto">
          <a:xfrm>
            <a:off x="3635375" y="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Структура доходов бюджета</a:t>
            </a:r>
          </a:p>
        </p:txBody>
      </p:sp>
      <p:graphicFrame>
        <p:nvGraphicFramePr>
          <p:cNvPr id="3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4075087"/>
              </p:ext>
            </p:extLst>
          </p:nvPr>
        </p:nvGraphicFramePr>
        <p:xfrm>
          <a:off x="3110632" y="1463576"/>
          <a:ext cx="2995612" cy="513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0079980"/>
              </p:ext>
            </p:extLst>
          </p:nvPr>
        </p:nvGraphicFramePr>
        <p:xfrm>
          <a:off x="50800" y="1463675"/>
          <a:ext cx="3101975" cy="504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0596826"/>
              </p:ext>
            </p:extLst>
          </p:nvPr>
        </p:nvGraphicFramePr>
        <p:xfrm>
          <a:off x="5937250" y="1535113"/>
          <a:ext cx="2982913" cy="470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8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6FF084-76AD-462B-A355-FAC841F457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2580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Прямоугольник 2"/>
          <p:cNvSpPr>
            <a:spLocks noChangeArrowheads="1"/>
          </p:cNvSpPr>
          <p:nvPr/>
        </p:nvSpPr>
        <p:spPr bwMode="auto">
          <a:xfrm>
            <a:off x="468313" y="1123950"/>
            <a:ext cx="852646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ahoma" pitchFamily="34" charset="0"/>
                <a:cs typeface="Tahoma" pitchFamily="34" charset="0"/>
              </a:rPr>
              <a:t>Уважаемые жители города Ухта!</a:t>
            </a:r>
          </a:p>
          <a:p>
            <a:pPr algn="ctr"/>
            <a:endParaRPr lang="ru-RU" dirty="0">
              <a:latin typeface="Calibri" pitchFamily="34" charset="0"/>
            </a:endParaRPr>
          </a:p>
          <a:p>
            <a:pPr algn="just"/>
            <a:r>
              <a:rPr lang="ru-RU" dirty="0">
                <a:latin typeface="Calibri" pitchFamily="34" charset="0"/>
              </a:rPr>
              <a:t>	</a:t>
            </a:r>
            <a:r>
              <a:rPr lang="ru-RU" dirty="0">
                <a:latin typeface="Tahoma" pitchFamily="34" charset="0"/>
                <a:cs typeface="Tahoma" pitchFamily="34" charset="0"/>
              </a:rPr>
              <a:t>Представляем вашему вниманию «Бюджет для граждан», который познакомит вас с основными положениями отчета об исполнении бюджета МОГО «Ухта» за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2015 </a:t>
            </a:r>
            <a:r>
              <a:rPr lang="ru-RU" dirty="0">
                <a:latin typeface="Tahoma" pitchFamily="34" charset="0"/>
                <a:cs typeface="Tahoma" pitchFamily="34" charset="0"/>
              </a:rPr>
              <a:t>год. </a:t>
            </a:r>
          </a:p>
          <a:p>
            <a:pPr algn="just"/>
            <a:r>
              <a:rPr lang="ru-RU" dirty="0">
                <a:latin typeface="Tahoma" pitchFamily="34" charset="0"/>
                <a:cs typeface="Tahoma" pitchFamily="34" charset="0"/>
              </a:rPr>
              <a:t>	Информация в доступной форме знакомит вас с основными характеристиками бюджета МОГО «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Ухта», достигнутыми целями и  </a:t>
            </a:r>
            <a:r>
              <a:rPr lang="ru-RU" dirty="0">
                <a:latin typeface="Tahoma" pitchFamily="34" charset="0"/>
                <a:cs typeface="Tahoma" pitchFamily="34" charset="0"/>
              </a:rPr>
              <a:t>выполненными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задачами. </a:t>
            </a:r>
            <a:r>
              <a:rPr lang="ru-RU" dirty="0">
                <a:latin typeface="Tahoma" pitchFamily="34" charset="0"/>
                <a:cs typeface="Tahoma" pitchFamily="34" charset="0"/>
              </a:rPr>
              <a:t>	</a:t>
            </a:r>
            <a:endParaRPr lang="ru-RU" dirty="0" smtClean="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dirty="0" smtClean="0">
                <a:latin typeface="Tahoma" pitchFamily="34" charset="0"/>
                <a:cs typeface="Tahoma" pitchFamily="34" charset="0"/>
              </a:rPr>
              <a:t>             Разработка </a:t>
            </a:r>
            <a:r>
              <a:rPr lang="ru-RU" dirty="0">
                <a:latin typeface="Tahoma" pitchFamily="34" charset="0"/>
                <a:cs typeface="Tahoma" pitchFamily="34" charset="0"/>
              </a:rPr>
              <a:t>информационного ресурса «Бюджет для граждан» является одним из важных направлений бюджетной политики, нацеленной на повышение прозрачности, открытости бюджета и бюджетного процесса. </a:t>
            </a:r>
          </a:p>
          <a:p>
            <a:pPr algn="just"/>
            <a:r>
              <a:rPr lang="ru-RU" dirty="0">
                <a:latin typeface="Tahoma" pitchFamily="34" charset="0"/>
                <a:cs typeface="Tahoma" pitchFamily="34" charset="0"/>
              </a:rPr>
              <a:t>	«Бюджет для граждан» нацелен на получение обратной связи от населения, которому интересны проблемы муниципального образования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algn="just"/>
            <a:endParaRPr lang="ru-RU" dirty="0">
              <a:latin typeface="Tahoma" pitchFamily="34" charset="0"/>
              <a:cs typeface="Tahoma" pitchFamily="34" charset="0"/>
            </a:endParaRPr>
          </a:p>
          <a:p>
            <a:pPr algn="r"/>
            <a:r>
              <a:rPr lang="ru-RU" dirty="0">
                <a:latin typeface="Tahoma" pitchFamily="34" charset="0"/>
                <a:cs typeface="Tahoma" pitchFamily="34" charset="0"/>
              </a:rPr>
              <a:t>С уважением, </a:t>
            </a:r>
          </a:p>
          <a:p>
            <a:pPr algn="r"/>
            <a:r>
              <a:rPr lang="ru-RU" dirty="0">
                <a:latin typeface="Tahoma" pitchFamily="34" charset="0"/>
                <a:cs typeface="Tahoma" pitchFamily="34" charset="0"/>
              </a:rPr>
              <a:t>руководитель администрации МОГО «Ухта» </a:t>
            </a:r>
          </a:p>
          <a:p>
            <a:pPr algn="r"/>
            <a:r>
              <a:rPr lang="ru-RU" dirty="0" smtClean="0">
                <a:latin typeface="Tahoma" pitchFamily="34" charset="0"/>
                <a:cs typeface="Tahoma" pitchFamily="34" charset="0"/>
              </a:rPr>
              <a:t>А.Е.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Бусырев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pPr>
                <a:defRPr/>
              </a:pPr>
              <a:t>2</a:t>
            </a:fld>
            <a:endParaRPr lang="ru-RU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8" name="Заголовок 1"/>
          <p:cNvSpPr txBox="1">
            <a:spLocks/>
          </p:cNvSpPr>
          <p:nvPr/>
        </p:nvSpPr>
        <p:spPr bwMode="auto">
          <a:xfrm>
            <a:off x="3654425" y="31750"/>
            <a:ext cx="48783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Динамика изменения налоговых и неналоговых доходов бюджета</a:t>
            </a:r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899170"/>
              </p:ext>
            </p:extLst>
          </p:nvPr>
        </p:nvGraphicFramePr>
        <p:xfrm>
          <a:off x="197108" y="1211262"/>
          <a:ext cx="8820150" cy="4521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4500" y="903288"/>
            <a:ext cx="1081088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4159" y="5733256"/>
            <a:ext cx="8640763" cy="738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Потери бюджета МОГО «Ухта» по налоговым и неналоговым доходам связаны со снижением поступлений по налогу на доходы физических лиц и доходов от продажи материальных и нематериальных активов.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Прочие безвозмездные поступления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3796" name="Picture 4" descr="http://newtariffs.ru/files/photos/lukoil-komi%20%D1%82%D0%B0%D1%80%D0%B8%D1%84%D1%8B%20%D0%A4%D0%90%D0%A1%20%D1%86%D0%B5%D0%BD%D1%8B%20%D0%BD%D0%B0%20%D0%B3%D0%B0%D0%B7%20%D0%BF%D0%BE%D0%BF%D1%83%D1%82%D0%BD%D1%8B%D0%B9%20%D0%BD%D0%B5%D1%84%D1%82%D1%8F%D0%BD%D0%BE%D0%B9%20%D0%B3%D0%B0%D0%B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6" y="2122251"/>
            <a:ext cx="1621794" cy="201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91917" y="2204864"/>
            <a:ext cx="66096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ahoma" pitchFamily="34" charset="0"/>
                <a:cs typeface="Tahoma" pitchFamily="34" charset="0"/>
              </a:rPr>
              <a:t>Соглашение о взаимном сотрудничестве между администрацией МОГО «Ухта» и ООО «Лукойл-Коми» </a:t>
            </a:r>
          </a:p>
          <a:p>
            <a:pPr algn="just"/>
            <a:r>
              <a:rPr lang="ru-RU" sz="1600" dirty="0" smtClean="0">
                <a:latin typeface="Tahoma" pitchFamily="34" charset="0"/>
                <a:cs typeface="Tahoma" pitchFamily="34" charset="0"/>
              </a:rPr>
              <a:t>(соглашение от 20.04.2015 № 15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Y0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931) – </a:t>
            </a: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12,4 млн. рублей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;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2341" y="1503194"/>
            <a:ext cx="84899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ahoma" pitchFamily="34" charset="0"/>
                <a:cs typeface="Tahoma" pitchFamily="34" charset="0"/>
              </a:rPr>
              <a:t>Прочие безвозмездные поступления за 2015 год составили </a:t>
            </a: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58,5 млн. рублей:</a:t>
            </a:r>
            <a:endParaRPr lang="en-US" sz="1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91918" y="3309093"/>
            <a:ext cx="66096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ahoma" pitchFamily="34" charset="0"/>
                <a:cs typeface="Tahoma" pitchFamily="34" charset="0"/>
              </a:rPr>
              <a:t>Соглашение о сотрудничестве между ОАО «ЛУКОЙЛ» и Правительством Республики Коми от 13.08.2015 № 09-15С/2015    –  </a:t>
            </a: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46,1 млн. рублей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.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30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Мероприятия в рамках соглашений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3796" name="Picture 4" descr="http://newtariffs.ru/files/photos/lukoil-komi%20%D1%82%D0%B0%D1%80%D0%B8%D1%84%D1%8B%20%D0%A4%D0%90%D0%A1%20%D1%86%D0%B5%D0%BD%D1%8B%20%D0%BD%D0%B0%20%D0%B3%D0%B0%D0%B7%20%D0%BF%D0%BE%D0%BF%D1%83%D1%82%D0%BD%D1%8B%D0%B9%20%D0%BD%D0%B5%D1%84%D1%82%D1%8F%D0%BD%D0%BE%D0%B9%20%D0%B3%D0%B0%D0%B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850" y="149225"/>
            <a:ext cx="569250" cy="63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130411"/>
            <a:ext cx="62377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1) Соглашение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от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20.04.2015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№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15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Y0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931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788477"/>
              </p:ext>
            </p:extLst>
          </p:nvPr>
        </p:nvGraphicFramePr>
        <p:xfrm>
          <a:off x="128831" y="1375424"/>
          <a:ext cx="8856984" cy="49402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32"/>
                <a:gridCol w="3816424"/>
                <a:gridCol w="1152128"/>
                <a:gridCol w="1224136"/>
                <a:gridCol w="1368152"/>
                <a:gridCol w="1008112"/>
              </a:tblGrid>
              <a:tr h="932068"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 smtClean="0">
                          <a:latin typeface="Tahoma" pitchFamily="34" charset="0"/>
                          <a:cs typeface="Tahoma" pitchFamily="34" charset="0"/>
                        </a:rPr>
                        <a:t>№</a:t>
                      </a:r>
                      <a:endParaRPr lang="ru-RU" sz="115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 smtClean="0">
                          <a:latin typeface="Tahoma" pitchFamily="34" charset="0"/>
                          <a:cs typeface="Tahoma" pitchFamily="34" charset="0"/>
                        </a:rPr>
                        <a:t>Наименование</a:t>
                      </a:r>
                      <a:endParaRPr lang="ru-RU" sz="115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dirty="0" smtClean="0">
                          <a:latin typeface="Tahoma" pitchFamily="34" charset="0"/>
                          <a:cs typeface="Tahoma" pitchFamily="34" charset="0"/>
                        </a:rPr>
                        <a:t>Утвержденные бюджетные назначения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dirty="0" smtClean="0">
                          <a:latin typeface="Tahoma" pitchFamily="34" charset="0"/>
                          <a:cs typeface="Tahoma" pitchFamily="34" charset="0"/>
                        </a:rPr>
                        <a:t>(млн. рублей)</a:t>
                      </a:r>
                    </a:p>
                    <a:p>
                      <a:pPr algn="ctr"/>
                      <a:endParaRPr lang="ru-RU" sz="115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 smtClean="0">
                          <a:latin typeface="Tahoma" pitchFamily="34" charset="0"/>
                          <a:cs typeface="Tahoma" pitchFamily="34" charset="0"/>
                        </a:rPr>
                        <a:t>Исполнение </a:t>
                      </a:r>
                    </a:p>
                    <a:p>
                      <a:pPr algn="ctr"/>
                      <a:r>
                        <a:rPr lang="ru-RU" sz="1150" b="1" dirty="0" smtClean="0">
                          <a:latin typeface="Tahoma" pitchFamily="34" charset="0"/>
                          <a:cs typeface="Tahoma" pitchFamily="34" charset="0"/>
                        </a:rPr>
                        <a:t>(млн. рублей)</a:t>
                      </a:r>
                      <a:endParaRPr lang="ru-RU" sz="115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dirty="0" smtClean="0">
                          <a:latin typeface="Tahoma" pitchFamily="34" charset="0"/>
                          <a:cs typeface="Tahoma" pitchFamily="34" charset="0"/>
                        </a:rPr>
                        <a:t>Неисполненные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dirty="0" smtClean="0">
                          <a:latin typeface="Tahoma" pitchFamily="34" charset="0"/>
                          <a:cs typeface="Tahoma" pitchFamily="34" charset="0"/>
                        </a:rPr>
                        <a:t> (млн. рублей)</a:t>
                      </a:r>
                    </a:p>
                    <a:p>
                      <a:pPr algn="ctr"/>
                      <a:endParaRPr lang="ru-RU" sz="115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 smtClean="0">
                          <a:latin typeface="Tahoma" pitchFamily="34" charset="0"/>
                          <a:cs typeface="Tahoma" pitchFamily="34" charset="0"/>
                        </a:rPr>
                        <a:t>Процент исполнения</a:t>
                      </a:r>
                    </a:p>
                    <a:p>
                      <a:pPr algn="ctr"/>
                      <a:r>
                        <a:rPr lang="ru-RU" sz="1150" b="1" dirty="0" smtClean="0">
                          <a:latin typeface="Tahoma" pitchFamily="34" charset="0"/>
                          <a:cs typeface="Tahoma" pitchFamily="34" charset="0"/>
                        </a:rPr>
                        <a:t>(%)</a:t>
                      </a:r>
                      <a:endParaRPr lang="ru-RU" sz="115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</a:tr>
              <a:tr h="243028"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 smtClean="0"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  <a:endParaRPr lang="ru-RU" sz="115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 smtClean="0"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endParaRPr lang="ru-RU" sz="115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 smtClean="0"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  <a:endParaRPr lang="ru-RU" sz="115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 smtClean="0"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  <a:endParaRPr lang="ru-RU" sz="115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 smtClean="0"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  <a:endParaRPr lang="ru-RU" sz="115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 smtClean="0">
                          <a:latin typeface="Tahoma" pitchFamily="34" charset="0"/>
                          <a:cs typeface="Tahoma" pitchFamily="34" charset="0"/>
                        </a:rPr>
                        <a:t>6</a:t>
                      </a:r>
                      <a:endParaRPr lang="ru-RU" sz="115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</a:tr>
              <a:tr h="415288"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  <a:endParaRPr lang="ru-RU" sz="115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1150" baseline="0" dirty="0" smtClean="0">
                          <a:latin typeface="Tahoma" pitchFamily="34" charset="0"/>
                          <a:cs typeface="Tahoma" pitchFamily="34" charset="0"/>
                        </a:rPr>
                        <a:t>Приобретение кабинетов, оборудования и инвентаря для образовательного процесса МОУ "СОШ № 2"</a:t>
                      </a:r>
                      <a:endParaRPr lang="ru-RU" sz="115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ahoma" pitchFamily="34" charset="0"/>
                          <a:cs typeface="Tahoma" pitchFamily="34" charset="0"/>
                        </a:rPr>
                        <a:t>9,0</a:t>
                      </a:r>
                      <a:endParaRPr lang="ru-RU" sz="115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ahoma" pitchFamily="34" charset="0"/>
                          <a:cs typeface="Tahoma" pitchFamily="34" charset="0"/>
                        </a:rPr>
                        <a:t>9,0</a:t>
                      </a:r>
                      <a:endParaRPr lang="ru-RU" sz="115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endParaRPr lang="ru-RU" sz="115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  <a:endParaRPr lang="ru-RU" sz="115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</a:tr>
              <a:tr h="415288"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endParaRPr lang="ru-RU" sz="115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1150" baseline="0" dirty="0" smtClean="0">
                          <a:latin typeface="Tahoma" pitchFamily="34" charset="0"/>
                          <a:cs typeface="Tahoma" pitchFamily="34" charset="0"/>
                        </a:rPr>
                        <a:t>Приобретение и установка окон в МОУ "НОШ № 23" п. Ярега</a:t>
                      </a:r>
                      <a:endParaRPr lang="ru-RU" sz="115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ahoma" pitchFamily="34" charset="0"/>
                          <a:cs typeface="Tahoma" pitchFamily="34" charset="0"/>
                        </a:rPr>
                        <a:t>1,8</a:t>
                      </a:r>
                      <a:endParaRPr lang="ru-RU" sz="115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ahoma" pitchFamily="34" charset="0"/>
                          <a:cs typeface="Tahoma" pitchFamily="34" charset="0"/>
                        </a:rPr>
                        <a:t>1,8</a:t>
                      </a:r>
                      <a:endParaRPr lang="ru-RU" sz="115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endParaRPr lang="ru-RU" sz="115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  <a:endParaRPr lang="ru-RU" sz="115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</a:tr>
              <a:tr h="415288"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  <a:endParaRPr lang="ru-RU" sz="115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latin typeface="Tahoma" pitchFamily="34" charset="0"/>
                          <a:cs typeface="Tahoma" pitchFamily="34" charset="0"/>
                        </a:rPr>
                        <a:t>Ремонт памятного знака "Вечная слава нефтяникам Яреги, погибшим в боях за Родину"»</a:t>
                      </a:r>
                      <a:endParaRPr lang="ru-RU" sz="115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ahoma" pitchFamily="34" charset="0"/>
                          <a:cs typeface="Tahoma" pitchFamily="34" charset="0"/>
                        </a:rPr>
                        <a:t>0,5</a:t>
                      </a:r>
                      <a:endParaRPr lang="ru-RU" sz="115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endParaRPr lang="ru-RU" sz="115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ahoma" pitchFamily="34" charset="0"/>
                          <a:cs typeface="Tahoma" pitchFamily="34" charset="0"/>
                        </a:rPr>
                        <a:t>0,5</a:t>
                      </a:r>
                      <a:endParaRPr lang="ru-RU" sz="115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  <a:endParaRPr lang="ru-RU" sz="115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</a:tr>
              <a:tr h="4152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5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4</a:t>
                      </a:r>
                      <a:endParaRPr lang="ru-RU" sz="1150" b="0" kern="1200" dirty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15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Приобретение кабинета химии для МОУ "Средняя общеобразовательная школа № 15"</a:t>
                      </a:r>
                      <a:endParaRPr lang="ru-RU" sz="1150" b="0" kern="1200" dirty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5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0,3</a:t>
                      </a:r>
                      <a:endParaRPr lang="ru-RU" sz="1150" b="0" kern="1200" dirty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5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0,3</a:t>
                      </a:r>
                      <a:endParaRPr lang="ru-RU" sz="1150" b="0" kern="1200" dirty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5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-</a:t>
                      </a:r>
                      <a:endParaRPr lang="ru-RU" sz="1150" b="0" kern="1200" dirty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  <a:endParaRPr lang="ru-RU" sz="115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</a:tr>
              <a:tr h="4152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5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5</a:t>
                      </a:r>
                      <a:endParaRPr lang="ru-RU" sz="1150" b="0" kern="1200" dirty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15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Укрепление материально-технической базы МОУ "Начальная школа № 23"</a:t>
                      </a:r>
                      <a:endParaRPr lang="ru-RU" sz="1150" b="0" kern="1200" dirty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5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0,2</a:t>
                      </a:r>
                      <a:endParaRPr lang="ru-RU" sz="1150" b="0" kern="1200" dirty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5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0,2</a:t>
                      </a:r>
                      <a:endParaRPr lang="ru-RU" sz="1150" b="0" kern="1200" dirty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5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-</a:t>
                      </a:r>
                      <a:endParaRPr lang="ru-RU" sz="1150" b="0" kern="1200" dirty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  <a:endParaRPr lang="ru-RU" sz="115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</a:tr>
              <a:tr h="4152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5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6</a:t>
                      </a:r>
                      <a:endParaRPr lang="ru-RU" sz="1150" b="0" kern="1200" dirty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15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Приобретение оборудования для МДОУ "Детский сад № 81"</a:t>
                      </a:r>
                      <a:endParaRPr lang="ru-RU" sz="1150" b="0" kern="1200" dirty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5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0,2</a:t>
                      </a:r>
                      <a:endParaRPr lang="ru-RU" sz="1150" b="0" kern="1200" dirty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5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0,2</a:t>
                      </a:r>
                      <a:endParaRPr lang="ru-RU" sz="1150" b="0" kern="1200" dirty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5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-</a:t>
                      </a:r>
                      <a:endParaRPr lang="ru-RU" sz="1150" b="0" kern="1200" dirty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  <a:endParaRPr lang="ru-RU" sz="115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</a:tr>
              <a:tr h="415288"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ahoma" pitchFamily="34" charset="0"/>
                          <a:cs typeface="Tahoma" pitchFamily="34" charset="0"/>
                        </a:rPr>
                        <a:t>7</a:t>
                      </a:r>
                      <a:endParaRPr lang="ru-RU" sz="115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50" baseline="0" dirty="0" smtClean="0">
                          <a:latin typeface="Tahoma" pitchFamily="34" charset="0"/>
                          <a:cs typeface="Tahoma" pitchFamily="34" charset="0"/>
                        </a:rPr>
                        <a:t>Приобретение оборудования для приемных для МДОУ "Детский сад № 32"</a:t>
                      </a:r>
                      <a:endParaRPr lang="ru-RU" sz="115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ahoma" pitchFamily="34" charset="0"/>
                          <a:cs typeface="Tahoma" pitchFamily="34" charset="0"/>
                        </a:rPr>
                        <a:t>0,2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ahoma" pitchFamily="34" charset="0"/>
                          <a:cs typeface="Tahoma" pitchFamily="34" charset="0"/>
                        </a:rPr>
                        <a:t>0,2</a:t>
                      </a:r>
                      <a:endParaRPr lang="ru-RU" sz="115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endParaRPr lang="ru-RU" sz="115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  <a:endParaRPr lang="ru-RU" sz="115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</a:tr>
              <a:tr h="415288"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ahoma" pitchFamily="34" charset="0"/>
                          <a:cs typeface="Tahoma" pitchFamily="34" charset="0"/>
                        </a:rPr>
                        <a:t>8</a:t>
                      </a:r>
                      <a:endParaRPr lang="ru-RU" sz="115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1150" baseline="0" dirty="0" smtClean="0">
                          <a:latin typeface="Tahoma" pitchFamily="34" charset="0"/>
                          <a:cs typeface="Tahoma" pitchFamily="34" charset="0"/>
                        </a:rPr>
                        <a:t>Приобретение мебели и игровых модулей для МДОУ "Детский сад № 110"</a:t>
                      </a:r>
                      <a:endParaRPr lang="ru-RU" sz="115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ahoma" pitchFamily="34" charset="0"/>
                          <a:cs typeface="Tahoma" pitchFamily="34" charset="0"/>
                        </a:rPr>
                        <a:t>0,2</a:t>
                      </a:r>
                      <a:endParaRPr lang="ru-RU" sz="115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ahoma" pitchFamily="34" charset="0"/>
                          <a:cs typeface="Tahoma" pitchFamily="34" charset="0"/>
                        </a:rPr>
                        <a:t>0,2</a:t>
                      </a:r>
                      <a:endParaRPr lang="ru-RU" sz="115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endParaRPr lang="ru-RU" sz="115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  <a:endParaRPr lang="ru-RU" sz="115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</a:tr>
              <a:tr h="364492">
                <a:tc>
                  <a:txBody>
                    <a:bodyPr/>
                    <a:lstStyle/>
                    <a:p>
                      <a:pPr algn="ctr"/>
                      <a:endParaRPr lang="ru-RU" sz="115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latin typeface="Tahoma" pitchFamily="34" charset="0"/>
                          <a:cs typeface="Tahoma" pitchFamily="34" charset="0"/>
                        </a:rPr>
                        <a:t>Итого</a:t>
                      </a:r>
                      <a:endParaRPr lang="ru-RU" sz="115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ahoma" pitchFamily="34" charset="0"/>
                          <a:cs typeface="Tahoma" pitchFamily="34" charset="0"/>
                        </a:rPr>
                        <a:t>12,4</a:t>
                      </a:r>
                      <a:endParaRPr lang="ru-RU" sz="115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ahoma" pitchFamily="34" charset="0"/>
                          <a:cs typeface="Tahoma" pitchFamily="34" charset="0"/>
                        </a:rPr>
                        <a:t>11,9</a:t>
                      </a:r>
                      <a:endParaRPr lang="ru-RU" sz="115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ahoma" pitchFamily="34" charset="0"/>
                          <a:cs typeface="Tahoma" pitchFamily="34" charset="0"/>
                        </a:rPr>
                        <a:t>0,5</a:t>
                      </a:r>
                      <a:endParaRPr lang="ru-RU" sz="115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ahoma" pitchFamily="34" charset="0"/>
                          <a:cs typeface="Tahoma" pitchFamily="34" charset="0"/>
                        </a:rPr>
                        <a:t>96,0</a:t>
                      </a:r>
                      <a:endParaRPr lang="ru-RU" sz="115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44367" y="6506542"/>
            <a:ext cx="2133600" cy="365125"/>
          </a:xfrm>
        </p:spPr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5633" y="6381328"/>
            <a:ext cx="62377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Остатки средств будут израсходованы в 2016 году</a:t>
            </a:r>
          </a:p>
        </p:txBody>
      </p:sp>
    </p:spTree>
    <p:extLst>
      <p:ext uri="{BB962C8B-B14F-4D97-AF65-F5344CB8AC3E}">
        <p14:creationId xmlns:p14="http://schemas.microsoft.com/office/powerpoint/2010/main" val="168361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Мероприятия в рамках соглашений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364" y="1284461"/>
            <a:ext cx="666975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2) Соглашение между ОАО «ЛУКОЙЛ» и Правительством Республики Коми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786220"/>
              </p:ext>
            </p:extLst>
          </p:nvPr>
        </p:nvGraphicFramePr>
        <p:xfrm>
          <a:off x="172666" y="1855997"/>
          <a:ext cx="8928994" cy="2565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"/>
                <a:gridCol w="2808312"/>
                <a:gridCol w="1512168"/>
                <a:gridCol w="1584176"/>
                <a:gridCol w="1512168"/>
                <a:gridCol w="11521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itchFamily="34" charset="0"/>
                          <a:cs typeface="Tahoma" pitchFamily="34" charset="0"/>
                        </a:rPr>
                        <a:t>№</a:t>
                      </a:r>
                      <a:endParaRPr lang="ru-RU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itchFamily="34" charset="0"/>
                          <a:cs typeface="Tahoma" pitchFamily="34" charset="0"/>
                        </a:rPr>
                        <a:t>Наименование</a:t>
                      </a:r>
                      <a:endParaRPr lang="ru-RU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itchFamily="34" charset="0"/>
                          <a:cs typeface="Tahoma" pitchFamily="34" charset="0"/>
                        </a:rPr>
                        <a:t>Утвержденные бюджетные назначения (млн. рублей)</a:t>
                      </a:r>
                      <a:endParaRPr lang="ru-RU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itchFamily="34" charset="0"/>
                          <a:cs typeface="Tahoma" pitchFamily="34" charset="0"/>
                        </a:rPr>
                        <a:t>Исполнение (млн. рублей)</a:t>
                      </a:r>
                      <a:endParaRPr lang="ru-RU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itchFamily="34" charset="0"/>
                          <a:cs typeface="Tahoma" pitchFamily="34" charset="0"/>
                        </a:rPr>
                        <a:t>Неисполненные назначения (млн. рублей)</a:t>
                      </a:r>
                      <a:endParaRPr lang="ru-RU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itchFamily="34" charset="0"/>
                          <a:cs typeface="Tahoma" pitchFamily="34" charset="0"/>
                        </a:rPr>
                        <a:t>Процент исполнения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ahoma" pitchFamily="34" charset="0"/>
                          <a:cs typeface="Tahoma" pitchFamily="34" charset="0"/>
                        </a:rPr>
                        <a:t>(%)</a:t>
                      </a:r>
                      <a:endParaRPr lang="ru-RU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0458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  <a:endParaRPr lang="ru-RU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endParaRPr lang="ru-RU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  <a:endParaRPr lang="ru-RU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  <a:endParaRPr lang="ru-RU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  <a:endParaRPr lang="ru-RU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itchFamily="34" charset="0"/>
                          <a:cs typeface="Tahoma" pitchFamily="34" charset="0"/>
                        </a:rPr>
                        <a:t>6</a:t>
                      </a:r>
                      <a:endParaRPr lang="ru-RU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  <a:endParaRPr lang="ru-RU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ahoma" pitchFamily="34" charset="0"/>
                          <a:cs typeface="Tahoma" pitchFamily="34" charset="0"/>
                        </a:rPr>
                        <a:t>Капитальный ремонт МОУ «Средняя общеобразовательная школа № 2»</a:t>
                      </a:r>
                      <a:endParaRPr lang="ru-RU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itchFamily="34" charset="0"/>
                          <a:cs typeface="Tahoma" pitchFamily="34" charset="0"/>
                        </a:rPr>
                        <a:t>46,1</a:t>
                      </a:r>
                      <a:endParaRPr lang="ru-RU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itchFamily="34" charset="0"/>
                          <a:cs typeface="Tahoma" pitchFamily="34" charset="0"/>
                        </a:rPr>
                        <a:t>46,1</a:t>
                      </a:r>
                      <a:endParaRPr lang="ru-RU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  <a:endParaRPr lang="ru-RU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ru-RU" sz="1400" b="0" kern="1200" dirty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ИТОГО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46,1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46,1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0,0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  <a:endParaRPr lang="ru-RU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4" descr="http://newtariffs.ru/files/photos/lukoil-komi%20%D1%82%D0%B0%D1%80%D0%B8%D1%84%D1%8B%20%D0%A4%D0%90%D0%A1%20%D1%86%D0%B5%D0%BD%D1%8B%20%D0%BD%D0%B0%20%D0%B3%D0%B0%D0%B7%20%D0%BF%D0%BE%D0%BF%D1%83%D1%82%D0%BD%D1%8B%D0%B9%20%D0%BD%D0%B5%D1%84%D1%82%D1%8F%D0%BD%D0%BE%D0%B9%20%D0%B3%D0%B0%D0%B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850" y="149225"/>
            <a:ext cx="569250" cy="63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03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Причины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невыполнения доходов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3015" name="Прямоугольник 1"/>
          <p:cNvSpPr>
            <a:spLocks noChangeArrowheads="1"/>
          </p:cNvSpPr>
          <p:nvPr/>
        </p:nvSpPr>
        <p:spPr bwMode="auto">
          <a:xfrm>
            <a:off x="244475" y="6488113"/>
            <a:ext cx="238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</a:rPr>
              <a:t> </a:t>
            </a:r>
          </a:p>
        </p:txBody>
      </p:sp>
      <p:sp>
        <p:nvSpPr>
          <p:cNvPr id="43016" name="Прямоугольник 2"/>
          <p:cNvSpPr>
            <a:spLocks noChangeArrowheads="1"/>
          </p:cNvSpPr>
          <p:nvPr/>
        </p:nvSpPr>
        <p:spPr bwMode="auto">
          <a:xfrm>
            <a:off x="179388" y="1130142"/>
            <a:ext cx="8856662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u="sng" dirty="0">
                <a:latin typeface="+mn-lt"/>
              </a:rPr>
              <a:t>Основное невыполнение прогнозных показателей: </a:t>
            </a:r>
            <a:endParaRPr lang="ru-RU" sz="1400" b="1" u="sng" dirty="0" smtClean="0">
              <a:latin typeface="+mn-lt"/>
            </a:endParaRPr>
          </a:p>
          <a:p>
            <a:pPr algn="ctr"/>
            <a:endParaRPr lang="ru-RU" sz="1400" b="1" u="sng" dirty="0">
              <a:latin typeface="+mn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налог на доходы физических лиц на 67,4 млн. рублей или 8% от плана;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налог, взимаемый в связи с применением упрощенной системы налогообложения на 11,6 млн. рублей или на 10% от плана;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земельный налог на 20,0 млн. рублей или на 33% от плана. </a:t>
            </a:r>
          </a:p>
          <a:p>
            <a:pPr marL="285750" indent="-285750" algn="just">
              <a:buFontTx/>
              <a:buChar char="-"/>
            </a:pPr>
            <a:endParaRPr lang="ru-RU" sz="800" dirty="0">
              <a:latin typeface="+mn-lt"/>
            </a:endParaRPr>
          </a:p>
          <a:p>
            <a:pPr algn="ctr"/>
            <a:r>
              <a:rPr lang="ru-RU" sz="1400" b="1" u="sng" dirty="0">
                <a:latin typeface="+mn-lt"/>
              </a:rPr>
              <a:t>Причины невыполнения прогнозных показателей </a:t>
            </a:r>
            <a:r>
              <a:rPr lang="ru-RU" sz="1400" b="1" u="sng" dirty="0" smtClean="0">
                <a:latin typeface="+mn-lt"/>
              </a:rPr>
              <a:t>: </a:t>
            </a:r>
          </a:p>
          <a:p>
            <a:pPr algn="ctr"/>
            <a:endParaRPr lang="ru-RU" sz="1400" b="1" u="sng" dirty="0">
              <a:latin typeface="+mn-lt"/>
            </a:endParaRPr>
          </a:p>
          <a:p>
            <a:pPr algn="just"/>
            <a:r>
              <a:rPr lang="ru-RU" sz="1400" dirty="0">
                <a:latin typeface="+mn-lt"/>
              </a:rPr>
              <a:t>1. Налог на доходы физических </a:t>
            </a:r>
            <a:r>
              <a:rPr lang="ru-RU" sz="1400" dirty="0" smtClean="0">
                <a:latin typeface="+mn-lt"/>
              </a:rPr>
              <a:t>лиц:</a:t>
            </a:r>
            <a:endParaRPr lang="ru-RU" sz="1400" dirty="0">
              <a:latin typeface="+mn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увеличение сумм возвратов физическим лицам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налоговых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вычетов;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реорганизация организаций, передача налогоплательщиков в другие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регионы, снижение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среднесписочной численности работников организаций, смена дислокации мобильных бригад, связанной с деятельностью организаций;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сложившаяся экономическая ситуация, повлекшая уменьшение стимулирующих выплат, снижение фонда труда и увеличение фактов несвоевременной уплаты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налога.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buFontTx/>
              <a:buChar char="-"/>
            </a:pPr>
            <a:endParaRPr lang="ru-RU" sz="600" dirty="0" smtClean="0">
              <a:latin typeface="+mn-lt"/>
            </a:endParaRPr>
          </a:p>
          <a:p>
            <a:pPr algn="just"/>
            <a:r>
              <a:rPr lang="ru-RU" sz="1400" dirty="0" smtClean="0">
                <a:latin typeface="+mn-lt"/>
              </a:rPr>
              <a:t>2. Налог, взимаемый в связи с применением упрощенной системы налогообложения: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с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нижение объема полученных доходов.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1400" dirty="0" smtClean="0">
                <a:latin typeface="+mn-lt"/>
              </a:rPr>
              <a:t>3. Земельный налог: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изменениями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Налогового кодекса Российской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Федерации (с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2015 года индивидуальные предприниматели уплачивают налог как физические лица, а авансовые платежи за 2014 год были сделаны ими как юридическими лицами в 2014 году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);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предоставлением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льгот по уплате налога государственным учреждениям Республики Коми.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5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3015" name="Прямоугольник 1"/>
          <p:cNvSpPr>
            <a:spLocks noChangeArrowheads="1"/>
          </p:cNvSpPr>
          <p:nvPr/>
        </p:nvSpPr>
        <p:spPr bwMode="auto">
          <a:xfrm>
            <a:off x="244475" y="6488113"/>
            <a:ext cx="238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</a:rPr>
              <a:t> 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56243" y="1929877"/>
            <a:ext cx="4658647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55600" algn="ctr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РАСХОДЫ </a:t>
            </a:r>
            <a:r>
              <a:rPr lang="ru-RU" sz="25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МОГО «УХТА»</a:t>
            </a:r>
          </a:p>
        </p:txBody>
      </p:sp>
    </p:spTree>
    <p:extLst>
      <p:ext uri="{BB962C8B-B14F-4D97-AF65-F5344CB8AC3E}">
        <p14:creationId xmlns:p14="http://schemas.microsoft.com/office/powerpoint/2010/main" val="142423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1981200" y="5580063"/>
            <a:ext cx="6938963" cy="6318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10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Расходы в расчете на душу населения в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2015 </a:t>
            </a:r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году</a:t>
            </a:r>
          </a:p>
        </p:txBody>
      </p:sp>
      <p:sp>
        <p:nvSpPr>
          <p:cNvPr id="13" name="Овал 12"/>
          <p:cNvSpPr/>
          <p:nvPr/>
        </p:nvSpPr>
        <p:spPr>
          <a:xfrm>
            <a:off x="169863" y="954088"/>
            <a:ext cx="1131887" cy="10858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79613" y="1260475"/>
            <a:ext cx="6940550" cy="630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079500" y="1079500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14" name="TextBox 15"/>
          <p:cNvSpPr txBox="1">
            <a:spLocks noChangeArrowheads="1"/>
          </p:cNvSpPr>
          <p:nvPr/>
        </p:nvSpPr>
        <p:spPr bwMode="auto">
          <a:xfrm>
            <a:off x="252413" y="1206500"/>
            <a:ext cx="9779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29 013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15" name="TextBox 16"/>
          <p:cNvSpPr txBox="1">
            <a:spLocks noChangeArrowheads="1"/>
          </p:cNvSpPr>
          <p:nvPr/>
        </p:nvSpPr>
        <p:spPr bwMode="auto">
          <a:xfrm>
            <a:off x="1223963" y="1206500"/>
            <a:ext cx="8509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418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16" name="TextBox 17"/>
          <p:cNvSpPr txBox="1">
            <a:spLocks noChangeArrowheads="1"/>
          </p:cNvSpPr>
          <p:nvPr/>
        </p:nvSpPr>
        <p:spPr bwMode="auto">
          <a:xfrm>
            <a:off x="2268538" y="1422400"/>
            <a:ext cx="666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ahoma" pitchFamily="34" charset="0"/>
                <a:cs typeface="Tahoma" pitchFamily="34" charset="0"/>
              </a:rPr>
              <a:t>расходов бюджета МОГО «Ухта» приходится на одного гражданина</a:t>
            </a:r>
          </a:p>
        </p:txBody>
      </p:sp>
      <p:sp>
        <p:nvSpPr>
          <p:cNvPr id="19" name="Овал 18"/>
          <p:cNvSpPr/>
          <p:nvPr/>
        </p:nvSpPr>
        <p:spPr>
          <a:xfrm>
            <a:off x="160338" y="2078038"/>
            <a:ext cx="1131887" cy="10858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79613" y="2339975"/>
            <a:ext cx="6940550" cy="631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079500" y="20955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20" name="TextBox 21"/>
          <p:cNvSpPr txBox="1">
            <a:spLocks noChangeArrowheads="1"/>
          </p:cNvSpPr>
          <p:nvPr/>
        </p:nvSpPr>
        <p:spPr bwMode="auto">
          <a:xfrm>
            <a:off x="268288" y="2228850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1 971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рубль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21" name="TextBox 22"/>
          <p:cNvSpPr txBox="1">
            <a:spLocks noChangeArrowheads="1"/>
          </p:cNvSpPr>
          <p:nvPr/>
        </p:nvSpPr>
        <p:spPr bwMode="auto">
          <a:xfrm>
            <a:off x="1149350" y="2286000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164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22" name="TextBox 23"/>
          <p:cNvSpPr txBox="1">
            <a:spLocks noChangeArrowheads="1"/>
          </p:cNvSpPr>
          <p:nvPr/>
        </p:nvSpPr>
        <p:spPr bwMode="auto">
          <a:xfrm>
            <a:off x="2268538" y="2393950"/>
            <a:ext cx="666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ahoma" pitchFamily="34" charset="0"/>
                <a:cs typeface="Tahoma" pitchFamily="34" charset="0"/>
              </a:rPr>
              <a:t>расходов на общегосударственные вопросы  бюджета МОГО «Ухта» приходится на одного гражданина</a:t>
            </a:r>
          </a:p>
        </p:txBody>
      </p:sp>
      <p:sp>
        <p:nvSpPr>
          <p:cNvPr id="25" name="Овал 24"/>
          <p:cNvSpPr/>
          <p:nvPr/>
        </p:nvSpPr>
        <p:spPr>
          <a:xfrm>
            <a:off x="169863" y="3236913"/>
            <a:ext cx="1131887" cy="108743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81200" y="3419475"/>
            <a:ext cx="6938963" cy="6318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079500" y="31750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26" name="TextBox 27"/>
          <p:cNvSpPr txBox="1">
            <a:spLocks noChangeArrowheads="1"/>
          </p:cNvSpPr>
          <p:nvPr/>
        </p:nvSpPr>
        <p:spPr bwMode="auto">
          <a:xfrm>
            <a:off x="252414" y="3367089"/>
            <a:ext cx="9779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1 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918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 в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год</a:t>
            </a:r>
          </a:p>
        </p:txBody>
      </p:sp>
      <p:sp>
        <p:nvSpPr>
          <p:cNvPr id="43027" name="TextBox 29"/>
          <p:cNvSpPr txBox="1">
            <a:spLocks noChangeArrowheads="1"/>
          </p:cNvSpPr>
          <p:nvPr/>
        </p:nvSpPr>
        <p:spPr bwMode="auto">
          <a:xfrm>
            <a:off x="1182688" y="336708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E46C0A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160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28" name="TextBox 30"/>
          <p:cNvSpPr txBox="1">
            <a:spLocks noChangeArrowheads="1"/>
          </p:cNvSpPr>
          <p:nvPr/>
        </p:nvSpPr>
        <p:spPr bwMode="auto">
          <a:xfrm>
            <a:off x="2268538" y="3473450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ahoma" pitchFamily="34" charset="0"/>
                <a:cs typeface="Tahoma" pitchFamily="34" charset="0"/>
              </a:rPr>
              <a:t>расходов на культуру, физическую культуру и спорт</a:t>
            </a:r>
            <a:r>
              <a:rPr lang="ru-RU" sz="1400" b="1">
                <a:latin typeface="Tahoma" pitchFamily="34" charset="0"/>
                <a:cs typeface="Tahoma" pitchFamily="34" charset="0"/>
              </a:rPr>
              <a:t> </a:t>
            </a:r>
            <a:r>
              <a:rPr lang="ru-RU" sz="1400">
                <a:latin typeface="Tahoma" pitchFamily="34" charset="0"/>
                <a:cs typeface="Tahoma" pitchFamily="34" charset="0"/>
              </a:rPr>
              <a:t>бюджета МОГО «Ухта» приходится на одного гражданина</a:t>
            </a:r>
          </a:p>
        </p:txBody>
      </p:sp>
      <p:sp>
        <p:nvSpPr>
          <p:cNvPr id="33" name="Овал 32"/>
          <p:cNvSpPr/>
          <p:nvPr/>
        </p:nvSpPr>
        <p:spPr>
          <a:xfrm>
            <a:off x="160338" y="4441825"/>
            <a:ext cx="1131887" cy="108743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81200" y="4500563"/>
            <a:ext cx="6938963" cy="6302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1079500" y="4254500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32" name="TextBox 35"/>
          <p:cNvSpPr txBox="1">
            <a:spLocks noChangeArrowheads="1"/>
          </p:cNvSpPr>
          <p:nvPr/>
        </p:nvSpPr>
        <p:spPr bwMode="auto">
          <a:xfrm>
            <a:off x="236538" y="4394200"/>
            <a:ext cx="935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17 050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33" name="TextBox 36"/>
          <p:cNvSpPr txBox="1">
            <a:spLocks noChangeArrowheads="1"/>
          </p:cNvSpPr>
          <p:nvPr/>
        </p:nvSpPr>
        <p:spPr bwMode="auto">
          <a:xfrm>
            <a:off x="1166813" y="444658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1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421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рубль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34" name="TextBox 37"/>
          <p:cNvSpPr txBox="1">
            <a:spLocks noChangeArrowheads="1"/>
          </p:cNvSpPr>
          <p:nvPr/>
        </p:nvSpPr>
        <p:spPr bwMode="auto">
          <a:xfrm>
            <a:off x="2268538" y="4554538"/>
            <a:ext cx="66960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ahoma" pitchFamily="34" charset="0"/>
                <a:cs typeface="Tahoma" pitchFamily="34" charset="0"/>
              </a:rPr>
              <a:t>расходов на образование</a:t>
            </a:r>
            <a:r>
              <a:rPr lang="ru-RU" sz="1400" b="1">
                <a:latin typeface="Tahoma" pitchFamily="34" charset="0"/>
                <a:cs typeface="Tahoma" pitchFamily="34" charset="0"/>
              </a:rPr>
              <a:t> </a:t>
            </a:r>
            <a:r>
              <a:rPr lang="ru-RU" sz="1400">
                <a:latin typeface="Tahoma" pitchFamily="34" charset="0"/>
                <a:cs typeface="Tahoma" pitchFamily="34" charset="0"/>
              </a:rPr>
              <a:t>бюджета МОГО «Ухта» приходится на одного гражданина</a:t>
            </a:r>
          </a:p>
        </p:txBody>
      </p:sp>
      <p:sp>
        <p:nvSpPr>
          <p:cNvPr id="39" name="Овал 38"/>
          <p:cNvSpPr/>
          <p:nvPr/>
        </p:nvSpPr>
        <p:spPr>
          <a:xfrm>
            <a:off x="138113" y="5630863"/>
            <a:ext cx="1131887" cy="10858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079500" y="5335588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37" name="TextBox 41"/>
          <p:cNvSpPr txBox="1">
            <a:spLocks noChangeArrowheads="1"/>
          </p:cNvSpPr>
          <p:nvPr/>
        </p:nvSpPr>
        <p:spPr bwMode="auto">
          <a:xfrm>
            <a:off x="236538" y="5502275"/>
            <a:ext cx="935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4 433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рубля 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38" name="TextBox 42"/>
          <p:cNvSpPr txBox="1">
            <a:spLocks noChangeArrowheads="1"/>
          </p:cNvSpPr>
          <p:nvPr/>
        </p:nvSpPr>
        <p:spPr bwMode="auto">
          <a:xfrm>
            <a:off x="1182688" y="5527675"/>
            <a:ext cx="935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369</a:t>
            </a: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39" name="TextBox 45"/>
          <p:cNvSpPr txBox="1">
            <a:spLocks noChangeArrowheads="1"/>
          </p:cNvSpPr>
          <p:nvPr/>
        </p:nvSpPr>
        <p:spPr bwMode="auto">
          <a:xfrm>
            <a:off x="2268538" y="5634038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ahoma" pitchFamily="34" charset="0"/>
                <a:cs typeface="Tahoma" pitchFamily="34" charset="0"/>
              </a:rPr>
              <a:t>расходов на жилищно – коммунальное хозяйство бюджета МОГО «Ухта» приходится на одного гражданина</a:t>
            </a:r>
          </a:p>
        </p:txBody>
      </p:sp>
      <p:sp>
        <p:nvSpPr>
          <p:cNvPr id="4304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A12B65-9628-4E40-92E7-20739371073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3478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1979613" y="5580063"/>
            <a:ext cx="6940550" cy="6318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34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Расходы в расчете на одного воспитанника, обучающегося</a:t>
            </a:r>
          </a:p>
        </p:txBody>
      </p:sp>
      <p:sp>
        <p:nvSpPr>
          <p:cNvPr id="13" name="Овал 12"/>
          <p:cNvSpPr/>
          <p:nvPr/>
        </p:nvSpPr>
        <p:spPr>
          <a:xfrm>
            <a:off x="169863" y="954088"/>
            <a:ext cx="1131887" cy="10858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79613" y="1260475"/>
            <a:ext cx="6940550" cy="631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079500" y="10795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40" name="TextBox 15"/>
          <p:cNvSpPr txBox="1">
            <a:spLocks noChangeArrowheads="1"/>
          </p:cNvSpPr>
          <p:nvPr/>
        </p:nvSpPr>
        <p:spPr bwMode="auto">
          <a:xfrm>
            <a:off x="258763" y="1206500"/>
            <a:ext cx="9779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111 555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37900" name="TextBox 16"/>
          <p:cNvSpPr txBox="1">
            <a:spLocks noChangeArrowheads="1"/>
          </p:cNvSpPr>
          <p:nvPr/>
        </p:nvSpPr>
        <p:spPr bwMode="auto">
          <a:xfrm>
            <a:off x="1104900" y="1206500"/>
            <a:ext cx="10382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9 296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4042" name="TextBox 17"/>
          <p:cNvSpPr txBox="1">
            <a:spLocks noChangeArrowheads="1"/>
          </p:cNvSpPr>
          <p:nvPr/>
        </p:nvSpPr>
        <p:spPr bwMode="auto">
          <a:xfrm>
            <a:off x="2268538" y="1314450"/>
            <a:ext cx="66643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воспитанника детского дошкольного учреждения (среднегодовая численность – 7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692)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60338" y="2132013"/>
            <a:ext cx="1131887" cy="10858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79613" y="2339975"/>
            <a:ext cx="6940550" cy="631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079500" y="2160588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46" name="TextBox 21"/>
          <p:cNvSpPr txBox="1">
            <a:spLocks noChangeArrowheads="1"/>
          </p:cNvSpPr>
          <p:nvPr/>
        </p:nvSpPr>
        <p:spPr bwMode="auto">
          <a:xfrm>
            <a:off x="236538" y="2270125"/>
            <a:ext cx="93503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81 036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37906" name="TextBox 22"/>
          <p:cNvSpPr txBox="1">
            <a:spLocks noChangeArrowheads="1"/>
          </p:cNvSpPr>
          <p:nvPr/>
        </p:nvSpPr>
        <p:spPr bwMode="auto">
          <a:xfrm>
            <a:off x="1171575" y="2293938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6 753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4048" name="TextBox 23"/>
          <p:cNvSpPr txBox="1">
            <a:spLocks noChangeArrowheads="1"/>
          </p:cNvSpPr>
          <p:nvPr/>
        </p:nvSpPr>
        <p:spPr bwMode="auto">
          <a:xfrm>
            <a:off x="2268538" y="2401888"/>
            <a:ext cx="666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общеобразовательного учреждения (среднегодовая численность – 12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247)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60338" y="3297238"/>
            <a:ext cx="1131887" cy="108743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79613" y="3419475"/>
            <a:ext cx="6940550" cy="6302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079500" y="3240088"/>
            <a:ext cx="1116013" cy="112236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52" name="TextBox 27"/>
          <p:cNvSpPr txBox="1">
            <a:spLocks noChangeArrowheads="1"/>
          </p:cNvSpPr>
          <p:nvPr/>
        </p:nvSpPr>
        <p:spPr bwMode="auto">
          <a:xfrm>
            <a:off x="204788" y="3430588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26 452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рубля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53" name="TextBox 29"/>
          <p:cNvSpPr txBox="1">
            <a:spLocks noChangeArrowheads="1"/>
          </p:cNvSpPr>
          <p:nvPr/>
        </p:nvSpPr>
        <p:spPr bwMode="auto">
          <a:xfrm>
            <a:off x="1152525" y="3365500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204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4054" name="TextBox 30"/>
          <p:cNvSpPr txBox="1">
            <a:spLocks noChangeArrowheads="1"/>
          </p:cNvSpPr>
          <p:nvPr/>
        </p:nvSpPr>
        <p:spPr bwMode="auto">
          <a:xfrm>
            <a:off x="2268538" y="3473450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детско-юношеской спортивной школы (среднегодовая численность – 2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199)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60338" y="4441825"/>
            <a:ext cx="1131887" cy="108743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79613" y="4500563"/>
            <a:ext cx="6940550" cy="6318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1079500" y="4319588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58" name="TextBox 35"/>
          <p:cNvSpPr txBox="1">
            <a:spLocks noChangeArrowheads="1"/>
          </p:cNvSpPr>
          <p:nvPr/>
        </p:nvSpPr>
        <p:spPr bwMode="auto">
          <a:xfrm>
            <a:off x="161925" y="4511675"/>
            <a:ext cx="9350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65 335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59" name="TextBox 36"/>
          <p:cNvSpPr txBox="1">
            <a:spLocks noChangeArrowheads="1"/>
          </p:cNvSpPr>
          <p:nvPr/>
        </p:nvSpPr>
        <p:spPr bwMode="auto">
          <a:xfrm>
            <a:off x="1155700" y="4511675"/>
            <a:ext cx="9350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5 445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4060" name="TextBox 37"/>
          <p:cNvSpPr txBox="1">
            <a:spLocks noChangeArrowheads="1"/>
          </p:cNvSpPr>
          <p:nvPr/>
        </p:nvSpPr>
        <p:spPr bwMode="auto">
          <a:xfrm>
            <a:off x="2268538" y="4560888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музыкальной школы </a:t>
            </a:r>
          </a:p>
          <a:p>
            <a:r>
              <a:rPr lang="ru-RU" sz="1400" dirty="0">
                <a:latin typeface="Tahoma" pitchFamily="34" charset="0"/>
                <a:cs typeface="Tahoma" pitchFamily="34" charset="0"/>
              </a:rPr>
              <a:t>(среднегодовая численность –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584)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138113" y="5630863"/>
            <a:ext cx="1131887" cy="10858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079500" y="5400675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63" name="TextBox 41"/>
          <p:cNvSpPr txBox="1">
            <a:spLocks noChangeArrowheads="1"/>
          </p:cNvSpPr>
          <p:nvPr/>
        </p:nvSpPr>
        <p:spPr bwMode="auto">
          <a:xfrm>
            <a:off x="217488" y="5580063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29 155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64" name="TextBox 42"/>
          <p:cNvSpPr txBox="1">
            <a:spLocks noChangeArrowheads="1"/>
          </p:cNvSpPr>
          <p:nvPr/>
        </p:nvSpPr>
        <p:spPr bwMode="auto">
          <a:xfrm>
            <a:off x="1154113" y="5580063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 2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430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4065" name="TextBox 45"/>
          <p:cNvSpPr txBox="1">
            <a:spLocks noChangeArrowheads="1"/>
          </p:cNvSpPr>
          <p:nvPr/>
        </p:nvSpPr>
        <p:spPr bwMode="auto">
          <a:xfrm>
            <a:off x="2268538" y="5630863"/>
            <a:ext cx="6697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художественной школы </a:t>
            </a:r>
          </a:p>
          <a:p>
            <a:r>
              <a:rPr lang="ru-RU" sz="1400" dirty="0">
                <a:latin typeface="Tahoma" pitchFamily="34" charset="0"/>
                <a:cs typeface="Tahoma" pitchFamily="34" charset="0"/>
              </a:rPr>
              <a:t>(среднегодовая численность –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267)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406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31DDA7-A8C9-4369-9783-B8299493E1D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9973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Структура расходов бюджета</a:t>
            </a:r>
          </a:p>
        </p:txBody>
      </p:sp>
      <p:sp>
        <p:nvSpPr>
          <p:cNvPr id="4608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57207F-02A4-4ECC-838F-0AE55BE59D3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 smtClean="0"/>
          </a:p>
        </p:txBody>
      </p:sp>
      <p:graphicFrame>
        <p:nvGraphicFramePr>
          <p:cNvPr id="3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9591367"/>
              </p:ext>
            </p:extLst>
          </p:nvPr>
        </p:nvGraphicFramePr>
        <p:xfrm>
          <a:off x="50800" y="1031875"/>
          <a:ext cx="4737224" cy="5925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6058911"/>
              </p:ext>
            </p:extLst>
          </p:nvPr>
        </p:nvGraphicFramePr>
        <p:xfrm>
          <a:off x="4427984" y="959645"/>
          <a:ext cx="4665216" cy="584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56325" y="6175375"/>
            <a:ext cx="235673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Всего 3 </a:t>
            </a:r>
            <a:r>
              <a:rPr lang="ru-RU" sz="1400" b="1" dirty="0" smtClean="0">
                <a:cs typeface="Tahoma" pitchFamily="34" charset="0"/>
              </a:rPr>
              <a:t>485,5 </a:t>
            </a:r>
            <a:r>
              <a:rPr lang="ru-RU" sz="1400" b="1" dirty="0">
                <a:cs typeface="Tahoma" pitchFamily="34" charset="0"/>
              </a:rPr>
              <a:t>млн. 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9590" y="6175374"/>
            <a:ext cx="235673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Всего </a:t>
            </a:r>
            <a:r>
              <a:rPr lang="ru-RU" sz="1400" b="1" dirty="0" smtClean="0">
                <a:cs typeface="Tahoma" pitchFamily="34" charset="0"/>
              </a:rPr>
              <a:t>3 581,2 </a:t>
            </a:r>
            <a:r>
              <a:rPr lang="ru-RU" sz="1400" b="1" dirty="0">
                <a:cs typeface="Tahoma" pitchFamily="34" charset="0"/>
              </a:rPr>
              <a:t>млн. 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76338" y="3956050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67,1%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9872" y="343045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7,4%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67413" y="4116388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58,8%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19713" y="293846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18448" y="276066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3,2%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52913" y="263763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2,2%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77070" y="2331957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14340" y="264747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1,3%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92556" y="293989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24750" y="276066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28702" y="307014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7,2%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70838" y="3448050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15,2%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16913" y="836613"/>
            <a:ext cx="730250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cs typeface="Tahom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190890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Финансирование муниципальных учреждений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2413" y="1160463"/>
            <a:ext cx="8639175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700" dirty="0">
                <a:latin typeface="Tahoma" pitchFamily="34" charset="0"/>
                <a:cs typeface="Tahoma" pitchFamily="34" charset="0"/>
              </a:rPr>
              <a:t>Финансирование муниципальных учреждений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осуществлялось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на основании муниципальных заданий в рамках программной части бюджета.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marL="540000" indent="-34290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700" dirty="0">
                <a:latin typeface="Tahoma" pitchFamily="34" charset="0"/>
                <a:cs typeface="Tahoma" pitchFamily="34" charset="0"/>
              </a:rPr>
              <a:t>Муниципальным  учреждениям (бюджетным и автономным)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установлено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муниципальное задание на оказание муниципальных услуг (выполнение работ) с указанием показателей объёма и качества его выполнения.</a:t>
            </a:r>
          </a:p>
          <a:p>
            <a:pPr marL="540000" indent="-34290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marL="540000" indent="-34290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Муниципальные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услуги (работы), оказываемые (выполняемые) муниципальными учреждениями в рамках муниципального задания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предоставлялись </a:t>
            </a:r>
            <a:r>
              <a:rPr lang="ru-RU" sz="1700" b="1" dirty="0">
                <a:latin typeface="Tahoma" pitchFamily="34" charset="0"/>
                <a:cs typeface="Tahoma" pitchFamily="34" charset="0"/>
              </a:rPr>
              <a:t>населению бесплатно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.</a:t>
            </a:r>
          </a:p>
          <a:p>
            <a:pPr marL="540000" indent="-34290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marL="540000" indent="-34290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700" dirty="0">
                <a:latin typeface="Tahoma" pitchFamily="34" charset="0"/>
                <a:cs typeface="Tahoma" pitchFamily="34" charset="0"/>
              </a:rPr>
              <a:t>Оказание услуг (выполнение работ) на платной основе для населения возможно только при наличии перечня видов приносящей доход деятельности в уставе учреждения, заключения письменного договора об оказании платных услуг (выполнении работ).</a:t>
            </a:r>
          </a:p>
          <a:p>
            <a:pPr marL="540000" indent="-34290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ru-RU" sz="1700" dirty="0">
                <a:latin typeface="Tahoma" pitchFamily="34" charset="0"/>
                <a:cs typeface="Tahoma" pitchFamily="34" charset="0"/>
              </a:rPr>
              <a:t>Финансирование органов местного самоуправления, отраслевых (функциональных) управлений и казённых учреждений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осуществлялось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согласно бюджетных смет в рамках непрограммной части бюджета.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61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Социально-экономическая характеристика МОГО «Ухта»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64163" y="5399088"/>
            <a:ext cx="3629025" cy="792162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 smtClean="0"/>
              <a:t>Городское население   </a:t>
            </a:r>
            <a:r>
              <a:rPr lang="ru-RU" b="1" dirty="0" smtClean="0"/>
              <a:t>98 %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 smtClean="0"/>
              <a:t>Сельское население  </a:t>
            </a:r>
            <a:r>
              <a:rPr lang="ru-RU" b="1" dirty="0" smtClean="0"/>
              <a:t>2 %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F6A282-DDFC-41A6-8D02-D2E91026481C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6302375" y="3621088"/>
            <a:ext cx="2797175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Прогнозируемая среднегодовая численность </a:t>
            </a:r>
          </a:p>
          <a:p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на </a:t>
            </a: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Arial" charset="0"/>
              </a:rPr>
              <a:t>01.01.2016 года</a:t>
            </a:r>
            <a:endParaRPr lang="ru-RU" sz="1400" dirty="0">
              <a:solidFill>
                <a:prstClr val="black"/>
              </a:solidFill>
              <a:latin typeface="Tahoma" pitchFamily="34" charset="0"/>
              <a:cs typeface="Arial" charset="0"/>
            </a:endParaRPr>
          </a:p>
          <a:p>
            <a:r>
              <a:rPr lang="ru-RU" sz="20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120 </a:t>
            </a:r>
            <a:r>
              <a:rPr lang="ru-RU" sz="2000" b="1" dirty="0" smtClean="0">
                <a:solidFill>
                  <a:prstClr val="black"/>
                </a:solidFill>
                <a:latin typeface="Tahoma" pitchFamily="34" charset="0"/>
                <a:cs typeface="Arial" charset="0"/>
              </a:rPr>
              <a:t>139 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человек</a:t>
            </a:r>
          </a:p>
        </p:txBody>
      </p:sp>
      <p:pic>
        <p:nvPicPr>
          <p:cNvPr id="19461" name="Picture 3" descr="E:\18 Бюджет для граждан\ger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1163638"/>
            <a:ext cx="1423987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Прямоугольник 7"/>
          <p:cNvSpPr>
            <a:spLocks noChangeArrowheads="1"/>
          </p:cNvSpPr>
          <p:nvPr/>
        </p:nvSpPr>
        <p:spPr bwMode="auto">
          <a:xfrm>
            <a:off x="250825" y="1416050"/>
            <a:ext cx="2649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Площадь  </a:t>
            </a:r>
            <a:r>
              <a:rPr lang="ru-RU" sz="2000" b="1" dirty="0" smtClean="0">
                <a:solidFill>
                  <a:prstClr val="black"/>
                </a:solidFill>
                <a:latin typeface="Tahoma" pitchFamily="34" charset="0"/>
                <a:cs typeface="Arial" charset="0"/>
              </a:rPr>
              <a:t>13 232 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км</a:t>
            </a:r>
            <a:r>
              <a:rPr lang="ru-RU" sz="1400" baseline="30000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2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</a:t>
            </a:r>
          </a:p>
        </p:txBody>
      </p:sp>
      <p:pic>
        <p:nvPicPr>
          <p:cNvPr id="19463" name="Picture 4" descr="E:\18 Бюджет для граждан\ro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5399088"/>
            <a:ext cx="169862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Прямоугольник 9"/>
          <p:cNvSpPr>
            <a:spLocks noChangeArrowheads="1"/>
          </p:cNvSpPr>
          <p:nvPr/>
        </p:nvSpPr>
        <p:spPr bwMode="auto">
          <a:xfrm>
            <a:off x="-158750" y="4144963"/>
            <a:ext cx="26638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prstClr val="black"/>
                </a:solidFill>
                <a:latin typeface="Tahoma" pitchFamily="34" charset="0"/>
                <a:cs typeface="Arial" charset="0"/>
              </a:rPr>
              <a:t>Протяженность автомобильных дорог</a:t>
            </a:r>
          </a:p>
          <a:p>
            <a:pPr algn="ctr"/>
            <a:r>
              <a:rPr lang="ru-RU" sz="2000" b="1">
                <a:solidFill>
                  <a:prstClr val="black"/>
                </a:solidFill>
                <a:latin typeface="Tahoma" pitchFamily="34" charset="0"/>
                <a:cs typeface="Arial" charset="0"/>
              </a:rPr>
              <a:t>109,13 км</a:t>
            </a:r>
          </a:p>
        </p:txBody>
      </p:sp>
      <p:sp>
        <p:nvSpPr>
          <p:cNvPr id="19465" name="Прямоугольник 10"/>
          <p:cNvSpPr>
            <a:spLocks noChangeArrowheads="1"/>
          </p:cNvSpPr>
          <p:nvPr/>
        </p:nvSpPr>
        <p:spPr bwMode="auto">
          <a:xfrm>
            <a:off x="125413" y="2349500"/>
            <a:ext cx="2470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prstClr val="black"/>
                </a:solidFill>
                <a:latin typeface="Tahoma" pitchFamily="34" charset="0"/>
                <a:cs typeface="Arial" charset="0"/>
              </a:rPr>
              <a:t>18 </a:t>
            </a:r>
            <a:r>
              <a:rPr lang="ru-RU" sz="1400">
                <a:solidFill>
                  <a:prstClr val="black"/>
                </a:solidFill>
                <a:latin typeface="Tahoma" pitchFamily="34" charset="0"/>
                <a:cs typeface="Arial" charset="0"/>
              </a:rPr>
              <a:t>населенных пунктов</a:t>
            </a:r>
          </a:p>
        </p:txBody>
      </p:sp>
      <p:pic>
        <p:nvPicPr>
          <p:cNvPr id="19466" name="Picture 2" descr="C:\Documents and Settings\ahmedova\Рабочий стол\Komi_N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57325" y="1381125"/>
            <a:ext cx="5922963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190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425" y="31750"/>
            <a:ext cx="4878388" cy="922338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8000"/>
                </a:solidFill>
                <a:cs typeface="Tahoma" pitchFamily="34" charset="0"/>
              </a:rPr>
              <a:t>Структура муниципальной программы</a:t>
            </a:r>
            <a:endParaRPr lang="ru-RU" sz="2000" b="1" dirty="0">
              <a:solidFill>
                <a:srgbClr val="008000"/>
              </a:solidFill>
              <a:cs typeface="Tahoma" pitchFamily="34" charset="0"/>
            </a:endParaRPr>
          </a:p>
        </p:txBody>
      </p:sp>
      <p:sp>
        <p:nvSpPr>
          <p:cNvPr id="49154" name="TextBox 13"/>
          <p:cNvSpPr txBox="1">
            <a:spLocks noChangeArrowheads="1"/>
          </p:cNvSpPr>
          <p:nvPr/>
        </p:nvSpPr>
        <p:spPr bwMode="auto">
          <a:xfrm>
            <a:off x="365125" y="923925"/>
            <a:ext cx="85994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Бюджет </a:t>
            </a:r>
            <a:r>
              <a:rPr lang="ru-RU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МОГО «Ухта» на </a:t>
            </a:r>
            <a:r>
              <a:rPr lang="ru-RU" sz="16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2015 </a:t>
            </a:r>
            <a:r>
              <a:rPr lang="ru-RU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год сформирован в рамках </a:t>
            </a:r>
            <a:r>
              <a:rPr lang="ru-RU" sz="16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восьми </a:t>
            </a:r>
            <a:r>
              <a:rPr lang="ru-RU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муниципальных и одной иной программы. Каждая программа содержит комплекс мероприятий, направленных на достижение стратегической цели</a:t>
            </a:r>
          </a:p>
        </p:txBody>
      </p:sp>
      <p:sp>
        <p:nvSpPr>
          <p:cNvPr id="49155" name="TextBox 14"/>
          <p:cNvSpPr txBox="1">
            <a:spLocks noChangeArrowheads="1"/>
          </p:cNvSpPr>
          <p:nvPr/>
        </p:nvSpPr>
        <p:spPr bwMode="auto">
          <a:xfrm>
            <a:off x="2795588" y="1724025"/>
            <a:ext cx="353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МУНИЦИПАЛЬНАЯ ПРОГРАММА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62188" y="2093913"/>
            <a:ext cx="4356100" cy="7159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9157" name="TextBox 16"/>
          <p:cNvSpPr txBox="1">
            <a:spLocks noChangeArrowheads="1"/>
          </p:cNvSpPr>
          <p:nvPr/>
        </p:nvSpPr>
        <p:spPr bwMode="auto">
          <a:xfrm>
            <a:off x="3232150" y="2184400"/>
            <a:ext cx="2416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Стратегическая цель</a:t>
            </a:r>
          </a:p>
          <a:p>
            <a:pPr algn="ctr"/>
            <a:r>
              <a:rPr lang="ru-RU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МОГО «Ухта»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84213" y="3092450"/>
            <a:ext cx="2016125" cy="7000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9159" name="TextBox 18"/>
          <p:cNvSpPr txBox="1">
            <a:spLocks noChangeArrowheads="1"/>
          </p:cNvSpPr>
          <p:nvPr/>
        </p:nvSpPr>
        <p:spPr bwMode="auto">
          <a:xfrm>
            <a:off x="947738" y="3130550"/>
            <a:ext cx="13700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Цель </a:t>
            </a:r>
          </a:p>
          <a:p>
            <a:pPr algn="ctr"/>
            <a:r>
              <a:rPr lang="ru-RU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программы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497263" y="3087688"/>
            <a:ext cx="2016125" cy="7000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9161" name="TextBox 20"/>
          <p:cNvSpPr txBox="1">
            <a:spLocks noChangeArrowheads="1"/>
          </p:cNvSpPr>
          <p:nvPr/>
        </p:nvSpPr>
        <p:spPr bwMode="auto">
          <a:xfrm>
            <a:off x="3821113" y="3119438"/>
            <a:ext cx="1368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Цель </a:t>
            </a:r>
          </a:p>
          <a:p>
            <a:pPr algn="ctr"/>
            <a:r>
              <a:rPr lang="ru-RU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программы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192838" y="3076575"/>
            <a:ext cx="2016125" cy="7000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9163" name="TextBox 22"/>
          <p:cNvSpPr txBox="1">
            <a:spLocks noChangeArrowheads="1"/>
          </p:cNvSpPr>
          <p:nvPr/>
        </p:nvSpPr>
        <p:spPr bwMode="auto">
          <a:xfrm>
            <a:off x="6515100" y="3114675"/>
            <a:ext cx="13700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Цель </a:t>
            </a:r>
          </a:p>
          <a:p>
            <a:pPr algn="ctr"/>
            <a:r>
              <a:rPr lang="ru-RU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программы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1635125" y="2708275"/>
            <a:ext cx="523875" cy="252413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735763" y="2708275"/>
            <a:ext cx="284162" cy="2921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4500563" y="2797175"/>
            <a:ext cx="4762" cy="339725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684213" y="3941763"/>
            <a:ext cx="2016125" cy="7207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9168" name="TextBox 27"/>
          <p:cNvSpPr txBox="1">
            <a:spLocks noChangeArrowheads="1"/>
          </p:cNvSpPr>
          <p:nvPr/>
        </p:nvSpPr>
        <p:spPr bwMode="auto">
          <a:xfrm>
            <a:off x="1223963" y="4090988"/>
            <a:ext cx="935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Задачи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492500" y="3941763"/>
            <a:ext cx="2016125" cy="7207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9170" name="TextBox 29"/>
          <p:cNvSpPr txBox="1">
            <a:spLocks noChangeArrowheads="1"/>
          </p:cNvSpPr>
          <p:nvPr/>
        </p:nvSpPr>
        <p:spPr bwMode="auto">
          <a:xfrm>
            <a:off x="4033838" y="4092575"/>
            <a:ext cx="935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Задачи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196013" y="3941763"/>
            <a:ext cx="2016125" cy="7207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9172" name="TextBox 31"/>
          <p:cNvSpPr txBox="1">
            <a:spLocks noChangeArrowheads="1"/>
          </p:cNvSpPr>
          <p:nvPr/>
        </p:nvSpPr>
        <p:spPr bwMode="auto">
          <a:xfrm>
            <a:off x="6735763" y="4117975"/>
            <a:ext cx="935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Задачи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84213" y="4826000"/>
            <a:ext cx="2016125" cy="698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9174" name="TextBox 33"/>
          <p:cNvSpPr txBox="1">
            <a:spLocks noChangeArrowheads="1"/>
          </p:cNvSpPr>
          <p:nvPr/>
        </p:nvSpPr>
        <p:spPr bwMode="auto">
          <a:xfrm>
            <a:off x="868363" y="4840288"/>
            <a:ext cx="16462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Программные</a:t>
            </a:r>
          </a:p>
          <a:p>
            <a:pPr algn="ctr"/>
            <a:r>
              <a:rPr lang="ru-RU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мероприятия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492500" y="4840288"/>
            <a:ext cx="2016125" cy="7397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9176" name="TextBox 35"/>
          <p:cNvSpPr txBox="1">
            <a:spLocks noChangeArrowheads="1"/>
          </p:cNvSpPr>
          <p:nvPr/>
        </p:nvSpPr>
        <p:spPr bwMode="auto">
          <a:xfrm>
            <a:off x="3681413" y="4895850"/>
            <a:ext cx="1647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Программные</a:t>
            </a:r>
          </a:p>
          <a:p>
            <a:pPr algn="ctr"/>
            <a:r>
              <a:rPr lang="ru-RU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мероприятия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192838" y="4875213"/>
            <a:ext cx="2016125" cy="7143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9178" name="TextBox 37"/>
          <p:cNvSpPr txBox="1">
            <a:spLocks noChangeArrowheads="1"/>
          </p:cNvSpPr>
          <p:nvPr/>
        </p:nvSpPr>
        <p:spPr bwMode="auto">
          <a:xfrm>
            <a:off x="6326188" y="4908550"/>
            <a:ext cx="17557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Программные</a:t>
            </a:r>
          </a:p>
          <a:p>
            <a:pPr algn="ctr"/>
            <a:r>
              <a:rPr lang="ru-RU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мероприятия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684213" y="5495925"/>
            <a:ext cx="3816350" cy="6953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4500563" y="5589588"/>
            <a:ext cx="3816350" cy="60166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2952750" y="6348413"/>
            <a:ext cx="3097213" cy="4079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9182" name="TextBox 41"/>
          <p:cNvSpPr txBox="1">
            <a:spLocks noChangeArrowheads="1"/>
          </p:cNvSpPr>
          <p:nvPr/>
        </p:nvSpPr>
        <p:spPr bwMode="auto">
          <a:xfrm>
            <a:off x="2930525" y="6357938"/>
            <a:ext cx="3141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Показатели эффективности</a:t>
            </a:r>
          </a:p>
        </p:txBody>
      </p:sp>
      <p:sp>
        <p:nvSpPr>
          <p:cNvPr id="49183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71956B-1F57-424C-84B0-39E8BB11D79B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14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Муниципальные программы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2413" y="1042988"/>
            <a:ext cx="8639175" cy="5494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В 2015 году осуществлялась реализация восьми </a:t>
            </a:r>
            <a:r>
              <a:rPr lang="ru-RU" dirty="0">
                <a:latin typeface="Tahoma" pitchFamily="34" charset="0"/>
                <a:cs typeface="Tahoma" pitchFamily="34" charset="0"/>
              </a:rPr>
              <a:t>муниципальных программ: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ahoma" pitchFamily="34" charset="0"/>
                <a:cs typeface="Tahoma" pitchFamily="34" charset="0"/>
              </a:rPr>
              <a:t>«Развитие системы муниципального управления на 2014 – 2020 годы»;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ahoma" pitchFamily="34" charset="0"/>
                <a:cs typeface="Tahoma" pitchFamily="34" charset="0"/>
              </a:rPr>
              <a:t>«Развитие экономики на 2014 – 2020 годы»;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ahoma" pitchFamily="34" charset="0"/>
                <a:cs typeface="Tahoma" pitchFamily="34" charset="0"/>
              </a:rPr>
              <a:t>«Безопасность жизнедеятельности населения на 2014 – 2020 годы»;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ahoma" pitchFamily="34" charset="0"/>
                <a:cs typeface="Tahoma" pitchFamily="34" charset="0"/>
              </a:rPr>
              <a:t>«Развитие транспортной системы на 2014 – 2020 годы»;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ahoma" pitchFamily="34" charset="0"/>
                <a:cs typeface="Tahoma" pitchFamily="34" charset="0"/>
              </a:rPr>
              <a:t>«Жильё и жилищно – коммунальное хозяйство на 2014 – 2020 годы»;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ahoma" pitchFamily="34" charset="0"/>
                <a:cs typeface="Tahoma" pitchFamily="34" charset="0"/>
              </a:rPr>
              <a:t>«Развитие образования </a:t>
            </a:r>
            <a:r>
              <a:rPr lang="ru-RU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на 2014 – 2020 годы»;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9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ahoma" pitchFamily="34" charset="0"/>
                <a:cs typeface="Tahoma" pitchFamily="34" charset="0"/>
              </a:rPr>
              <a:t>«Культура на 2014 – 2020 годы»;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ahoma" pitchFamily="34" charset="0"/>
                <a:cs typeface="Tahoma" pitchFamily="34" charset="0"/>
              </a:rPr>
              <a:t>«Развитие физической культуры и спорта на 2014 – 2020 годы».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Кроме того, в </a:t>
            </a:r>
            <a:r>
              <a:rPr lang="ru-RU" dirty="0">
                <a:latin typeface="Tahoma" pitchFamily="34" charset="0"/>
                <a:cs typeface="Tahoma" pitchFamily="34" charset="0"/>
              </a:rPr>
              <a:t>целях реализации республиканской адресной программы «Переселение граждан из аварийного жилищного фонда с учетом необходимости развития малоэтажного жилищного строительства на 2013-2017 годы»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осуществлялась реализация одной иной программы:</a:t>
            </a:r>
            <a:endParaRPr lang="ru-RU" dirty="0">
              <a:latin typeface="Tahoma" pitchFamily="34" charset="0"/>
              <a:cs typeface="Tahoma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ahoma" pitchFamily="34" charset="0"/>
                <a:cs typeface="Tahoma" pitchFamily="34" charset="0"/>
              </a:rPr>
              <a:t>«Переселение граждан, проживающих на территории МОГО «Ухта», из аварийного жилищного фонда с 2013 года по 01 сентября 2017 года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».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Исполнение программной части бюджета МОГО «Ухта»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330300"/>
              </p:ext>
            </p:extLst>
          </p:nvPr>
        </p:nvGraphicFramePr>
        <p:xfrm>
          <a:off x="190667" y="1162462"/>
          <a:ext cx="8788088" cy="5411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225"/>
                <a:gridCol w="2833256"/>
                <a:gridCol w="1559177"/>
                <a:gridCol w="1312727"/>
                <a:gridCol w="1346562"/>
                <a:gridCol w="1522141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kern="1200" dirty="0" smtClean="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№</a:t>
                      </a:r>
                      <a:endParaRPr lang="ru-RU" sz="1050" kern="1200" dirty="0">
                        <a:solidFill>
                          <a:prstClr val="black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kern="1200" dirty="0" smtClean="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Наименование муниципальной программы</a:t>
                      </a:r>
                      <a:endParaRPr lang="ru-RU" sz="1050" kern="1200" dirty="0">
                        <a:solidFill>
                          <a:prstClr val="black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kern="1200" dirty="0" smtClean="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Утвержденные бюджетные назначения</a:t>
                      </a:r>
                      <a:endParaRPr lang="ru-RU" sz="1050" kern="1200" dirty="0">
                        <a:solidFill>
                          <a:prstClr val="black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kern="1200" dirty="0" smtClean="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Исполнение</a:t>
                      </a:r>
                      <a:endParaRPr lang="ru-RU" sz="1050" kern="1200" dirty="0">
                        <a:solidFill>
                          <a:prstClr val="black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kern="1200" dirty="0" smtClean="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Неисполненные назначения</a:t>
                      </a:r>
                      <a:endParaRPr lang="ru-RU" sz="1050" kern="1200" dirty="0">
                        <a:solidFill>
                          <a:prstClr val="black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kern="1200" dirty="0" smtClean="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Процент исполнения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050" kern="1200" dirty="0" smtClean="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(%)</a:t>
                      </a:r>
                      <a:endParaRPr lang="ru-RU" sz="1050" kern="1200" dirty="0">
                        <a:solidFill>
                          <a:prstClr val="black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kern="1200" dirty="0" smtClean="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</a:t>
                      </a:r>
                      <a:endParaRPr lang="ru-RU" sz="1050" kern="1200" dirty="0">
                        <a:solidFill>
                          <a:prstClr val="black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50" kern="1200" dirty="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Муниципальная программа МОГО "Ухта" "Развитие системы муниципального управления на 2014 – 2020 годы"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kern="1200" dirty="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65,1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kern="1200" dirty="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65,1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kern="1200" dirty="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0,0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kern="1200" dirty="0" smtClean="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100,0</a:t>
                      </a:r>
                      <a:endParaRPr lang="ru-RU" sz="1050" kern="1200" dirty="0">
                        <a:solidFill>
                          <a:prstClr val="black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kern="1200" dirty="0" smtClean="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2</a:t>
                      </a:r>
                      <a:endParaRPr lang="ru-RU" sz="1050" kern="1200" dirty="0">
                        <a:solidFill>
                          <a:prstClr val="black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50" kern="1200" dirty="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Муниципальная программа МОГО "Ухта" "Развитие экономики на 2014 – 2020 годы"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kern="1200" dirty="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0,7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kern="1200" dirty="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0,6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kern="1200" dirty="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0,1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kern="1200" dirty="0" smtClean="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86</a:t>
                      </a:r>
                      <a:endParaRPr lang="ru-RU" sz="1050" kern="1200" dirty="0">
                        <a:solidFill>
                          <a:prstClr val="black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kern="1200" dirty="0" smtClean="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3</a:t>
                      </a:r>
                      <a:endParaRPr lang="ru-RU" sz="1050" kern="1200" dirty="0">
                        <a:solidFill>
                          <a:prstClr val="black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50" kern="1200" dirty="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Муниципальная программа МОГО "Ухта" "Безопасность жизнедеятельности населения на 2014 – 2020 годы"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kern="120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26,6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kern="1200" dirty="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26,3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kern="1200" dirty="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0,3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kern="1200" dirty="0" smtClean="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99</a:t>
                      </a:r>
                      <a:endParaRPr lang="ru-RU" sz="1050" kern="1200" dirty="0">
                        <a:solidFill>
                          <a:prstClr val="black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kern="1200" dirty="0" smtClean="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4</a:t>
                      </a:r>
                      <a:endParaRPr lang="ru-RU" sz="1050" kern="1200" dirty="0">
                        <a:solidFill>
                          <a:prstClr val="black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50" kern="1200" dirty="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Муниципальная программа МОГО "Ухта" "Развитие транспортной системы на 2014-2020 годы"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kern="120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270,6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kern="120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232,1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kern="1200" dirty="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38,5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kern="1200" dirty="0" smtClean="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86</a:t>
                      </a:r>
                      <a:endParaRPr lang="ru-RU" sz="1050" kern="1200" dirty="0">
                        <a:solidFill>
                          <a:prstClr val="black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kern="1200" dirty="0" smtClean="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5</a:t>
                      </a:r>
                      <a:endParaRPr lang="ru-RU" sz="1050" kern="1200" dirty="0">
                        <a:solidFill>
                          <a:prstClr val="black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50" kern="1200" dirty="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Муниципальная программа МОГО "Ухта" "Жилье и жилищно-коммунальное хозяйство на 2014 – 2020 годы"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kern="120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283,3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kern="1200" dirty="0" smtClean="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181,2</a:t>
                      </a:r>
                      <a:endParaRPr lang="ru-RU" sz="1050" kern="1200" dirty="0">
                        <a:solidFill>
                          <a:prstClr val="black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kern="1200" dirty="0" smtClean="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102,1</a:t>
                      </a:r>
                      <a:endParaRPr lang="ru-RU" sz="1050" kern="1200" dirty="0">
                        <a:solidFill>
                          <a:prstClr val="black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kern="1200" dirty="0" smtClean="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64</a:t>
                      </a:r>
                      <a:endParaRPr lang="ru-RU" sz="1050" kern="1200" dirty="0">
                        <a:solidFill>
                          <a:prstClr val="black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kern="1200" dirty="0" smtClean="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6</a:t>
                      </a:r>
                      <a:endParaRPr lang="ru-RU" sz="1050" kern="1200" dirty="0">
                        <a:solidFill>
                          <a:prstClr val="black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50" kern="1200" dirty="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Муниципальная программа МОГО "Ухта" "Развитие образования на 2014-2020 годы"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kern="120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1 991,4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kern="1200" dirty="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 </a:t>
                      </a:r>
                      <a:r>
                        <a:rPr lang="ru-RU" sz="1050" kern="1200" dirty="0" smtClean="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934,0</a:t>
                      </a:r>
                      <a:endParaRPr lang="ru-RU" sz="1050" kern="1200" dirty="0">
                        <a:solidFill>
                          <a:prstClr val="black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kern="1200" dirty="0" smtClean="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57,3</a:t>
                      </a:r>
                      <a:endParaRPr lang="ru-RU" sz="1050" kern="1200" dirty="0">
                        <a:solidFill>
                          <a:prstClr val="black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kern="1200" dirty="0" smtClean="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97</a:t>
                      </a:r>
                      <a:endParaRPr lang="ru-RU" sz="1050" kern="1200" dirty="0">
                        <a:solidFill>
                          <a:prstClr val="black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kern="1200" dirty="0" smtClean="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7</a:t>
                      </a:r>
                      <a:endParaRPr lang="ru-RU" sz="1050" kern="1200" dirty="0">
                        <a:solidFill>
                          <a:prstClr val="black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50" kern="1200" dirty="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Муниципальная программа МОГО "Ухта" "Культура на 2014 - 2020 годы"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kern="120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186,0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kern="120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178,1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kern="120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7,9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kern="1200" dirty="0" smtClean="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96</a:t>
                      </a:r>
                      <a:endParaRPr lang="ru-RU" sz="1050" kern="1200" dirty="0">
                        <a:solidFill>
                          <a:prstClr val="black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kern="1200" dirty="0" smtClean="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8</a:t>
                      </a:r>
                      <a:endParaRPr lang="ru-RU" sz="1050" kern="1200" dirty="0">
                        <a:solidFill>
                          <a:prstClr val="black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50" kern="1200" dirty="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Муниципальная программа МОГО "Ухта" "Развитие физической культуры и спорта на 2014 - 2020 годы"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kern="120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124,7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kern="120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120,1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kern="120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4,6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kern="1200" dirty="0" smtClean="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96</a:t>
                      </a:r>
                      <a:endParaRPr lang="ru-RU" sz="1050" kern="1200" dirty="0">
                        <a:solidFill>
                          <a:prstClr val="black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kern="1200" dirty="0" smtClean="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9</a:t>
                      </a:r>
                      <a:endParaRPr lang="ru-RU" sz="1050" kern="1200" dirty="0">
                        <a:solidFill>
                          <a:prstClr val="black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50" kern="1200" dirty="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Муниципальная программа "Переселение граждан, проживающих на территории МОГО "Ухта", из аварийного жилищного фонда с 2013 года по 1 сентября 2017 года"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kern="1200" dirty="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417,0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kern="1200" dirty="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340,0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kern="1200" dirty="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77,0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kern="1200" dirty="0" smtClean="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82</a:t>
                      </a:r>
                      <a:endParaRPr lang="ru-RU" sz="1050" kern="1200" dirty="0">
                        <a:solidFill>
                          <a:prstClr val="black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50" kern="1200" dirty="0">
                        <a:solidFill>
                          <a:prstClr val="black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ВСЕГО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3 365,4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3 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077,5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287,9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kern="1200" dirty="0" smtClean="0">
                          <a:solidFill>
                            <a:prstClr val="black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91</a:t>
                      </a:r>
                      <a:endParaRPr lang="ru-RU" sz="1050" kern="1200" dirty="0">
                        <a:solidFill>
                          <a:prstClr val="black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</a:tr>
            </a:tbl>
          </a:graphicData>
        </a:graphic>
      </p:graphicFrame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7946114" y="765319"/>
            <a:ext cx="10486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млн. рублей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706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516626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Развитие системы муниципального управления на 2014-2020 годы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2000" y="1043945"/>
            <a:ext cx="8640000" cy="628040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Цель программы: </a:t>
            </a:r>
            <a:r>
              <a:rPr lang="ru-RU" sz="17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Повышение эффективности и результативности деятельности органов местного самоуправления МОГО «Ухта»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644008" y="1664984"/>
            <a:ext cx="0" cy="49566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014561" y="1930601"/>
            <a:ext cx="0" cy="2160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991150" y="1930601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014561" y="1912819"/>
            <a:ext cx="697782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170" y="2146625"/>
            <a:ext cx="1569501" cy="738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 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«Электронный муниципалитет»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91680" y="2162694"/>
            <a:ext cx="1872208" cy="18158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«Дополнительные меры социальной поддержки граждан, проживающих на территории МОГО «Ухта»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54210" y="2162694"/>
            <a:ext cx="1925902" cy="16004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«Развитие кадрового потенциала муниципальной службы в администрации МОГО «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У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хта»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171" y="4221088"/>
            <a:ext cx="9093829" cy="2157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40"/>
              </a:lnSpc>
            </a:pPr>
            <a:r>
              <a:rPr lang="ru-RU" sz="1500" dirty="0" smtClean="0">
                <a:latin typeface="Tahoma" pitchFamily="34" charset="0"/>
                <a:cs typeface="Tahoma" pitchFamily="34" charset="0"/>
              </a:rPr>
              <a:t>Объём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финансирования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на 2015 год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составляет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65,1  млн. рублей, исполнение 65,1 млн. рублей,</a:t>
            </a:r>
          </a:p>
          <a:p>
            <a:pPr>
              <a:lnSpc>
                <a:spcPts val="2340"/>
              </a:lnSpc>
            </a:pPr>
            <a:r>
              <a:rPr lang="ru-RU" sz="1500" dirty="0" smtClean="0">
                <a:latin typeface="Tahoma" pitchFamily="34" charset="0"/>
                <a:cs typeface="Tahoma" pitchFamily="34" charset="0"/>
              </a:rPr>
              <a:t>в том числе:</a:t>
            </a:r>
          </a:p>
          <a:p>
            <a:pPr>
              <a:lnSpc>
                <a:spcPts val="2340"/>
              </a:lnSpc>
            </a:pPr>
            <a:r>
              <a:rPr lang="ru-RU" sz="1500" dirty="0" smtClean="0">
                <a:latin typeface="Tahoma" pitchFamily="34" charset="0"/>
                <a:cs typeface="Tahoma" pitchFamily="34" charset="0"/>
              </a:rPr>
              <a:t>за счет средств республиканского бюджета</a:t>
            </a:r>
          </a:p>
          <a:p>
            <a:pPr>
              <a:lnSpc>
                <a:spcPts val="2340"/>
              </a:lnSpc>
            </a:pPr>
            <a:r>
              <a:rPr lang="ru-RU" sz="1500" dirty="0">
                <a:latin typeface="Tahoma" pitchFamily="34" charset="0"/>
                <a:cs typeface="Tahoma" pitchFamily="34" charset="0"/>
              </a:rPr>
              <a:t>	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план – 0,4 млн. рублей		исполнено – 0,4 млн. рублей</a:t>
            </a:r>
          </a:p>
          <a:p>
            <a:pPr>
              <a:lnSpc>
                <a:spcPts val="2340"/>
              </a:lnSpc>
            </a:pPr>
            <a:r>
              <a:rPr lang="ru-RU" sz="1500" dirty="0" smtClean="0">
                <a:latin typeface="Tahoma" pitchFamily="34" charset="0"/>
                <a:cs typeface="Tahoma" pitchFamily="34" charset="0"/>
              </a:rPr>
              <a:t>за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счет средств бюджета МОГО «Ухта» </a:t>
            </a:r>
            <a:endParaRPr lang="ru-RU" sz="15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ts val="2340"/>
              </a:lnSpc>
            </a:pPr>
            <a:r>
              <a:rPr lang="ru-RU" sz="1500" dirty="0">
                <a:latin typeface="Tahoma" pitchFamily="34" charset="0"/>
                <a:cs typeface="Tahoma" pitchFamily="34" charset="0"/>
              </a:rPr>
              <a:t>	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план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–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64,7 млн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.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рублей		исполнено – 64,7 млн. рублей</a:t>
            </a:r>
          </a:p>
          <a:p>
            <a:pPr>
              <a:lnSpc>
                <a:spcPts val="2340"/>
              </a:lnSpc>
            </a:pPr>
            <a:r>
              <a:rPr lang="ru-RU" sz="1500" dirty="0">
                <a:latin typeface="Tahoma" pitchFamily="34" charset="0"/>
                <a:cs typeface="Tahoma" pitchFamily="34" charset="0"/>
              </a:rPr>
              <a:t>	</a:t>
            </a:r>
            <a:endParaRPr lang="ru-RU" sz="9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24128" y="2167654"/>
            <a:ext cx="1656184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«Управление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муниципальными финансами и муниципальным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долгом»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2634337" y="1946672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6374367" y="1930601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524328" y="2167655"/>
            <a:ext cx="1512168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«Управление муниципальным имуществом и земельными ресурсами»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61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17450"/>
              </p:ext>
            </p:extLst>
          </p:nvPr>
        </p:nvGraphicFramePr>
        <p:xfrm>
          <a:off x="104725" y="1515300"/>
          <a:ext cx="8956933" cy="1799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068"/>
                <a:gridCol w="4197369"/>
                <a:gridCol w="1622491"/>
                <a:gridCol w="921987"/>
                <a:gridCol w="1055922"/>
                <a:gridCol w="864096"/>
              </a:tblGrid>
              <a:tr h="623761">
                <a:tc>
                  <a:txBody>
                    <a:bodyPr/>
                    <a:lstStyle/>
                    <a:p>
                      <a:pPr algn="ctr"/>
                      <a:r>
                        <a:rPr lang="ru-RU" sz="1050" kern="900" baseline="0" dirty="0" smtClean="0">
                          <a:latin typeface="+mn-lt"/>
                          <a:cs typeface="Tahoma" pitchFamily="34" charset="0"/>
                        </a:rPr>
                        <a:t>№</a:t>
                      </a:r>
                      <a:endParaRPr lang="ru-RU" sz="1050" kern="900" baseline="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900" baseline="0" dirty="0" smtClean="0">
                          <a:latin typeface="+mn-lt"/>
                          <a:cs typeface="Tahoma" pitchFamily="34" charset="0"/>
                        </a:rPr>
                        <a:t>Наименование мероприятия</a:t>
                      </a:r>
                      <a:endParaRPr lang="ru-RU" sz="1050" kern="900" baseline="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900" baseline="0" dirty="0" smtClean="0">
                          <a:latin typeface="+mn-lt"/>
                          <a:cs typeface="Tahoma" pitchFamily="34" charset="0"/>
                        </a:rPr>
                        <a:t>Утвержденные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900" baseline="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  <a:endParaRPr lang="ru-RU" sz="1050" kern="900" baseline="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900" baseline="0" dirty="0" smtClean="0">
                          <a:latin typeface="+mn-lt"/>
                          <a:cs typeface="Tahoma" pitchFamily="34" charset="0"/>
                        </a:rPr>
                        <a:t>Исполнение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900" baseline="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  <a:endParaRPr lang="ru-RU" sz="1050" kern="900" baseline="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900" baseline="0" dirty="0" smtClean="0">
                          <a:latin typeface="+mn-lt"/>
                          <a:cs typeface="Tahoma" pitchFamily="34" charset="0"/>
                        </a:rPr>
                        <a:t>Неисполненные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900" baseline="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  <a:endParaRPr lang="ru-RU" sz="1050" kern="900" baseline="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900" baseline="0" dirty="0" smtClean="0">
                          <a:latin typeface="+mn-lt"/>
                          <a:cs typeface="Tahoma" pitchFamily="34" charset="0"/>
                        </a:rPr>
                        <a:t>Процент исполнения</a:t>
                      </a:r>
                    </a:p>
                    <a:p>
                      <a:pPr algn="ctr"/>
                      <a:r>
                        <a:rPr lang="ru-RU" sz="1050" kern="900" baseline="0" dirty="0" smtClean="0">
                          <a:latin typeface="+mn-lt"/>
                          <a:cs typeface="Tahoma" pitchFamily="34" charset="0"/>
                        </a:rPr>
                        <a:t>(%)</a:t>
                      </a:r>
                      <a:endParaRPr lang="ru-RU" sz="1050" kern="900" baseline="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</a:tr>
              <a:tr h="4835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9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1</a:t>
                      </a:r>
                      <a:endParaRPr lang="ru-RU" sz="1050" kern="9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kern="900" baseline="0" dirty="0">
                          <a:effectLst/>
                          <a:latin typeface="+mn-lt"/>
                        </a:rPr>
                        <a:t>Оказание муниципальных услуг (выполнение работ) многофункциональным центром </a:t>
                      </a:r>
                      <a:r>
                        <a:rPr lang="ru-RU" sz="990" b="0" i="0" u="none" strike="noStrike" kern="900" baseline="0" dirty="0">
                          <a:effectLst/>
                          <a:latin typeface="+mn-lt"/>
                        </a:rPr>
                        <a:t>предоставления</a:t>
                      </a:r>
                      <a:r>
                        <a:rPr lang="ru-RU" sz="1050" b="0" i="0" u="none" strike="noStrike" kern="900" baseline="0" dirty="0">
                          <a:effectLst/>
                          <a:latin typeface="+mn-lt"/>
                        </a:rPr>
                        <a:t> государственных и муниципальных услуг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900" baseline="0" dirty="0" smtClean="0">
                          <a:effectLst/>
                          <a:latin typeface="+mn-lt"/>
                        </a:rPr>
                        <a:t>12,7</a:t>
                      </a:r>
                      <a:endParaRPr lang="ru-RU" sz="1050" b="0" i="0" u="none" strike="noStrike" kern="900" baseline="0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900" baseline="0" dirty="0" smtClean="0">
                          <a:effectLst/>
                          <a:latin typeface="+mn-lt"/>
                        </a:rPr>
                        <a:t>12,7</a:t>
                      </a:r>
                      <a:endParaRPr lang="ru-RU" sz="1050" b="0" i="0" u="none" strike="noStrike" kern="900" baseline="0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900" baseline="0" dirty="0" smtClean="0">
                          <a:effectLst/>
                          <a:latin typeface="+mn-lt"/>
                        </a:rPr>
                        <a:t>0,0</a:t>
                      </a:r>
                      <a:endParaRPr lang="ru-RU" sz="1050" b="0" i="0" u="none" strike="noStrike" kern="900" baseline="0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900" baseline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36000" marB="36000"/>
                </a:tc>
              </a:tr>
              <a:tr h="343415">
                <a:tc>
                  <a:txBody>
                    <a:bodyPr/>
                    <a:lstStyle/>
                    <a:p>
                      <a:pPr algn="ctr"/>
                      <a:r>
                        <a:rPr lang="ru-RU" sz="1050" kern="900" baseline="0" dirty="0" smtClean="0">
                          <a:latin typeface="+mn-lt"/>
                          <a:cs typeface="Tahoma" pitchFamily="34" charset="0"/>
                        </a:rPr>
                        <a:t>2</a:t>
                      </a:r>
                      <a:endParaRPr lang="ru-RU" sz="1050" kern="900" baseline="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kern="900" baseline="0" dirty="0">
                          <a:effectLst/>
                          <a:latin typeface="+mn-lt"/>
                        </a:rPr>
                        <a:t>Развитие единой муниципальной </a:t>
                      </a:r>
                      <a:r>
                        <a:rPr lang="ru-RU" sz="1050" b="0" i="0" u="none" strike="noStrike" kern="900" baseline="0" dirty="0" err="1">
                          <a:effectLst/>
                          <a:latin typeface="+mn-lt"/>
                        </a:rPr>
                        <a:t>мультисервисной</a:t>
                      </a:r>
                      <a:r>
                        <a:rPr lang="ru-RU" sz="1050" b="0" i="0" u="none" strike="noStrike" kern="900" baseline="0" dirty="0">
                          <a:effectLst/>
                          <a:latin typeface="+mn-lt"/>
                        </a:rPr>
                        <a:t> корпоративной сети передачи данных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900" baseline="0" dirty="0" smtClean="0">
                          <a:effectLst/>
                          <a:latin typeface="+mn-lt"/>
                        </a:rPr>
                        <a:t>0,1</a:t>
                      </a:r>
                      <a:endParaRPr lang="ru-RU" sz="1050" b="0" i="0" u="none" strike="noStrike" kern="900" baseline="0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900" baseline="0" dirty="0" smtClean="0">
                          <a:effectLst/>
                          <a:latin typeface="+mn-lt"/>
                        </a:rPr>
                        <a:t>0,1</a:t>
                      </a:r>
                      <a:endParaRPr lang="ru-RU" sz="1050" b="0" i="0" u="none" strike="noStrike" kern="900" baseline="0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900" baseline="0" dirty="0" smtClean="0">
                          <a:effectLst/>
                          <a:latin typeface="+mn-lt"/>
                        </a:rPr>
                        <a:t>0,0</a:t>
                      </a:r>
                      <a:endParaRPr lang="ru-RU" sz="1050" b="0" i="0" u="none" strike="noStrike" kern="900" baseline="0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900" baseline="0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36000" marB="36000"/>
                </a:tc>
              </a:tr>
              <a:tr h="203243">
                <a:tc>
                  <a:txBody>
                    <a:bodyPr/>
                    <a:lstStyle/>
                    <a:p>
                      <a:pPr algn="ctr"/>
                      <a:endParaRPr lang="ru-RU" sz="1050" kern="900" baseline="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9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Итого по подпрограмме: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900" baseline="0" dirty="0" smtClean="0">
                          <a:effectLst/>
                          <a:latin typeface="+mn-lt"/>
                        </a:rPr>
                        <a:t>12,8</a:t>
                      </a:r>
                      <a:endParaRPr lang="ru-RU" sz="1050" b="0" i="0" u="none" strike="noStrike" kern="900" baseline="0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900" baseline="0" dirty="0" smtClean="0">
                          <a:effectLst/>
                          <a:latin typeface="+mn-lt"/>
                        </a:rPr>
                        <a:t>12,8</a:t>
                      </a:r>
                      <a:endParaRPr lang="ru-RU" sz="1050" b="0" i="0" u="none" strike="noStrike" kern="900" baseline="0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900" baseline="0" dirty="0" smtClean="0">
                          <a:effectLst/>
                          <a:latin typeface="+mn-lt"/>
                        </a:rPr>
                        <a:t>0,0</a:t>
                      </a:r>
                      <a:endParaRPr lang="ru-RU" sz="1050" b="0" i="0" u="none" strike="noStrike" kern="900" baseline="0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900" baseline="0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36000" marB="36000"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13256" y="1124744"/>
            <a:ext cx="8939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Подпрограмма «Электронный муниципалитет»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3654425" y="31750"/>
            <a:ext cx="51657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Развитие системы муниципального управления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на 2014-2020 годы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338676"/>
              </p:ext>
            </p:extLst>
          </p:nvPr>
        </p:nvGraphicFramePr>
        <p:xfrm>
          <a:off x="65295" y="3821060"/>
          <a:ext cx="9017786" cy="14081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072"/>
                <a:gridCol w="4184390"/>
                <a:gridCol w="1584176"/>
                <a:gridCol w="1019085"/>
                <a:gridCol w="1069147"/>
                <a:gridCol w="863916"/>
              </a:tblGrid>
              <a:tr h="497656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№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Наименование мероприятия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Утвержденные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Исполнение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</a:p>
                    <a:p>
                      <a:pPr algn="ctr"/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Неисполненные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Процент исполнения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(%)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</a:tr>
              <a:tr h="3528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1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Предоставление дополнительных мер социальной поддержки  отдельным категориям граждан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5,0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5,0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0,0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36000" marB="36000"/>
                </a:tc>
              </a:tr>
              <a:tr h="2088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2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Предоставление субсидий некоммерческим организациям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0,7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0,7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0,0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36000" marB="36000"/>
                </a:tc>
              </a:tr>
              <a:tr h="2088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Итого по </a:t>
                      </a:r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подпрограмме: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5,7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5,7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0,0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36000" marB="36000"/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3564" y="3315181"/>
            <a:ext cx="8973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Подпрограмма «Дополнительные меры социальной поддержки граждан, проживающих на территории МОГО «Ухта</a:t>
            </a:r>
            <a:endParaRPr lang="ru-RU" sz="1300" b="1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456510"/>
              </p:ext>
            </p:extLst>
          </p:nvPr>
        </p:nvGraphicFramePr>
        <p:xfrm>
          <a:off x="25516" y="5589240"/>
          <a:ext cx="9017786" cy="10161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072"/>
                <a:gridCol w="4173330"/>
                <a:gridCol w="1584176"/>
                <a:gridCol w="1030145"/>
                <a:gridCol w="1058087"/>
                <a:gridCol w="87497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№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Наименование мероприятия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Утвержденные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Исполнение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</a:p>
                    <a:p>
                      <a:pPr algn="ctr"/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Неисполненные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Процент исполнения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(%)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</a:tr>
              <a:tr h="159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1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Обслуживание муниципального долга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46,6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46,6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0,0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36000" marB="36000"/>
                </a:tc>
              </a:tr>
              <a:tr h="159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Итого по </a:t>
                      </a:r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подпрограмме: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46,6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46,6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0,0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36000" marB="36000"/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47000" y="5229200"/>
            <a:ext cx="90061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Подпрограмма</a:t>
            </a:r>
            <a:r>
              <a:rPr lang="en-US" sz="13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«Управление муниципальными финансами и муниципальным долгом»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55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3654425" y="-9525"/>
            <a:ext cx="5489575" cy="1309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Сведения</a:t>
            </a:r>
            <a:r>
              <a:rPr lang="en-US" sz="16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о </a:t>
            </a:r>
            <a:r>
              <a:rPr lang="ru-RU" sz="16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достижении значений целевых индикаторов (показателей) муниципальной программы МОГО «Ухта» «Развитие системы муниципального управления на 2014 – 2020 годы» за </a:t>
            </a:r>
            <a:r>
              <a:rPr lang="ru-RU" sz="16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2015 </a:t>
            </a:r>
            <a:r>
              <a:rPr lang="ru-RU" sz="16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год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59644"/>
              </p:ext>
            </p:extLst>
          </p:nvPr>
        </p:nvGraphicFramePr>
        <p:xfrm>
          <a:off x="179512" y="1700809"/>
          <a:ext cx="8784976" cy="247466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72643"/>
                <a:gridCol w="1953058"/>
                <a:gridCol w="688691"/>
                <a:gridCol w="1072643"/>
                <a:gridCol w="1117621"/>
                <a:gridCol w="1008112"/>
                <a:gridCol w="1872208"/>
              </a:tblGrid>
              <a:tr h="618666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№ 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0021" marR="60021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ahoma" pitchFamily="34" charset="0"/>
                          <a:cs typeface="Tahoma" pitchFamily="34" charset="0"/>
                        </a:rPr>
                        <a:t>Целевой индикатор (показатель) (наименование)</a:t>
                      </a:r>
                      <a:endParaRPr lang="ru-RU" sz="120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0021" marR="60021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ahoma" pitchFamily="34" charset="0"/>
                          <a:cs typeface="Tahoma" pitchFamily="34" charset="0"/>
                        </a:rPr>
                        <a:t>Ед. измерения</a:t>
                      </a:r>
                      <a:endParaRPr lang="ru-RU" sz="120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0021" marR="6002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ahoma" pitchFamily="34" charset="0"/>
                          <a:cs typeface="Tahoma" pitchFamily="34" charset="0"/>
                        </a:rPr>
                        <a:t>Значения целевых индикаторов (показателей) муниципальной программы</a:t>
                      </a:r>
                      <a:endParaRPr lang="ru-RU" sz="120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0021" marR="600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Обоснование отклонений значений целевых индикаторов (показателей)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0021" marR="60021" marT="0" marB="0" anchor="ctr"/>
                </a:tc>
              </a:tr>
              <a:tr h="2062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2014 </a:t>
                      </a: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год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0021" marR="6002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2015 </a:t>
                      </a: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год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0021" marR="600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2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ahoma" pitchFamily="34" charset="0"/>
                          <a:cs typeface="Tahoma" pitchFamily="34" charset="0"/>
                        </a:rPr>
                        <a:t>план</a:t>
                      </a:r>
                      <a:endParaRPr lang="ru-RU" sz="120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0021" marR="60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ahoma" pitchFamily="34" charset="0"/>
                          <a:cs typeface="Tahoma" pitchFamily="34" charset="0"/>
                        </a:rPr>
                        <a:t>факт</a:t>
                      </a:r>
                      <a:endParaRPr lang="ru-RU" sz="120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0021" marR="6002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35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0021" marR="600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ahoma" pitchFamily="34" charset="0"/>
                          <a:cs typeface="Tahoma" pitchFamily="34" charset="0"/>
                        </a:rPr>
                        <a:t>Уровень удовлетворенности населения деятельностью органов местного самоуправления МОГО «Ухта»</a:t>
                      </a:r>
                      <a:endParaRPr lang="ru-RU" sz="120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0021" marR="600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0021" marR="60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42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0021" marR="60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46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0021" marR="60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39,9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0021" marR="60021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По результатам </a:t>
                      </a:r>
                      <a:r>
                        <a:rPr lang="ru-RU" sz="120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социологического опроса</a:t>
                      </a:r>
                      <a:endParaRPr lang="ru-RU" sz="1200" dirty="0" smtClean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0021" marR="6002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6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46449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Развитие экономики на 2014-2020 годы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2000" y="1529720"/>
            <a:ext cx="8640000" cy="628040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Цель программы: </a:t>
            </a:r>
            <a:r>
              <a:rPr lang="ru-RU" sz="17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Обеспечение устойчивого экономического развития МОГО «Ухта»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572000" y="2157760"/>
            <a:ext cx="0" cy="24083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872000" y="2398594"/>
            <a:ext cx="0" cy="2160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272000" y="2379534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872000" y="2380374"/>
            <a:ext cx="5400000" cy="1735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2000" y="2605573"/>
            <a:ext cx="324000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 «Стратегическое планирование в МОГО «Ухта»</a:t>
            </a:r>
          </a:p>
          <a:p>
            <a:pPr algn="ctr"/>
            <a:endParaRPr lang="ru-RU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52000" y="2606175"/>
            <a:ext cx="324000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 «Малое и среднее предпринимательство в МОГО «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У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хта»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7504" y="3789040"/>
            <a:ext cx="892899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40"/>
              </a:lnSpc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Объём финансирования на 2015 год составляет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0,7 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рублей, </a:t>
            </a:r>
          </a:p>
          <a:p>
            <a:pPr>
              <a:lnSpc>
                <a:spcPts val="2340"/>
              </a:lnSpc>
            </a:pPr>
            <a:r>
              <a:rPr lang="ru-RU" sz="1600" dirty="0" smtClean="0">
                <a:latin typeface="Tahoma" pitchFamily="34" charset="0"/>
                <a:cs typeface="Tahoma" pitchFamily="34" charset="0"/>
              </a:rPr>
              <a:t>исполнение 0,6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рублей, в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том числе:</a:t>
            </a:r>
          </a:p>
          <a:p>
            <a:pPr>
              <a:lnSpc>
                <a:spcPts val="2340"/>
              </a:lnSpc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за счет средств республиканского бюджета</a:t>
            </a:r>
          </a:p>
          <a:p>
            <a:pPr>
              <a:lnSpc>
                <a:spcPts val="2340"/>
              </a:lnSpc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	план –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0,1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рублей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	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исполнено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–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0,1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рублей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ts val="2340"/>
              </a:lnSpc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за счет средств бюджета МОГО «Ухта» </a:t>
            </a:r>
          </a:p>
          <a:p>
            <a:pPr>
              <a:lnSpc>
                <a:spcPts val="2340"/>
              </a:lnSpc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	план –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0,6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рублей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	исполнено –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0,5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рублей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991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767191"/>
              </p:ext>
            </p:extLst>
          </p:nvPr>
        </p:nvGraphicFramePr>
        <p:xfrm>
          <a:off x="179511" y="1716684"/>
          <a:ext cx="8784976" cy="20003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402"/>
                <a:gridCol w="4443628"/>
                <a:gridCol w="1256853"/>
                <a:gridCol w="911937"/>
                <a:gridCol w="1192532"/>
                <a:gridCol w="690624"/>
              </a:tblGrid>
              <a:tr h="891709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№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Наименование мероприятия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Утвержденные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Исполнение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</a:p>
                    <a:p>
                      <a:pPr algn="ctr"/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Неисполненные назначения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Процент испол-нения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(%)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</a:tr>
              <a:tr h="691323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1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Обеспечение деятельности информационно - маркетинговых центров малого и среднего предпринимательства на территориях муниципальных образований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0,7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0,6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0,1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36000" marR="36000" marT="36000" marB="36000"/>
                </a:tc>
              </a:tr>
              <a:tr h="417316"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Итого по </a:t>
                      </a:r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подпрограмме: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0,7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0,6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0,1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36000" marR="36000" marT="36000" marB="36000"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849286" y="1193324"/>
            <a:ext cx="76328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Подпрограмма «Малое и среднее предпринимательство в МОГО «Ухта»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3654425" y="31750"/>
            <a:ext cx="422994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Развитие экономики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на 2014-2020 годы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55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 txBox="1">
            <a:spLocks/>
          </p:cNvSpPr>
          <p:nvPr/>
        </p:nvSpPr>
        <p:spPr bwMode="auto">
          <a:xfrm>
            <a:off x="3563888" y="31750"/>
            <a:ext cx="547260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Сведения о достижении значений целевых индикаторов (показателей) муниципальной программы МОГО «Ухта</a:t>
            </a:r>
            <a:r>
              <a:rPr lang="ru-RU" sz="16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» «</a:t>
            </a:r>
            <a:r>
              <a:rPr lang="ru-RU" sz="16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Развитие экономики на 2014 – 2020 годы» за </a:t>
            </a:r>
            <a:r>
              <a:rPr lang="ru-RU" sz="16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2015 </a:t>
            </a:r>
            <a:r>
              <a:rPr lang="ru-RU" sz="16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год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671086"/>
              </p:ext>
            </p:extLst>
          </p:nvPr>
        </p:nvGraphicFramePr>
        <p:xfrm>
          <a:off x="107504" y="1013872"/>
          <a:ext cx="8903839" cy="560177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8032"/>
                <a:gridCol w="2664296"/>
                <a:gridCol w="504056"/>
                <a:gridCol w="720080"/>
                <a:gridCol w="720080"/>
                <a:gridCol w="720080"/>
                <a:gridCol w="3287215"/>
              </a:tblGrid>
              <a:tr h="59274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Целевой индикатор (показатель) (наименование)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Ед. </a:t>
                      </a:r>
                      <a:r>
                        <a:rPr lang="ru-RU" sz="1000" dirty="0" err="1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изме</a:t>
                      </a:r>
                      <a:r>
                        <a:rPr lang="ru-RU" sz="10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-рения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Значения целевых индикаторов (показателей) муниципальной </a:t>
                      </a:r>
                      <a:r>
                        <a:rPr lang="ru-RU" sz="10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программы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Обоснование отклонений значений целевых индикаторов (показателей)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</a:tr>
              <a:tr h="2406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2014 </a:t>
                      </a:r>
                      <a:r>
                        <a:rPr lang="ru-RU" sz="1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2015 </a:t>
                      </a:r>
                      <a:r>
                        <a:rPr lang="ru-RU" sz="1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06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0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Объем инвестиций в основной </a:t>
                      </a:r>
                      <a:r>
                        <a:rPr lang="ru-RU" sz="10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капитал (за исключением бюджетных средств) в расчете на 1 жителя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185 736,15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95 969,88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214</a:t>
                      </a:r>
                      <a:r>
                        <a:rPr lang="ru-RU" sz="1000" baseline="0" dirty="0" smtClean="0"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 594,16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Рост фактического значения показателя в 2,2 раза над плановым обусловлен осуществлением</a:t>
                      </a:r>
                      <a:r>
                        <a:rPr lang="ru-RU" sz="1000" baseline="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предприятиями </a:t>
                      </a:r>
                      <a:r>
                        <a:rPr lang="ru-RU" sz="1000" baseline="0" dirty="0" err="1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инвестирований</a:t>
                      </a:r>
                      <a:r>
                        <a:rPr lang="ru-RU" sz="1000" baseline="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в основные фонды (приобретение машин, оборудования, строительство жилья, зданий, сооружений)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</a:tr>
              <a:tr h="950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Темпы роста (снижения) объема отгруженных товаров собственного производства собственными силами организаций по видам экономической деятельности, в том числе: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</a:tr>
              <a:tr h="249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добыча полезных ископаемых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118,00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121,92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134,60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</a:tr>
              <a:tr h="249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обрабатывающие производства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108,40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111,76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71,70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</a:tr>
              <a:tr h="249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производство электроэнергии, газа и воды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94,80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111,76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105,10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</a:tr>
              <a:tr h="1860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Оборот малых предприятий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млн. руб. в ценах соответствующих лет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12 506,70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10 583,80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11 270,00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Рост фактического значения показателя над плановым составил 6,5%. В течение 2015 года субъектам малого предпринимательства оказывалась</a:t>
                      </a:r>
                      <a:r>
                        <a:rPr lang="ru-RU" sz="1000" baseline="0" dirty="0" smtClean="0"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 консультационная, информационная поддержка, предприятиям </a:t>
                      </a:r>
                      <a:r>
                        <a:rPr lang="ru-RU" sz="1000" baseline="0" dirty="0" err="1" smtClean="0"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сельхозтоваропроизводителям</a:t>
                      </a:r>
                      <a:r>
                        <a:rPr lang="ru-RU" sz="1000" baseline="0" dirty="0" smtClean="0"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 МОГО «Ухта» предоставлялись места без взимания платы для установки автолавок на улицах города и на ярмарках выходного дня с целью реализации собственной продукции; организовывалась летняя торговля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118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523779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Безопасность жизнедеятельности населения на 2014-2020 годы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2000" y="1510670"/>
            <a:ext cx="8640000" cy="628040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Цель программы: Создание </a:t>
            </a:r>
            <a:r>
              <a:rPr lang="ru-RU" sz="17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безопасных условий жизнедеятельности населения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572000" y="2138710"/>
            <a:ext cx="0" cy="24083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872000" y="2379544"/>
            <a:ext cx="0" cy="2160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272000" y="2360484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872000" y="2361324"/>
            <a:ext cx="5400000" cy="1735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2000" y="2586523"/>
            <a:ext cx="3240000" cy="738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 «Защита населения и территории городского округа»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52000" y="2587125"/>
            <a:ext cx="32400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 «Экологическая безопасность»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496" y="3557045"/>
            <a:ext cx="9108504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40"/>
              </a:lnSpc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Объём финансирования на 2015 год составляет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26,6 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рублей,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исполнение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26,3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рублей, в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том числе:</a:t>
            </a:r>
          </a:p>
          <a:p>
            <a:pPr>
              <a:lnSpc>
                <a:spcPts val="2340"/>
              </a:lnSpc>
            </a:pPr>
            <a:r>
              <a:rPr lang="ru-RU" sz="1600" dirty="0" smtClean="0">
                <a:latin typeface="Tahoma" pitchFamily="34" charset="0"/>
                <a:cs typeface="Tahoma" pitchFamily="34" charset="0"/>
              </a:rPr>
              <a:t>за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счет средств бюджета МОГО «Ухта» </a:t>
            </a:r>
          </a:p>
          <a:p>
            <a:pPr>
              <a:lnSpc>
                <a:spcPts val="2340"/>
              </a:lnSpc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	план –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26,6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рублей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	исполнено –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26,3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89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Основные показатели социально-экономического развития</a:t>
            </a:r>
          </a:p>
        </p:txBody>
      </p:sp>
      <p:sp>
        <p:nvSpPr>
          <p:cNvPr id="2150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F2B297-6986-4DE6-A778-8E81A66874F0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mtClean="0">
              <a:solidFill>
                <a:prstClr val="black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970431"/>
              </p:ext>
            </p:extLst>
          </p:nvPr>
        </p:nvGraphicFramePr>
        <p:xfrm>
          <a:off x="251520" y="1196752"/>
          <a:ext cx="8641657" cy="46634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105152"/>
                <a:gridCol w="1440160"/>
                <a:gridCol w="1584176"/>
                <a:gridCol w="1512169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2014 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2015 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В сравнении с 2014 годом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8864">
                <a:tc gridSpan="3">
                  <a:txBody>
                    <a:bodyPr/>
                    <a:lstStyle/>
                    <a:p>
                      <a:r>
                        <a:rPr lang="ru-RU" sz="1200" dirty="0" smtClean="0"/>
                        <a:t>Демография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3257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Численность населения среднегодовая, чел.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120 700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120 139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-561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14628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Общий коэффициент</a:t>
                      </a:r>
                      <a:r>
                        <a:rPr lang="ru-RU" sz="1200" baseline="0" dirty="0" smtClean="0"/>
                        <a:t> рождаемости (на 1 000 чел.)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12,1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11,9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-0,2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16000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Общий коэффициент смертности (на 1 000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чел.)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11,1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11,6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r>
                        <a:rPr lang="ru-RU" sz="1200" dirty="0" smtClean="0"/>
                        <a:t>Строительство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Общий объем работ (млн. руб.)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19 181,7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5 448,1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-13 733,6*</a:t>
                      </a:r>
                      <a:endParaRPr lang="ru-RU" sz="1200" dirty="0"/>
                    </a:p>
                  </a:txBody>
                  <a:tcPr/>
                </a:tc>
              </a:tr>
              <a:tr h="201136">
                <a:tc gridSpan="3">
                  <a:txBody>
                    <a:bodyPr/>
                    <a:lstStyle/>
                    <a:p>
                      <a:r>
                        <a:rPr lang="ru-RU" sz="1200" dirty="0" smtClean="0"/>
                        <a:t>Торговля и услуги населению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42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Индекс потребительских цен (% к предыдущему году)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110,9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113,2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2,3</a:t>
                      </a:r>
                      <a:endParaRPr lang="ru-RU" sz="1200" dirty="0"/>
                    </a:p>
                  </a:txBody>
                  <a:tcPr/>
                </a:tc>
              </a:tr>
              <a:tr h="15655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Оборот розничной торговли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(млн. руб.)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20 595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20 764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169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170264">
                <a:tc gridSpan="3">
                  <a:txBody>
                    <a:bodyPr/>
                    <a:lstStyle/>
                    <a:p>
                      <a:r>
                        <a:rPr lang="ru-RU" sz="1200" dirty="0" smtClean="0"/>
                        <a:t>Денежные доходы населения, труд и занятость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Величина прожиточного минимума (руб. в месяц)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10 717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11 596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879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19768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 населения с доходами ниже</a:t>
                      </a:r>
                      <a:r>
                        <a:rPr lang="ru-RU" sz="1200" baseline="0" dirty="0" smtClean="0"/>
                        <a:t> прожиточного минимума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14,5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/>
                </a:tc>
              </a:tr>
              <a:tr h="24454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Среднемесячная номинальная</a:t>
                      </a:r>
                      <a:r>
                        <a:rPr lang="ru-RU" sz="1200" baseline="0" dirty="0" smtClean="0"/>
                        <a:t> начисленная з/п (тыс. руб.)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49,4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50,8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1,4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14738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Уровень безработицы (%)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0,2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1520" y="6021288"/>
            <a:ext cx="837601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cs typeface="Tahoma" pitchFamily="34" charset="0"/>
              </a:rPr>
              <a:t>* Основной причиной стало снижение капитальных вложений в рамках проекта по строительству</a:t>
            </a:r>
          </a:p>
          <a:p>
            <a:r>
              <a:rPr lang="ru-RU" sz="1400" dirty="0">
                <a:solidFill>
                  <a:prstClr val="black"/>
                </a:solidFill>
                <a:cs typeface="Tahoma" pitchFamily="34" charset="0"/>
              </a:rPr>
              <a:t>м</a:t>
            </a:r>
            <a:r>
              <a:rPr lang="ru-RU" sz="1400" dirty="0" smtClean="0">
                <a:solidFill>
                  <a:prstClr val="black"/>
                </a:solidFill>
                <a:cs typeface="Tahoma" pitchFamily="34" charset="0"/>
              </a:rPr>
              <a:t>агистральных газопроводов «</a:t>
            </a:r>
            <a:r>
              <a:rPr lang="ru-RU" sz="1400" dirty="0" err="1" smtClean="0">
                <a:solidFill>
                  <a:prstClr val="black"/>
                </a:solidFill>
                <a:cs typeface="Tahoma" pitchFamily="34" charset="0"/>
              </a:rPr>
              <a:t>Бованенково</a:t>
            </a:r>
            <a:r>
              <a:rPr lang="ru-RU" sz="1400" dirty="0" smtClean="0">
                <a:solidFill>
                  <a:prstClr val="black"/>
                </a:solidFill>
                <a:cs typeface="Tahoma" pitchFamily="34" charset="0"/>
              </a:rPr>
              <a:t>-Ухта».</a:t>
            </a:r>
          </a:p>
        </p:txBody>
      </p:sp>
    </p:spTree>
    <p:extLst>
      <p:ext uri="{BB962C8B-B14F-4D97-AF65-F5344CB8AC3E}">
        <p14:creationId xmlns:p14="http://schemas.microsoft.com/office/powerpoint/2010/main" val="314977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597874"/>
              </p:ext>
            </p:extLst>
          </p:nvPr>
        </p:nvGraphicFramePr>
        <p:xfrm>
          <a:off x="129218" y="1772816"/>
          <a:ext cx="8856984" cy="2492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1775"/>
                <a:gridCol w="4351699"/>
                <a:gridCol w="1395506"/>
                <a:gridCol w="919411"/>
                <a:gridCol w="1202307"/>
                <a:gridCol w="696286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№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Наименование мероприятия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Утвержденные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Исполнение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</a:p>
                    <a:p>
                      <a:pPr algn="ctr"/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Неисполненные назначения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Процент испол-нения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(%)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</a:tr>
              <a:tr h="48568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1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Профилактика пожарной безопасности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0,2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0,2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0,0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36000" marB="36000"/>
                </a:tc>
              </a:tr>
              <a:tr h="513448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2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Обеспечение выполнения комплекса мер гражданской обороны, предупреждение чрезвычайных ситуаций и пожарной безопасности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26,4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26,1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0,3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36000" marR="36000" marT="36000" marB="36000"/>
                </a:tc>
              </a:tr>
              <a:tr h="485682"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Итого по </a:t>
                      </a:r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подпрограмме: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26,6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26,3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0,3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36000" marR="36000" marT="36000" marB="36000"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29218" y="1124744"/>
            <a:ext cx="88569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Подпрограмма «Защита населения и территории городского округа»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3654425" y="-19050"/>
            <a:ext cx="523716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Безопасность жизнедеятельности населения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на 2014-2020 годы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55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 txBox="1">
            <a:spLocks/>
          </p:cNvSpPr>
          <p:nvPr/>
        </p:nvSpPr>
        <p:spPr bwMode="auto">
          <a:xfrm>
            <a:off x="3563888" y="155862"/>
            <a:ext cx="547260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Сведения о достижении значений целевых индикаторов (показателей) муниципальной программы МОГО «Ухта» «Безопасность жизнедеятельности населения на 2014-2020 годы» за </a:t>
            </a:r>
            <a:r>
              <a:rPr lang="ru-RU" sz="16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2015 </a:t>
            </a:r>
            <a:r>
              <a:rPr lang="ru-RU" sz="16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165532"/>
              </p:ext>
            </p:extLst>
          </p:nvPr>
        </p:nvGraphicFramePr>
        <p:xfrm>
          <a:off x="179512" y="1412776"/>
          <a:ext cx="8856984" cy="326614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0040"/>
                <a:gridCol w="2664296"/>
                <a:gridCol w="929389"/>
                <a:gridCol w="1049843"/>
                <a:gridCol w="808186"/>
                <a:gridCol w="757461"/>
                <a:gridCol w="2287769"/>
              </a:tblGrid>
              <a:tr h="47892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№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1212" marR="61212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Целевой индикатор (показатель) (наименование)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1212" marR="61212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Ед. измерения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1212" marR="61212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Значения целевых индикаторов (показателей) муниципальной программы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1212" marR="6121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Обоснование отклонений значений целевых индикаторов (показателей)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1212" marR="61212" marT="0" marB="0" anchor="ctr"/>
                </a:tc>
              </a:tr>
              <a:tr h="1564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2014 </a:t>
                      </a: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год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1212" marR="6121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2015 </a:t>
                      </a: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год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1212" marR="6121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4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план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1212" marR="612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факт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1212" marR="6121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1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1212" marR="612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Количество преступлений, совершенных в общественных местах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1212" marR="612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единиц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1212" marR="612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554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1212" marR="612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542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1212" marR="612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384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1212" marR="612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1212" marR="61212" marT="0" marB="0" anchor="ctr"/>
                </a:tc>
              </a:tr>
              <a:tr h="680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1212" marR="612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Уровень обеспечения материального резерва для ликвидации чрезвычайных ситуаций и в интересах гражданской обороны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1212" marR="612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1212" marR="612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80%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1212" marR="612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85%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1212" marR="612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85%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1212" marR="612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1212" marR="61212" marT="0" marB="0" anchor="ctr"/>
                </a:tc>
              </a:tr>
              <a:tr h="751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1212" marR="612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Количество построенных и отремонтированных объектов в целях экологической безопасности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1212" marR="612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единиц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1212" marR="612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1212" marR="612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0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1212" marR="612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1212" marR="6121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1212" marR="61212" marT="0" marB="0" anchor="ctr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68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523779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Развитие транспортной системы </a:t>
            </a:r>
          </a:p>
          <a:p>
            <a:pPr algn="l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на 2014-2020 годы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2000" y="1463045"/>
            <a:ext cx="8640000" cy="628040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Цель программы: </a:t>
            </a:r>
            <a:r>
              <a:rPr lang="ru-RU" sz="17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Обеспечение потребности населения в качественных, доступных и безопасных транспортных услугах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572000" y="2091085"/>
            <a:ext cx="0" cy="24083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872000" y="2331919"/>
            <a:ext cx="0" cy="2160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272000" y="2312859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872000" y="2313699"/>
            <a:ext cx="5400000" cy="1735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2000" y="2538898"/>
            <a:ext cx="3240000" cy="11695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 «Дорожная деятельность и обеспечение безопасности дорожного движения на территории МОГО «Ухта»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52000" y="2539500"/>
            <a:ext cx="324000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 </a:t>
            </a:r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«Организация транспортного обслуживания населения на территории МОГО «Ухта»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2000" y="3694723"/>
            <a:ext cx="878449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40"/>
              </a:lnSpc>
            </a:pPr>
            <a:r>
              <a:rPr lang="ru-RU" sz="1500" dirty="0">
                <a:latin typeface="Tahoma" pitchFamily="34" charset="0"/>
                <a:cs typeface="Tahoma" pitchFamily="34" charset="0"/>
              </a:rPr>
              <a:t>Объём финансирования на 2015 год составляет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270,6 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рублей, </a:t>
            </a:r>
          </a:p>
          <a:p>
            <a:pPr>
              <a:lnSpc>
                <a:spcPts val="2340"/>
              </a:lnSpc>
            </a:pPr>
            <a:r>
              <a:rPr lang="ru-RU" sz="1500" dirty="0" smtClean="0">
                <a:latin typeface="Tahoma" pitchFamily="34" charset="0"/>
                <a:cs typeface="Tahoma" pitchFamily="34" charset="0"/>
              </a:rPr>
              <a:t>исполнение 232,1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рублей, в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том числе:</a:t>
            </a:r>
          </a:p>
          <a:p>
            <a:pPr>
              <a:lnSpc>
                <a:spcPts val="2340"/>
              </a:lnSpc>
            </a:pPr>
            <a:r>
              <a:rPr lang="ru-RU" sz="1500" dirty="0">
                <a:latin typeface="Tahoma" pitchFamily="34" charset="0"/>
                <a:cs typeface="Tahoma" pitchFamily="34" charset="0"/>
              </a:rPr>
              <a:t>за счет средств республиканского бюджета</a:t>
            </a:r>
          </a:p>
          <a:p>
            <a:pPr>
              <a:lnSpc>
                <a:spcPts val="2340"/>
              </a:lnSpc>
            </a:pPr>
            <a:r>
              <a:rPr lang="ru-RU" sz="1500" dirty="0">
                <a:latin typeface="Tahoma" pitchFamily="34" charset="0"/>
                <a:cs typeface="Tahoma" pitchFamily="34" charset="0"/>
              </a:rPr>
              <a:t>	план –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95,3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рублей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		исполнено –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93,2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рублей</a:t>
            </a:r>
            <a:endParaRPr lang="ru-RU" sz="1500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ts val="2340"/>
              </a:lnSpc>
            </a:pPr>
            <a:r>
              <a:rPr lang="ru-RU" sz="1500" dirty="0">
                <a:latin typeface="Tahoma" pitchFamily="34" charset="0"/>
                <a:cs typeface="Tahoma" pitchFamily="34" charset="0"/>
              </a:rPr>
              <a:t>за счет средств бюджета МОГО «Ухта» </a:t>
            </a:r>
          </a:p>
          <a:p>
            <a:pPr>
              <a:lnSpc>
                <a:spcPts val="2340"/>
              </a:lnSpc>
            </a:pPr>
            <a:r>
              <a:rPr lang="ru-RU" sz="1500" dirty="0">
                <a:latin typeface="Tahoma" pitchFamily="34" charset="0"/>
                <a:cs typeface="Tahoma" pitchFamily="34" charset="0"/>
              </a:rPr>
              <a:t>	план –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175,3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рублей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	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	исполнено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–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138,9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рублей</a:t>
            </a:r>
            <a:endParaRPr lang="ru-RU" sz="15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994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 txBox="1">
            <a:spLocks/>
          </p:cNvSpPr>
          <p:nvPr/>
        </p:nvSpPr>
        <p:spPr bwMode="auto">
          <a:xfrm>
            <a:off x="3654425" y="31750"/>
            <a:ext cx="523716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Развитие транспортной системы </a:t>
            </a:r>
          </a:p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на 2014-2020 годы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571396"/>
              </p:ext>
            </p:extLst>
          </p:nvPr>
        </p:nvGraphicFramePr>
        <p:xfrm>
          <a:off x="162589" y="1674145"/>
          <a:ext cx="8873907" cy="25287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317"/>
                <a:gridCol w="4049078"/>
                <a:gridCol w="1390793"/>
                <a:gridCol w="1073456"/>
                <a:gridCol w="1357060"/>
                <a:gridCol w="787203"/>
              </a:tblGrid>
              <a:tr h="671504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№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Наименование мероприятия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Утвержденные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Исполнение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</a:p>
                    <a:p>
                      <a:pPr algn="ctr"/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Неисполненные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</a:p>
                    <a:p>
                      <a:pPr algn="ctr"/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Процент испол-нения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(%)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</a:tr>
              <a:tr h="369701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1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Капитальный ремонт (ремонт) и содержание улично-дорожной сети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166,0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133,8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32,2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36000" marR="36000" marT="36000" marB="36000"/>
                </a:tc>
              </a:tr>
              <a:tr h="671504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2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Обеспечение обустройства и содержания технических средств организации безопасного дорожного движения на автомобильных дорогах общего пользования местного значения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11,7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5,7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6,0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36000" marR="36000" marT="36000" marB="36000"/>
                </a:tc>
              </a:tr>
              <a:tr h="369701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3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Реконструкция, капитальный ремонт и ремонт автомобильных дорог общего пользования местного значения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89,3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89,3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36000" marB="36000"/>
                </a:tc>
              </a:tr>
              <a:tr h="320519"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Итого по </a:t>
                      </a:r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подпрограмме: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267,0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228,8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38,2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36000" marR="36000" marT="36000" marB="36000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9512" y="981646"/>
            <a:ext cx="893987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ahoma" pitchFamily="34" charset="0"/>
                <a:cs typeface="Tahoma" pitchFamily="34" charset="0"/>
              </a:rPr>
              <a:t> «Дорожная деятельность и обеспечение безопасности дорожного движения на территории МОГО «Ухта»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842274"/>
              </p:ext>
            </p:extLst>
          </p:nvPr>
        </p:nvGraphicFramePr>
        <p:xfrm>
          <a:off x="156652" y="4856161"/>
          <a:ext cx="8879843" cy="147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675"/>
                <a:gridCol w="4081086"/>
                <a:gridCol w="1340911"/>
                <a:gridCol w="1070131"/>
                <a:gridCol w="1355499"/>
                <a:gridCol w="7955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№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Наименование мероприятия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Утвержденные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Исполнение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</a:p>
                    <a:p>
                      <a:pPr algn="ctr"/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Неисполненные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</a:p>
                    <a:p>
                      <a:pPr algn="ctr"/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Процент испол-нения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(%)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1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Обеспечение транспортного обслуживания населения в границах городского округа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3,6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3,4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36000" marR="36000" marT="36000" marB="360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Итого по </a:t>
                      </a:r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подпрограмме: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3,6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3,4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36000" marR="36000" marT="36000" marB="36000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36" y="4221088"/>
            <a:ext cx="89398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ahoma" pitchFamily="34" charset="0"/>
                <a:cs typeface="Tahoma" pitchFamily="34" charset="0"/>
              </a:rPr>
              <a:t>Подпрограмма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ahoma" pitchFamily="34" charset="0"/>
                <a:cs typeface="Tahoma" pitchFamily="34" charset="0"/>
              </a:rPr>
              <a:t>«Организация транспортного обслуживания населения на территории МОГО «Ухта»</a:t>
            </a:r>
          </a:p>
        </p:txBody>
      </p:sp>
    </p:spTree>
    <p:extLst>
      <p:ext uri="{BB962C8B-B14F-4D97-AF65-F5344CB8AC3E}">
        <p14:creationId xmlns:p14="http://schemas.microsoft.com/office/powerpoint/2010/main" val="263479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 txBox="1">
            <a:spLocks/>
          </p:cNvSpPr>
          <p:nvPr/>
        </p:nvSpPr>
        <p:spPr bwMode="auto">
          <a:xfrm>
            <a:off x="3563888" y="155862"/>
            <a:ext cx="547260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Сведения о достижении значений целевых индикаторов (показателей) муниципальной программы МОГО «Ухта» «Развитие транспортной системы на 2014 – 2020 годы» за </a:t>
            </a:r>
            <a:r>
              <a:rPr lang="ru-RU" sz="16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2015 </a:t>
            </a:r>
            <a:r>
              <a:rPr lang="ru-RU" sz="16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год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051892"/>
              </p:ext>
            </p:extLst>
          </p:nvPr>
        </p:nvGraphicFramePr>
        <p:xfrm>
          <a:off x="107507" y="1412776"/>
          <a:ext cx="8928989" cy="440992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01861"/>
                <a:gridCol w="2262432"/>
                <a:gridCol w="792089"/>
                <a:gridCol w="1008112"/>
                <a:gridCol w="1080120"/>
                <a:gridCol w="1008112"/>
                <a:gridCol w="2376263"/>
              </a:tblGrid>
              <a:tr h="62366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cs typeface="Tahoma" pitchFamily="34" charset="0"/>
                        </a:rPr>
                        <a:t>№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cs typeface="Tahoma" pitchFamily="34" charset="0"/>
                        </a:rPr>
                        <a:t>Целевой индикатор (показатель) (наименование)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cs typeface="Tahoma" pitchFamily="34" charset="0"/>
                        </a:rPr>
                        <a:t>Ед. измерения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cs typeface="Tahoma" pitchFamily="34" charset="0"/>
                        </a:rPr>
                        <a:t>Значения целевых индикаторов (показателей) муниципальной программы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cs typeface="Tahoma" pitchFamily="34" charset="0"/>
                        </a:rPr>
                        <a:t>Обоснование отклонений значений целевых индикаторов (показателей)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cs typeface="Tahoma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cs typeface="Tahoma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</a:tr>
              <a:tr h="1559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cs typeface="Tahoma" pitchFamily="34" charset="0"/>
                        </a:rPr>
                        <a:t>2014 </a:t>
                      </a:r>
                      <a:r>
                        <a:rPr lang="ru-RU" sz="1050" dirty="0">
                          <a:effectLst/>
                          <a:latin typeface="+mn-lt"/>
                          <a:cs typeface="Tahoma" pitchFamily="34" charset="0"/>
                        </a:rPr>
                        <a:t>год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cs typeface="Tahoma" pitchFamily="34" charset="0"/>
                        </a:rPr>
                        <a:t>2015 </a:t>
                      </a:r>
                      <a:r>
                        <a:rPr lang="ru-RU" sz="1050" dirty="0">
                          <a:effectLst/>
                          <a:latin typeface="+mn-lt"/>
                          <a:cs typeface="Tahoma" pitchFamily="34" charset="0"/>
                        </a:rPr>
                        <a:t>год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1010" marR="61010" marT="0" marB="0" anchor="ctr"/>
                </a:tc>
              </a:tr>
              <a:tr h="1559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cs typeface="Tahoma" pitchFamily="34" charset="0"/>
                        </a:rPr>
                        <a:t>план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cs typeface="Tahoma" pitchFamily="34" charset="0"/>
                        </a:rPr>
                        <a:t>факт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1010" marR="61010" marT="0" marB="0" anchor="ctr"/>
                </a:tc>
              </a:tr>
              <a:tr h="1870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cs typeface="Tahoma" pitchFamily="34" charset="0"/>
                        </a:rPr>
                        <a:t>1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Уменьшение доли протяженности автомобильных дорог общего пользования местного значения, не отвечающих нормативным требованиям, в общей протяженности автомобильных дорог общего пользования местного значения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43,71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37,76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43,71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Проведен ремонт 1,279 км асфальтового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покрытия. Значение  </a:t>
                      </a: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показателя с 2014 года не изменилось, так как конструктивных изменений, в том числе замены грунтового  покрытия  автомобильной дороги на асфальтное, не проводилось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/>
                </a:tc>
              </a:tr>
              <a:tr h="1403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cs typeface="Tahoma" pitchFamily="34" charset="0"/>
                        </a:rPr>
                        <a:t>2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Снижение доли количества дорожно-транспортных происшествий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17,6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18,6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 2015 году произошло  179 дорожно-транспортных происшествий , в  2014 году 220 дорожно-транспортных происшествий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878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523779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Жильё и жилищно-коммунальное хозяйство на 2014-2020 годы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2000" y="1043945"/>
            <a:ext cx="8640000" cy="628040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Цель программы: </a:t>
            </a:r>
            <a:r>
              <a:rPr lang="ru-RU" sz="17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Создание условий для удовлетворения потребностей населения в качественном жилье и жилищно-коммунальных услугах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572000" y="1671985"/>
            <a:ext cx="0" cy="24083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239675" y="1924316"/>
            <a:ext cx="0" cy="2160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915103" y="1903323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239675" y="1894599"/>
            <a:ext cx="6675428" cy="193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6270" y="2132856"/>
            <a:ext cx="1943736" cy="11695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«Доступное и комфортное жилье»</a:t>
            </a:r>
          </a:p>
          <a:p>
            <a:pPr algn="ctr"/>
            <a:endParaRPr lang="ru-RU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84570" y="2119798"/>
            <a:ext cx="1548476" cy="11695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 «Жилищное хозяйство»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13056" y="2125195"/>
            <a:ext cx="1670600" cy="11695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 «Коммунальное хозяйство»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67717" y="2128678"/>
            <a:ext cx="1764456" cy="11695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 «Благоустройство»</a:t>
            </a:r>
          </a:p>
          <a:p>
            <a:pPr algn="ctr"/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400" dirty="0" smtClean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35" name="Прямая соединительная линия 34"/>
          <p:cNvCxnSpPr>
            <a:stCxn id="33" idx="0"/>
          </p:cNvCxnSpPr>
          <p:nvPr/>
        </p:nvCxnSpPr>
        <p:spPr>
          <a:xfrm flipV="1">
            <a:off x="4648356" y="1924317"/>
            <a:ext cx="0" cy="20087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3059832" y="1900810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5496" y="3501008"/>
            <a:ext cx="905081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Tahoma" pitchFamily="34" charset="0"/>
                <a:cs typeface="Tahoma" pitchFamily="34" charset="0"/>
              </a:rPr>
              <a:t>Общий объем финансирования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на 2015 год составляет 283,3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рублей, исполнено 181,2 млн. рублей, в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том числе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:</a:t>
            </a:r>
          </a:p>
          <a:p>
            <a:endParaRPr lang="ru-RU" sz="1500" dirty="0" smtClean="0">
              <a:latin typeface="Tahoma" pitchFamily="34" charset="0"/>
              <a:cs typeface="Tahoma" pitchFamily="34" charset="0"/>
            </a:endParaRPr>
          </a:p>
          <a:p>
            <a:r>
              <a:rPr lang="ru-RU" sz="1500" dirty="0" smtClean="0">
                <a:latin typeface="Tahoma" pitchFamily="34" charset="0"/>
                <a:cs typeface="Tahoma" pitchFamily="34" charset="0"/>
              </a:rPr>
              <a:t>за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счет средств федерального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бюджета;</a:t>
            </a:r>
            <a:endParaRPr lang="ru-RU" sz="1500" dirty="0">
              <a:latin typeface="Tahoma" pitchFamily="34" charset="0"/>
              <a:cs typeface="Tahoma" pitchFamily="34" charset="0"/>
            </a:endParaRPr>
          </a:p>
          <a:p>
            <a:pPr marL="540000"/>
            <a:r>
              <a:rPr lang="ru-RU" sz="1500" dirty="0" smtClean="0">
                <a:latin typeface="Tahoma" pitchFamily="34" charset="0"/>
                <a:cs typeface="Tahoma" pitchFamily="34" charset="0"/>
              </a:rPr>
              <a:t>план – 16,4 млн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.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рублей		исполнено – 11,8 млн. рублей</a:t>
            </a:r>
            <a:endParaRPr lang="ru-RU" sz="1500" dirty="0">
              <a:latin typeface="Tahoma" pitchFamily="34" charset="0"/>
              <a:cs typeface="Tahoma" pitchFamily="34" charset="0"/>
            </a:endParaRPr>
          </a:p>
          <a:p>
            <a:endParaRPr lang="ru-RU" sz="1500" dirty="0" smtClean="0">
              <a:latin typeface="Tahoma" pitchFamily="34" charset="0"/>
              <a:cs typeface="Tahoma" pitchFamily="34" charset="0"/>
            </a:endParaRPr>
          </a:p>
          <a:p>
            <a:r>
              <a:rPr lang="ru-RU" sz="1500" dirty="0" smtClean="0">
                <a:latin typeface="Tahoma" pitchFamily="34" charset="0"/>
                <a:cs typeface="Tahoma" pitchFamily="34" charset="0"/>
              </a:rPr>
              <a:t>за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счет средств республиканского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бюджета:</a:t>
            </a:r>
          </a:p>
          <a:p>
            <a:pPr marL="540000"/>
            <a:r>
              <a:rPr lang="ru-RU" sz="1500" dirty="0">
                <a:latin typeface="Tahoma" pitchFamily="34" charset="0"/>
                <a:cs typeface="Tahoma" pitchFamily="34" charset="0"/>
              </a:rPr>
              <a:t>план –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35,1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рублей	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	исполнено –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16,6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рублей</a:t>
            </a:r>
            <a:endParaRPr lang="ru-RU" sz="1500" dirty="0">
              <a:latin typeface="Tahoma" pitchFamily="34" charset="0"/>
              <a:cs typeface="Tahoma" pitchFamily="34" charset="0"/>
            </a:endParaRPr>
          </a:p>
          <a:p>
            <a:endParaRPr lang="ru-RU" sz="1500" dirty="0" smtClean="0">
              <a:latin typeface="Tahoma" pitchFamily="34" charset="0"/>
              <a:cs typeface="Tahoma" pitchFamily="34" charset="0"/>
            </a:endParaRPr>
          </a:p>
          <a:p>
            <a:r>
              <a:rPr lang="ru-RU" sz="1500" dirty="0" smtClean="0">
                <a:latin typeface="Tahoma" pitchFamily="34" charset="0"/>
                <a:cs typeface="Tahoma" pitchFamily="34" charset="0"/>
              </a:rPr>
              <a:t>за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счет средств бюджета МОГО «Ухта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»:</a:t>
            </a:r>
            <a:endParaRPr lang="ru-RU" sz="1500" dirty="0">
              <a:latin typeface="Tahoma" pitchFamily="34" charset="0"/>
              <a:cs typeface="Tahoma" pitchFamily="34" charset="0"/>
            </a:endParaRPr>
          </a:p>
          <a:p>
            <a:pPr marL="540000"/>
            <a:r>
              <a:rPr lang="ru-RU" sz="1500" dirty="0">
                <a:latin typeface="Tahoma" pitchFamily="34" charset="0"/>
                <a:cs typeface="Tahoma" pitchFamily="34" charset="0"/>
              </a:rPr>
              <a:t>план –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231,8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рублей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	исполнено –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152,8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рублей</a:t>
            </a:r>
            <a:endParaRPr lang="ru-RU" sz="15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415710" y="2093972"/>
            <a:ext cx="1670600" cy="11695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 «Энергосбережение и повышение энергетической эффективности»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6449945" y="1939461"/>
            <a:ext cx="0" cy="20087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02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54317"/>
              </p:ext>
            </p:extLst>
          </p:nvPr>
        </p:nvGraphicFramePr>
        <p:xfrm>
          <a:off x="163730" y="1652806"/>
          <a:ext cx="8784976" cy="47375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320"/>
                <a:gridCol w="4249974"/>
                <a:gridCol w="1018089"/>
                <a:gridCol w="1019819"/>
                <a:gridCol w="1265703"/>
                <a:gridCol w="857071"/>
              </a:tblGrid>
              <a:tr h="684643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№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Наименование мероприятия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Утвержденные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Исполнение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</a:p>
                    <a:p>
                      <a:pPr algn="ctr"/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Неисполненные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</a:p>
                    <a:p>
                      <a:pPr algn="ctr"/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Процент испол-нения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(%)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</a:tr>
              <a:tr h="238137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1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3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4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kern="120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5</a:t>
                      </a:r>
                      <a:endParaRPr lang="ru-RU" sz="1050" kern="120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kern="120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6</a:t>
                      </a:r>
                      <a:endParaRPr lang="ru-RU" sz="1050" kern="120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</a:tr>
              <a:tr h="38697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1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Снос аварийных жилых домов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0,03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0,03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36000" marB="36000"/>
                </a:tc>
              </a:tr>
              <a:tr h="238137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2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Строительство малоэтажных жилых домов для переселения граждан из аварийного жилищного фонда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125,6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93,0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32,6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74</a:t>
                      </a:r>
                    </a:p>
                  </a:txBody>
                  <a:tcPr marL="36000" marR="36000" marT="36000" marB="36000"/>
                </a:tc>
              </a:tr>
              <a:tr h="38697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3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Предоставление социальных выплат молодым семьям на приобретение жилого помещения или создание объекта индивидуального жилищного строительства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40,7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25,3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15,4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62</a:t>
                      </a:r>
                    </a:p>
                  </a:txBody>
                  <a:tcPr marL="36000" marR="36000" marT="36000" marB="36000"/>
                </a:tc>
              </a:tr>
              <a:tr h="535808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4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Обеспечение предоставления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3,2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3,2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36000" marB="36000"/>
                </a:tc>
              </a:tr>
              <a:tr h="579321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5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Обеспечение жильём отдельных категорий граждан, установленных федеральными законами от 12 января 1995 года № 5-ФЗ "О ветеранах" и от 24 ноября 1995 года № 181-ФЗ "О социальной защите инвалидов в Российской Федерации"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3,4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2,8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0,6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36000" marR="36000" marT="36000" marB="36000"/>
                </a:tc>
              </a:tr>
              <a:tr h="70677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6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Строительство, приобретение, реконструкция, ремонт жилых помещений для обеспечения детей-сирот и детей, оставшихся без попечения родителей, лиц из числа детей-сирот и детей, оставшихся без попечения родителей, жилыми помещениями муниципального специализированного жилищного фонда, предоставляемыми по договорам найма специализированных жилых помещений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5,6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5,6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36000" marB="36000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79512" y="1153096"/>
            <a:ext cx="893987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ahoma" pitchFamily="34" charset="0"/>
                <a:cs typeface="Tahoma" pitchFamily="34" charset="0"/>
              </a:rPr>
              <a:t>Подпрограмма «Доступное и комфортное жилье»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3654425" y="66675"/>
            <a:ext cx="523716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Жильё и жилищно-коммунальное хозяйство на 2014-2020 годы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547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78753"/>
              </p:ext>
            </p:extLst>
          </p:nvPr>
        </p:nvGraphicFramePr>
        <p:xfrm>
          <a:off x="107504" y="1281399"/>
          <a:ext cx="8838402" cy="52439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3814"/>
                <a:gridCol w="4934188"/>
                <a:gridCol w="1008112"/>
                <a:gridCol w="864096"/>
                <a:gridCol w="1080120"/>
                <a:gridCol w="648072"/>
              </a:tblGrid>
              <a:tr h="788437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№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Наименование мероприятия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Утвержденные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Исполнение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</a:p>
                    <a:p>
                      <a:pPr algn="ctr"/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Неисполненные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</a:p>
                    <a:p>
                      <a:pPr algn="ctr"/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Процент испол-нения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(%)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</a:tr>
              <a:tr h="234403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1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3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4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kern="120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5</a:t>
                      </a:r>
                      <a:endParaRPr lang="ru-RU" sz="1050" kern="120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kern="120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6</a:t>
                      </a:r>
                      <a:endParaRPr lang="ru-RU" sz="1050" kern="120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</a:tr>
              <a:tr h="104272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7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Обеспечение переданных государственных полномочий по обеспечению детей-сирот и детей, оставшихся без попечения родителей, а также лиц из числа детей сирот и детей, оставшихся без попечения родителей, жилыми помещениями специализированного муниципального жилищного фонда, предоставляемыми по договорам найма специализированных жилых помещений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0,03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0,03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36000" marB="36000"/>
                </a:tc>
              </a:tr>
              <a:tr h="788437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8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Осуществление переданных государственных полномочий по обеспечению жильём отдельных категорий граждан, установленных Федеральными законами от 12 января 1995 года № 5-ФЗ "О ветеранах" и от 24 ноября 1995 года № 181-ФЗ "О социальной защите инвалидов в Российской Федерации"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0,05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0,05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36000" marB="36000"/>
                </a:tc>
              </a:tr>
              <a:tr h="1367109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9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Осуществление переданных государственных полномочий в области государственной поддержки граждан Российской Федерации, имеющих право на получение субсидии (социальных выплат) на приобретение или строительство жилья, в соответствии с Законом Республики Коми "О наделении органов местного самоуправления в Республике Коми отдельными государственными полномочиями в области государственной поддержки граждан Российской Федерации, имеющих право на получение субсидий (социальных выплат) на приобретение или строительство жилья"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36000" marB="36000"/>
                </a:tc>
              </a:tr>
              <a:tr h="788437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10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Обеспечение детей-сирот и детей, оставшихся без попечения родителей, а также лиц из числа детей-сирот и детей, оставшихся без попечения родителей, жилыми помещениями муниципального жилищного фонда по договорам социального найма (исполнение судебных решений)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4,5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4,5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6000" marR="36000" marT="36000" marB="36000"/>
                </a:tc>
              </a:tr>
              <a:tr h="234403"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Итого по </a:t>
                      </a:r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подпрограмме: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183,6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130,5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53,1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36000" marR="36000" marT="36000" marB="36000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07504" y="989013"/>
            <a:ext cx="893987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ahoma" pitchFamily="34" charset="0"/>
                <a:cs typeface="Tahoma" pitchFamily="34" charset="0"/>
              </a:rPr>
              <a:t>Подпрограмма «Доступное и комфортное жилье»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3654425" y="66675"/>
            <a:ext cx="523716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Жильё и жилищно-коммунальное хозяйство на 2014-2020 годы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9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227345"/>
              </p:ext>
            </p:extLst>
          </p:nvPr>
        </p:nvGraphicFramePr>
        <p:xfrm>
          <a:off x="169228" y="1257195"/>
          <a:ext cx="8891514" cy="11943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/>
                <a:gridCol w="4402772"/>
                <a:gridCol w="1368152"/>
                <a:gridCol w="1080120"/>
                <a:gridCol w="1130689"/>
                <a:gridCol w="693757"/>
              </a:tblGrid>
              <a:tr h="718527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№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Наименование мероприятия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Утвержденные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Исполнение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</a:p>
                    <a:p>
                      <a:pPr algn="ctr"/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Неисполненные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</a:p>
                    <a:p>
                      <a:pPr algn="ctr"/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Процент испол-нения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(%)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</a:tr>
              <a:tr h="23790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1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Организация содержания муниципального жилищного фонда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3,5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2,1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1,4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36000" marR="36000" marT="36000" marB="36000"/>
                </a:tc>
              </a:tr>
              <a:tr h="237900"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Итого по </a:t>
                      </a:r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подпрограмме: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3,5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2,1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1,4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36000" marR="36000" marT="36000" marB="36000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79512" y="995586"/>
            <a:ext cx="893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ahoma" pitchFamily="34" charset="0"/>
                <a:cs typeface="Tahoma" pitchFamily="34" charset="0"/>
              </a:rPr>
              <a:t>Подпрограмма </a:t>
            </a: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ru-RU" sz="1300" b="1" dirty="0">
                <a:latin typeface="Tahoma" pitchFamily="34" charset="0"/>
                <a:cs typeface="Tahoma" pitchFamily="34" charset="0"/>
              </a:rPr>
              <a:t>Жилищное хозяйство»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3654425" y="31750"/>
            <a:ext cx="523716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Жильё и жилищно-коммунальное хозяйство на 2014-2020 годы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290890"/>
              </p:ext>
            </p:extLst>
          </p:nvPr>
        </p:nvGraphicFramePr>
        <p:xfrm>
          <a:off x="175870" y="2764177"/>
          <a:ext cx="8860626" cy="11848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931"/>
                <a:gridCol w="4373223"/>
                <a:gridCol w="1368152"/>
                <a:gridCol w="1080120"/>
                <a:gridCol w="1152128"/>
                <a:gridCol w="648072"/>
              </a:tblGrid>
              <a:tr h="592924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№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Наименование мероприятия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Утвержденные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Исполнение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</a:p>
                    <a:p>
                      <a:pPr algn="ctr"/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Неисполненные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</a:p>
                    <a:p>
                      <a:pPr algn="ctr"/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Процент испол-нения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(%)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</a:tr>
              <a:tr h="240775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1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Обеспечение населения коммунальными и бытовыми услугами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17,2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3,0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14,2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36000" marR="36000" marT="36000" marB="36000"/>
                </a:tc>
              </a:tr>
              <a:tr h="193195"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Итого по </a:t>
                      </a:r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подпрограмме: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17,2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3,0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14,2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36000" marR="36000" marT="36000" marB="36000"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04128" y="2446030"/>
            <a:ext cx="893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ahoma" pitchFamily="34" charset="0"/>
                <a:cs typeface="Tahoma" pitchFamily="34" charset="0"/>
              </a:rPr>
              <a:t>Подпрограмма </a:t>
            </a: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ru-RU" sz="1300" b="1" dirty="0">
                <a:latin typeface="Tahoma" pitchFamily="34" charset="0"/>
                <a:cs typeface="Tahoma" pitchFamily="34" charset="0"/>
              </a:rPr>
              <a:t>Коммунальное хозяйство</a:t>
            </a: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»</a:t>
            </a:r>
            <a:endParaRPr lang="ru-RU" sz="1300" b="1" dirty="0"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713517"/>
              </p:ext>
            </p:extLst>
          </p:nvPr>
        </p:nvGraphicFramePr>
        <p:xfrm>
          <a:off x="179512" y="4365104"/>
          <a:ext cx="8856984" cy="219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/>
                <a:gridCol w="4367872"/>
                <a:gridCol w="1368152"/>
                <a:gridCol w="1080120"/>
                <a:gridCol w="1152128"/>
                <a:gridCol w="672688"/>
              </a:tblGrid>
              <a:tr h="708531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№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Наименование мероприятия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Утвержденные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Исполнение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</a:p>
                    <a:p>
                      <a:pPr algn="ctr"/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Неисполненные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</a:p>
                    <a:p>
                      <a:pPr algn="ctr"/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Процент испол-нения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(%)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</a:tr>
              <a:tr h="193827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1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Капитальный ремонт (ремонт) объектов внешнего благоустройства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5,9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5,6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36000" marR="36000" marT="36000" marB="36000"/>
                </a:tc>
              </a:tr>
              <a:tr h="236414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2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Содержание объектов внешнего благоустройства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68,9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38,3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30,6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36000" marR="36000" marT="36000" marB="36000"/>
                </a:tc>
              </a:tr>
              <a:tr h="390086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3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Обустройство и приобретение объектов для создания привлекательной среды городского округа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3,0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0,7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2,3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36000" marR="36000" marT="36000" marB="36000"/>
                </a:tc>
              </a:tr>
              <a:tr h="390086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4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Осуществление государственного полномочия Республики Коми по отлову и содержанию безнадзорных животных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1,2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36000" marR="36000" marT="36000" marB="36000"/>
                </a:tc>
              </a:tr>
              <a:tr h="230863"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Итого по </a:t>
                      </a:r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подпрограмме: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79,0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45,6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33,4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36000" marR="36000" marT="36000" marB="36000"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04128" y="4005064"/>
            <a:ext cx="89398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ahoma" pitchFamily="34" charset="0"/>
                <a:cs typeface="Tahoma" pitchFamily="34" charset="0"/>
              </a:rPr>
              <a:t>Подпрограмма </a:t>
            </a: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«Благоустройство»</a:t>
            </a:r>
            <a:endParaRPr lang="ru-RU" sz="1300" b="1" dirty="0"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48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 txBox="1">
            <a:spLocks/>
          </p:cNvSpPr>
          <p:nvPr/>
        </p:nvSpPr>
        <p:spPr bwMode="auto">
          <a:xfrm>
            <a:off x="3671392" y="1"/>
            <a:ext cx="5472608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Сведения о достижении значений целевых индикаторов (показателей) муниципальной программы МОГО «Ухта» «Жилье и жилищно-коммунальное хозяйство на 2014 – 2020 годы» за </a:t>
            </a:r>
            <a:r>
              <a:rPr lang="ru-RU" sz="16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2015 </a:t>
            </a:r>
            <a:r>
              <a:rPr lang="ru-RU" sz="16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063181"/>
              </p:ext>
            </p:extLst>
          </p:nvPr>
        </p:nvGraphicFramePr>
        <p:xfrm>
          <a:off x="123568" y="1171621"/>
          <a:ext cx="8928992" cy="55206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15984"/>
                <a:gridCol w="3384376"/>
                <a:gridCol w="648072"/>
                <a:gridCol w="1080120"/>
                <a:gridCol w="792088"/>
                <a:gridCol w="792088"/>
                <a:gridCol w="1816264"/>
              </a:tblGrid>
              <a:tr h="46809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cs typeface="Tahoma" pitchFamily="34" charset="0"/>
                        </a:rPr>
                        <a:t>№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ahoma" pitchFamily="34" charset="0"/>
                      </a:endParaRPr>
                    </a:p>
                  </a:txBody>
                  <a:tcPr marL="59827" marR="59827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cs typeface="Tahoma" pitchFamily="34" charset="0"/>
                        </a:rPr>
                        <a:t>Целевой индикатор (показатель) (наименование)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ahoma" pitchFamily="34" charset="0"/>
                      </a:endParaRPr>
                    </a:p>
                  </a:txBody>
                  <a:tcPr marL="59827" marR="59827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cs typeface="Tahoma" pitchFamily="34" charset="0"/>
                        </a:rPr>
                        <a:t>Ед. </a:t>
                      </a:r>
                      <a:r>
                        <a:rPr lang="ru-RU" sz="1050" smtClean="0">
                          <a:effectLst/>
                          <a:latin typeface="+mn-lt"/>
                          <a:cs typeface="Tahoma" pitchFamily="34" charset="0"/>
                        </a:rPr>
                        <a:t>измере-ния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ahoma" pitchFamily="34" charset="0"/>
                      </a:endParaRPr>
                    </a:p>
                  </a:txBody>
                  <a:tcPr marL="59827" marR="59827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cs typeface="Tahoma" pitchFamily="34" charset="0"/>
                        </a:rPr>
                        <a:t>Значения целевых индикаторов (показателей) муниципальной программы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ahoma" pitchFamily="34" charset="0"/>
                      </a:endParaRPr>
                    </a:p>
                  </a:txBody>
                  <a:tcPr marL="59827" marR="5982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cs typeface="Tahoma" pitchFamily="34" charset="0"/>
                        </a:rPr>
                        <a:t>Обоснование отклонений значений целевых индикаторов (показателей)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ahoma" pitchFamily="34" charset="0"/>
                      </a:endParaRPr>
                    </a:p>
                  </a:txBody>
                  <a:tcPr marL="59827" marR="59827" marT="0" marB="0" anchor="ctr"/>
                </a:tc>
              </a:tr>
              <a:tr h="152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cs typeface="Tahoma" pitchFamily="34" charset="0"/>
                        </a:rPr>
                        <a:t>2014 </a:t>
                      </a:r>
                      <a:r>
                        <a:rPr lang="ru-RU" sz="1050" dirty="0">
                          <a:effectLst/>
                          <a:latin typeface="+mn-lt"/>
                          <a:cs typeface="Tahoma" pitchFamily="34" charset="0"/>
                        </a:rPr>
                        <a:t>год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ahoma" pitchFamily="34" charset="0"/>
                      </a:endParaRPr>
                    </a:p>
                  </a:txBody>
                  <a:tcPr marL="59827" marR="5982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cs typeface="Tahoma" pitchFamily="34" charset="0"/>
                        </a:rPr>
                        <a:t>2015 </a:t>
                      </a:r>
                      <a:r>
                        <a:rPr lang="ru-RU" sz="1050" dirty="0">
                          <a:effectLst/>
                          <a:latin typeface="+mn-lt"/>
                          <a:cs typeface="Tahoma" pitchFamily="34" charset="0"/>
                        </a:rPr>
                        <a:t>год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ahoma" pitchFamily="34" charset="0"/>
                      </a:endParaRPr>
                    </a:p>
                  </a:txBody>
                  <a:tcPr marL="59827" marR="5982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cs typeface="Tahoma" pitchFamily="34" charset="0"/>
                        </a:rPr>
                        <a:t>план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ahoma" pitchFamily="34" charset="0"/>
                      </a:endParaRPr>
                    </a:p>
                  </a:txBody>
                  <a:tcPr marL="59827" marR="598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cs typeface="Tahoma" pitchFamily="34" charset="0"/>
                        </a:rPr>
                        <a:t>факт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ahoma" pitchFamily="34" charset="0"/>
                      </a:endParaRPr>
                    </a:p>
                  </a:txBody>
                  <a:tcPr marL="59827" marR="59827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9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cs typeface="Tahoma" pitchFamily="34" charset="0"/>
                        </a:rPr>
                        <a:t>1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ahoma" pitchFamily="34" charset="0"/>
                      </a:endParaRPr>
                    </a:p>
                  </a:txBody>
                  <a:tcPr marL="59827" marR="598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помещениях          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700" algn="l"/>
                          <a:tab pos="3086100" algn="l"/>
                        </a:tabLs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1,72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0,20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0,30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2998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cs typeface="Tahoma" pitchFamily="34" charset="0"/>
                        </a:rPr>
                        <a:t>2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ahoma" pitchFamily="34" charset="0"/>
                      </a:endParaRPr>
                    </a:p>
                  </a:txBody>
                  <a:tcPr marL="59827" marR="598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Доля муниципального жилищного фонда, в отношении которого проведен капитальный ремонт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700" algn="l"/>
                          <a:tab pos="3086100" algn="l"/>
                        </a:tabLs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0,10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 бюджете МОГО «Ухта» средства на выполнение мероприятия</a:t>
                      </a:r>
                      <a:r>
                        <a:rPr lang="ru-RU" sz="105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не предусмотрены 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ahoma" pitchFamily="34" charset="0"/>
                        </a:rPr>
                        <a:t>3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ahoma" pitchFamily="34" charset="0"/>
                      </a:endParaRPr>
                    </a:p>
                  </a:txBody>
                  <a:tcPr marL="59827" marR="598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Общая площадь жилых помещений, приходящаяся на одного жителя, всего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700" algn="l"/>
                          <a:tab pos="3086100" algn="l"/>
                        </a:tabLs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кв.м.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22,7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22,14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23,1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1598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ahoma" pitchFamily="34" charset="0"/>
                        </a:rPr>
                        <a:t>3.1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ahoma" pitchFamily="34" charset="0"/>
                      </a:endParaRPr>
                    </a:p>
                  </a:txBody>
                  <a:tcPr marL="59827" marR="598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 том числе введенная в действие в отчетном году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700" algn="l"/>
                          <a:tab pos="3086100" algn="l"/>
                        </a:tabLst>
                      </a:pPr>
                      <a:r>
                        <a:rPr lang="ru-RU" sz="105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кв.м</a:t>
                      </a: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0,15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0,11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0,13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68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ahoma" pitchFamily="34" charset="0"/>
                        </a:rPr>
                        <a:t>4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ahoma" pitchFamily="34" charset="0"/>
                      </a:endParaRPr>
                    </a:p>
                  </a:txBody>
                  <a:tcPr marL="59827" marR="598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Ввод в действие жилых домов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700" algn="l"/>
                          <a:tab pos="3086100" algn="l"/>
                        </a:tabLs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тыс. кв.м.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17,54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12,98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15,96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95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ahoma" pitchFamily="34" charset="0"/>
                        </a:rPr>
                        <a:t>5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ahoma" pitchFamily="34" charset="0"/>
                      </a:endParaRPr>
                    </a:p>
                  </a:txBody>
                  <a:tcPr marL="59827" marR="598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Уровень износа коммунальной инфраструктуры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700" algn="l"/>
                          <a:tab pos="3086100" algn="l"/>
                        </a:tabLs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338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ahoma" pitchFamily="34" charset="0"/>
                        </a:rPr>
                        <a:t>6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ahoma" pitchFamily="34" charset="0"/>
                      </a:endParaRPr>
                    </a:p>
                  </a:txBody>
                  <a:tcPr marL="59827" marR="598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700" algn="l"/>
                          <a:tab pos="3086100" algn="l"/>
                        </a:tabLs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Количество объектов, на которых проведены работы по благоустройству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700" algn="l"/>
                          <a:tab pos="3086100" algn="l"/>
                        </a:tabLs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ед.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700" algn="l"/>
                          <a:tab pos="3086100" algn="l"/>
                        </a:tabLs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700" algn="l"/>
                          <a:tab pos="3086100" algn="l"/>
                        </a:tabLs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700" algn="l"/>
                          <a:tab pos="3086100" algn="l"/>
                        </a:tabLs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700" algn="l"/>
                          <a:tab pos="3086100" algn="l"/>
                        </a:tabLs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аботы </a:t>
                      </a: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выполнены в рамках предоставленных объемах финансирования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  <a:tr h="764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ahoma" pitchFamily="34" charset="0"/>
                        </a:rPr>
                        <a:t>7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ahoma" pitchFamily="34" charset="0"/>
                      </a:endParaRPr>
                    </a:p>
                  </a:txBody>
                  <a:tcPr marL="59827" marR="598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700" algn="l"/>
                          <a:tab pos="3086100" algn="l"/>
                        </a:tabLs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Удовлетворенность населения жилищно-коммунальными услугами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700" algn="l"/>
                          <a:tab pos="3086100" algn="l"/>
                        </a:tabLs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700" algn="l"/>
                          <a:tab pos="3086100" algn="l"/>
                        </a:tabLs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от числа опрошен-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700" algn="l"/>
                          <a:tab pos="3086100" algn="l"/>
                        </a:tabLs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ных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33,90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38,50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36,50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оказатель </a:t>
                      </a: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предоставляется Управлением государственной гражданской службы Республики Коми (на основе социологического опроса населения)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26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Сеть муниципальных учреждений</a:t>
            </a:r>
          </a:p>
        </p:txBody>
      </p:sp>
      <p:sp>
        <p:nvSpPr>
          <p:cNvPr id="2048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497A6B-283C-47C2-86D9-1B17013206C4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3825" y="1422400"/>
            <a:ext cx="2976563" cy="78898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388" y="1474788"/>
            <a:ext cx="2876550" cy="6842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0485" name="Picture 4" descr="E:\New Folder\самоуправление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163" y="1428750"/>
            <a:ext cx="71913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4138" y="5340350"/>
            <a:ext cx="2976562" cy="79057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9700" y="5394325"/>
            <a:ext cx="2876550" cy="682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64138" y="1120775"/>
            <a:ext cx="2976562" cy="79057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99063" y="1174750"/>
            <a:ext cx="2876550" cy="682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8675" y="1552575"/>
            <a:ext cx="214630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cs typeface="Tahoma" pitchFamily="34" charset="0"/>
              </a:rPr>
              <a:t>3</a:t>
            </a:r>
            <a:r>
              <a:rPr lang="ru-RU" sz="1400" dirty="0">
                <a:solidFill>
                  <a:prstClr val="black"/>
                </a:solidFill>
                <a:cs typeface="Tahoma" pitchFamily="34" charset="0"/>
              </a:rPr>
              <a:t> органа местного самоуправления</a:t>
            </a:r>
            <a:endParaRPr lang="ru-RU" sz="1400" b="1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4238" y="5365750"/>
            <a:ext cx="2146300" cy="739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cs typeface="Tahoma" pitchFamily="34" charset="0"/>
              </a:rPr>
              <a:t>8</a:t>
            </a:r>
            <a:r>
              <a:rPr lang="ru-RU" sz="1400" dirty="0">
                <a:solidFill>
                  <a:prstClr val="black"/>
                </a:solidFill>
                <a:cs typeface="Tahoma" pitchFamily="34" charset="0"/>
              </a:rPr>
              <a:t> отраслевых (функциональных) управлений</a:t>
            </a:r>
            <a:endParaRPr lang="ru-RU" sz="1400" b="1" dirty="0">
              <a:solidFill>
                <a:prstClr val="black"/>
              </a:solidFill>
              <a:cs typeface="Tahoma" pitchFamily="34" charset="0"/>
            </a:endParaRPr>
          </a:p>
        </p:txBody>
      </p:sp>
      <p:pic>
        <p:nvPicPr>
          <p:cNvPr id="20492" name="Picture 5" descr="E:\New Folder\управлен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5330825"/>
            <a:ext cx="8620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929313" y="1276350"/>
            <a:ext cx="214630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cs typeface="Tahoma" pitchFamily="34" charset="0"/>
              </a:rPr>
              <a:t>105</a:t>
            </a:r>
            <a:r>
              <a:rPr lang="ru-RU" sz="1400" dirty="0" smtClean="0">
                <a:solidFill>
                  <a:prstClr val="black"/>
                </a:solidFill>
                <a:cs typeface="Tahoma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Tahoma" pitchFamily="34" charset="0"/>
              </a:rPr>
              <a:t>муниципальных </a:t>
            </a:r>
            <a:r>
              <a:rPr lang="ru-RU" sz="1400" dirty="0" smtClean="0">
                <a:solidFill>
                  <a:prstClr val="black"/>
                </a:solidFill>
                <a:cs typeface="Tahoma" pitchFamily="34" charset="0"/>
              </a:rPr>
              <a:t>учреждений</a:t>
            </a:r>
            <a:endParaRPr lang="ru-RU" sz="1400" b="1" dirty="0">
              <a:solidFill>
                <a:prstClr val="black"/>
              </a:solidFill>
              <a:cs typeface="Tahoma" pitchFamily="34" charset="0"/>
            </a:endParaRPr>
          </a:p>
        </p:txBody>
      </p:sp>
      <p:pic>
        <p:nvPicPr>
          <p:cNvPr id="20494" name="Picture 6" descr="E:\New Folder\муниципальное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9863" y="1103313"/>
            <a:ext cx="88741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4743450" y="2119313"/>
            <a:ext cx="1919288" cy="65881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37363" y="2120900"/>
            <a:ext cx="1919287" cy="677863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9738" y="2141538"/>
            <a:ext cx="1978025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cs typeface="Tahoma" pitchFamily="34" charset="0"/>
              </a:rPr>
              <a:t>48</a:t>
            </a:r>
            <a:r>
              <a:rPr lang="ru-RU" sz="1200" dirty="0" smtClean="0">
                <a:solidFill>
                  <a:prstClr val="black"/>
                </a:solidFill>
                <a:cs typeface="Tahoma" pitchFamily="34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детских дошкольных учреждений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cs typeface="Tahoma" pitchFamily="34" charset="0"/>
              </a:rPr>
              <a:t>7 767 </a:t>
            </a: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воспитанников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45050" y="2178050"/>
            <a:ext cx="1817688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cs typeface="Tahoma" pitchFamily="34" charset="0"/>
              </a:rPr>
              <a:t>27</a:t>
            </a: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 школ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cs typeface="Tahoma" pitchFamily="34" charset="0"/>
              </a:rPr>
              <a:t>12 465 </a:t>
            </a: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обучающихся</a:t>
            </a:r>
            <a:endParaRPr lang="ru-RU" sz="1200" b="1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32338" y="2840038"/>
            <a:ext cx="1919287" cy="65881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32338" y="3535363"/>
            <a:ext cx="1919287" cy="6604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54563" y="4248150"/>
            <a:ext cx="1919287" cy="6604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60913" y="4957763"/>
            <a:ext cx="1919287" cy="6604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803775" y="5672138"/>
            <a:ext cx="1919288" cy="94615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848475" y="2852738"/>
            <a:ext cx="1919288" cy="6604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838950" y="3567113"/>
            <a:ext cx="1919288" cy="6604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873875" y="4287838"/>
            <a:ext cx="1919288" cy="6604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21213" y="2852738"/>
            <a:ext cx="2155825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b="1" dirty="0">
                <a:solidFill>
                  <a:prstClr val="black"/>
                </a:solidFill>
                <a:cs typeface="Tahoma" pitchFamily="34" charset="0"/>
              </a:rPr>
              <a:t>3</a:t>
            </a:r>
            <a:r>
              <a:rPr lang="ru-RU" sz="1150" dirty="0">
                <a:solidFill>
                  <a:prstClr val="black"/>
                </a:solidFill>
                <a:cs typeface="Tahoma" pitchFamily="34" charset="0"/>
              </a:rPr>
              <a:t> учреждения доп. образования детей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>
                <a:solidFill>
                  <a:prstClr val="black"/>
                </a:solidFill>
                <a:cs typeface="Tahoma" pitchFamily="34" charset="0"/>
              </a:rPr>
              <a:t> </a:t>
            </a:r>
            <a:r>
              <a:rPr lang="ru-RU" sz="1150" b="1" dirty="0">
                <a:solidFill>
                  <a:prstClr val="black"/>
                </a:solidFill>
                <a:cs typeface="Tahoma" pitchFamily="34" charset="0"/>
              </a:rPr>
              <a:t>2 664</a:t>
            </a:r>
            <a:r>
              <a:rPr lang="ru-RU" sz="1150" dirty="0">
                <a:solidFill>
                  <a:prstClr val="black"/>
                </a:solidFill>
                <a:cs typeface="Tahoma" pitchFamily="34" charset="0"/>
              </a:rPr>
              <a:t> </a:t>
            </a:r>
            <a:r>
              <a:rPr lang="ru-RU" sz="1150" b="1" dirty="0">
                <a:solidFill>
                  <a:prstClr val="black"/>
                </a:solidFill>
                <a:cs typeface="Tahoma" pitchFamily="34" charset="0"/>
              </a:rPr>
              <a:t> </a:t>
            </a:r>
            <a:r>
              <a:rPr lang="ru-RU" sz="1150" dirty="0" smtClean="0">
                <a:solidFill>
                  <a:prstClr val="black"/>
                </a:solidFill>
                <a:cs typeface="Tahoma" pitchFamily="34" charset="0"/>
              </a:rPr>
              <a:t>воспитанника</a:t>
            </a:r>
            <a:endParaRPr lang="ru-RU" sz="1150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87888" y="3619500"/>
            <a:ext cx="1976437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Информационно-методический центр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48475" y="2859088"/>
            <a:ext cx="1978025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cs typeface="Tahoma" pitchFamily="34" charset="0"/>
              </a:rPr>
              <a:t>4</a:t>
            </a: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cs typeface="Tahoma" pitchFamily="34" charset="0"/>
              </a:rPr>
              <a:t>детско-юношеские </a:t>
            </a: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школы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cs typeface="Tahoma" pitchFamily="34" charset="0"/>
              </a:rPr>
              <a:t>2 081 </a:t>
            </a:r>
            <a:r>
              <a:rPr lang="ru-RU" sz="1200" dirty="0" smtClean="0">
                <a:solidFill>
                  <a:prstClr val="black"/>
                </a:solidFill>
                <a:cs typeface="Tahoma" pitchFamily="34" charset="0"/>
              </a:rPr>
              <a:t>обучающийся </a:t>
            </a:r>
            <a:endParaRPr lang="ru-RU" sz="1200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25988" y="4348163"/>
            <a:ext cx="1978025" cy="461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cs typeface="Tahoma" pitchFamily="34" charset="0"/>
              </a:rPr>
              <a:t>3</a:t>
            </a: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 музыкальные школы </a:t>
            </a:r>
            <a:r>
              <a:rPr lang="ru-RU" sz="1200" b="1" dirty="0">
                <a:solidFill>
                  <a:prstClr val="black"/>
                </a:solidFill>
                <a:cs typeface="Tahoma" pitchFamily="34" charset="0"/>
              </a:rPr>
              <a:t>528</a:t>
            </a: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 обучающихся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18313" y="3652838"/>
            <a:ext cx="1976437" cy="461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Художественная школа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cs typeface="Tahoma" pitchFamily="34" charset="0"/>
              </a:rPr>
              <a:t>260</a:t>
            </a: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 обучающихся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10113" y="5057775"/>
            <a:ext cx="1978025" cy="460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cs typeface="Tahoma" pitchFamily="34" charset="0"/>
              </a:rPr>
              <a:t>10</a:t>
            </a: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 учреждений культуры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86575" y="4303713"/>
            <a:ext cx="1976438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cs typeface="Tahoma" pitchFamily="34" charset="0"/>
              </a:rPr>
              <a:t>5</a:t>
            </a: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 учреждений физической культуры и спорта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84725" y="5710238"/>
            <a:ext cx="1976438" cy="830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Многофункциональный центр предоставления государственных и муниципальных услуг</a:t>
            </a:r>
          </a:p>
        </p:txBody>
      </p:sp>
      <p:sp>
        <p:nvSpPr>
          <p:cNvPr id="41" name="Прямоугольный треугольник 40"/>
          <p:cNvSpPr/>
          <p:nvPr/>
        </p:nvSpPr>
        <p:spPr>
          <a:xfrm rot="12911834">
            <a:off x="757238" y="2562225"/>
            <a:ext cx="1263650" cy="20796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2" name="Прямоугольный треугольник 41"/>
          <p:cNvSpPr/>
          <p:nvPr/>
        </p:nvSpPr>
        <p:spPr>
          <a:xfrm rot="8451590">
            <a:off x="808038" y="4873625"/>
            <a:ext cx="1263650" cy="20796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3" name="Прямоугольный треугольник 42"/>
          <p:cNvSpPr/>
          <p:nvPr/>
        </p:nvSpPr>
        <p:spPr>
          <a:xfrm rot="18925508">
            <a:off x="3665538" y="2139950"/>
            <a:ext cx="1263650" cy="20796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1878013" y="2747963"/>
            <a:ext cx="2195512" cy="21955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00225" y="3711575"/>
            <a:ext cx="2351088" cy="738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cs typeface="Tahoma" pitchFamily="34" charset="0"/>
              </a:rPr>
              <a:t>Из бюджета МОГО «Ухта»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cs typeface="Tahoma" pitchFamily="34" charset="0"/>
              </a:rPr>
              <a:t>финансируется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cs typeface="Tahoma" pitchFamily="34" charset="0"/>
              </a:rPr>
              <a:t>116 </a:t>
            </a:r>
            <a:r>
              <a:rPr lang="ru-RU" sz="1400" b="1" dirty="0">
                <a:solidFill>
                  <a:prstClr val="black"/>
                </a:solidFill>
                <a:cs typeface="Tahoma" pitchFamily="34" charset="0"/>
              </a:rPr>
              <a:t>учреждений</a:t>
            </a:r>
          </a:p>
        </p:txBody>
      </p:sp>
      <p:pic>
        <p:nvPicPr>
          <p:cNvPr id="20522" name="Picture 2" descr="E:\New Folder\город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43150" y="2921000"/>
            <a:ext cx="126523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Скругленный прямоугольник 46"/>
          <p:cNvSpPr/>
          <p:nvPr/>
        </p:nvSpPr>
        <p:spPr>
          <a:xfrm>
            <a:off x="6886575" y="5730875"/>
            <a:ext cx="1919287" cy="6604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870841" y="5000625"/>
            <a:ext cx="1919287" cy="6604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86575" y="5110162"/>
            <a:ext cx="197802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cs typeface="Tahoma" pitchFamily="34" charset="0"/>
              </a:rPr>
              <a:t>Управление по делам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cs typeface="Tahoma" pitchFamily="34" charset="0"/>
              </a:rPr>
              <a:t> ГО и ЧС</a:t>
            </a:r>
            <a:endParaRPr lang="ru-RU" sz="1200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70841" y="5753784"/>
            <a:ext cx="197802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cs typeface="Tahoma" pitchFamily="34" charset="0"/>
              </a:rPr>
              <a:t>Управление капитального строительства</a:t>
            </a:r>
            <a:endParaRPr lang="ru-RU" sz="1200" dirty="0">
              <a:solidFill>
                <a:prstClr val="black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87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950238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Развитие образования на 2014-2020 годы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2000" y="1043945"/>
            <a:ext cx="8640000" cy="628040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Цель программы: </a:t>
            </a:r>
            <a:r>
              <a:rPr lang="ru-RU" sz="17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Повышение доступности, качества и эффективности системы образования с учетом потребностей населения МОГО «Ухта»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572000" y="1671985"/>
            <a:ext cx="0" cy="24083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239675" y="1924316"/>
            <a:ext cx="0" cy="2160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915103" y="1903323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239675" y="1894599"/>
            <a:ext cx="6675428" cy="193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2000" y="2119798"/>
            <a:ext cx="1980000" cy="11695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 «Развитие дошкольного образования»</a:t>
            </a:r>
          </a:p>
          <a:p>
            <a:pPr algn="ctr"/>
            <a:endParaRPr lang="ru-RU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47460" y="2119798"/>
            <a:ext cx="1980000" cy="11695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 «Развитие общего образования»</a:t>
            </a:r>
          </a:p>
          <a:p>
            <a:pPr algn="ctr"/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01600" y="2120400"/>
            <a:ext cx="1980000" cy="11695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 «Развитие дополнительного образования»</a:t>
            </a:r>
          </a:p>
          <a:p>
            <a:pPr algn="ctr"/>
            <a:endParaRPr lang="ru-RU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12000" y="2119798"/>
            <a:ext cx="1980000" cy="11695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 «Оздоровление, отдых детей и трудоустройство подростков»</a:t>
            </a:r>
          </a:p>
        </p:txBody>
      </p:sp>
      <p:cxnSp>
        <p:nvCxnSpPr>
          <p:cNvPr id="35" name="Прямая соединительная линия 34"/>
          <p:cNvCxnSpPr>
            <a:stCxn id="33" idx="0"/>
          </p:cNvCxnSpPr>
          <p:nvPr/>
        </p:nvCxnSpPr>
        <p:spPr>
          <a:xfrm flipV="1">
            <a:off x="5691600" y="1924318"/>
            <a:ext cx="0" cy="19608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3437460" y="1889796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79512" y="3360386"/>
            <a:ext cx="878497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Tahoma" pitchFamily="34" charset="0"/>
                <a:cs typeface="Tahoma" pitchFamily="34" charset="0"/>
              </a:rPr>
              <a:t>Общий объем финансирования на 2015 год составляет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1 991,4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рублей, </a:t>
            </a:r>
          </a:p>
          <a:p>
            <a:pPr algn="just"/>
            <a:r>
              <a:rPr lang="ru-RU" sz="1500" dirty="0" smtClean="0">
                <a:latin typeface="Tahoma" pitchFamily="34" charset="0"/>
                <a:cs typeface="Tahoma" pitchFamily="34" charset="0"/>
              </a:rPr>
              <a:t>исполнено 1 934,0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рублей, в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том числе:</a:t>
            </a:r>
          </a:p>
          <a:p>
            <a:endParaRPr lang="ru-RU" sz="1500" dirty="0" smtClean="0">
              <a:latin typeface="Tahoma" pitchFamily="34" charset="0"/>
              <a:cs typeface="Tahoma" pitchFamily="34" charset="0"/>
            </a:endParaRPr>
          </a:p>
          <a:p>
            <a:r>
              <a:rPr lang="ru-RU" sz="1500" dirty="0" smtClean="0">
                <a:latin typeface="Tahoma" pitchFamily="34" charset="0"/>
                <a:cs typeface="Tahoma" pitchFamily="34" charset="0"/>
              </a:rPr>
              <a:t>за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счет средств федерального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бюджета;</a:t>
            </a:r>
            <a:endParaRPr lang="ru-RU" sz="1500" dirty="0">
              <a:latin typeface="Tahoma" pitchFamily="34" charset="0"/>
              <a:cs typeface="Tahoma" pitchFamily="34" charset="0"/>
            </a:endParaRPr>
          </a:p>
          <a:p>
            <a:pPr marL="540000"/>
            <a:r>
              <a:rPr lang="ru-RU" sz="1500" dirty="0">
                <a:latin typeface="Tahoma" pitchFamily="34" charset="0"/>
                <a:cs typeface="Tahoma" pitchFamily="34" charset="0"/>
              </a:rPr>
              <a:t>план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– 57,9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рублей	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	исполнено –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57,9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рублей</a:t>
            </a:r>
            <a:endParaRPr lang="ru-RU" sz="1500" dirty="0">
              <a:latin typeface="Tahoma" pitchFamily="34" charset="0"/>
              <a:cs typeface="Tahoma" pitchFamily="34" charset="0"/>
            </a:endParaRPr>
          </a:p>
          <a:p>
            <a:endParaRPr lang="ru-RU" sz="1500" dirty="0">
              <a:latin typeface="Tahoma" pitchFamily="34" charset="0"/>
              <a:cs typeface="Tahoma" pitchFamily="34" charset="0"/>
            </a:endParaRPr>
          </a:p>
          <a:p>
            <a:r>
              <a:rPr lang="ru-RU" sz="1500" dirty="0">
                <a:latin typeface="Tahoma" pitchFamily="34" charset="0"/>
                <a:cs typeface="Tahoma" pitchFamily="34" charset="0"/>
              </a:rPr>
              <a:t>за счет средств республиканского бюджета:</a:t>
            </a:r>
          </a:p>
          <a:p>
            <a:pPr marL="540000"/>
            <a:r>
              <a:rPr lang="ru-RU" sz="1500" dirty="0">
                <a:latin typeface="Tahoma" pitchFamily="34" charset="0"/>
                <a:cs typeface="Tahoma" pitchFamily="34" charset="0"/>
              </a:rPr>
              <a:t>план –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1 550,5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рублей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	исполнено –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1 550,5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рублей</a:t>
            </a:r>
            <a:endParaRPr lang="ru-RU" sz="1500" dirty="0">
              <a:latin typeface="Tahoma" pitchFamily="34" charset="0"/>
              <a:cs typeface="Tahoma" pitchFamily="34" charset="0"/>
            </a:endParaRPr>
          </a:p>
          <a:p>
            <a:endParaRPr lang="ru-RU" sz="1500" dirty="0">
              <a:latin typeface="Tahoma" pitchFamily="34" charset="0"/>
              <a:cs typeface="Tahoma" pitchFamily="34" charset="0"/>
            </a:endParaRPr>
          </a:p>
          <a:p>
            <a:r>
              <a:rPr lang="ru-RU" sz="1500" dirty="0">
                <a:latin typeface="Tahoma" pitchFamily="34" charset="0"/>
                <a:cs typeface="Tahoma" pitchFamily="34" charset="0"/>
              </a:rPr>
              <a:t>за счет средств бюджета МОГО «Ухта»:</a:t>
            </a:r>
          </a:p>
          <a:p>
            <a:pPr marL="540000"/>
            <a:r>
              <a:rPr lang="ru-RU" sz="1500" dirty="0">
                <a:latin typeface="Tahoma" pitchFamily="34" charset="0"/>
                <a:cs typeface="Tahoma" pitchFamily="34" charset="0"/>
              </a:rPr>
              <a:t>план –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383,0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рублей	исполнено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–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325,6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рублей</a:t>
            </a:r>
            <a:endParaRPr lang="ru-RU" sz="15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035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050999"/>
              </p:ext>
            </p:extLst>
          </p:nvPr>
        </p:nvGraphicFramePr>
        <p:xfrm>
          <a:off x="129537" y="1484784"/>
          <a:ext cx="8906959" cy="4400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421"/>
                <a:gridCol w="4641664"/>
                <a:gridCol w="1137968"/>
                <a:gridCol w="924600"/>
                <a:gridCol w="1209091"/>
                <a:gridCol w="700215"/>
              </a:tblGrid>
              <a:tr h="707585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№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Наименование мероприятия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Утвержденные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Исполнение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</a:p>
                    <a:p>
                      <a:pPr algn="ctr"/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Неисполненные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</a:p>
                    <a:p>
                      <a:pPr algn="ctr"/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Процент испол-нения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(%)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</a:tr>
              <a:tr h="223229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1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2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3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4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5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6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</a:tr>
              <a:tr h="388097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1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Оказание муниципальных услуг  (выполнение работ)  дошкольными образовательными учреждениями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91,1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73,3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17,8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36000" marR="36000" marT="36000" marB="36000"/>
                </a:tc>
              </a:tr>
              <a:tr h="388097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2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Капитальный и текущий ремонт дошкольных образовательных учреждений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38,7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20,3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18,4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36000" marR="36000" marT="36000" marB="36000"/>
                </a:tc>
              </a:tr>
              <a:tr h="388097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3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Строительство, реконструкция, модернизация дошкольных образовательных учреждений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73,1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70,9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2,2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36000" marR="36000" marT="36000" marB="36000"/>
                </a:tc>
              </a:tr>
              <a:tr h="388097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4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Укрепление и модернизация материально-технической базы дошкольных образовательных учреждений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2,8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2,8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36000" marB="36000"/>
                </a:tc>
              </a:tr>
              <a:tr h="36806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5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Обеспечение квалифицированными кадрами дошкольных образовательных учреждений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8,4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8,4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36000" marB="36000"/>
                </a:tc>
              </a:tr>
              <a:tr h="388097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6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Повышение квалификации работников дошкольных образовательных учреждений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36000" marB="36000"/>
                </a:tc>
              </a:tr>
              <a:tr h="388097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7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Возмещение затрат образовательным организациям МОГО "Ухта" за осуществление присмотра и ухода за детьми-инвалидами, детьми-сиротами, оставшимися без попечения родителей, а так же за детьми с туберкулезной интоксикацией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36000" marB="36000"/>
                </a:tc>
              </a:tr>
              <a:tr h="388097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8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Оказание муниципальных услуг (выполнение работ) дошкольными образовательными учреждениями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681,7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681,7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36000" marB="36000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79512" y="1098014"/>
            <a:ext cx="893987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ahoma" pitchFamily="34" charset="0"/>
                <a:cs typeface="Tahoma" pitchFamily="34" charset="0"/>
              </a:rPr>
              <a:t>Подпрограмма </a:t>
            </a: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ru-RU" sz="1300" b="1" dirty="0">
                <a:latin typeface="Tahoma" pitchFamily="34" charset="0"/>
                <a:cs typeface="Tahoma" pitchFamily="34" charset="0"/>
              </a:rPr>
              <a:t>Развитие дошкольного образования</a:t>
            </a: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»</a:t>
            </a:r>
            <a:endParaRPr lang="ru-RU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3654425" y="31750"/>
            <a:ext cx="49498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Развитие образования на 2014-2020 годы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96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346357"/>
              </p:ext>
            </p:extLst>
          </p:nvPr>
        </p:nvGraphicFramePr>
        <p:xfrm>
          <a:off x="107504" y="1916832"/>
          <a:ext cx="8843479" cy="33403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1330"/>
                <a:gridCol w="4608583"/>
                <a:gridCol w="1036993"/>
                <a:gridCol w="1010875"/>
                <a:gridCol w="1114193"/>
                <a:gridCol w="781505"/>
              </a:tblGrid>
              <a:tr h="707585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№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Наименование мероприятия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Утвержденные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Исполнение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</a:p>
                    <a:p>
                      <a:pPr algn="ctr"/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Неисполненные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</a:p>
                    <a:p>
                      <a:pPr algn="ctr"/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Процент испол-нения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(%)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</a:tr>
              <a:tr h="223229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1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2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3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4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5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6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</a:tr>
              <a:tr h="388097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9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Предоставление компенсации родителям (законным представителям) платы за присмотр и уход за детьми, посещающими образовательные организации на территории Республики Коми, реализующие образовательную программу дошкольного образования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42,2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42,2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36000" marB="36000"/>
                </a:tc>
              </a:tr>
              <a:tr h="707585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10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Выплата ежемесячной денежной компенсации на оплату жилого помещения и коммунальных услуг, компенсации стоимости твердого топлива, приобретаемого в пределах норм, установленных для продажи населению на жилое помещение, и транспортных услуг для доставки этого твердого топлива, специалистам муниципальных учреждений и муниципальных образовательных организаций, работающим и проживающим в сельских населенных пунктах или поселках городского типа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4,9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4,9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36000" marB="36000"/>
                </a:tc>
              </a:tr>
              <a:tr h="332021"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Итого по </a:t>
                      </a:r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подпрограмме: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943,3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904,9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38,4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36000" marR="36000" marT="36000" marB="36000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07504" y="1404507"/>
            <a:ext cx="893987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ahoma" pitchFamily="34" charset="0"/>
                <a:cs typeface="Tahoma" pitchFamily="34" charset="0"/>
              </a:rPr>
              <a:t>Подпрограмма </a:t>
            </a: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ru-RU" sz="1300" b="1" dirty="0">
                <a:latin typeface="Tahoma" pitchFamily="34" charset="0"/>
                <a:cs typeface="Tahoma" pitchFamily="34" charset="0"/>
              </a:rPr>
              <a:t>Развитие дошкольного образования</a:t>
            </a: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»</a:t>
            </a:r>
            <a:endParaRPr lang="ru-RU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3654425" y="31750"/>
            <a:ext cx="49498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Развитие образования на 2014-2020 годы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20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295343"/>
              </p:ext>
            </p:extLst>
          </p:nvPr>
        </p:nvGraphicFramePr>
        <p:xfrm>
          <a:off x="89797" y="1472228"/>
          <a:ext cx="8946699" cy="50454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730"/>
                <a:gridCol w="4876695"/>
                <a:gridCol w="1071605"/>
                <a:gridCol w="928725"/>
                <a:gridCol w="1071605"/>
                <a:gridCol w="7033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№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Наименование мероприятия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Утвержденные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Исполнение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</a:p>
                    <a:p>
                      <a:pPr algn="ctr"/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Неисполненные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</a:p>
                    <a:p>
                      <a:pPr algn="ctr"/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Процент испол-нения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(%)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</a:tr>
              <a:tr h="275805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1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3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4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kern="120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5</a:t>
                      </a:r>
                      <a:endParaRPr lang="ru-RU" sz="1050" kern="120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kern="120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6</a:t>
                      </a:r>
                      <a:endParaRPr lang="ru-RU" sz="1050" kern="120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1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Выплата ежемесячной денежной компенсации на оплату жилого помещения и коммунальных услуг, компенсации стоимости твердого топлива, приобретаемого в пределах норм, установленных для продажи населению на жилое помещение, и транспортных услуг для доставки этого твердого топлива, специалистам муниципальных учреждений и муниципальных образовательных организаций, работающим и проживающим в сельских населенных пунктах или поселках городского типа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0,05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0,15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36000" marR="36000" marT="36000" marB="360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2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Оказание муниципальных услуг  (выполнение работ)  общеобразовательными  учреждениями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82,4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67,5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14,9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36000" marR="36000" marT="36000" marB="36000"/>
                </a:tc>
              </a:tr>
              <a:tr h="265168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3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Капитальный и текущий ремонт общеобразовательных учреждений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92,2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90,4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1,8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36000" marR="36000" marT="36000" marB="360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4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Строительство, реконструкция, модернизация общеобразовательных учреждений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2,3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1,3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36000" marR="36000" marT="36000" marB="360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5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Укрепление и модернизация материально-технической базы общеобразовательных учреждений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14,8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14,8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36000" marB="360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6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Организация, проведение и участие обучающихся и педагогов в конкурсах, фестивалях, соревнованиях, различных мероприятиях федерального, республиканского и городского уровней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36000" marB="36000"/>
                </a:tc>
              </a:tr>
              <a:tr h="248036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7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Повышение квалификации работников общеобразовательных учреждений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36000" marB="36000"/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8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Организация и проведение ЕГЭ и ГИА-9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36000" marB="360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9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Психологическая, медицинская, социальная реабилитация и коррекция детей, имеющих проблемы в развитии, обучении, социальной адаптации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16,8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16,7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0,1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36000" marR="36000" marT="36000" marB="36000"/>
                </a:tc>
              </a:tr>
            </a:tbl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3654425" y="31750"/>
            <a:ext cx="49498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Развитие образования на 2014-2020 годы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1052736"/>
            <a:ext cx="893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Подпрограмма «Развитие общего образования»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55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86470"/>
              </p:ext>
            </p:extLst>
          </p:nvPr>
        </p:nvGraphicFramePr>
        <p:xfrm>
          <a:off x="107504" y="1484784"/>
          <a:ext cx="8910283" cy="45470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531"/>
                <a:gridCol w="4643396"/>
                <a:gridCol w="1138393"/>
                <a:gridCol w="924944"/>
                <a:gridCol w="1209543"/>
                <a:gridCol w="700476"/>
              </a:tblGrid>
              <a:tr h="785546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№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Наименование мероприятия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Утвержденные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Исполнение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</a:p>
                    <a:p>
                      <a:pPr algn="ctr"/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Неисполненные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</a:p>
                    <a:p>
                      <a:pPr algn="ctr"/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Процент испол-нения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(%)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</a:tr>
              <a:tr h="27660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1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105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ru-RU" sz="105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</a:tr>
              <a:tr h="378014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10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Организация методической и мониторинговой деятельности в образовательных учреждениях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7,2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7,2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36000" marB="36000"/>
                </a:tc>
              </a:tr>
              <a:tr h="274006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11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Формирование доступной среды в общеобразовательных учреждениях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1,4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1,4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36000" marB="36000"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12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Оказание муниципальных услуг (выполнение работ) общеобразовательными учреждениями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720,7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720,7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36000" marB="36000"/>
                </a:tc>
              </a:tr>
              <a:tr h="259456"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13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Выплата ежемесячной денежной компенсации на оплату жилого помещения и коммунальных услуг, компенсации стоимости твердого топлива, приобретаемого в пределах норм, установленных для продажи населению на жилое помещение, и транспортных услуг для доставки этого твердого топлива, специалистам муниципальных учреждений и муниципальных образовательных организаций, работающим и проживающим в сельских населенных пунктах или поселках городского типа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5,5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5,5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36000" marB="36000"/>
                </a:tc>
              </a:tr>
              <a:tr h="362545"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14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Мероприятия по организации питания обучающихся 1-4 классов в муниципальных образовательных организациях в Республике Коми, реализующих образовательную программу начального общего образования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43,9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43,9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36000" marB="36000"/>
                </a:tc>
              </a:tr>
              <a:tr h="362545">
                <a:tc>
                  <a:txBody>
                    <a:bodyPr/>
                    <a:lstStyle/>
                    <a:p>
                      <a:pPr algn="l"/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Итого по </a:t>
                      </a:r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подпрограмме: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988,6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970,3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18,3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36000" marR="36000" marT="36000" marB="36000"/>
                </a:tc>
              </a:tr>
            </a:tbl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3654425" y="31750"/>
            <a:ext cx="49498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Развитие образования на 2014-2020 годы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043280"/>
            <a:ext cx="893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Подпрограмма «Развитие общего образования»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54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55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732691"/>
              </p:ext>
            </p:extLst>
          </p:nvPr>
        </p:nvGraphicFramePr>
        <p:xfrm>
          <a:off x="132851" y="1412776"/>
          <a:ext cx="8903647" cy="3219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305"/>
                <a:gridCol w="4886201"/>
                <a:gridCol w="1145274"/>
                <a:gridCol w="930535"/>
                <a:gridCol w="1002115"/>
                <a:gridCol w="6442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№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Наименование мероприятия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Утвержденные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Исполнение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</a:p>
                    <a:p>
                      <a:pPr algn="ctr"/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Неисполненные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</a:p>
                    <a:p>
                      <a:pPr algn="ctr"/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Процент испол-нения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(%)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1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Оказание муниципальных услуг  (выполнение работ)  учреждениями дополнительного образования детей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42,2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41,5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0,7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36000" marR="36000" marT="36000" marB="360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2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Организация, проведение и участие обучающихся, молодежи и педагогов в конкурсах, фестивалях, соревнованиях, различных мероприятиях федерального, республиканского и городского уровней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0,02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0,02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36000" marB="360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3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Выплата ежемесячной денежной компенсации на оплату жилого помещения и коммунальных услуг, компенсации стоимости твердого топлива, приобретаемого в пределах норм, установленных для продажи населению на жилое помещение, и транспортных услуг для доставки этого твердого топлива, специалистам муниципальных учреждений и муниципальных образовательных организаций, работающим и проживающим в сельских населенных пунктах или поселках городского типа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0,05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0,05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36000" marB="360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Итого по </a:t>
                      </a:r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подпрограмме: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42,3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41,6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0,7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36000" marR="36000" marT="36000" marB="36000"/>
                </a:tc>
              </a:tr>
            </a:tbl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3654425" y="31750"/>
            <a:ext cx="49498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Развитие образования на 2014-2020 годы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1841" y="979805"/>
            <a:ext cx="893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Подпрограмма «Развитие дополнительного образования»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688438"/>
            <a:ext cx="89398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Подпрограмма «Оздоровление, отдых детей и трудоустройство подростков»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185044"/>
              </p:ext>
            </p:extLst>
          </p:nvPr>
        </p:nvGraphicFramePr>
        <p:xfrm>
          <a:off x="101598" y="4998001"/>
          <a:ext cx="8934898" cy="15042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341"/>
                <a:gridCol w="4656224"/>
                <a:gridCol w="1141538"/>
                <a:gridCol w="927500"/>
                <a:gridCol w="1212884"/>
                <a:gridCol w="7024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№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Наименование мероприятия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Утвержденные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Исполнение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</a:p>
                    <a:p>
                      <a:pPr algn="ctr"/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Неисполненные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</a:p>
                    <a:p>
                      <a:pPr algn="ctr"/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Процент испол-нения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(%)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</a:tr>
              <a:tr h="239199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1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Организация временной занятости подростков в летний период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6,5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6,5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36000" marB="36000"/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2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Проведение оздоровительной кампании детей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10,7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10,7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36000" marB="36000"/>
                </a:tc>
              </a:tr>
              <a:tr h="264948"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Итого по </a:t>
                      </a:r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подпрограмме: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17,2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17,2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36000" marB="36000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55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55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 txBox="1">
            <a:spLocks/>
          </p:cNvSpPr>
          <p:nvPr/>
        </p:nvSpPr>
        <p:spPr bwMode="auto">
          <a:xfrm>
            <a:off x="3671392" y="1"/>
            <a:ext cx="5472608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Сведения о достижении значений целевых индикаторов (показателей) муниципальной программы МОГО «Ухта</a:t>
            </a:r>
            <a:r>
              <a:rPr lang="ru-RU" sz="16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» «</a:t>
            </a:r>
            <a:r>
              <a:rPr lang="ru-RU" sz="16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Развитие образования на 2014 -2020 годы» за </a:t>
            </a:r>
            <a:r>
              <a:rPr lang="ru-RU" sz="16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2015 </a:t>
            </a:r>
            <a:r>
              <a:rPr lang="ru-RU" sz="16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год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160885"/>
              </p:ext>
            </p:extLst>
          </p:nvPr>
        </p:nvGraphicFramePr>
        <p:xfrm>
          <a:off x="107504" y="1201864"/>
          <a:ext cx="8928992" cy="546811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06772"/>
                <a:gridCol w="3312368"/>
                <a:gridCol w="792088"/>
                <a:gridCol w="720080"/>
                <a:gridCol w="864096"/>
                <a:gridCol w="792088"/>
                <a:gridCol w="2041500"/>
              </a:tblGrid>
              <a:tr h="41911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№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568" marR="53568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Целевой индикатор (показатель) (наименование)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568" marR="53568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Ед. измерения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568" marR="53568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Значения целевых индикаторов (показателей) муниципальной программы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568" marR="5356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Обоснование отклонений значений целевых индикаторов (показателей)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568" marR="53568" marT="0" marB="0" anchor="ctr"/>
                </a:tc>
              </a:tr>
              <a:tr h="1368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2014 </a:t>
                      </a: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год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568" marR="5356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2015 </a:t>
                      </a: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год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568" marR="5356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8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план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568" marR="53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факт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568" marR="5356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568" marR="53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568" marR="53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568" marR="53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568" marR="53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568" marR="53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6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568" marR="53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7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568" marR="53568" marT="0" marB="0" anchor="ctr"/>
                </a:tc>
              </a:tr>
              <a:tr h="1095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568" marR="535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Доля детей в возрасте 1 - 6 лет, получающих дошкольную образовательную услугу и (или) услугу по их содержанию в муниципальных дошкольных образовательных </a:t>
                      </a:r>
                      <a:r>
                        <a:rPr lang="ru-RU" sz="12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учреждениях, </a:t>
                      </a: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в общей численности детей в возрасте 1 - 6 лет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568" marR="53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568" marR="53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85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568" marR="53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86,3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568" marR="53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88,8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568" marR="5356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568" marR="53568" marT="0" marB="0"/>
                </a:tc>
              </a:tr>
              <a:tr h="684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568" marR="535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Доля выпускников 11 (12) классов, получивших аттестат о среднем (полном) общем образовании, от общего числа выпускников 11 (12) классов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568" marR="53568" marT="0" marB="0"/>
                </a:tc>
                <a:tc>
                  <a:txBody>
                    <a:bodyPr/>
                    <a:lstStyle/>
                    <a:p>
                      <a:pPr marL="471170" indent="-471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568" marR="53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99,6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568" marR="53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96,3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568" marR="53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99,1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568" marR="53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568" marR="53568" marT="0" marB="0" anchor="ctr"/>
                </a:tc>
              </a:tr>
              <a:tr h="821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568" marR="535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Доля детей, охваченных образовательными программами дополнительного образования детей, в общей численности детей и молодежи в возрасте 5 - 18 лет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568" marR="53568" marT="0" marB="0"/>
                </a:tc>
                <a:tc>
                  <a:txBody>
                    <a:bodyPr/>
                    <a:lstStyle/>
                    <a:p>
                      <a:pPr marL="471170" indent="-471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568" marR="53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58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568" marR="53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60,5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568" marR="53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63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568" marR="53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568" marR="53568" marT="0" marB="0" anchor="ctr"/>
                </a:tc>
              </a:tr>
              <a:tr h="547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568" marR="535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Количество подростков, трудоустроенных на средства местного бюджета, на уровне 2013 года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568" marR="53568" marT="0" marB="0"/>
                </a:tc>
                <a:tc>
                  <a:txBody>
                    <a:bodyPr/>
                    <a:lstStyle/>
                    <a:p>
                      <a:pPr marL="471170" indent="-471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человек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568" marR="53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1 </a:t>
                      </a:r>
                      <a:r>
                        <a:rPr lang="ru-RU" sz="12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008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568" marR="53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1 000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568" marR="53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1 </a:t>
                      </a:r>
                      <a:r>
                        <a:rPr lang="ru-RU" sz="12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005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568" marR="53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568" marR="53568" marT="0" marB="0" anchor="ctr"/>
                </a:tc>
              </a:tr>
              <a:tr h="547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568" marR="535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Доля детей, охваченных оздоровительной кампанией в общей численности детей школьного возраста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568" marR="53568" marT="0" marB="0"/>
                </a:tc>
                <a:tc>
                  <a:txBody>
                    <a:bodyPr/>
                    <a:lstStyle/>
                    <a:p>
                      <a:pPr marL="471170" indent="-4711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568" marR="53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19,2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568" marR="53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21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568" marR="53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21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568" marR="53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568" marR="53568" marT="0" marB="0" anchor="ctr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56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110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46449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Культура на 2014-2020 годы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572000" y="1671985"/>
            <a:ext cx="0" cy="42203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602000" y="1912819"/>
            <a:ext cx="0" cy="2160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533425" y="1885660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602000" y="1893759"/>
            <a:ext cx="5931425" cy="1906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2000" y="2119798"/>
            <a:ext cx="2700000" cy="11695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 «Культурное наследие МОГО «Ухта» - наше достояние»</a:t>
            </a:r>
          </a:p>
          <a:p>
            <a:pPr algn="ctr"/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22000" y="2119798"/>
            <a:ext cx="2700000" cy="11695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 «Организация отдыха и развитие творческого потенциала жителей МОГО «Ухта»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92000" y="2119798"/>
            <a:ext cx="2700000" cy="11695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 «Укрепление межнациональных отношений в сфере культуры МОГО «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У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хта»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2000" y="1043945"/>
            <a:ext cx="8640000" cy="628040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Цель программы: </a:t>
            </a:r>
            <a:r>
              <a:rPr lang="ru-RU" sz="17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Развитие культурного потенциала, способствующее повышению уровня и качества жизни населения МОГО «Ухта»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2000" y="3429000"/>
            <a:ext cx="8640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ahoma" pitchFamily="34" charset="0"/>
                <a:cs typeface="Tahoma" pitchFamily="34" charset="0"/>
              </a:rPr>
              <a:t>Общий объем финансирования на 2015 год составляет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186,0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рублей, </a:t>
            </a:r>
          </a:p>
          <a:p>
            <a:pPr algn="just"/>
            <a:r>
              <a:rPr lang="ru-RU" sz="1600" dirty="0" smtClean="0">
                <a:latin typeface="Tahoma" pitchFamily="34" charset="0"/>
                <a:cs typeface="Tahoma" pitchFamily="34" charset="0"/>
              </a:rPr>
              <a:t>исполнено 178,1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рублей, в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том числе:</a:t>
            </a:r>
          </a:p>
          <a:p>
            <a:endParaRPr lang="ru-RU" sz="1600" dirty="0">
              <a:latin typeface="Tahoma" pitchFamily="34" charset="0"/>
              <a:cs typeface="Tahoma" pitchFamily="34" charset="0"/>
            </a:endParaRPr>
          </a:p>
          <a:p>
            <a:r>
              <a:rPr lang="ru-RU" sz="1600" dirty="0">
                <a:latin typeface="Tahoma" pitchFamily="34" charset="0"/>
                <a:cs typeface="Tahoma" pitchFamily="34" charset="0"/>
              </a:rPr>
              <a:t>за счет средств федерального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бюджета;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  <a:p>
            <a:pPr marL="540000"/>
            <a:r>
              <a:rPr lang="ru-RU" sz="1600" dirty="0">
                <a:latin typeface="Tahoma" pitchFamily="34" charset="0"/>
                <a:cs typeface="Tahoma" pitchFamily="34" charset="0"/>
              </a:rPr>
              <a:t>план –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0,05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рублей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	исполнено –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0,05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рублей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  <a:p>
            <a:endParaRPr lang="ru-RU" sz="1600" dirty="0">
              <a:latin typeface="Tahoma" pitchFamily="34" charset="0"/>
              <a:cs typeface="Tahoma" pitchFamily="34" charset="0"/>
            </a:endParaRPr>
          </a:p>
          <a:p>
            <a:r>
              <a:rPr lang="ru-RU" sz="1600" dirty="0">
                <a:latin typeface="Tahoma" pitchFamily="34" charset="0"/>
                <a:cs typeface="Tahoma" pitchFamily="34" charset="0"/>
              </a:rPr>
              <a:t>за счет средств республиканского бюджета:</a:t>
            </a:r>
          </a:p>
          <a:p>
            <a:pPr marL="540000"/>
            <a:r>
              <a:rPr lang="ru-RU" sz="1600" dirty="0">
                <a:latin typeface="Tahoma" pitchFamily="34" charset="0"/>
                <a:cs typeface="Tahoma" pitchFamily="34" charset="0"/>
              </a:rPr>
              <a:t>план –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1,0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рублей	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	исполнено –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1,0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рублей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  <a:p>
            <a:endParaRPr lang="ru-RU" sz="1600" dirty="0">
              <a:latin typeface="Tahoma" pitchFamily="34" charset="0"/>
              <a:cs typeface="Tahoma" pitchFamily="34" charset="0"/>
            </a:endParaRPr>
          </a:p>
          <a:p>
            <a:r>
              <a:rPr lang="ru-RU" sz="1600" dirty="0">
                <a:latin typeface="Tahoma" pitchFamily="34" charset="0"/>
                <a:cs typeface="Tahoma" pitchFamily="34" charset="0"/>
              </a:rPr>
              <a:t>за счет средств бюджета МОГО «Ухта»:</a:t>
            </a:r>
          </a:p>
          <a:p>
            <a:pPr marL="540000"/>
            <a:r>
              <a:rPr lang="ru-RU" sz="1600" dirty="0">
                <a:latin typeface="Tahoma" pitchFamily="34" charset="0"/>
                <a:cs typeface="Tahoma" pitchFamily="34" charset="0"/>
              </a:rPr>
              <a:t>план –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185,0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рублей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	исполнено –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177,0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рублей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57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48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773179"/>
              </p:ext>
            </p:extLst>
          </p:nvPr>
        </p:nvGraphicFramePr>
        <p:xfrm>
          <a:off x="107504" y="1844824"/>
          <a:ext cx="8861698" cy="3197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1930"/>
                <a:gridCol w="4559467"/>
                <a:gridCol w="1061424"/>
                <a:gridCol w="1049273"/>
                <a:gridCol w="1073575"/>
                <a:gridCol w="8260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№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Наименование мероприятия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Утвержденные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Исполнение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</a:p>
                    <a:p>
                      <a:pPr algn="ctr"/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Неисполненные назначения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Процент испол-нения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(%)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1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Выплата ежемесячной денежной компенсации на оплату жилого помещения и коммунальных услуг, компенсации стоимости твердого топлива, приобретаемого в пределах норм, установленных для продажи населению на жилое помещение, и транспортных услуг для доставки этого твердого топлива, специалистам муниципальных учреждений и муниципальных образовательных организаций, работающим и проживающим в сельских населенных пунктах или поселках городского типа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0,02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0,02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36000" marB="360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2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Оказание муниципальных услуг  (выполнение работ) музеями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10,5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9,8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0,7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36000" marR="36000" marT="36000" marB="360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3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Содержание и обслуживание объектов культурного наследия, проведение музейных мероприятий управлением культуры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3,0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1,8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1,2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36000" marR="36000" marT="36000" marB="360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Итого по </a:t>
                      </a:r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подпрограмме: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13,5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11,6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1,9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36000" marR="36000" marT="36000" marB="36000"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5496" y="1052736"/>
            <a:ext cx="8939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Подпрограмма «Культурное наследие МОГО «Ухта» - наше достояние»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Культура на 2014-2020 годы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58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55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943839"/>
              </p:ext>
            </p:extLst>
          </p:nvPr>
        </p:nvGraphicFramePr>
        <p:xfrm>
          <a:off x="107503" y="1628800"/>
          <a:ext cx="8924176" cy="47408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988"/>
                <a:gridCol w="4920065"/>
                <a:gridCol w="997647"/>
                <a:gridCol w="926387"/>
                <a:gridCol w="1084521"/>
                <a:gridCol w="7015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№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Наименование мероприятия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Утвержденные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Исполнение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</a:p>
                    <a:p>
                      <a:pPr algn="ctr"/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Неисполненные назначения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Процент испол-нения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(%)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</a:tr>
              <a:tr h="234308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1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2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3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4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5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6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1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Выплата ежемесячной денежной компенсации на оплату жилого помещения и коммунальных услуг, компенсации стоимости твердого топлива, приобретаемого в пределах норм, установленных для продажи населению на жилое помещение, и транспортных услуг для доставки этого твердого топлива, специалистам муниципальных учреждений и муниципальных образовательных организаций, работающим и проживающим в сельских населенных пунктах или поселках городского типа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36000" marB="360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2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Оказание муниципальных услуг (выполнение работ) учреждениями культурно-досуговой сферы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62,5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59,0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3,5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36000" marR="36000" marT="36000" marB="36000"/>
                </a:tc>
              </a:tr>
              <a:tr h="255228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3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Оказание муниципальных услуг (выполнение работ) библиотеками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25,2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24,8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36000" marR="36000" marT="36000" marB="360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4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Оказание муниципальных услуг (выполнение работ) учреждениями  дополнительного образования детей в области искусств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46,2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45,9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36000" marR="36000" marT="36000" marB="360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5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Оказание муниципальных услуг (выполнение работ)  прочими учреждениями культуры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24,8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23,3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1,5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36000" marR="36000" marT="36000" marB="36000"/>
                </a:tc>
              </a:tr>
              <a:tr h="22403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6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Комплектование документных (книжных) фондов библиотек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0,8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0,8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36000" marB="36000"/>
                </a:tc>
              </a:tr>
              <a:tr h="280044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7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Укрепление и модернизация материально-технической базы библиотек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0,01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0,01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36000" marB="36000"/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8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Укрепление материально-технической базы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36000" marB="360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9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Реализация малых проектов в сфере культуры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36000" marB="36000"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07504" y="1052736"/>
            <a:ext cx="893987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Подпрограмма  «Организация отдыха и развитие творческого потенциала жителей МОГО «Ухта»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Культура на 2014-2020 годы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59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05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3654425" y="31750"/>
            <a:ext cx="4464050" cy="922338"/>
          </a:xfrm>
        </p:spPr>
        <p:txBody>
          <a:bodyPr/>
          <a:lstStyle/>
          <a:p>
            <a:pPr algn="just" eaLnBrk="1" hangingPunct="1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Основные понятия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2413" y="1439863"/>
            <a:ext cx="8639175" cy="407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Бюджет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Доходы бюджета</a:t>
            </a:r>
            <a:r>
              <a:rPr lang="ru-RU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- поступающие в бюджет денежные средства.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Расходы бюджета</a:t>
            </a:r>
            <a:r>
              <a:rPr lang="ru-RU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- выплачиваемые из бюджета денежные средства.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Дефицит бюджета</a:t>
            </a:r>
            <a:r>
              <a:rPr lang="ru-RU" sz="17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- превышение расходов бюджета над его доходами.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Профицит бюджета</a:t>
            </a:r>
            <a:r>
              <a:rPr lang="ru-RU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- превышение доходов бюджета над его расходами.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418992"/>
              </p:ext>
            </p:extLst>
          </p:nvPr>
        </p:nvGraphicFramePr>
        <p:xfrm>
          <a:off x="179512" y="1916832"/>
          <a:ext cx="8856984" cy="3411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1775"/>
                <a:gridCol w="4615620"/>
                <a:gridCol w="1131584"/>
                <a:gridCol w="919412"/>
                <a:gridCol w="1202307"/>
                <a:gridCol w="6962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№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Наименование мероприятия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Утвержденные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Исполнение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</a:p>
                    <a:p>
                      <a:pPr algn="ctr"/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Неисполненные назначения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Процент испол-нения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(%)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</a:tr>
              <a:tr h="234308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1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2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3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4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5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6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10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Выплата ежемесячной денежной компенсации на оплату жилого помещения и коммунальных услуг, компенсации стоимости твердого топлива, приобретаемого в пределах норм, установленных для продажи населению на жилое помещение, и транспортных услуг для доставки этого твердого топлива, специалистам муниципальных учреждений и муниципальных образовательных организаций, работающим и проживающим в сельских населенных пунктах или поселках городского типа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36000" marB="360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11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Укрепление материально-технической базы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0,7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0,7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36000" marB="360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12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Реализация малых проектов в сфере культуры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0,03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0,03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0,0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36000" marB="360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Итого по </a:t>
                      </a:r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подпрограмме: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161,5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155,8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5,7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96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79512" y="1230438"/>
            <a:ext cx="88569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Подпрограмма  «Организация отдыха и развитие творческого потенциала жителей МОГО «Ухта»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Культура на 2014-2020 годы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60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55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366695"/>
              </p:ext>
            </p:extLst>
          </p:nvPr>
        </p:nvGraphicFramePr>
        <p:xfrm>
          <a:off x="107504" y="2032712"/>
          <a:ext cx="8874237" cy="2827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343"/>
                <a:gridCol w="4405430"/>
                <a:gridCol w="1296144"/>
                <a:gridCol w="1080120"/>
                <a:gridCol w="1080120"/>
                <a:gridCol w="7200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№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Наименование мероприятия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Утвержденные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Исполнение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</a:p>
                    <a:p>
                      <a:pPr algn="ctr"/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Неисполненные назначения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Процент испол-нения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(%)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1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Выплата ежемесячной денежной компенсации на оплату жилого помещения и коммунальных услуг, компенсации стоимости твердого топлива, приобретаемого в пределах норм, установленных для продажи населению на жилое помещение, и транспортных услуг для доставки этого твердого топлива, специалистам муниципальных учреждений и муниципальных образовательных организаций, работающим и проживающим в сельских населенных пунктах или поселках городского типа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0,1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0,1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36000" marB="360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2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Оказание муниципальных услуг (выполнение работ) объединенным центром народной культуры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10,9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10,6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36000" marR="36000" marT="36000" marB="360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Итого по </a:t>
                      </a:r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подпрограмме: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11,0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10,7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36000" marR="36000" marT="36000" marB="36000"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07504" y="1268760"/>
            <a:ext cx="8939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 «Укрепление межнациональных отношений в сфере культуры МОГО «Ухта»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Культура на 2014-2020 годы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61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55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 txBox="1">
            <a:spLocks/>
          </p:cNvSpPr>
          <p:nvPr/>
        </p:nvSpPr>
        <p:spPr bwMode="auto">
          <a:xfrm>
            <a:off x="3671392" y="1"/>
            <a:ext cx="5472608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Сведения о достижении значений целевых индикаторов (показателей) муниципальной программы МОГО «Ухта» </a:t>
            </a:r>
          </a:p>
          <a:p>
            <a:r>
              <a:rPr lang="ru-RU" sz="16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«Культура на 2014-2020 годы» за </a:t>
            </a:r>
            <a:r>
              <a:rPr lang="ru-RU" sz="16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2015 </a:t>
            </a:r>
            <a:r>
              <a:rPr lang="ru-RU" sz="16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739069"/>
              </p:ext>
            </p:extLst>
          </p:nvPr>
        </p:nvGraphicFramePr>
        <p:xfrm>
          <a:off x="179512" y="1376205"/>
          <a:ext cx="8784977" cy="504367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8032"/>
                <a:gridCol w="2016224"/>
                <a:gridCol w="864096"/>
                <a:gridCol w="792088"/>
                <a:gridCol w="864096"/>
                <a:gridCol w="792088"/>
                <a:gridCol w="3168353"/>
              </a:tblGrid>
              <a:tr h="46961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cs typeface="Tahoma" pitchFamily="34" charset="0"/>
                        </a:rPr>
                        <a:t>№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ahoma" pitchFamily="34" charset="0"/>
                      </a:endParaRPr>
                    </a:p>
                  </a:txBody>
                  <a:tcPr marL="60021" marR="60021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cs typeface="Tahoma" pitchFamily="34" charset="0"/>
                        </a:rPr>
                        <a:t>Целевой индикатор (показатель) (наименование)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ahoma" pitchFamily="34" charset="0"/>
                      </a:endParaRPr>
                    </a:p>
                  </a:txBody>
                  <a:tcPr marL="60021" marR="60021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cs typeface="Tahoma" pitchFamily="34" charset="0"/>
                        </a:rPr>
                        <a:t>Ед. измерения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ahoma" pitchFamily="34" charset="0"/>
                      </a:endParaRPr>
                    </a:p>
                  </a:txBody>
                  <a:tcPr marL="60021" marR="6002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cs typeface="Tahoma" pitchFamily="34" charset="0"/>
                        </a:rPr>
                        <a:t>Значения целевых индикаторов (показателей) муниципальной программы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ahoma" pitchFamily="34" charset="0"/>
                      </a:endParaRPr>
                    </a:p>
                  </a:txBody>
                  <a:tcPr marL="60021" marR="600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cs typeface="Tahoma" pitchFamily="34" charset="0"/>
                        </a:rPr>
                        <a:t>Обоснование отклонений значений целевых индикаторов (показателей)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ahoma" pitchFamily="34" charset="0"/>
                      </a:endParaRPr>
                    </a:p>
                  </a:txBody>
                  <a:tcPr marL="60021" marR="60021" marT="0" marB="0" anchor="ctr"/>
                </a:tc>
              </a:tr>
              <a:tr h="153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cs typeface="Tahoma" pitchFamily="34" charset="0"/>
                        </a:rPr>
                        <a:t>2014 </a:t>
                      </a:r>
                      <a:r>
                        <a:rPr lang="ru-RU" sz="1050" dirty="0">
                          <a:effectLst/>
                          <a:latin typeface="+mn-lt"/>
                          <a:cs typeface="Tahoma" pitchFamily="34" charset="0"/>
                        </a:rPr>
                        <a:t>год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ahoma" pitchFamily="34" charset="0"/>
                      </a:endParaRPr>
                    </a:p>
                  </a:txBody>
                  <a:tcPr marL="60021" marR="6002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cs typeface="Tahoma" pitchFamily="34" charset="0"/>
                        </a:rPr>
                        <a:t>2015 </a:t>
                      </a:r>
                      <a:r>
                        <a:rPr lang="ru-RU" sz="1050" dirty="0">
                          <a:effectLst/>
                          <a:latin typeface="+mn-lt"/>
                          <a:cs typeface="Tahoma" pitchFamily="34" charset="0"/>
                        </a:rPr>
                        <a:t>год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ahoma" pitchFamily="34" charset="0"/>
                      </a:endParaRPr>
                    </a:p>
                  </a:txBody>
                  <a:tcPr marL="60021" marR="600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cs typeface="Tahoma" pitchFamily="34" charset="0"/>
                        </a:rPr>
                        <a:t>план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ahoma" pitchFamily="34" charset="0"/>
                      </a:endParaRPr>
                    </a:p>
                  </a:txBody>
                  <a:tcPr marL="60021" marR="60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cs typeface="Tahoma" pitchFamily="34" charset="0"/>
                        </a:rPr>
                        <a:t>факт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ahoma" pitchFamily="34" charset="0"/>
                      </a:endParaRPr>
                    </a:p>
                  </a:txBody>
                  <a:tcPr marL="60021" marR="6002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7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cs typeface="Tahoma" pitchFamily="34" charset="0"/>
                        </a:rPr>
                        <a:t>1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ahoma" pitchFamily="34" charset="0"/>
                      </a:endParaRPr>
                    </a:p>
                  </a:txBody>
                  <a:tcPr marL="60021" marR="600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Рост посещений учреждений культуры населением МОГО «Ухта» к уровню 2014 года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0,04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13,78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Посещений платных мероприятий в учреждениях культуры клубного типа в 2014 г. –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142 241, </a:t>
                      </a: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 2015 г. –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161 835.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Увеличение посещений составило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13,8</a:t>
                      </a: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%, что связано с открытием в 2015 году 3</a:t>
                      </a:r>
                      <a:r>
                        <a:rPr lang="en-US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-Кинозала в Городском дворце культуры. 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 смотря на резкое увеличение, данный целевой индикатор считать стабильным преждевременно и увеличивать нецелесообразно: в случае введения в эксплуатацию кинозала в ТРЦ «Ярмарка» поток зрителей на платные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киномероприятия в Городском дворце культуры будет </a:t>
                      </a: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значительно меньше по причине развития конкуренции между кинозалами и распределения между ними потребителей услуг. 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666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cs typeface="Tahoma" pitchFamily="34" charset="0"/>
                        </a:rPr>
                        <a:t>2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ahoma" pitchFamily="34" charset="0"/>
                      </a:endParaRPr>
                    </a:p>
                  </a:txBody>
                  <a:tcPr marL="60021" marR="600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Уровень удовлетворенности населения МОГО «Ухта» качеством предоставления муниципальных услуг в сфере культуры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процент от числа опрошенных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71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71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71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Приведено </a:t>
                      </a: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оценочное значение индикатора за 2015 год. Показатель определяется Управлением государственной гражданской службы Республики Коми. Значение индикатора будет предоставлено в конце апреля 2015 года.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62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33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46449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Развитие физической культуры и спорта на 2014-2020 годы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2000" y="1196344"/>
            <a:ext cx="8640000" cy="849815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Цель программы: Совершенствование </a:t>
            </a:r>
            <a:r>
              <a:rPr lang="ru-RU" sz="17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системы физической культуры и спорта, направленной на укрепление здоровья, улучшение качества жизни населения и развитие массового спорта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581053" y="2038060"/>
            <a:ext cx="0" cy="24083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872000" y="2273438"/>
            <a:ext cx="0" cy="2160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272000" y="2263431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872000" y="2266097"/>
            <a:ext cx="5400000" cy="1735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2000" y="2425740"/>
            <a:ext cx="324000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 «Массовая физическая культура»</a:t>
            </a:r>
          </a:p>
          <a:p>
            <a:pPr algn="ctr"/>
            <a:endParaRPr lang="ru-RU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52000" y="2437254"/>
            <a:ext cx="324000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 </a:t>
            </a:r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«Дополнительное образование в области физической культуры и спорта»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61053" y="3573016"/>
            <a:ext cx="8640000" cy="2590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40"/>
              </a:lnSpc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Объём финансирования на 2015 год составляет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124,7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рублей, </a:t>
            </a:r>
          </a:p>
          <a:p>
            <a:pPr>
              <a:lnSpc>
                <a:spcPts val="2340"/>
              </a:lnSpc>
            </a:pPr>
            <a:r>
              <a:rPr lang="ru-RU" sz="1600" dirty="0" smtClean="0">
                <a:latin typeface="Tahoma" pitchFamily="34" charset="0"/>
                <a:cs typeface="Tahoma" pitchFamily="34" charset="0"/>
              </a:rPr>
              <a:t>исполнение 120,1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рублей, в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том числе:</a:t>
            </a:r>
          </a:p>
          <a:p>
            <a:pPr>
              <a:lnSpc>
                <a:spcPts val="2340"/>
              </a:lnSpc>
            </a:pPr>
            <a:endParaRPr lang="ru-RU" sz="16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ts val="2340"/>
              </a:lnSpc>
            </a:pPr>
            <a:r>
              <a:rPr lang="ru-RU" sz="1600" dirty="0" smtClean="0">
                <a:latin typeface="Tahoma" pitchFamily="34" charset="0"/>
                <a:cs typeface="Tahoma" pitchFamily="34" charset="0"/>
              </a:rPr>
              <a:t>за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счет средств республиканского бюджета</a:t>
            </a:r>
          </a:p>
          <a:p>
            <a:pPr>
              <a:lnSpc>
                <a:spcPts val="2340"/>
              </a:lnSpc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	план –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0,5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рублей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	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исполнено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–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0,5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рублей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ts val="2340"/>
              </a:lnSpc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за счет средств бюджета МОГО «Ухта» </a:t>
            </a:r>
          </a:p>
          <a:p>
            <a:pPr>
              <a:lnSpc>
                <a:spcPts val="2340"/>
              </a:lnSpc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	план –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124,2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рублей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	исполнено –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119,6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ts val="2340"/>
              </a:lnSpc>
            </a:pPr>
            <a:endParaRPr lang="ru-RU" sz="1700" dirty="0" smtClean="0">
              <a:latin typeface="Tahoma" pitchFamily="34" charset="0"/>
              <a:cs typeface="Tahoma" pitchFamily="34" charset="0"/>
            </a:endParaRPr>
          </a:p>
          <a:p>
            <a:pPr algn="just"/>
            <a:endParaRPr lang="ru-RU" sz="9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63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496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311474"/>
              </p:ext>
            </p:extLst>
          </p:nvPr>
        </p:nvGraphicFramePr>
        <p:xfrm>
          <a:off x="135925" y="1566500"/>
          <a:ext cx="8926157" cy="48965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"/>
                <a:gridCol w="4536504"/>
                <a:gridCol w="1160446"/>
                <a:gridCol w="936104"/>
                <a:gridCol w="1143810"/>
                <a:gridCol w="789253"/>
              </a:tblGrid>
              <a:tr h="99106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№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Наименование мероприятия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Утвержденные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Исполнение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</a:p>
                    <a:p>
                      <a:pPr algn="ctr"/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Неисполненные назначения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Процент испол-нения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(%)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</a:tr>
              <a:tr h="449203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1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Оказание муниципальных услуг  (выполнение работ) </a:t>
                      </a:r>
                      <a:r>
                        <a:rPr lang="ru-RU" sz="1050" b="0" i="0" u="none" strike="noStrike" dirty="0" err="1">
                          <a:effectLst/>
                          <a:latin typeface="+mn-lt"/>
                        </a:rPr>
                        <a:t>физкультурно</a:t>
                      </a:r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 - спортивными учреждениями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37,9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35,8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2,1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36000" marR="36000" marT="36000" marB="36000"/>
                </a:tc>
              </a:tr>
              <a:tr h="449203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2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Капитальный и текущий ремонт физкультурно - спортивных учреждений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10,7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10,7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36000" marB="36000"/>
                </a:tc>
              </a:tr>
              <a:tr h="449203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3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Строительство, реконструкция, модернизация физкультурно - спортивных учреждений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14,7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14,6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0,1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36000" marR="36000" marT="36000" marB="36000"/>
                </a:tc>
              </a:tr>
              <a:tr h="449203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4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Укрепление и модернизация материально-технической базы физкультурно - спортивных учреждений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36000" marB="36000"/>
                </a:tc>
              </a:tr>
              <a:tr h="449203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5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Развитие адаптивного спорта физкультурно - спортивными учреждениями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0,03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0,03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36000" marB="36000"/>
                </a:tc>
              </a:tr>
              <a:tr h="449203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6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Проведение смотра - конкурса на лучшую организацию физкультурно - спортивной работы в МОГО "Ухта"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0,1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0,1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36000" marB="36000"/>
                </a:tc>
              </a:tr>
              <a:tr h="449203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7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Реализация календарного плана физкультурных и спортивных мероприятий управлением физической культуры и спорта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0,1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36000" marR="36000" marT="36000" marB="36000"/>
                </a:tc>
              </a:tr>
              <a:tr h="380533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8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Реализация малых проектов в сфере физической культуры и спорта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36000" marB="36000"/>
                </a:tc>
              </a:tr>
              <a:tr h="380533"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Итого по </a:t>
                      </a:r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подпрограмме: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64,8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62,5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2,3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50908" y="1124744"/>
            <a:ext cx="893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Подпрограмма «Массовая физическая культура»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Развитие физической культуры и спорта на 2014-2020 годы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64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55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267644"/>
              </p:ext>
            </p:extLst>
          </p:nvPr>
        </p:nvGraphicFramePr>
        <p:xfrm>
          <a:off x="179511" y="1700808"/>
          <a:ext cx="8838275" cy="35786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1158"/>
                <a:gridCol w="4605387"/>
                <a:gridCol w="1129677"/>
                <a:gridCol w="917470"/>
                <a:gridCol w="1136600"/>
                <a:gridCol w="757983"/>
              </a:tblGrid>
              <a:tr h="751537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№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Наименование мероприятия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Утвержденные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Исполнение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</a:p>
                    <a:p>
                      <a:pPr algn="ctr"/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Неисполненные назначения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(млн. руб.)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Процент испол-нения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(%)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1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Оказание муниципальных услуг  (выполнение работ) учреждениями дополнительного образования детей в области физической культуры и спорта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59,7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57,5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2,2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36000" marR="36000" marT="36000" marB="360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2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Реализация календарного плана физкультурных и спортивных мероприятий учреждений дополнительного образования детей в области физической культуры и спорта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0,1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0,1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36000" marB="360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ahoma" pitchFamily="34" charset="0"/>
                        </a:rPr>
                        <a:t>3</a:t>
                      </a:r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Выплата ежемесячной денежной компенсации на оплату жилого помещения и коммунальных услуг, компенсации стоимости твердого топлива, приобретаемого в пределах норм, установленных для продажи населению на жилое помещение, и транспортных услуг для доставки этого твердого топлива, педагогическим работникам муниципальных образовательных организаций в Республике Коми, работающим и проживающим в сельских населенных пунктах или поселках городского типа, за исключением работающих по совместительству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0,05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+mn-lt"/>
                        </a:rPr>
                        <a:t>0,04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0,01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36000" marR="36000" marT="36000" marB="360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atin typeface="+mn-lt"/>
                        <a:cs typeface="Tahoma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Итого по </a:t>
                      </a:r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подпрограмме: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59,9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57,6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2,2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36000" marR="36000" marT="36000" marB="36000"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79512" y="1124744"/>
            <a:ext cx="8939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Подпрограмма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«Дополнительное образование в области физической культуры и спорта»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Развитие физической культуры и спорта на 2014-2020 годы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65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55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 txBox="1">
            <a:spLocks/>
          </p:cNvSpPr>
          <p:nvPr/>
        </p:nvSpPr>
        <p:spPr bwMode="auto">
          <a:xfrm>
            <a:off x="3619121" y="94140"/>
            <a:ext cx="5472608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Сведения о достижении значений целевых индикаторов (показателей) муниципальной программы МОГО «Ухта</a:t>
            </a:r>
            <a:r>
              <a:rPr lang="ru-RU" sz="16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» «</a:t>
            </a:r>
            <a:r>
              <a:rPr lang="ru-RU" sz="16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Развитие физической культуры и спорта на 2014-2020 </a:t>
            </a:r>
            <a:r>
              <a:rPr lang="ru-RU" sz="16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годы» за 2015 </a:t>
            </a:r>
            <a:r>
              <a:rPr lang="ru-RU" sz="16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год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682542"/>
              </p:ext>
            </p:extLst>
          </p:nvPr>
        </p:nvGraphicFramePr>
        <p:xfrm>
          <a:off x="467544" y="1556792"/>
          <a:ext cx="8229601" cy="318973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04056"/>
                <a:gridCol w="2513586"/>
                <a:gridCol w="737507"/>
                <a:gridCol w="958031"/>
                <a:gridCol w="737507"/>
                <a:gridCol w="691218"/>
                <a:gridCol w="2087696"/>
              </a:tblGrid>
              <a:tr h="46961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№</a:t>
                      </a:r>
                      <a:endParaRPr lang="ru-RU" sz="14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0021" marR="60021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Целевой индикатор (показатель) (наименование)</a:t>
                      </a:r>
                      <a:endParaRPr lang="ru-RU" sz="14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0021" marR="60021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Ед. измерения</a:t>
                      </a:r>
                      <a:endParaRPr lang="ru-RU" sz="14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0021" marR="6002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Значения целевых индикаторов (показателей) муниципальной программы</a:t>
                      </a:r>
                      <a:endParaRPr lang="ru-RU" sz="14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0021" marR="600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Обоснование отклонений значений целевых индикаторов (показателей)</a:t>
                      </a:r>
                      <a:endParaRPr lang="ru-RU" sz="14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0021" marR="60021" marT="0" marB="0" anchor="ctr"/>
                </a:tc>
              </a:tr>
              <a:tr h="153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2014 </a:t>
                      </a:r>
                      <a:r>
                        <a:rPr lang="ru-RU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год</a:t>
                      </a:r>
                      <a:endParaRPr lang="ru-RU" sz="14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0021" marR="6002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2015 </a:t>
                      </a:r>
                      <a:r>
                        <a:rPr lang="ru-RU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год</a:t>
                      </a:r>
                      <a:endParaRPr lang="ru-RU" sz="14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0021" marR="600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план</a:t>
                      </a:r>
                      <a:endParaRPr lang="ru-RU" sz="14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0021" marR="60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факт</a:t>
                      </a:r>
                      <a:endParaRPr lang="ru-RU" sz="14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0021" marR="6002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0021" marR="60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0021" marR="60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  <a:endParaRPr lang="ru-RU" sz="14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0021" marR="60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  <a:endParaRPr lang="ru-RU" sz="14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0021" marR="60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  <a:endParaRPr lang="ru-RU" sz="14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0021" marR="60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6</a:t>
                      </a:r>
                      <a:endParaRPr lang="ru-RU" sz="14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0021" marR="60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7</a:t>
                      </a:r>
                      <a:endParaRPr lang="ru-RU" sz="14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0021" marR="60021" marT="0" marB="0" anchor="ctr"/>
                </a:tc>
              </a:tr>
              <a:tr h="613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0021" marR="600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Удельный вес населения, систематически занимающегося физической культурой и спортом</a:t>
                      </a:r>
                      <a:endParaRPr lang="ru-RU" sz="14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0021" marR="600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  <a:endParaRPr lang="ru-RU" sz="14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0021" marR="60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32,63</a:t>
                      </a:r>
                      <a:endParaRPr lang="ru-RU" sz="14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0021" marR="60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34,53</a:t>
                      </a:r>
                      <a:endParaRPr lang="ru-RU" sz="14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0021" marR="60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33,30</a:t>
                      </a:r>
                      <a:endParaRPr lang="ru-RU" sz="14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0021" marR="600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0021" marR="60021" marT="0" marB="0"/>
                </a:tc>
              </a:tr>
              <a:tr h="486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0021" marR="600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Уровень обеспеченности населения МОГО «Ухта» спортивными сооружениями</a:t>
                      </a:r>
                      <a:endParaRPr lang="ru-RU" sz="14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0021" marR="60021" marT="0" marB="0"/>
                </a:tc>
                <a:tc>
                  <a:txBody>
                    <a:bodyPr/>
                    <a:lstStyle/>
                    <a:p>
                      <a:pPr marL="471170" indent="-471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  <a:endParaRPr lang="ru-RU" sz="14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0021" marR="60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37,7</a:t>
                      </a:r>
                      <a:endParaRPr lang="ru-RU" sz="14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0021" marR="60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37,8</a:t>
                      </a:r>
                      <a:endParaRPr lang="ru-RU" sz="14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0021" marR="60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37,9</a:t>
                      </a:r>
                      <a:endParaRPr lang="ru-RU" sz="14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0021" marR="600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0021" marR="60021" marT="0" marB="0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66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143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 txBox="1">
            <a:spLocks/>
          </p:cNvSpPr>
          <p:nvPr/>
        </p:nvSpPr>
        <p:spPr bwMode="auto">
          <a:xfrm>
            <a:off x="3619121" y="6351"/>
            <a:ext cx="5472608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Поддержка организаций МОГО «Ухта» </a:t>
            </a:r>
          </a:p>
          <a:p>
            <a:r>
              <a:rPr lang="ru-RU" sz="1600" b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за 2015 </a:t>
            </a:r>
            <a:r>
              <a:rPr lang="ru-RU" sz="16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год</a:t>
            </a:r>
            <a:endParaRPr lang="ru-RU" sz="16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269871"/>
              </p:ext>
            </p:extLst>
          </p:nvPr>
        </p:nvGraphicFramePr>
        <p:xfrm>
          <a:off x="107504" y="1340768"/>
          <a:ext cx="8856984" cy="466347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2651"/>
                <a:gridCol w="7150069"/>
                <a:gridCol w="1214264"/>
              </a:tblGrid>
              <a:tr h="5112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№</a:t>
                      </a:r>
                      <a:endParaRPr lang="ru-RU" sz="1200" b="1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</a:t>
                      </a:r>
                      <a:endParaRPr lang="ru-RU" sz="1200" b="1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Сумма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(млн. рублей)</a:t>
                      </a:r>
                      <a:endParaRPr lang="ru-RU" sz="1200" b="1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668" marR="53668" marT="0" marB="0" anchor="ctr"/>
                </a:tc>
              </a:tr>
              <a:tr h="2343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1</a:t>
                      </a:r>
                      <a:endParaRPr lang="ru-RU" sz="1100" b="1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2</a:t>
                      </a:r>
                      <a:endParaRPr lang="ru-RU" sz="1100" b="1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3</a:t>
                      </a:r>
                      <a:endParaRPr lang="ru-RU" sz="1100" b="1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668" marR="53668" marT="0" marB="0" anchor="ctr"/>
                </a:tc>
              </a:tr>
              <a:tr h="2343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1.</a:t>
                      </a:r>
                      <a:endParaRPr lang="ru-RU" sz="1100" b="1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Предоставление субсидий социально ориентированным некоммерческим организациям</a:t>
                      </a:r>
                      <a:endParaRPr lang="ru-RU" sz="1100" b="1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0,7</a:t>
                      </a:r>
                      <a:endParaRPr lang="ru-RU" sz="1100" b="1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668" marR="53668" marT="0" marB="0" anchor="ctr"/>
                </a:tc>
              </a:tr>
              <a:tr h="468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1.1.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Ухтинская городская организация общероссийской общественной организации инвалидов «Всероссийское общество инвалидов» ВОИ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0,2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668" marR="53668" marT="0" marB="0" anchor="ctr"/>
                </a:tc>
              </a:tr>
              <a:tr h="2343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1.2.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Общественная организация Союз «Чернобыль – Ухта»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0,1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668" marR="53668" marT="0" marB="0" anchor="ctr"/>
                </a:tc>
              </a:tr>
              <a:tr h="366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1.3.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Ухтинская </a:t>
                      </a:r>
                      <a:r>
                        <a:rPr lang="ru-RU" sz="11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общественная </a:t>
                      </a:r>
                      <a:r>
                        <a:rPr lang="ru-RU" sz="11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организация </a:t>
                      </a:r>
                      <a:r>
                        <a:rPr lang="ru-RU" sz="11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«Военно-патриотический клуб «Сапсан»»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0,2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668" marR="53668" marT="0" marB="0" anchor="ctr"/>
                </a:tc>
              </a:tr>
              <a:tr h="468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1.4.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Ухтинская городская организация ветеранов Коми республиканской общественной организации ветеранов (пенсионеров) войны, труда, Вооруженных Сил и правоохранительных органов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0,2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668" marR="53668" marT="0" marB="0" anchor="ctr"/>
                </a:tc>
              </a:tr>
              <a:tr h="2343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2.</a:t>
                      </a:r>
                      <a:endParaRPr lang="ru-RU" sz="1100" b="1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Предоставление субсидии редакциям печатных средств массовой информации</a:t>
                      </a:r>
                      <a:endParaRPr lang="ru-RU" sz="1100" b="1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3,0</a:t>
                      </a:r>
                      <a:endParaRPr lang="ru-RU" sz="1100" b="1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668" marR="53668" marT="0" marB="0" anchor="ctr"/>
                </a:tc>
              </a:tr>
              <a:tr h="2343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2.1.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МУП «Редакция газеты «Ухта» МОГО «Ухта»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3,0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668" marR="53668" marT="0" marB="0" anchor="ctr"/>
                </a:tc>
              </a:tr>
              <a:tr h="468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3.</a:t>
                      </a:r>
                      <a:endParaRPr lang="ru-RU" sz="1100" b="1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Предоставление субсидий организациям, осуществляющим пассажирские перевозки автомобильным </a:t>
                      </a:r>
                      <a:r>
                        <a:rPr lang="ru-RU" sz="1100" b="1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транспортом</a:t>
                      </a:r>
                      <a:endParaRPr lang="ru-RU" sz="1100" b="1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0,3</a:t>
                      </a:r>
                      <a:endParaRPr lang="ru-RU" sz="1100" b="1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668" marR="53668" marT="0" marB="0" anchor="ctr"/>
                </a:tc>
              </a:tr>
              <a:tr h="2343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3.1</a:t>
                      </a:r>
                      <a:r>
                        <a:rPr lang="ru-RU" sz="11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.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ОАО «Ухтинские пассажирские перевозки»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0,3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668" marR="53668" marT="0" marB="0" anchor="ctr"/>
                </a:tc>
              </a:tr>
              <a:tr h="2343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4.</a:t>
                      </a:r>
                      <a:endParaRPr lang="ru-RU" sz="1100" b="1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Предоставление субсидий организациям, осуществляющим перевозки воздушным транспортом </a:t>
                      </a:r>
                      <a:endParaRPr lang="ru-RU" sz="1100" b="1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3,1</a:t>
                      </a:r>
                      <a:endParaRPr lang="ru-RU" sz="1100" b="1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668" marR="53668" marT="0" marB="0" anchor="ctr"/>
                </a:tc>
              </a:tr>
              <a:tr h="2343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4.1</a:t>
                      </a:r>
                      <a:r>
                        <a:rPr lang="ru-RU" sz="11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.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ОАО «Комиавиатранс»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3,1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668" marR="53668" marT="0" marB="0" anchor="ctr"/>
                </a:tc>
              </a:tr>
              <a:tr h="2343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Итого</a:t>
                      </a:r>
                      <a:endParaRPr lang="ru-RU" sz="1100" b="1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668" marR="53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7,1</a:t>
                      </a:r>
                      <a:endParaRPr lang="ru-RU" sz="1100" b="1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3668" marR="53668" marT="0" marB="0" anchor="ctr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67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5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Заголовок 1"/>
          <p:cNvSpPr txBox="1">
            <a:spLocks/>
          </p:cNvSpPr>
          <p:nvPr/>
        </p:nvSpPr>
        <p:spPr bwMode="auto">
          <a:xfrm>
            <a:off x="3654425" y="31750"/>
            <a:ext cx="5310188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u-RU" sz="14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Муниципальная программа «Переселение граждан, проживающих на территории МОГО «Ухта», из аварийного жилищного фонда с 2013 года по 01 сентября </a:t>
            </a:r>
            <a:r>
              <a:rPr lang="ru-RU" sz="14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2017 г.»</a:t>
            </a:r>
            <a:endParaRPr lang="ru-RU" sz="14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0663" name="Прямоугольник 17"/>
          <p:cNvSpPr>
            <a:spLocks noChangeArrowheads="1"/>
          </p:cNvSpPr>
          <p:nvPr/>
        </p:nvSpPr>
        <p:spPr bwMode="auto">
          <a:xfrm>
            <a:off x="250825" y="1268413"/>
            <a:ext cx="86407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latin typeface="Tahoma" pitchFamily="34" charset="0"/>
                <a:cs typeface="Tahoma" pitchFamily="34" charset="0"/>
              </a:rPr>
              <a:t>Планируемые значения показателей по муниципальной программе на 2013 -2017 г. г.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212155"/>
              </p:ext>
            </p:extLst>
          </p:nvPr>
        </p:nvGraphicFramePr>
        <p:xfrm>
          <a:off x="250825" y="1884363"/>
          <a:ext cx="8684775" cy="20116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22771"/>
                <a:gridCol w="1511979"/>
                <a:gridCol w="907188"/>
                <a:gridCol w="755990"/>
                <a:gridCol w="1058385"/>
                <a:gridCol w="1058385"/>
                <a:gridCol w="1058385"/>
                <a:gridCol w="1055664"/>
                <a:gridCol w="856028"/>
              </a:tblGrid>
              <a:tr h="16635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№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Наименование показателей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Единица измерения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Значения показателей по годам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7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Всего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I</a:t>
                      </a: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этап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2013 -2014 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II </a:t>
                      </a: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этап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2014-2015 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III </a:t>
                      </a: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этап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2015-2016 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IV </a:t>
                      </a: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этап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2016-2017 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V </a:t>
                      </a: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этап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2017 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7583" marR="57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Количество </a:t>
                      </a: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расселенных </a:t>
                      </a: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домов 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шт.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73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40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10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7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12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7583" marR="57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Количество </a:t>
                      </a: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расселенных </a:t>
                      </a: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помещений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шт.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518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242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50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63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138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25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7583" marR="57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Количество </a:t>
                      </a: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переселенных </a:t>
                      </a: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жителей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граждан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1307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631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106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170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338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62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910850"/>
              </p:ext>
            </p:extLst>
          </p:nvPr>
        </p:nvGraphicFramePr>
        <p:xfrm>
          <a:off x="252413" y="4425950"/>
          <a:ext cx="8712488" cy="197525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14799"/>
                <a:gridCol w="2286996"/>
                <a:gridCol w="991032"/>
                <a:gridCol w="1829596"/>
                <a:gridCol w="1465929"/>
                <a:gridCol w="1224136"/>
              </a:tblGrid>
              <a:tr h="19272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№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Наименование показателя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Всего,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млн</a:t>
                      </a: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.</a:t>
                      </a:r>
                      <a:r>
                        <a:rPr lang="en-US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руб</a:t>
                      </a: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.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в том числе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2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средства Фонда содействия реформированию ЖКХ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средства республиканского бюджета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средства бюджета МОГО «Ухта»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I</a:t>
                      </a: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этап 2013 -</a:t>
                      </a: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2014 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355,7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95,9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232,0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27,8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II </a:t>
                      </a: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этап 2014-2015 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80,4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47,8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22,4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10,2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III </a:t>
                      </a: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этап 2015-2016 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111,2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52,8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31,2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27,2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IV </a:t>
                      </a: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этап 2016-2017 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209,0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126,9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54,3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27,8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V </a:t>
                      </a: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этап 2017 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44,8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26,8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14,5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3,5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Итого:</a:t>
                      </a:r>
                      <a:endParaRPr lang="ru-RU" sz="1200" b="1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801,1</a:t>
                      </a:r>
                      <a:endParaRPr lang="ru-RU" sz="1200" b="1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350,2</a:t>
                      </a:r>
                      <a:endParaRPr lang="ru-RU" sz="1200" b="1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354,4</a:t>
                      </a:r>
                      <a:endParaRPr lang="ru-RU" sz="1200" b="1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96,5</a:t>
                      </a:r>
                      <a:endParaRPr lang="ru-RU" sz="1200" b="1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0778" name="Прямоугольник 28"/>
          <p:cNvSpPr>
            <a:spLocks noChangeArrowheads="1"/>
          </p:cNvSpPr>
          <p:nvPr/>
        </p:nvSpPr>
        <p:spPr bwMode="auto">
          <a:xfrm>
            <a:off x="250825" y="3983038"/>
            <a:ext cx="8640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ahoma" pitchFamily="34" charset="0"/>
                <a:cs typeface="Tahoma" pitchFamily="34" charset="0"/>
              </a:rPr>
              <a:t>Объём финансирования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программы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68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 txBox="1">
            <a:spLocks/>
          </p:cNvSpPr>
          <p:nvPr/>
        </p:nvSpPr>
        <p:spPr bwMode="auto">
          <a:xfrm>
            <a:off x="3619121" y="546894"/>
            <a:ext cx="5472608" cy="44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Сведения о достижении значений показателей муниципальной программы МОГО «Ухта» «Переселение граждан, проживающих на территории МОГО «Ухта», из аварийного жилищного фонда с 2013 года по 01 сентября 2017 г.» за </a:t>
            </a:r>
            <a:r>
              <a:rPr lang="ru-RU" sz="16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2015 </a:t>
            </a:r>
            <a:r>
              <a:rPr lang="ru-RU" sz="16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506988"/>
              </p:ext>
            </p:extLst>
          </p:nvPr>
        </p:nvGraphicFramePr>
        <p:xfrm>
          <a:off x="179512" y="1700808"/>
          <a:ext cx="8712967" cy="43204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501074"/>
                <a:gridCol w="1667957"/>
                <a:gridCol w="1131667"/>
                <a:gridCol w="757101"/>
                <a:gridCol w="659474"/>
                <a:gridCol w="658810"/>
                <a:gridCol w="659474"/>
                <a:gridCol w="659474"/>
                <a:gridCol w="720260"/>
                <a:gridCol w="648838"/>
                <a:gridCol w="648838"/>
              </a:tblGrid>
              <a:tr h="26016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№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9301" marR="59301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 показателя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9301" marR="59301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Единица измерения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9301" marR="59301" marT="0" marB="0" anchor="ctr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Значение показателя по годам</a:t>
                      </a: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9301" marR="5930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9301" marR="5930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9301" marR="59301" marT="0" marB="0" anchor="ctr"/>
                </a:tc>
              </a:tr>
              <a:tr h="3969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Всего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9301" marR="5930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I этап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2013-2014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9301" marR="5930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II этап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2014-201</a:t>
                      </a:r>
                      <a:r>
                        <a:rPr lang="en-US" sz="11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9301" marR="5930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I</a:t>
                      </a:r>
                      <a:r>
                        <a:rPr lang="en-US" sz="11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I</a:t>
                      </a:r>
                      <a:r>
                        <a:rPr lang="ru-RU" sz="11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I </a:t>
                      </a:r>
                      <a:r>
                        <a:rPr lang="ru-RU" sz="11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этап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201</a:t>
                      </a:r>
                      <a:r>
                        <a:rPr lang="en-US" sz="11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  <a:r>
                        <a:rPr lang="ru-RU" sz="11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-201</a:t>
                      </a:r>
                      <a:r>
                        <a:rPr lang="en-US" sz="11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6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9301" marR="5930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41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План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9301" marR="59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Факт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9301" marR="59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План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9301" marR="59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Факт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9301" marR="59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План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9301" marR="59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Факт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9301" marR="59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План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9301" marR="59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Факт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9301" marR="59301" marT="0" marB="0" anchor="ctr"/>
                </a:tc>
              </a:tr>
              <a:tr h="5141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9301" marR="5930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Количество </a:t>
                      </a:r>
                      <a:r>
                        <a:rPr lang="ru-RU" sz="11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расселенных </a:t>
                      </a:r>
                      <a:r>
                        <a:rPr lang="ru-RU" sz="11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домов </a:t>
                      </a:r>
                    </a:p>
                  </a:txBody>
                  <a:tcPr marL="57583" marR="5758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шт.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9301" marR="593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57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9301" marR="593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9301" marR="593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40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9301" marR="593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9301" marR="593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10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9301" marR="593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9301" marR="593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7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9301" marR="593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9301" marR="59301" marT="0" marB="0" anchor="ctr"/>
                </a:tc>
              </a:tr>
              <a:tr h="7432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9301" marR="5930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Количество </a:t>
                      </a:r>
                      <a:r>
                        <a:rPr lang="ru-RU" sz="11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расселенных </a:t>
                      </a:r>
                      <a:r>
                        <a:rPr lang="ru-RU" sz="11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помещений</a:t>
                      </a:r>
                    </a:p>
                  </a:txBody>
                  <a:tcPr marL="57583" marR="5758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шт.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9301" marR="593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355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9301" marR="593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28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9301" marR="593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242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9301" marR="593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28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9301" marR="593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9301" marR="593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9301" marR="593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63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9301" marR="593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9301" marR="59301" marT="0" marB="0" anchor="ctr"/>
                </a:tc>
              </a:tr>
              <a:tr h="20918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9301" marR="5930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Количество </a:t>
                      </a:r>
                      <a:r>
                        <a:rPr lang="ru-RU" sz="11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переселенных </a:t>
                      </a:r>
                      <a:r>
                        <a:rPr lang="ru-RU" sz="11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жителей</a:t>
                      </a:r>
                    </a:p>
                  </a:txBody>
                  <a:tcPr marL="57583" marR="5758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граждан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9301" marR="593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907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9301" marR="593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69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9301" marR="593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631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9301" marR="593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69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9301" marR="593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106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9301" marR="593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9301" marR="593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170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9301" marR="593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59301" marR="59301" marT="0" marB="0" anchor="ctr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69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960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3654425" y="31750"/>
            <a:ext cx="5310188" cy="922338"/>
          </a:xfrm>
        </p:spPr>
        <p:txBody>
          <a:bodyPr/>
          <a:lstStyle/>
          <a:p>
            <a:pPr algn="just" eaLnBrk="1" hangingPunct="1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Основные характеристики бюджета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25607" name="Picture 2" descr="C:\Documents and Settings\ahmedova\Рабочий стол\New Folder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3" y="995363"/>
            <a:ext cx="18669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3" descr="C:\Documents and Settings\ahmedova\Рабочий стол\New Folder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2825" y="1190625"/>
            <a:ext cx="2001838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4" descr="C:\Documents and Settings\ahmedova\Рабочий стол\New Folder\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1700" y="1179513"/>
            <a:ext cx="2130425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5" descr="C:\Documents and Settings\ahmedova\Рабочий стол\New Folder\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3588" y="1141413"/>
            <a:ext cx="1439862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1" name="TextBox 17"/>
          <p:cNvSpPr txBox="1">
            <a:spLocks noChangeArrowheads="1"/>
          </p:cNvSpPr>
          <p:nvPr/>
        </p:nvSpPr>
        <p:spPr bwMode="auto">
          <a:xfrm>
            <a:off x="896938" y="3067050"/>
            <a:ext cx="1084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Tahoma" pitchFamily="34" charset="0"/>
                <a:cs typeface="Tahoma" pitchFamily="34" charset="0"/>
              </a:rPr>
              <a:t>Доходы</a:t>
            </a:r>
          </a:p>
        </p:txBody>
      </p:sp>
      <p:sp>
        <p:nvSpPr>
          <p:cNvPr id="25612" name="TextBox 18"/>
          <p:cNvSpPr txBox="1">
            <a:spLocks noChangeArrowheads="1"/>
          </p:cNvSpPr>
          <p:nvPr/>
        </p:nvSpPr>
        <p:spPr bwMode="auto">
          <a:xfrm>
            <a:off x="2801938" y="3773488"/>
            <a:ext cx="1165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Tahoma" pitchFamily="34" charset="0"/>
                <a:cs typeface="Tahoma" pitchFamily="34" charset="0"/>
              </a:rPr>
              <a:t>Расходы</a:t>
            </a:r>
          </a:p>
        </p:txBody>
      </p:sp>
      <p:sp>
        <p:nvSpPr>
          <p:cNvPr id="25613" name="TextBox 19"/>
          <p:cNvSpPr txBox="1">
            <a:spLocks noChangeArrowheads="1"/>
          </p:cNvSpPr>
          <p:nvPr/>
        </p:nvSpPr>
        <p:spPr bwMode="auto">
          <a:xfrm>
            <a:off x="4967288" y="3773488"/>
            <a:ext cx="1189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ahoma" pitchFamily="34" charset="0"/>
                <a:cs typeface="Tahoma" pitchFamily="34" charset="0"/>
              </a:rPr>
              <a:t>Доходы</a:t>
            </a:r>
          </a:p>
        </p:txBody>
      </p:sp>
      <p:sp>
        <p:nvSpPr>
          <p:cNvPr id="25614" name="TextBox 20"/>
          <p:cNvSpPr txBox="1">
            <a:spLocks noChangeArrowheads="1"/>
          </p:cNvSpPr>
          <p:nvPr/>
        </p:nvSpPr>
        <p:spPr bwMode="auto">
          <a:xfrm>
            <a:off x="7359650" y="3067050"/>
            <a:ext cx="1165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Tahoma" pitchFamily="34" charset="0"/>
                <a:cs typeface="Tahoma" pitchFamily="34" charset="0"/>
              </a:rPr>
              <a:t>Расходы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25500" y="4508500"/>
            <a:ext cx="3230563" cy="730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Правильный пятиугольник 22"/>
          <p:cNvSpPr/>
          <p:nvPr/>
        </p:nvSpPr>
        <p:spPr>
          <a:xfrm rot="10800000">
            <a:off x="1511300" y="4586288"/>
            <a:ext cx="1873250" cy="1003300"/>
          </a:xfrm>
          <a:prstGeom prst="pent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617" name="TextBox 23"/>
          <p:cNvSpPr txBox="1">
            <a:spLocks noChangeArrowheads="1"/>
          </p:cNvSpPr>
          <p:nvPr/>
        </p:nvSpPr>
        <p:spPr bwMode="auto">
          <a:xfrm>
            <a:off x="1609725" y="4627563"/>
            <a:ext cx="16764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Дефицит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(расходы больше 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доходов)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04800" y="5595938"/>
            <a:ext cx="4286250" cy="8905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619" name="TextBox 25"/>
          <p:cNvSpPr txBox="1">
            <a:spLocks noChangeArrowheads="1"/>
          </p:cNvSpPr>
          <p:nvPr/>
        </p:nvSpPr>
        <p:spPr bwMode="auto">
          <a:xfrm>
            <a:off x="411163" y="5543550"/>
            <a:ext cx="40592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ahoma" pitchFamily="34" charset="0"/>
                <a:cs typeface="Tahoma" pitchFamily="34" charset="0"/>
              </a:rPr>
              <a:t>При превышении расходов над доходами принимается решение об источниках покрытия дефицита (привлечение кредитов, изменение остатков средств).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232400" y="4502150"/>
            <a:ext cx="3228975" cy="71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Правильный пятиугольник 27"/>
          <p:cNvSpPr/>
          <p:nvPr/>
        </p:nvSpPr>
        <p:spPr>
          <a:xfrm rot="10800000">
            <a:off x="5916613" y="4567238"/>
            <a:ext cx="1874837" cy="1003300"/>
          </a:xfrm>
          <a:prstGeom prst="pentagon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622" name="TextBox 28"/>
          <p:cNvSpPr txBox="1">
            <a:spLocks noChangeArrowheads="1"/>
          </p:cNvSpPr>
          <p:nvPr/>
        </p:nvSpPr>
        <p:spPr bwMode="auto">
          <a:xfrm>
            <a:off x="6056313" y="4610100"/>
            <a:ext cx="15970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Профицит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(доходы больше 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расходов)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711700" y="5576888"/>
            <a:ext cx="4194175" cy="9207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624" name="TextBox 30"/>
          <p:cNvSpPr txBox="1">
            <a:spLocks noChangeArrowheads="1"/>
          </p:cNvSpPr>
          <p:nvPr/>
        </p:nvSpPr>
        <p:spPr bwMode="auto">
          <a:xfrm>
            <a:off x="4867275" y="5564188"/>
            <a:ext cx="39735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ahoma" pitchFamily="34" charset="0"/>
                <a:cs typeface="Tahoma" pitchFamily="34" charset="0"/>
              </a:rPr>
              <a:t>При превышении доходов над расходами принимается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решение,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как их использовать (погашать долг, накапливать остатки, направлять на развитие).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Дефицит и источники финансирования дефицита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189923"/>
              </p:ext>
            </p:extLst>
          </p:nvPr>
        </p:nvGraphicFramePr>
        <p:xfrm>
          <a:off x="395536" y="2752462"/>
          <a:ext cx="8420422" cy="3556858"/>
        </p:xfrm>
        <a:graphic>
          <a:graphicData uri="http://schemas.openxmlformats.org/drawingml/2006/table">
            <a:tbl>
              <a:tblPr/>
              <a:tblGrid>
                <a:gridCol w="5497726"/>
                <a:gridCol w="1461348"/>
                <a:gridCol w="1461348"/>
              </a:tblGrid>
              <a:tr h="688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Источники финансирования дефицита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бюджета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2015 год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утверждено,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млн. руб.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2015 год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исполнено, 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млн.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1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кредиты кредитных организаций в валюте Российской Федерации (привлечение кредита)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12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кредиты кредитных организаций в валюте Российской Федерации</a:t>
                      </a:r>
                    </a:p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(погашение кредита)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-440,0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-440,0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7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бюджетные кредиты от других бюджетов бюджетной системы Российской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Федерации (привлечение бюджетного кредита)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73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бюджетные кредиты от других бюджетов бюджетной системы Российской Федерации (погашение бюджетного кредита)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-65,0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-65,0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7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средства от продажи акций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изменение остатков средств на счетах по учету средств бюджета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143,9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3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Всего источники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финансирования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дефицита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70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916278"/>
              </p:ext>
            </p:extLst>
          </p:nvPr>
        </p:nvGraphicFramePr>
        <p:xfrm>
          <a:off x="441104" y="1405190"/>
          <a:ext cx="8439069" cy="8890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454041"/>
                <a:gridCol w="1906830"/>
                <a:gridCol w="2015792"/>
                <a:gridCol w="2062406"/>
              </a:tblGrid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2015 года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2015 года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Отклонение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-222,3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-4,3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218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56376" y="1065550"/>
            <a:ext cx="954087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cs typeface="Tahom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239800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Остаток средств на едином счёте бюджета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5588" y="1125538"/>
            <a:ext cx="8639175" cy="355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2788" y="1772816"/>
            <a:ext cx="7603628" cy="2746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4450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Остаток средств на едином счёте бюджета МОГО «Ухта» по состоянию на 1 января 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2016 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года составил </a:t>
            </a:r>
            <a:r>
              <a:rPr lang="ru-RU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99,6 млн. рублей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в том числе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 indent="44450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средства 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федерального бюджета 	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	4,6 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млн. рублей;</a:t>
            </a:r>
          </a:p>
          <a:p>
            <a:pPr marL="285750" indent="-28575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средства 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республиканского бюджета 	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	76,2 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млн. рублей;</a:t>
            </a:r>
          </a:p>
          <a:p>
            <a:pPr marL="285750" indent="-28575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собственные 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средства 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		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	- 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9,3 млн. 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рублей</a:t>
            </a:r>
            <a:endParaRPr lang="ru-RU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71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924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ВЫВОДЫ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5588" y="1125538"/>
            <a:ext cx="8639175" cy="355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7" y="1303375"/>
            <a:ext cx="8499226" cy="4247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dirty="0" smtClean="0"/>
              <a:t>	1) План </a:t>
            </a:r>
            <a:r>
              <a:rPr lang="ru-RU" dirty="0"/>
              <a:t>по доходам бюджета МОГО «Ухта» не выполнен на </a:t>
            </a:r>
            <a:r>
              <a:rPr lang="ru-RU" dirty="0" smtClean="0"/>
              <a:t>87,4 млн. </a:t>
            </a:r>
            <a:r>
              <a:rPr lang="ru-RU" dirty="0"/>
              <a:t>рублей </a:t>
            </a:r>
            <a:r>
              <a:rPr lang="ru-RU" dirty="0" smtClean="0"/>
              <a:t>или </a:t>
            </a:r>
            <a:r>
              <a:rPr lang="ru-RU" dirty="0"/>
              <a:t>на </a:t>
            </a:r>
            <a:r>
              <a:rPr lang="ru-RU" dirty="0" smtClean="0"/>
              <a:t>2% </a:t>
            </a:r>
            <a:r>
              <a:rPr lang="ru-RU" dirty="0"/>
              <a:t>(план 3 </a:t>
            </a:r>
            <a:r>
              <a:rPr lang="ru-RU" dirty="0" smtClean="0"/>
              <a:t>568,6 млн. рублей, </a:t>
            </a:r>
            <a:r>
              <a:rPr lang="ru-RU" dirty="0"/>
              <a:t>исполнение 3 </a:t>
            </a:r>
            <a:r>
              <a:rPr lang="ru-RU" dirty="0" smtClean="0"/>
              <a:t>481,2 млн. </a:t>
            </a:r>
            <a:r>
              <a:rPr lang="ru-RU" dirty="0"/>
              <a:t>рублей </a:t>
            </a:r>
            <a:r>
              <a:rPr lang="ru-RU" dirty="0" smtClean="0"/>
              <a:t>или </a:t>
            </a:r>
            <a:r>
              <a:rPr lang="ru-RU" dirty="0"/>
              <a:t>98% к плану);</a:t>
            </a:r>
          </a:p>
          <a:p>
            <a:pPr lvl="0" algn="just"/>
            <a:r>
              <a:rPr lang="ru-RU" dirty="0" smtClean="0"/>
              <a:t>	2) План </a:t>
            </a:r>
            <a:r>
              <a:rPr lang="ru-RU" dirty="0"/>
              <a:t>по источникам финансирования дефицита бюджета МОГО «Ухта» не выполнен на </a:t>
            </a:r>
            <a:r>
              <a:rPr lang="ru-RU" dirty="0" smtClean="0"/>
              <a:t>218,0 млн. </a:t>
            </a:r>
            <a:r>
              <a:rPr lang="ru-RU" dirty="0"/>
              <a:t>рублей </a:t>
            </a:r>
            <a:r>
              <a:rPr lang="ru-RU" dirty="0" smtClean="0"/>
              <a:t>или </a:t>
            </a:r>
            <a:r>
              <a:rPr lang="ru-RU" dirty="0"/>
              <a:t>на </a:t>
            </a:r>
            <a:r>
              <a:rPr lang="ru-RU" dirty="0" smtClean="0"/>
              <a:t>98% </a:t>
            </a:r>
            <a:r>
              <a:rPr lang="ru-RU" dirty="0"/>
              <a:t>(</a:t>
            </a:r>
            <a:r>
              <a:rPr lang="ru-RU" dirty="0" smtClean="0"/>
              <a:t>план 223,3 млн. рублей, </a:t>
            </a:r>
            <a:r>
              <a:rPr lang="ru-RU" dirty="0"/>
              <a:t>исполнение </a:t>
            </a:r>
            <a:r>
              <a:rPr lang="ru-RU" dirty="0" smtClean="0"/>
              <a:t>4,3 млн. </a:t>
            </a:r>
            <a:r>
              <a:rPr lang="ru-RU" dirty="0"/>
              <a:t>рублей </a:t>
            </a:r>
            <a:r>
              <a:rPr lang="ru-RU" dirty="0" smtClean="0"/>
              <a:t>или 2% </a:t>
            </a:r>
            <a:r>
              <a:rPr lang="ru-RU" dirty="0"/>
              <a:t>к плану);</a:t>
            </a:r>
          </a:p>
          <a:p>
            <a:pPr lvl="0" algn="just"/>
            <a:r>
              <a:rPr lang="ru-RU" dirty="0"/>
              <a:t> </a:t>
            </a:r>
            <a:r>
              <a:rPr lang="ru-RU" dirty="0" smtClean="0"/>
              <a:t>	3) План </a:t>
            </a:r>
            <a:r>
              <a:rPr lang="ru-RU" dirty="0"/>
              <a:t>по расходам бюджета МОГО «Ухта» не выполнен на </a:t>
            </a:r>
            <a:r>
              <a:rPr lang="ru-RU" dirty="0" smtClean="0"/>
              <a:t>305,4 млн. </a:t>
            </a:r>
            <a:r>
              <a:rPr lang="ru-RU" dirty="0"/>
              <a:t>рублей </a:t>
            </a:r>
            <a:r>
              <a:rPr lang="ru-RU" dirty="0" smtClean="0"/>
              <a:t>или </a:t>
            </a:r>
            <a:r>
              <a:rPr lang="ru-RU" dirty="0"/>
              <a:t>на </a:t>
            </a:r>
            <a:r>
              <a:rPr lang="ru-RU" dirty="0" smtClean="0"/>
              <a:t>8% </a:t>
            </a:r>
            <a:r>
              <a:rPr lang="ru-RU" dirty="0"/>
              <a:t>(план 3 </a:t>
            </a:r>
            <a:r>
              <a:rPr lang="ru-RU" dirty="0" smtClean="0"/>
              <a:t>790,9 млн. рублей, </a:t>
            </a:r>
            <a:r>
              <a:rPr lang="ru-RU" dirty="0"/>
              <a:t>исполнение 3 </a:t>
            </a:r>
            <a:r>
              <a:rPr lang="ru-RU" dirty="0" smtClean="0"/>
              <a:t>485,5 млн. </a:t>
            </a:r>
            <a:r>
              <a:rPr lang="ru-RU" dirty="0"/>
              <a:t>рублей </a:t>
            </a:r>
            <a:r>
              <a:rPr lang="ru-RU" dirty="0" smtClean="0"/>
              <a:t>или </a:t>
            </a:r>
            <a:r>
              <a:rPr lang="ru-RU" dirty="0"/>
              <a:t>92% к плану).</a:t>
            </a:r>
          </a:p>
          <a:p>
            <a:pPr algn="just"/>
            <a:r>
              <a:rPr lang="ru-RU" dirty="0" smtClean="0"/>
              <a:t>	Общая </a:t>
            </a:r>
            <a:r>
              <a:rPr lang="ru-RU" dirty="0"/>
              <a:t>сумма невыполнения плана по доходам и источникам составила </a:t>
            </a:r>
            <a:r>
              <a:rPr lang="ru-RU" dirty="0" smtClean="0"/>
              <a:t>305,4 млн. рублей, </a:t>
            </a:r>
            <a:r>
              <a:rPr lang="ru-RU" dirty="0"/>
              <a:t>что не позволило исполнить и расходную часть бюджета МОГО «Ухта».</a:t>
            </a:r>
          </a:p>
          <a:p>
            <a:pPr algn="just"/>
            <a:r>
              <a:rPr lang="ru-RU" dirty="0" smtClean="0"/>
              <a:t>	Кредиторская </a:t>
            </a:r>
            <a:r>
              <a:rPr lang="ru-RU" dirty="0"/>
              <a:t>задолженность по состоянию на 1 января 2016 года </a:t>
            </a:r>
            <a:r>
              <a:rPr lang="ru-RU" dirty="0" smtClean="0"/>
              <a:t>– 95,0 млн. рублей.</a:t>
            </a:r>
            <a:endParaRPr lang="ru-RU" dirty="0"/>
          </a:p>
          <a:p>
            <a:pPr indent="358775" algn="just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72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991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Исполнительные  листы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5588" y="1125538"/>
            <a:ext cx="8639175" cy="56015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    В </a:t>
            </a: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2015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году принято к исполнению </a:t>
            </a: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319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судебных актов на сумму </a:t>
            </a: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85,5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рублей,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исполнено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284 судебных акта на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сумму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45,4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млн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. рублей,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в том числе:</a:t>
            </a:r>
          </a:p>
          <a:p>
            <a:pPr marL="285750" indent="-28575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Tahoma" pitchFamily="34" charset="0"/>
                <a:cs typeface="Tahoma" pitchFamily="34" charset="0"/>
              </a:rPr>
              <a:t>по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Администрации МОГО «Ухта» и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её структурным подразделениям 54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исполнительных листа на сумму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13,0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рублей,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исполнено в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2015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году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50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исполнительных листов на сумму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10,1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млн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. рублей;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  <a:p>
            <a:pPr marL="285750" indent="-28575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Tahoma" pitchFamily="34" charset="0"/>
                <a:cs typeface="Tahoma" pitchFamily="34" charset="0"/>
              </a:rPr>
              <a:t>по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МУ «Управление жилищно-коммунального хозяйства» администрации МОГО «Ухта»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43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исполнительных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листа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на сумму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46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рублей, исполнено 38 исполнительных листов на сумму 11,4 млн. рублей;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  <a:p>
            <a:pPr marL="285750" indent="-28575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Tahoma" pitchFamily="34" charset="0"/>
                <a:cs typeface="Tahoma" pitchFamily="34" charset="0"/>
              </a:rPr>
              <a:t>по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МУ «Управление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культуры»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администрации МОГО «Ухта» принят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на исполнение один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исполнительный лист на сумму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2,3 тысяч рублей;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  <a:p>
            <a:pPr marL="285750" indent="-28575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Tahoma" pitchFamily="34" charset="0"/>
                <a:cs typeface="Tahoma" pitchFamily="34" charset="0"/>
              </a:rPr>
              <a:t>к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казне поступило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3 иска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на сумму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786,8 тысяч рублей; 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  <a:p>
            <a:pPr marL="285750" indent="-28575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Tahoma" pitchFamily="34" charset="0"/>
                <a:cs typeface="Tahoma" pitchFamily="34" charset="0"/>
              </a:rPr>
              <a:t>по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бюджетным и автономным учреждениям МОГО «Ухта» на исполнение принято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218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судебных акта на сумму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25,6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рублей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Исполнено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193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акта на сумму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23,1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рублей.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1600" dirty="0">
                <a:latin typeface="Tahoma" pitchFamily="34" charset="0"/>
                <a:cs typeface="Tahoma" pitchFamily="34" charset="0"/>
              </a:rPr>
              <a:t> 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    Не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исполнено по состоянию на 1 января 2016 года 38 исполнительных листов на сумму 41,9 млн.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рублей. 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  <a:p>
            <a:r>
              <a:rPr lang="ru-RU" sz="1600" dirty="0">
                <a:latin typeface="Tahoma" pitchFamily="34" charset="0"/>
                <a:cs typeface="Tahoma" pitchFamily="34" charset="0"/>
              </a:rPr>
              <a:t> </a:t>
            </a:r>
          </a:p>
          <a:p>
            <a:pPr indent="265113" algn="just"/>
            <a:r>
              <a:rPr lang="ru-RU" sz="1600" dirty="0">
                <a:latin typeface="Tahoma" pitchFamily="34" charset="0"/>
                <a:cs typeface="Tahoma" pitchFamily="34" charset="0"/>
              </a:rPr>
              <a:t>Для сравнения, в </a:t>
            </a: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2014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году было принято к исполнению </a:t>
            </a: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135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актов на сумму </a:t>
            </a: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47,7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рублей,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исполнено –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131 акт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на сумму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45,8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рублей Количество судебных актов,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направленных на исполнение </a:t>
            </a: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увеличилось в 2,4 раза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.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73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161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Контрольные мероприятия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5588" y="1125538"/>
            <a:ext cx="8639175" cy="48628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65113" algn="just"/>
            <a:r>
              <a:rPr lang="ru-RU" sz="1550" dirty="0">
                <a:latin typeface="Tahoma" pitchFamily="34" charset="0"/>
                <a:cs typeface="Tahoma" pitchFamily="34" charset="0"/>
              </a:rPr>
              <a:t>В </a:t>
            </a:r>
            <a:r>
              <a:rPr lang="ru-RU" sz="1550" b="1" dirty="0" smtClean="0">
                <a:latin typeface="Tahoma" pitchFamily="34" charset="0"/>
                <a:cs typeface="Tahoma" pitchFamily="34" charset="0"/>
              </a:rPr>
              <a:t>2015</a:t>
            </a:r>
            <a:r>
              <a:rPr lang="ru-RU" sz="155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550" dirty="0">
                <a:latin typeface="Tahoma" pitchFamily="34" charset="0"/>
                <a:cs typeface="Tahoma" pitchFamily="34" charset="0"/>
              </a:rPr>
              <a:t>году Финансовым управлением администрации МОГО «Ухта» проведено </a:t>
            </a:r>
            <a:r>
              <a:rPr lang="ru-RU" sz="1550" b="1" dirty="0" smtClean="0">
                <a:latin typeface="Tahoma" pitchFamily="34" charset="0"/>
                <a:cs typeface="Tahoma" pitchFamily="34" charset="0"/>
              </a:rPr>
              <a:t>17</a:t>
            </a:r>
            <a:r>
              <a:rPr lang="ru-RU" sz="155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550" dirty="0">
                <a:latin typeface="Tahoma" pitchFamily="34" charset="0"/>
                <a:cs typeface="Tahoma" pitchFamily="34" charset="0"/>
              </a:rPr>
              <a:t>контрольных мероприятий, из них: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550" dirty="0" smtClean="0">
                <a:latin typeface="Tahoma" pitchFamily="34" charset="0"/>
                <a:cs typeface="Tahoma" pitchFamily="34" charset="0"/>
              </a:rPr>
              <a:t>4 ревизии </a:t>
            </a:r>
            <a:r>
              <a:rPr lang="ru-RU" sz="1550" dirty="0">
                <a:latin typeface="Tahoma" pitchFamily="34" charset="0"/>
                <a:cs typeface="Tahoma" pitchFamily="34" charset="0"/>
              </a:rPr>
              <a:t>финансово – хозяйственной деятельности муниципальных </a:t>
            </a:r>
            <a:r>
              <a:rPr lang="ru-RU" sz="1550" dirty="0" smtClean="0">
                <a:latin typeface="Tahoma" pitchFamily="34" charset="0"/>
                <a:cs typeface="Tahoma" pitchFamily="34" charset="0"/>
              </a:rPr>
              <a:t>учреждений; </a:t>
            </a:r>
            <a:endParaRPr lang="ru-RU" sz="1550" dirty="0">
              <a:latin typeface="Tahoma" pitchFamily="34" charset="0"/>
              <a:cs typeface="Tahoma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550" dirty="0" smtClean="0">
                <a:latin typeface="Tahoma" pitchFamily="34" charset="0"/>
                <a:cs typeface="Tahoma" pitchFamily="34" charset="0"/>
              </a:rPr>
              <a:t>13 </a:t>
            </a:r>
            <a:r>
              <a:rPr lang="ru-RU" sz="1550" dirty="0">
                <a:latin typeface="Tahoma" pitchFamily="34" charset="0"/>
                <a:cs typeface="Tahoma" pitchFamily="34" charset="0"/>
              </a:rPr>
              <a:t>проверок отдельных вопросов;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550" dirty="0" smtClean="0">
                <a:latin typeface="Tahoma" pitchFamily="34" charset="0"/>
                <a:cs typeface="Tahoma" pitchFamily="34" charset="0"/>
              </a:rPr>
              <a:t>5 </a:t>
            </a:r>
            <a:r>
              <a:rPr lang="ru-RU" sz="1550" dirty="0">
                <a:latin typeface="Tahoma" pitchFamily="34" charset="0"/>
                <a:cs typeface="Tahoma" pitchFamily="34" charset="0"/>
              </a:rPr>
              <a:t>встречных проверок по вопросам, возникшим в ходе контрольных мероприятий.</a:t>
            </a:r>
          </a:p>
          <a:p>
            <a:r>
              <a:rPr lang="ru-RU" sz="1550" dirty="0">
                <a:latin typeface="Tahoma" pitchFamily="34" charset="0"/>
                <a:cs typeface="Tahoma" pitchFamily="34" charset="0"/>
              </a:rPr>
              <a:t> </a:t>
            </a:r>
          </a:p>
          <a:p>
            <a:r>
              <a:rPr lang="ru-RU" sz="1550" b="1" dirty="0">
                <a:latin typeface="Tahoma" pitchFamily="34" charset="0"/>
                <a:cs typeface="Tahoma" pitchFamily="34" charset="0"/>
              </a:rPr>
              <a:t>Выявлено нарушений на общую сумму </a:t>
            </a:r>
            <a:r>
              <a:rPr lang="ru-RU" sz="1550" b="1" dirty="0" smtClean="0">
                <a:latin typeface="Tahoma" pitchFamily="34" charset="0"/>
                <a:cs typeface="Tahoma" pitchFamily="34" charset="0"/>
              </a:rPr>
              <a:t>84,1 </a:t>
            </a:r>
            <a:r>
              <a:rPr lang="ru-RU" sz="1550" b="1" dirty="0"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550" dirty="0">
                <a:latin typeface="Tahoma" pitchFamily="34" charset="0"/>
                <a:cs typeface="Tahoma" pitchFamily="34" charset="0"/>
              </a:rPr>
              <a:t>., в том числе: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550" dirty="0" smtClean="0">
                <a:latin typeface="Tahoma" pitchFamily="34" charset="0"/>
                <a:cs typeface="Tahoma" pitchFamily="34" charset="0"/>
              </a:rPr>
              <a:t>необоснованные </a:t>
            </a:r>
            <a:r>
              <a:rPr lang="ru-RU" sz="1550" dirty="0">
                <a:latin typeface="Tahoma" pitchFamily="34" charset="0"/>
                <a:cs typeface="Tahoma" pitchFamily="34" charset="0"/>
              </a:rPr>
              <a:t>расходы – </a:t>
            </a:r>
            <a:r>
              <a:rPr lang="ru-RU" sz="1550" dirty="0" smtClean="0">
                <a:latin typeface="Tahoma" pitchFamily="34" charset="0"/>
                <a:cs typeface="Tahoma" pitchFamily="34" charset="0"/>
              </a:rPr>
              <a:t>19,2 </a:t>
            </a:r>
            <a:r>
              <a:rPr lang="ru-RU" sz="155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550" dirty="0" smtClean="0">
                <a:latin typeface="Tahoma" pitchFamily="34" charset="0"/>
                <a:cs typeface="Tahoma" pitchFamily="34" charset="0"/>
              </a:rPr>
              <a:t>рублей;</a:t>
            </a:r>
            <a:endParaRPr lang="ru-RU" sz="1550" dirty="0">
              <a:latin typeface="Tahoma" pitchFamily="34" charset="0"/>
              <a:cs typeface="Tahoma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550" dirty="0" smtClean="0">
                <a:latin typeface="Tahoma" pitchFamily="34" charset="0"/>
                <a:cs typeface="Tahoma" pitchFamily="34" charset="0"/>
              </a:rPr>
              <a:t>нецелевое </a:t>
            </a:r>
            <a:r>
              <a:rPr lang="ru-RU" sz="1550" dirty="0">
                <a:latin typeface="Tahoma" pitchFamily="34" charset="0"/>
                <a:cs typeface="Tahoma" pitchFamily="34" charset="0"/>
              </a:rPr>
              <a:t>использование денежных средств -  </a:t>
            </a:r>
            <a:r>
              <a:rPr lang="ru-RU" sz="1550" dirty="0" smtClean="0">
                <a:latin typeface="Tahoma" pitchFamily="34" charset="0"/>
                <a:cs typeface="Tahoma" pitchFamily="34" charset="0"/>
              </a:rPr>
              <a:t>50,6 </a:t>
            </a:r>
            <a:r>
              <a:rPr lang="ru-RU" sz="155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550" dirty="0" smtClean="0">
                <a:latin typeface="Tahoma" pitchFamily="34" charset="0"/>
                <a:cs typeface="Tahoma" pitchFamily="34" charset="0"/>
              </a:rPr>
              <a:t>рублей;</a:t>
            </a:r>
            <a:endParaRPr lang="ru-RU" sz="1550" dirty="0">
              <a:latin typeface="Tahoma" pitchFamily="34" charset="0"/>
              <a:cs typeface="Tahoma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550" dirty="0" smtClean="0">
                <a:latin typeface="Tahoma" pitchFamily="34" charset="0"/>
                <a:cs typeface="Tahoma" pitchFamily="34" charset="0"/>
              </a:rPr>
              <a:t>неэффективное </a:t>
            </a:r>
            <a:r>
              <a:rPr lang="ru-RU" sz="1550" dirty="0">
                <a:latin typeface="Tahoma" pitchFamily="34" charset="0"/>
                <a:cs typeface="Tahoma" pitchFamily="34" charset="0"/>
              </a:rPr>
              <a:t>использование денежных средств – </a:t>
            </a:r>
            <a:r>
              <a:rPr lang="ru-RU" sz="1550" dirty="0" smtClean="0">
                <a:latin typeface="Tahoma" pitchFamily="34" charset="0"/>
                <a:cs typeface="Tahoma" pitchFamily="34" charset="0"/>
              </a:rPr>
              <a:t>0,6 </a:t>
            </a:r>
            <a:r>
              <a:rPr lang="ru-RU" sz="155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550" dirty="0" smtClean="0">
                <a:latin typeface="Tahoma" pitchFamily="34" charset="0"/>
                <a:cs typeface="Tahoma" pitchFamily="34" charset="0"/>
              </a:rPr>
              <a:t>рублей;</a:t>
            </a:r>
            <a:endParaRPr lang="ru-RU" sz="1550" dirty="0">
              <a:latin typeface="Tahoma" pitchFamily="34" charset="0"/>
              <a:cs typeface="Tahoma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550" dirty="0" smtClean="0">
                <a:latin typeface="Tahoma" pitchFamily="34" charset="0"/>
                <a:cs typeface="Tahoma" pitchFamily="34" charset="0"/>
              </a:rPr>
              <a:t>недостача - 4,7 </a:t>
            </a:r>
            <a:r>
              <a:rPr lang="ru-RU" sz="155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550" dirty="0" smtClean="0">
                <a:latin typeface="Tahoma" pitchFamily="34" charset="0"/>
                <a:cs typeface="Tahoma" pitchFamily="34" charset="0"/>
              </a:rPr>
              <a:t>рублей;</a:t>
            </a:r>
            <a:endParaRPr lang="ru-RU" sz="1550" dirty="0">
              <a:latin typeface="Tahoma" pitchFamily="34" charset="0"/>
              <a:cs typeface="Tahoma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550" dirty="0" smtClean="0">
                <a:latin typeface="Tahoma" pitchFamily="34" charset="0"/>
                <a:cs typeface="Tahoma" pitchFamily="34" charset="0"/>
              </a:rPr>
              <a:t>Излишки - 0,06 </a:t>
            </a:r>
            <a:r>
              <a:rPr lang="ru-RU" sz="155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550" dirty="0" smtClean="0">
                <a:latin typeface="Tahoma" pitchFamily="34" charset="0"/>
                <a:cs typeface="Tahoma" pitchFamily="34" charset="0"/>
              </a:rPr>
              <a:t>рублей;</a:t>
            </a:r>
            <a:endParaRPr lang="ru-RU" sz="1550" dirty="0">
              <a:latin typeface="Tahoma" pitchFamily="34" charset="0"/>
              <a:cs typeface="Tahoma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550" dirty="0" smtClean="0">
                <a:latin typeface="Tahoma" pitchFamily="34" charset="0"/>
                <a:cs typeface="Tahoma" pitchFamily="34" charset="0"/>
              </a:rPr>
              <a:t>упущенная </a:t>
            </a:r>
            <a:r>
              <a:rPr lang="ru-RU" sz="1550" dirty="0">
                <a:latin typeface="Tahoma" pitchFamily="34" charset="0"/>
                <a:cs typeface="Tahoma" pitchFamily="34" charset="0"/>
              </a:rPr>
              <a:t>выгода – </a:t>
            </a:r>
            <a:r>
              <a:rPr lang="ru-RU" sz="1550" dirty="0" smtClean="0">
                <a:latin typeface="Tahoma" pitchFamily="34" charset="0"/>
                <a:cs typeface="Tahoma" pitchFamily="34" charset="0"/>
              </a:rPr>
              <a:t>8,9 </a:t>
            </a:r>
            <a:r>
              <a:rPr lang="ru-RU" sz="155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550" dirty="0" smtClean="0">
                <a:latin typeface="Tahoma" pitchFamily="34" charset="0"/>
                <a:cs typeface="Tahoma" pitchFamily="34" charset="0"/>
              </a:rPr>
              <a:t>рублей.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1550" dirty="0">
              <a:latin typeface="Tahoma" pitchFamily="34" charset="0"/>
              <a:cs typeface="Tahoma" pitchFamily="34" charset="0"/>
            </a:endParaRPr>
          </a:p>
          <a:p>
            <a:pPr indent="265113" algn="just"/>
            <a:r>
              <a:rPr lang="ru-RU" sz="1550" dirty="0" smtClean="0">
                <a:latin typeface="Tahoma" pitchFamily="34" charset="0"/>
                <a:cs typeface="Tahoma" pitchFamily="34" charset="0"/>
              </a:rPr>
              <a:t>В </a:t>
            </a:r>
            <a:r>
              <a:rPr lang="ru-RU" sz="1550" dirty="0">
                <a:latin typeface="Tahoma" pitchFamily="34" charset="0"/>
                <a:cs typeface="Tahoma" pitchFamily="34" charset="0"/>
              </a:rPr>
              <a:t>адрес учреждений направлено </a:t>
            </a:r>
            <a:r>
              <a:rPr lang="ru-RU" sz="1550" dirty="0" smtClean="0">
                <a:latin typeface="Tahoma" pitchFamily="34" charset="0"/>
                <a:cs typeface="Tahoma" pitchFamily="34" charset="0"/>
              </a:rPr>
              <a:t>21 акт </a:t>
            </a:r>
            <a:r>
              <a:rPr lang="ru-RU" sz="1550" dirty="0">
                <a:latin typeface="Tahoma" pitchFamily="34" charset="0"/>
                <a:cs typeface="Tahoma" pitchFamily="34" charset="0"/>
              </a:rPr>
              <a:t>проверки (в том числе </a:t>
            </a:r>
            <a:r>
              <a:rPr lang="ru-RU" sz="1550" dirty="0" smtClean="0">
                <a:latin typeface="Tahoma" pitchFamily="34" charset="0"/>
                <a:cs typeface="Tahoma" pitchFamily="34" charset="0"/>
              </a:rPr>
              <a:t>5 </a:t>
            </a:r>
            <a:r>
              <a:rPr lang="ru-RU" sz="1550" dirty="0">
                <a:latin typeface="Tahoma" pitchFamily="34" charset="0"/>
                <a:cs typeface="Tahoma" pitchFamily="34" charset="0"/>
              </a:rPr>
              <a:t>актов по встречным проверкам), </a:t>
            </a:r>
            <a:r>
              <a:rPr lang="ru-RU" sz="1550" dirty="0" smtClean="0">
                <a:latin typeface="Tahoma" pitchFamily="34" charset="0"/>
                <a:cs typeface="Tahoma" pitchFamily="34" charset="0"/>
              </a:rPr>
              <a:t>9 представлений, 2 предписания. В </a:t>
            </a:r>
            <a:r>
              <a:rPr lang="ru-RU" sz="1550" dirty="0">
                <a:latin typeface="Tahoma" pitchFamily="34" charset="0"/>
                <a:cs typeface="Tahoma" pitchFamily="34" charset="0"/>
              </a:rPr>
              <a:t>отдел МВД России по г. Ухте </a:t>
            </a:r>
            <a:r>
              <a:rPr lang="ru-RU" sz="1550" dirty="0" smtClean="0">
                <a:latin typeface="Tahoma" pitchFamily="34" charset="0"/>
                <a:cs typeface="Tahoma" pitchFamily="34" charset="0"/>
              </a:rPr>
              <a:t>направлено 5 актов. </a:t>
            </a:r>
          </a:p>
          <a:p>
            <a:pPr indent="265113" algn="just"/>
            <a:r>
              <a:rPr lang="ru-RU" sz="1550" dirty="0" smtClean="0">
                <a:latin typeface="Tahoma" pitchFamily="34" charset="0"/>
                <a:cs typeface="Tahoma" pitchFamily="34" charset="0"/>
              </a:rPr>
              <a:t>По </a:t>
            </a:r>
            <a:r>
              <a:rPr lang="ru-RU" sz="1550" dirty="0">
                <a:latin typeface="Tahoma" pitchFamily="34" charset="0"/>
                <a:cs typeface="Tahoma" pitchFamily="34" charset="0"/>
              </a:rPr>
              <a:t>результатам контрольных мероприятий применены меры дисциплинарного характера к </a:t>
            </a:r>
            <a:r>
              <a:rPr lang="ru-RU" sz="1550" dirty="0" smtClean="0">
                <a:latin typeface="Tahoma" pitchFamily="34" charset="0"/>
                <a:cs typeface="Tahoma" pitchFamily="34" charset="0"/>
              </a:rPr>
              <a:t>11 </a:t>
            </a:r>
            <a:r>
              <a:rPr lang="ru-RU" sz="1550" dirty="0">
                <a:latin typeface="Tahoma" pitchFamily="34" charset="0"/>
                <a:cs typeface="Tahoma" pitchFamily="34" charset="0"/>
              </a:rPr>
              <a:t>должностным лицам. По одному акту ревизии возбуждено уголовное дело по ч. 3 ст. 160 УК РФ.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74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179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52413" y="1439863"/>
            <a:ext cx="8639175" cy="358559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atin typeface="Tahoma" pitchFamily="34" charset="0"/>
                <a:cs typeface="Tahoma" pitchFamily="34" charset="0"/>
              </a:rPr>
              <a:t>Информационный ресурс «Бюджет для граждан» подготовлен: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700" dirty="0">
                <a:latin typeface="Tahoma" pitchFamily="34" charset="0"/>
                <a:cs typeface="Tahoma" pitchFamily="34" charset="0"/>
              </a:rPr>
              <a:t>Финансовым управлением администрации  МОГО «Ухта», расположенным по адресу: Республика Коми, город Ухта, улица Бушуева, 11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700" dirty="0">
                <a:latin typeface="Tahoma" pitchFamily="34" charset="0"/>
                <a:cs typeface="Tahoma" pitchFamily="34" charset="0"/>
              </a:rPr>
              <a:t>телефон/факс</a:t>
            </a:r>
            <a:r>
              <a:rPr lang="en-US" sz="17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-</a:t>
            </a:r>
            <a:r>
              <a:rPr lang="en-US" sz="17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8(8216) 700-128, 700-129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sz="1700" dirty="0">
                <a:latin typeface="Tahoma" pitchFamily="34" charset="0"/>
                <a:cs typeface="Tahoma" pitchFamily="34" charset="0"/>
              </a:rPr>
              <a:t>E – mail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: </a:t>
            </a:r>
            <a:r>
              <a:rPr lang="en-US" sz="1700" dirty="0">
                <a:latin typeface="Tahoma" pitchFamily="34" charset="0"/>
                <a:cs typeface="Tahoma" pitchFamily="34" charset="0"/>
                <a:hlinkClick r:id="rId2"/>
              </a:rPr>
              <a:t>fu02uxta@mail.ru</a:t>
            </a:r>
            <a:endParaRPr lang="ru-RU" sz="17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1700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700" dirty="0">
                <a:latin typeface="Tahoma" pitchFamily="34" charset="0"/>
                <a:cs typeface="Tahoma" pitchFamily="34" charset="0"/>
              </a:rPr>
              <a:t>Информационный ресурс «Бюджет для граждан» подготовлен на основании проекта решения Совета МОГО «Ухта» «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Об утверждении отчета об исполнении бюджета за 2015 год» и размещён по адресу: </a:t>
            </a:r>
            <a:r>
              <a:rPr lang="en-US" sz="1700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http://fin.mouhta.ru/byudzhet/grazhdan/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. </a:t>
            </a:r>
            <a:endParaRPr lang="ru-RU" sz="17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17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75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3654425" y="31750"/>
            <a:ext cx="4464050" cy="922338"/>
          </a:xfrm>
        </p:spPr>
        <p:txBody>
          <a:bodyPr/>
          <a:lstStyle/>
          <a:p>
            <a:pPr algn="just" eaLnBrk="1" hangingPunct="1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Приоритеты бюджета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92B44-1ECA-42E4-88F6-4AFABA5F98F7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594122"/>
              </p:ext>
            </p:extLst>
          </p:nvPr>
        </p:nvGraphicFramePr>
        <p:xfrm>
          <a:off x="323528" y="1268760"/>
          <a:ext cx="8496944" cy="520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39"/>
                <a:gridCol w="3456384"/>
                <a:gridCol w="4680521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u="none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</a:t>
                      </a:r>
                      <a:endParaRPr lang="ru-RU" sz="1400" b="1" u="none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План</a:t>
                      </a:r>
                      <a:endParaRPr lang="ru-RU" sz="1400" u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u="none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Результат</a:t>
                      </a:r>
                      <a:endParaRPr lang="ru-RU" sz="1400" b="1" u="none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928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Исполнение действующих расходных обязательств</a:t>
                      </a:r>
                      <a:endParaRPr lang="ru-RU"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Обязательства муниципалитета по выплате заработной</a:t>
                      </a:r>
                      <a:r>
                        <a:rPr lang="ru-RU" sz="13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платы, начислений по оплате труда  выполнены в полном объёме. Невыполнение плана по доходам и источникам финансирования дефицита бюджета МОГО «Ухта» не позволили исполнить остальные расходы. </a:t>
                      </a:r>
                      <a:endParaRPr lang="ru-RU"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6917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Выполнение обязательств и задач, поставленных Указами Президента Российской Федерации от 07 мая 2012 года</a:t>
                      </a:r>
                      <a:endParaRPr lang="ru-RU"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 Указу</a:t>
                      </a:r>
                      <a:r>
                        <a:rPr lang="ru-RU" sz="13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№ 597 – 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показатели достигнуты</a:t>
                      </a:r>
                    </a:p>
                    <a:p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(информация представлена на слайде 10);</a:t>
                      </a:r>
                    </a:p>
                    <a:p>
                      <a:r>
                        <a:rPr lang="ru-RU" sz="13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 Указу № 599 – показатели не достигнуты</a:t>
                      </a:r>
                    </a:p>
                    <a:p>
                      <a:r>
                        <a:rPr lang="ru-RU" sz="13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(информация представлена на слайде 11);</a:t>
                      </a:r>
                    </a:p>
                    <a:p>
                      <a:r>
                        <a:rPr lang="ru-RU" sz="13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 Указу № 600 – показатели не достигнуты</a:t>
                      </a:r>
                    </a:p>
                    <a:p>
                      <a:r>
                        <a:rPr lang="ru-RU" sz="13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(информация представлена</a:t>
                      </a:r>
                      <a:r>
                        <a:rPr lang="ru-RU" sz="13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на слайде 69 – </a:t>
                      </a:r>
                      <a:r>
                        <a:rPr lang="ru-RU" sz="1300" baseline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71).</a:t>
                      </a:r>
                      <a:endParaRPr lang="ru-RU"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Оптимизация структуры расходов бюджета</a:t>
                      </a:r>
                      <a:endParaRPr lang="ru-RU"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Постановлением</a:t>
                      </a:r>
                      <a:r>
                        <a:rPr lang="ru-RU" sz="13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администрации МОГО «Ухта» от 10.11.2014 № 2220 утверждена программа повышения эффективности управления муниципальными финансами МОГО «Ухта» до 2018 года. Отчет о реализации программы размещен на портале администрации МОГО «Ухта»</a:t>
                      </a:r>
                      <a:r>
                        <a:rPr lang="en-US" sz="13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3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hlinkClick r:id="rId2"/>
                        </a:rPr>
                        <a:t>http://fin.mouhta.ru/about/celprog/2015/index.php</a:t>
                      </a:r>
                      <a:r>
                        <a:rPr lang="ru-RU" sz="13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2015 году в рамках реализации мероприятий по оптимизации проведено сокращение численности работников учреждений, проведена реорганизация муниципальных учреждений отрасли физической культуры и спорта МОГО «Ухта» в форме присоединения АУ «П/б «Юность» МОГО «Ухта» к МОУ «СДЮСШОР».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Майские указы</a:t>
            </a:r>
            <a:br>
              <a:rPr lang="ru-RU" smtClean="0"/>
            </a:br>
            <a:r>
              <a:rPr lang="ru-RU" smtClean="0"/>
              <a:t>Президента Российской Федерации</a:t>
            </a:r>
          </a:p>
        </p:txBody>
      </p:sp>
      <p:sp>
        <p:nvSpPr>
          <p:cNvPr id="2765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48F222-5EEF-4B24-BBFA-38FC63B3110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812994"/>
              </p:ext>
            </p:extLst>
          </p:nvPr>
        </p:nvGraphicFramePr>
        <p:xfrm>
          <a:off x="107504" y="1052736"/>
          <a:ext cx="8712968" cy="548682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936104"/>
                <a:gridCol w="6408711"/>
                <a:gridCol w="1368153"/>
              </a:tblGrid>
              <a:tr h="4213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№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УКАЗА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Наименование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Сумма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(млн. рублей)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1460">
                <a:tc rowSpan="3"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597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Доведение средней заработной платы педагогических работников и работников учреждений культуры до средней заработной платы в регионе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1 059,7</a:t>
                      </a:r>
                      <a:endParaRPr lang="ru-RU" sz="1200" dirty="0"/>
                    </a:p>
                  </a:txBody>
                  <a:tcPr/>
                </a:tc>
              </a:tr>
              <a:tr h="270876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Поддержка социально ориентированных некоммерческих</a:t>
                      </a:r>
                      <a:r>
                        <a:rPr lang="ru-RU" sz="1200" baseline="0" dirty="0" smtClean="0"/>
                        <a:t> организаций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0,7</a:t>
                      </a:r>
                      <a:endParaRPr lang="ru-RU" sz="1200" dirty="0"/>
                    </a:p>
                  </a:txBody>
                  <a:tcPr/>
                </a:tc>
              </a:tr>
              <a:tr h="45146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Организация,  проведение и участие обучающихся и педагогов в конкурсах, фестивалях, соревнованиях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0,4</a:t>
                      </a:r>
                      <a:endParaRPr lang="ru-RU" sz="1200" dirty="0"/>
                    </a:p>
                  </a:txBody>
                  <a:tcPr/>
                </a:tc>
              </a:tr>
              <a:tr h="451460">
                <a:tc rowSpan="3"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599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Строительство, реконструкция,</a:t>
                      </a:r>
                      <a:r>
                        <a:rPr lang="ru-RU" sz="1200" baseline="0" dirty="0" smtClean="0"/>
                        <a:t> модернизация дошкольных образовательных учреждений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70,9</a:t>
                      </a:r>
                      <a:endParaRPr lang="ru-RU" sz="1200" dirty="0"/>
                    </a:p>
                  </a:txBody>
                  <a:tcPr/>
                </a:tc>
              </a:tr>
              <a:tr h="45146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/>
                        <a:t>Увеличение числа детей в возрасте от 5 до 18 лет, обучающихся по дополнительным образовательным программам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146,8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70876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Повышение квалификации работников общеобразовательных учреждений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0,3</a:t>
                      </a:r>
                      <a:endParaRPr lang="ru-RU" sz="1200" dirty="0"/>
                    </a:p>
                  </a:txBody>
                  <a:tcPr/>
                </a:tc>
              </a:tr>
              <a:tr h="270876">
                <a:tc rowSpan="5"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600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Переселение граждан из аварийного жилищного фонда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433,1</a:t>
                      </a:r>
                      <a:endParaRPr lang="ru-RU" sz="1200" dirty="0"/>
                    </a:p>
                  </a:txBody>
                  <a:tcPr/>
                </a:tc>
              </a:tr>
              <a:tr h="270876">
                <a:tc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жильем детей-сирот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8,8</a:t>
                      </a:r>
                      <a:endParaRPr lang="ru-RU" sz="1200" dirty="0"/>
                    </a:p>
                  </a:txBody>
                  <a:tcPr/>
                </a:tc>
              </a:tr>
              <a:tr h="270876">
                <a:tc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жильем молодых</a:t>
                      </a:r>
                      <a:r>
                        <a:rPr lang="ru-RU" sz="1200" baseline="0" dirty="0" smtClean="0"/>
                        <a:t> семей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25,3</a:t>
                      </a:r>
                      <a:endParaRPr lang="ru-RU" sz="1200" dirty="0"/>
                    </a:p>
                  </a:txBody>
                  <a:tcPr/>
                </a:tc>
              </a:tr>
              <a:tr h="270876">
                <a:tc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жильем ветеранов, инвалидов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2,8</a:t>
                      </a:r>
                      <a:endParaRPr lang="ru-RU" sz="1200" dirty="0"/>
                    </a:p>
                  </a:txBody>
                  <a:tcPr/>
                </a:tc>
              </a:tr>
              <a:tr h="45146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Строительство станции водоочистки</a:t>
                      </a:r>
                      <a:r>
                        <a:rPr lang="ru-RU" sz="1200" baseline="0" dirty="0" smtClean="0"/>
                        <a:t> с созданием системы управления комплексом водоснабжения в Пожня - Ель г. Ухта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1,7</a:t>
                      </a:r>
                      <a:endParaRPr lang="ru-RU" sz="1200" dirty="0"/>
                    </a:p>
                  </a:txBody>
                  <a:tcPr/>
                </a:tc>
              </a:tr>
              <a:tr h="45146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Получение</a:t>
                      </a:r>
                      <a:r>
                        <a:rPr lang="ru-RU" sz="1200" baseline="0" dirty="0" smtClean="0"/>
                        <a:t> государственных и муниципальных услуг по принципу «одного окна» по месту пребывания (МФЦ)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12,7</a:t>
                      </a:r>
                      <a:endParaRPr lang="ru-RU" sz="1200" dirty="0"/>
                    </a:p>
                  </a:txBody>
                  <a:tcPr/>
                </a:tc>
              </a:tr>
              <a:tr h="36618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Комплектование</a:t>
                      </a:r>
                      <a:r>
                        <a:rPr lang="ru-RU" sz="1200" baseline="0" dirty="0" smtClean="0"/>
                        <a:t> документных (книжных) фондов библиотек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0,8</a:t>
                      </a:r>
                      <a:endParaRPr lang="ru-RU" sz="1200" dirty="0"/>
                    </a:p>
                  </a:txBody>
                  <a:tcPr/>
                </a:tc>
              </a:tr>
              <a:tr h="270876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Итого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</a:t>
                      </a:r>
                      <a:r>
                        <a:rPr lang="ru-RU" sz="1200" b="1" baseline="0" dirty="0" smtClean="0"/>
                        <a:t> 764,0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71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1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3.xml><?xml version="1.0" encoding="utf-8"?>
<a:theme xmlns:a="http://schemas.openxmlformats.org/drawingml/2006/main" name="2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10899</TotalTime>
  <Words>9463</Words>
  <Application>Microsoft Office PowerPoint</Application>
  <PresentationFormat>Экран (4:3)</PresentationFormat>
  <Paragraphs>2605</Paragraphs>
  <Slides>75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75</vt:i4>
      </vt:variant>
    </vt:vector>
  </HeadingPairs>
  <TitlesOfParts>
    <vt:vector size="78" baseType="lpstr">
      <vt:lpstr>Бюджет_для_граждан 2015-2017</vt:lpstr>
      <vt:lpstr>1_Бюджет_для_граждан 2015-2017</vt:lpstr>
      <vt:lpstr>2_Бюджет_для_граждан 2015-2017</vt:lpstr>
      <vt:lpstr>БЮДЖЕТ ДЛЯ ГРАЖДАН</vt:lpstr>
      <vt:lpstr>Презентация PowerPoint</vt:lpstr>
      <vt:lpstr>Социально-экономическая характеристика МОГО «Ухта»</vt:lpstr>
      <vt:lpstr>Основные показатели социально-экономического развития</vt:lpstr>
      <vt:lpstr>Сеть муниципальных учреждений</vt:lpstr>
      <vt:lpstr>Основные понятия</vt:lpstr>
      <vt:lpstr>Основные характеристики бюджета</vt:lpstr>
      <vt:lpstr>Приоритеты бюджета</vt:lpstr>
      <vt:lpstr>Майские указы Президента Российской Федерации</vt:lpstr>
      <vt:lpstr>Презентация PowerPoint</vt:lpstr>
      <vt:lpstr>Презентация PowerPoint</vt:lpstr>
      <vt:lpstr>Презентация PowerPoint</vt:lpstr>
      <vt:lpstr>Основные характеристики бюджета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бюджета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Финансовое управление администрации МОГО "Ухта"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привет</dc:title>
  <dc:creator>Броткина О.В.</dc:creator>
  <cp:lastModifiedBy>Броткина О.В.</cp:lastModifiedBy>
  <cp:revision>1266</cp:revision>
  <cp:lastPrinted>2016-05-25T12:21:08Z</cp:lastPrinted>
  <dcterms:created xsi:type="dcterms:W3CDTF">2013-11-20T11:05:04Z</dcterms:created>
  <dcterms:modified xsi:type="dcterms:W3CDTF">2016-05-25T12:23:36Z</dcterms:modified>
</cp:coreProperties>
</file>