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62" r:id="rId3"/>
    <p:sldId id="311" r:id="rId4"/>
    <p:sldId id="308" r:id="rId5"/>
    <p:sldId id="291" r:id="rId6"/>
    <p:sldId id="312" r:id="rId7"/>
    <p:sldId id="264" r:id="rId8"/>
    <p:sldId id="265" r:id="rId9"/>
    <p:sldId id="313" r:id="rId10"/>
    <p:sldId id="267" r:id="rId11"/>
    <p:sldId id="268" r:id="rId12"/>
    <p:sldId id="270" r:id="rId13"/>
    <p:sldId id="269" r:id="rId14"/>
    <p:sldId id="321" r:id="rId15"/>
    <p:sldId id="322" r:id="rId16"/>
    <p:sldId id="324" r:id="rId17"/>
    <p:sldId id="320" r:id="rId18"/>
    <p:sldId id="273" r:id="rId19"/>
    <p:sldId id="319" r:id="rId20"/>
    <p:sldId id="272" r:id="rId21"/>
    <p:sldId id="277" r:id="rId22"/>
    <p:sldId id="323" r:id="rId23"/>
    <p:sldId id="275" r:id="rId24"/>
    <p:sldId id="314" r:id="rId25"/>
    <p:sldId id="276" r:id="rId26"/>
    <p:sldId id="315" r:id="rId27"/>
    <p:sldId id="307" r:id="rId28"/>
    <p:sldId id="292" r:id="rId29"/>
    <p:sldId id="278" r:id="rId30"/>
    <p:sldId id="316" r:id="rId31"/>
    <p:sldId id="279" r:id="rId32"/>
    <p:sldId id="293" r:id="rId33"/>
    <p:sldId id="294" r:id="rId34"/>
    <p:sldId id="280" r:id="rId35"/>
    <p:sldId id="281" r:id="rId36"/>
    <p:sldId id="295" r:id="rId37"/>
    <p:sldId id="282" r:id="rId38"/>
    <p:sldId id="296" r:id="rId39"/>
    <p:sldId id="309" r:id="rId40"/>
    <p:sldId id="283" r:id="rId41"/>
    <p:sldId id="297" r:id="rId42"/>
    <p:sldId id="310" r:id="rId43"/>
    <p:sldId id="284" r:id="rId44"/>
    <p:sldId id="298" r:id="rId45"/>
    <p:sldId id="299" r:id="rId46"/>
    <p:sldId id="286" r:id="rId47"/>
    <p:sldId id="300" r:id="rId48"/>
    <p:sldId id="287" r:id="rId49"/>
    <p:sldId id="301" r:id="rId50"/>
    <p:sldId id="288" r:id="rId51"/>
    <p:sldId id="318" r:id="rId52"/>
    <p:sldId id="289" r:id="rId53"/>
    <p:sldId id="317" r:id="rId5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36600"/>
    <a:srgbClr val="0000FF"/>
    <a:srgbClr val="CC9900"/>
    <a:srgbClr val="FF9900"/>
    <a:srgbClr val="660033"/>
    <a:srgbClr val="663300"/>
    <a:srgbClr val="7585FD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8553" autoAdjust="0"/>
  </p:normalViewPr>
  <p:slideViewPr>
    <p:cSldViewPr>
      <p:cViewPr>
        <p:scale>
          <a:sx n="110" d="100"/>
          <a:sy n="110" d="100"/>
        </p:scale>
        <p:origin x="-210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09472171580195E-2"/>
          <c:y val="5.8192420526521467E-2"/>
          <c:w val="0.88321447890125138"/>
          <c:h val="0.626165899675707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отчислений налоговых доходов в бюджет МОГО "Ухта"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5.7825997475690451E-3"/>
                  <c:y val="4.0441325412743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369498106767736E-3"/>
                  <c:y val="4.493500258022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369498106767736E-3"/>
                  <c:y val="4.718157579977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912998737845156E-3"/>
                  <c:y val="5.167507605779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3369498106768795E-3"/>
                  <c:y val="3.819475219319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anchor="t" anchorCtr="1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9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</c:v>
                </c:pt>
                <c:pt idx="8">
                  <c:v>10 месяцев 2014 года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">
                  <c:v>1081.4000000000001</c:v>
                </c:pt>
                <c:pt idx="2" formatCode="#,##0.0">
                  <c:v>1202.2</c:v>
                </c:pt>
                <c:pt idx="4" formatCode="#,##0.0">
                  <c:v>1419.4</c:v>
                </c:pt>
                <c:pt idx="6" formatCode="#,##0.0">
                  <c:v>1571</c:v>
                </c:pt>
                <c:pt idx="8" formatCode="#,##0.0">
                  <c:v>913.8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отчислений налоговых доходов в бюджет Республики Коми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0717297349474827E-2"/>
                  <c:y val="-6.2909003612314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380347538798059E-2"/>
                  <c:y val="-4.2688252451213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271647412582576E-2"/>
                  <c:y val="-5.39220030962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3608597223259344E-2"/>
                  <c:y val="-5.6168753225280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7945547033936127E-2"/>
                  <c:y val="-6.7402503870336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9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</c:v>
                </c:pt>
                <c:pt idx="8">
                  <c:v>10 месяцев 2014 года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 formatCode="#,##0.0">
                  <c:v>6024.9</c:v>
                </c:pt>
                <c:pt idx="2" formatCode="#,##0.0">
                  <c:v>6142.5</c:v>
                </c:pt>
                <c:pt idx="4" formatCode="#,##0.0">
                  <c:v>4510.5</c:v>
                </c:pt>
                <c:pt idx="6" formatCode="#,##0.0">
                  <c:v>5402.4</c:v>
                </c:pt>
                <c:pt idx="8" formatCode="#,##0.0">
                  <c:v>7469.2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 отчислений налоговых доходов в бюджет Российской Федерации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6.21629472863670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717297349474827E-2"/>
                  <c:y val="6.7402503870336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271647412582576E-2"/>
                  <c:y val="1.348050077406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505424716015161E-2"/>
                  <c:y val="6.066225348330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3608597223259344E-2"/>
                  <c:y val="6.2909003612314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9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</c:v>
                </c:pt>
                <c:pt idx="8">
                  <c:v>10 месяцев 2014 года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 formatCode="#,##0.0">
                  <c:v>4548.8</c:v>
                </c:pt>
                <c:pt idx="2" formatCode="#,##0.0">
                  <c:v>4536</c:v>
                </c:pt>
                <c:pt idx="4" formatCode="#,##0.0">
                  <c:v>7885.3</c:v>
                </c:pt>
                <c:pt idx="6" formatCode="#,##0.0">
                  <c:v>8651.2999999999993</c:v>
                </c:pt>
                <c:pt idx="8" formatCode="#,##0.0">
                  <c:v>6003.7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Сумма  налоговых доходов в бюджете  МОГО "Ухта"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effectLst/>
            </c:spPr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effectLst/>
            </c:spPr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effectLst/>
            </c:spPr>
          </c:dPt>
          <c:dLbls>
            <c:dLbl>
              <c:idx val="1"/>
              <c:layout>
                <c:manualLayout>
                  <c:x val="2.8895924132291313E-3"/>
                  <c:y val="4.1239010163271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29160330090828E-3"/>
                  <c:y val="4.303977154620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352423501213889E-3"/>
                  <c:y val="4.76447247633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7835103931985696E-3"/>
                  <c:y val="5.2138048111942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7825997475690312E-3"/>
                  <c:y val="4.079302141718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9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</c:v>
                </c:pt>
                <c:pt idx="8">
                  <c:v>10 месяцев 2014 года</c:v>
                </c:pt>
              </c:strCache>
            </c:strRef>
          </c:cat>
          <c:val>
            <c:numRef>
              <c:f>Лист1!$E$2:$E$11</c:f>
              <c:numCache>
                <c:formatCode>#,##0.0</c:formatCode>
                <c:ptCount val="10"/>
                <c:pt idx="1">
                  <c:v>1081.4000000000001</c:v>
                </c:pt>
                <c:pt idx="3">
                  <c:v>1202.2</c:v>
                </c:pt>
                <c:pt idx="5">
                  <c:v>1419.4</c:v>
                </c:pt>
                <c:pt idx="7">
                  <c:v>1571</c:v>
                </c:pt>
                <c:pt idx="9">
                  <c:v>913.8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Безвозмездные поступления из бюджета Республики Коми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/>
          </c:spPr>
          <c:invertIfNegative val="0"/>
          <c:dLbls>
            <c:dLbl>
              <c:idx val="1"/>
              <c:layout>
                <c:manualLayout>
                  <c:x val="4.0478198232983223E-2"/>
                  <c:y val="4.4935002580224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478084402279527E-2"/>
                  <c:y val="1.1233750645056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6141248422306448E-2"/>
                  <c:y val="8.9868236065859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0478084402279527E-2"/>
                  <c:y val="1.7974001032089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022139616545338E-2"/>
                  <c:y val="1.1233750645056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9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</c:v>
                </c:pt>
                <c:pt idx="8">
                  <c:v>10 месяцев 2014 года</c:v>
                </c:pt>
              </c:strCache>
            </c:strRef>
          </c:cat>
          <c:val>
            <c:numRef>
              <c:f>Лист1!$F$2:$F$11</c:f>
              <c:numCache>
                <c:formatCode>#,##0.0</c:formatCode>
                <c:ptCount val="10"/>
                <c:pt idx="1">
                  <c:v>774.6</c:v>
                </c:pt>
                <c:pt idx="3">
                  <c:v>1207.3</c:v>
                </c:pt>
                <c:pt idx="5">
                  <c:v>1366.4</c:v>
                </c:pt>
                <c:pt idx="7">
                  <c:v>1440</c:v>
                </c:pt>
                <c:pt idx="9">
                  <c:v>1683.9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Безвозмездные поступления из бюджета Российской Федерации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4.3369384276064044E-2"/>
                  <c:y val="-1.1233750645056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478198232983223E-2"/>
                  <c:y val="-1.572725090307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923848169875481E-2"/>
                  <c:y val="-1.348050077406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6260797980552361E-2"/>
                  <c:y val="-1.797400103208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1923848169875481E-2"/>
                  <c:y val="-2.0220751161101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9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</c:v>
                </c:pt>
                <c:pt idx="8">
                  <c:v>10 месяцев 2014 года</c:v>
                </c:pt>
              </c:strCache>
            </c:strRef>
          </c:cat>
          <c:val>
            <c:numRef>
              <c:f>Лист1!$G$2:$G$11</c:f>
              <c:numCache>
                <c:formatCode>#,##0.0</c:formatCode>
                <c:ptCount val="10"/>
                <c:pt idx="1">
                  <c:v>92.8</c:v>
                </c:pt>
                <c:pt idx="3">
                  <c:v>46.8</c:v>
                </c:pt>
                <c:pt idx="5">
                  <c:v>46.1</c:v>
                </c:pt>
                <c:pt idx="7">
                  <c:v>29.9</c:v>
                </c:pt>
                <c:pt idx="9">
                  <c:v>30.1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6560128"/>
        <c:axId val="106619264"/>
      </c:barChart>
      <c:catAx>
        <c:axId val="106560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619264"/>
        <c:crosses val="autoZero"/>
        <c:auto val="1"/>
        <c:lblAlgn val="ctr"/>
        <c:lblOffset val="50"/>
        <c:tickLblSkip val="1"/>
        <c:tickMarkSkip val="10"/>
        <c:noMultiLvlLbl val="0"/>
      </c:catAx>
      <c:valAx>
        <c:axId val="106619264"/>
        <c:scaling>
          <c:orientation val="minMax"/>
          <c:max val="16000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1"/>
        <c:majorTickMark val="none"/>
        <c:minorTickMark val="none"/>
        <c:tickLblPos val="nextTo"/>
        <c:crossAx val="106560128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0.14433289288439718"/>
          <c:y val="0.7713050734625374"/>
          <c:w val="0.68993870899590393"/>
          <c:h val="0.2286949265374626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200" baseline="0">
          <a:latin typeface="Tahoma" panose="020B060403050404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2016 </a:t>
            </a: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9017466473765888"/>
          <c:y val="1.149568450193453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758168613141032E-2"/>
          <c:y val="0.11609229278621358"/>
          <c:w val="0.86742953056751038"/>
          <c:h val="0.42463773205894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6,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 i="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Обшегосударственные  вопросы - 274,7   млн. руб.</c:v>
                </c:pt>
                <c:pt idx="1">
                  <c:v>Национальная безопасность - 35,2   млн. руб.</c:v>
                </c:pt>
                <c:pt idx="2">
                  <c:v>Национальная экономика - 260,5   млн. руб.</c:v>
                </c:pt>
                <c:pt idx="3">
                  <c:v>Жилищно - коммунальное хозяйство - 126,0   млн. руб.</c:v>
                </c:pt>
                <c:pt idx="4">
                  <c:v>Образование - 1 914,5   млн. руб.</c:v>
                </c:pt>
                <c:pt idx="5">
                  <c:v>Культура - 186,4   млн. руб.</c:v>
                </c:pt>
                <c:pt idx="6">
                  <c:v>Социальная политика - 90,7   млн. руб.</c:v>
                </c:pt>
                <c:pt idx="7">
                  <c:v>Физическая культура и спорт - 60,7   млн. руб.</c:v>
                </c:pt>
                <c:pt idx="8">
                  <c:v>Обслуживание муниципального долга - 41,6   млн. руб.</c:v>
                </c:pt>
                <c:pt idx="9">
                  <c:v>Условно утверждаемые расходы - 38,7   млн. руб.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274.7</c:v>
                </c:pt>
                <c:pt idx="1">
                  <c:v>35.200000000000003</c:v>
                </c:pt>
                <c:pt idx="2">
                  <c:v>260.5</c:v>
                </c:pt>
                <c:pt idx="3" formatCode="0.0">
                  <c:v>126</c:v>
                </c:pt>
                <c:pt idx="4">
                  <c:v>1914.5</c:v>
                </c:pt>
                <c:pt idx="5">
                  <c:v>186.4</c:v>
                </c:pt>
                <c:pt idx="6">
                  <c:v>90.7</c:v>
                </c:pt>
                <c:pt idx="7">
                  <c:v>60.7</c:v>
                </c:pt>
                <c:pt idx="8">
                  <c:v>41.6</c:v>
                </c:pt>
                <c:pt idx="9">
                  <c:v>38.700000000000003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367089338840588E-2"/>
          <c:y val="0.51719573367087801"/>
          <c:w val="0.92776831017783046"/>
          <c:h val="0.46900944492680052"/>
        </c:manualLayout>
      </c:layout>
      <c:overlay val="0"/>
      <c:txPr>
        <a:bodyPr/>
        <a:lstStyle/>
        <a:p>
          <a:pPr>
            <a:defRPr sz="1000" spc="-100" baseline="0">
              <a:latin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2017 </a:t>
            </a: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9017466473765888"/>
          <c:y val="1.149568450193453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137578669336844E-2"/>
          <c:y val="0.12988711418853502"/>
          <c:w val="0.87150540490036599"/>
          <c:h val="0.42693686895933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25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6654824143342667E-2"/>
                  <c:y val="-3.55030185676123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 i="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Обшегосударственные  вопросы - 274,1   млн. руб.</c:v>
                </c:pt>
                <c:pt idx="1">
                  <c:v>Национальная безопасность - 35,2   млн. руб.</c:v>
                </c:pt>
                <c:pt idx="2">
                  <c:v>Национальная экономика - 297,1   млн. руб.</c:v>
                </c:pt>
                <c:pt idx="3">
                  <c:v>Жилищно - коммунальное хозяйство - 116,4   млн. руб.</c:v>
                </c:pt>
                <c:pt idx="4">
                  <c:v>Образование - 1 922,5   млн. руб.</c:v>
                </c:pt>
                <c:pt idx="5">
                  <c:v>Культура - 178,4   млн. руб.</c:v>
                </c:pt>
                <c:pt idx="6">
                  <c:v>Социальная политика - 91,2   млн. руб.</c:v>
                </c:pt>
                <c:pt idx="7">
                  <c:v>Физическая культура и спорт - 60,7   млн. руб.</c:v>
                </c:pt>
                <c:pt idx="8">
                  <c:v>Обслуживание муниципального долга - 34,4   млн. руб.</c:v>
                </c:pt>
                <c:pt idx="9">
                  <c:v>Условно утверждаемые расходы - 80,3   млн. руб.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274.10000000000002</c:v>
                </c:pt>
                <c:pt idx="1">
                  <c:v>35.200000000000003</c:v>
                </c:pt>
                <c:pt idx="2">
                  <c:v>297.10000000000002</c:v>
                </c:pt>
                <c:pt idx="3">
                  <c:v>116.4</c:v>
                </c:pt>
                <c:pt idx="4">
                  <c:v>1922.5</c:v>
                </c:pt>
                <c:pt idx="5">
                  <c:v>178.4</c:v>
                </c:pt>
                <c:pt idx="6">
                  <c:v>91.2</c:v>
                </c:pt>
                <c:pt idx="7">
                  <c:v>60.7</c:v>
                </c:pt>
                <c:pt idx="8">
                  <c:v>34.4</c:v>
                </c:pt>
                <c:pt idx="9">
                  <c:v>80.3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589853942212338E-2"/>
          <c:y val="0.51719573367087801"/>
          <c:w val="0.92776831017783046"/>
          <c:h val="0.46900944492680052"/>
        </c:manualLayout>
      </c:layout>
      <c:overlay val="0"/>
      <c:txPr>
        <a:bodyPr/>
        <a:lstStyle/>
        <a:p>
          <a:pPr>
            <a:defRPr sz="1000" spc="-100" baseline="0">
              <a:latin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61824927597135E-2"/>
          <c:y val="7.4275256652198182E-2"/>
          <c:w val="0.92045151762798483"/>
          <c:h val="0.64047739442932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отчислений налоговых доходов в бюджет МОГО "Ухта"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4.3369498106767733E-2"/>
                  <c:y val="6.7402503870336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6079798055225E-2"/>
                  <c:y val="8.9868236065859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815153688157701E-2"/>
                  <c:y val="1.332432601813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622500622061277E-2"/>
                  <c:y val="1.3324496783715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815153688157701E-2"/>
                  <c:y val="-1.70765581377398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9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</c:v>
                </c:pt>
                <c:pt idx="8">
                  <c:v>10 месяцев 2014 года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">
                  <c:v>9.2783416701701427</c:v>
                </c:pt>
                <c:pt idx="2" formatCode="#,##0.0">
                  <c:v>10.118932386138864</c:v>
                </c:pt>
                <c:pt idx="4" formatCode="#,##0.0">
                  <c:v>10.27419074642423</c:v>
                </c:pt>
                <c:pt idx="6" formatCode="#,##0.0">
                  <c:v>10.054593048186526</c:v>
                </c:pt>
                <c:pt idx="8" formatCode="#,##0.0">
                  <c:v>6.3516998338743411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отчислений налоговых доходов в бюджет Республики Коми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4.7706447917444508E-2"/>
                  <c:y val="6.7402503870336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706447917444508E-2"/>
                  <c:y val="1.1233750645056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26079798055225E-2"/>
                  <c:y val="-3.5948002064179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626079798055225E-2"/>
                  <c:y val="-3.14545018061571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815034212956406E-2"/>
                  <c:y val="-8.987000516044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9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</c:v>
                </c:pt>
                <c:pt idx="8">
                  <c:v>10 месяцев 2014 года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 formatCode="#,##0.0">
                  <c:v>51.693250165163754</c:v>
                </c:pt>
                <c:pt idx="2" formatCode="#,##0.0">
                  <c:v>51.701499069920118</c:v>
                </c:pt>
                <c:pt idx="4" formatCode="#,##0.0">
                  <c:v>32.648821587816315</c:v>
                </c:pt>
                <c:pt idx="6" formatCode="#,##0.0">
                  <c:v>34.576023859658108</c:v>
                </c:pt>
                <c:pt idx="8" formatCode="#,##0.0">
                  <c:v>51.917395928183666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Процент отчислений налоговых доходов в бюджет Российской Федерации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5.0597747791229025E-2"/>
                  <c:y val="-1.572725090307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597747791229025E-2"/>
                  <c:y val="-1.348050077406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26079798055225E-2"/>
                  <c:y val="-6.066225348330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7706447917444508E-2"/>
                  <c:y val="-5.6168753225280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815148043659991E-2"/>
                  <c:y val="-2.246750129011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9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</c:v>
                </c:pt>
                <c:pt idx="8">
                  <c:v>10 месяцев 2014 года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 formatCode="#,##0.0">
                  <c:v>39.028408164666118</c:v>
                </c:pt>
                <c:pt idx="2" formatCode="#,##0.0">
                  <c:v>38.179568543941009</c:v>
                </c:pt>
                <c:pt idx="4" formatCode="#,##0.0">
                  <c:v>57.076987665759447</c:v>
                </c:pt>
                <c:pt idx="6" formatCode="#,##0.0">
                  <c:v>55.369383092155367</c:v>
                </c:pt>
                <c:pt idx="8" formatCode="#,##0.0">
                  <c:v>41.730904237941985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Процент  налоговых доходов в бюджете МОГО "Ухта"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4.9860621547100824E-2"/>
                  <c:y val="9.7063156454913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793732793413819E-2"/>
                  <c:y val="1.4969878696473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8390858316018144E-2"/>
                  <c:y val="1.3709231638558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993556730611199E-2"/>
                  <c:y val="1.363119176786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5501257436042462E-2"/>
                  <c:y val="-1.4270879635709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9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</c:v>
                </c:pt>
                <c:pt idx="8">
                  <c:v>10 месяцев 2014 года</c:v>
                </c:pt>
              </c:strCache>
            </c:strRef>
          </c:cat>
          <c:val>
            <c:numRef>
              <c:f>Лист1!$E$2:$E$11</c:f>
              <c:numCache>
                <c:formatCode>#,##0.0</c:formatCode>
                <c:ptCount val="10"/>
                <c:pt idx="1">
                  <c:v>9.2783416701701427</c:v>
                </c:pt>
                <c:pt idx="3">
                  <c:v>10.118932386138864</c:v>
                </c:pt>
                <c:pt idx="5">
                  <c:v>10.27419074642423</c:v>
                </c:pt>
                <c:pt idx="7">
                  <c:v>10.054593048186526</c:v>
                </c:pt>
                <c:pt idx="9">
                  <c:v>6.3516998338743411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Процент безвозмездных поступлений из бюджета Республики Коми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4.9910547129290529E-2"/>
                  <c:y val="3.7913374377410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185410069221014E-2"/>
                  <c:y val="1.0090708969171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416807682525635E-2"/>
                  <c:y val="1.0453415064017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5537639986741603E-2"/>
                  <c:y val="5.9600603212339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1854394507130167E-2"/>
                  <c:y val="1.045324429843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9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</c:v>
                </c:pt>
                <c:pt idx="8">
                  <c:v>10 месяцев 2014 года</c:v>
                </c:pt>
              </c:strCache>
            </c:strRef>
          </c:cat>
          <c:val>
            <c:numRef>
              <c:f>Лист1!$F$2:$F$11</c:f>
              <c:numCache>
                <c:formatCode>#,##0.0</c:formatCode>
                <c:ptCount val="10"/>
                <c:pt idx="1">
                  <c:v>6.6460176231864176</c:v>
                </c:pt>
                <c:pt idx="3">
                  <c:v>10.161859149713399</c:v>
                </c:pt>
                <c:pt idx="5">
                  <c:v>9.8905553303607618</c:v>
                </c:pt>
                <c:pt idx="7">
                  <c:v>9.2161769505974522</c:v>
                </c:pt>
                <c:pt idx="9">
                  <c:v>11.704560462093461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Процент безвозмездных поступлений из бюджета Российской Федерации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4.9558198767630041E-2"/>
                  <c:y val="-1.9518505951436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015910996115216E-2"/>
                  <c:y val="-1.3012337300957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015910996115216E-2"/>
                  <c:y val="-1.3012337300957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5185521167987762E-2"/>
                  <c:y val="-2.16872288349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081272879689217E-2"/>
                  <c:y val="-2.1687228834929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9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</c:v>
                </c:pt>
                <c:pt idx="8">
                  <c:v>10 месяцев 2014 года</c:v>
                </c:pt>
              </c:strCache>
            </c:strRef>
          </c:cat>
          <c:val>
            <c:numRef>
              <c:f>Лист1!$G$2:$G$11</c:f>
              <c:numCache>
                <c:formatCode>#,##0.0</c:formatCode>
                <c:ptCount val="10"/>
                <c:pt idx="1">
                  <c:v>0.79621796466782779</c:v>
                </c:pt>
                <c:pt idx="3">
                  <c:v>0.39391618338986756</c:v>
                </c:pt>
                <c:pt idx="5">
                  <c:v>0.33369042793444903</c:v>
                </c:pt>
                <c:pt idx="7">
                  <c:v>0.19136367418254432</c:v>
                </c:pt>
                <c:pt idx="9">
                  <c:v>0.20922101663341836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6681088"/>
        <c:axId val="106682624"/>
      </c:barChart>
      <c:catAx>
        <c:axId val="106681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682624"/>
        <c:crossesAt val="0"/>
        <c:auto val="1"/>
        <c:lblAlgn val="ctr"/>
        <c:lblOffset val="50"/>
        <c:tickLblSkip val="1"/>
        <c:tickMarkSkip val="10"/>
        <c:noMultiLvlLbl val="0"/>
      </c:catAx>
      <c:valAx>
        <c:axId val="106682624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minorGridlines/>
        <c:numFmt formatCode="#,##0" sourceLinked="0"/>
        <c:majorTickMark val="none"/>
        <c:minorTickMark val="none"/>
        <c:tickLblPos val="nextTo"/>
        <c:crossAx val="106681088"/>
        <c:crosses val="autoZero"/>
        <c:crossBetween val="between"/>
        <c:majorUnit val="10"/>
        <c:minorUnit val="10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7.0121059107756484E-2"/>
          <c:y val="0.75647866336890135"/>
          <c:w val="0.62272431162377739"/>
          <c:h val="0.24352128191672753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>
          <a:latin typeface="Tahoma" panose="020B060403050404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91332580029496E-3"/>
          <c:y val="2.1730783314317472E-3"/>
          <c:w val="0.98306748662976018"/>
          <c:h val="0.719781539053194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7825997475690451E-3"/>
                  <c:y val="4.0441325412743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03727679760966E-2"/>
                  <c:y val="3.694233163433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369498106767736E-3"/>
                  <c:y val="4.493500258022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369498106767736E-3"/>
                  <c:y val="4.718157579977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459991346941578E-3"/>
                  <c:y val="4.0809726630168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3369498106768795E-3"/>
                  <c:y val="3.819475219319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3016900561184783E-3"/>
                  <c:y val="4.3461566628634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8677933707456174E-3"/>
                  <c:y val="3.9115409965771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"/>
                  <c:y val="3.4769253302907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1.4338966853728087E-3"/>
                  <c:y val="3.0423096640044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anchor="t" anchorCtr="1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Лист1!$A$2:$A$31</c:f>
              <c:numCache>
                <c:formatCode>General</c:formatCode>
                <c:ptCount val="30"/>
                <c:pt idx="1">
                  <c:v>2010</c:v>
                </c:pt>
                <c:pt idx="6">
                  <c:v>2011</c:v>
                </c:pt>
                <c:pt idx="11">
                  <c:v>2012</c:v>
                </c:pt>
                <c:pt idx="16">
                  <c:v>2013</c:v>
                </c:pt>
                <c:pt idx="21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Лист1!$B$2:$B$31</c:f>
              <c:numCache>
                <c:formatCode>#,##0.0</c:formatCode>
                <c:ptCount val="30"/>
                <c:pt idx="1">
                  <c:v>169.2</c:v>
                </c:pt>
                <c:pt idx="6">
                  <c:v>224.8</c:v>
                </c:pt>
                <c:pt idx="11">
                  <c:v>252.4</c:v>
                </c:pt>
                <c:pt idx="16">
                  <c:v>196.9</c:v>
                </c:pt>
                <c:pt idx="21">
                  <c:v>127.6</c:v>
                </c:pt>
                <c:pt idx="26">
                  <c:v>72.099999999999994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845345097157232E-2"/>
                  <c:y val="-5.204368606102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979623763574592E-2"/>
                  <c:y val="4.3461566628634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380347538798059E-2"/>
                  <c:y val="-4.2688252451213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271647412582576E-2"/>
                  <c:y val="-5.39220030962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016900561184256E-2"/>
                  <c:y val="-1.5211548320022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198104456325085E-2"/>
                  <c:y val="-4.3130300514489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7945547033936127E-2"/>
                  <c:y val="-6.7402503870336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8752487302675493E-2"/>
                  <c:y val="-4.9980801622930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5884693931929878E-2"/>
                  <c:y val="-5.6500036617225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4.7318590617302682E-2"/>
                  <c:y val="-3.0423096640044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4.5884693931929878E-2"/>
                  <c:y val="-4.3461566628634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Лист1!$A$2:$A$31</c:f>
              <c:numCache>
                <c:formatCode>General</c:formatCode>
                <c:ptCount val="30"/>
                <c:pt idx="1">
                  <c:v>2010</c:v>
                </c:pt>
                <c:pt idx="6">
                  <c:v>2011</c:v>
                </c:pt>
                <c:pt idx="11">
                  <c:v>2012</c:v>
                </c:pt>
                <c:pt idx="16">
                  <c:v>2013</c:v>
                </c:pt>
                <c:pt idx="21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Лист1!$C$2:$C$31</c:f>
              <c:numCache>
                <c:formatCode>#,##0.0</c:formatCode>
                <c:ptCount val="30"/>
                <c:pt idx="1">
                  <c:v>852.5</c:v>
                </c:pt>
                <c:pt idx="6">
                  <c:v>928.5</c:v>
                </c:pt>
                <c:pt idx="11">
                  <c:v>1074.8</c:v>
                </c:pt>
                <c:pt idx="16">
                  <c:v>1259.9000000000001</c:v>
                </c:pt>
                <c:pt idx="21">
                  <c:v>788.9</c:v>
                </c:pt>
                <c:pt idx="26">
                  <c:v>799.8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Остальные доходы</c:v>
                </c:pt>
              </c:strCache>
            </c:strRef>
          </c:tx>
          <c:spPr>
            <a:solidFill>
              <a:srgbClr val="990000"/>
            </a:solidFill>
          </c:spPr>
          <c:invertIfNegative val="0"/>
          <c:dLbls>
            <c:dLbl>
              <c:idx val="0"/>
              <c:layout>
                <c:manualLayout>
                  <c:x val="-1.2189137972926225E-2"/>
                  <c:y val="-2.6076939977180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1491071904386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717297349474827E-2"/>
                  <c:y val="6.7402503870336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271647412582576E-2"/>
                  <c:y val="1.348050077406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58846939319298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620258995612952E-2"/>
                  <c:y val="-1.839416697865455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3608597223259344E-2"/>
                  <c:y val="6.2909003612314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8752487302675493E-2"/>
                  <c:y val="2.1730783314317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5884693931929878E-2"/>
                  <c:y val="-3.9115409965771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4.8752487302675493E-2"/>
                  <c:y val="-9.996160324586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4.7318590617302682E-2"/>
                  <c:y val="-5.6500036617225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Лист1!$A$2:$A$31</c:f>
              <c:numCache>
                <c:formatCode>General</c:formatCode>
                <c:ptCount val="30"/>
                <c:pt idx="1">
                  <c:v>2010</c:v>
                </c:pt>
                <c:pt idx="6">
                  <c:v>2011</c:v>
                </c:pt>
                <c:pt idx="11">
                  <c:v>2012</c:v>
                </c:pt>
                <c:pt idx="16">
                  <c:v>2013</c:v>
                </c:pt>
                <c:pt idx="21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Лист1!$D$2:$D$31</c:f>
              <c:numCache>
                <c:formatCode>#,##0.0</c:formatCode>
                <c:ptCount val="30"/>
                <c:pt idx="1">
                  <c:v>1330.4</c:v>
                </c:pt>
                <c:pt idx="6">
                  <c:v>1859.1</c:v>
                </c:pt>
                <c:pt idx="11">
                  <c:v>2195</c:v>
                </c:pt>
                <c:pt idx="16">
                  <c:v>2016.8</c:v>
                </c:pt>
                <c:pt idx="21">
                  <c:v>2626.5</c:v>
                </c:pt>
                <c:pt idx="26">
                  <c:v>2322.4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336600"/>
            </a:solidFill>
            <a:scene3d>
              <a:camera prst="orthographicFront"/>
              <a:lightRig rig="threePt" dir="t"/>
            </a:scene3d>
            <a:sp3d prstMaterial="plastic">
              <a:bevelT w="0" h="0"/>
            </a:sp3d>
          </c:spPr>
          <c:invertIfNegative val="0"/>
          <c:dLbls>
            <c:dLbl>
              <c:idx val="1"/>
              <c:layout>
                <c:manualLayout>
                  <c:x val="3.4435311162355042E-2"/>
                  <c:y val="-0.2151842051769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111830392828994E-2"/>
                  <c:y val="-0.2129616764803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29160330090828E-3"/>
                  <c:y val="4.303977154620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352423501213889E-3"/>
                  <c:y val="4.76447247633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942346965964911E-2"/>
                  <c:y val="-0.26076939977180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8688528736192818E-2"/>
                  <c:y val="-0.26078531286510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7825997475690312E-3"/>
                  <c:y val="4.079302141718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7244037022083365E-2"/>
                  <c:y val="-0.29553865307471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1508450280592128E-2"/>
                  <c:y val="-0.2933655747432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0.20209628482315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2.4376243651337746E-2"/>
                  <c:y val="-0.29988480973758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8589059210223254E-2"/>
                  <c:y val="-0.29988480973758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3.1545727078201788E-2"/>
                  <c:y val="-0.31509635805760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4338966853728086E-2"/>
                  <c:y val="-0.32245710480260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2.2942346965964939E-2"/>
                  <c:y val="-0.26076939977180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2.294223406071412E-2"/>
                  <c:y val="-0.26511555643467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Лист1!$A$2:$A$31</c:f>
              <c:numCache>
                <c:formatCode>General</c:formatCode>
                <c:ptCount val="30"/>
                <c:pt idx="1">
                  <c:v>2010</c:v>
                </c:pt>
                <c:pt idx="6">
                  <c:v>2011</c:v>
                </c:pt>
                <c:pt idx="11">
                  <c:v>2012</c:v>
                </c:pt>
                <c:pt idx="16">
                  <c:v>2013</c:v>
                </c:pt>
                <c:pt idx="21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Лист1!$E$2:$E$31</c:f>
              <c:numCache>
                <c:formatCode>General</c:formatCode>
                <c:ptCount val="30"/>
                <c:pt idx="2" formatCode="#,##0.0">
                  <c:v>2513.6</c:v>
                </c:pt>
                <c:pt idx="7" formatCode="#,##0.0">
                  <c:v>3160.1</c:v>
                </c:pt>
                <c:pt idx="12" formatCode="#,##0.0">
                  <c:v>3558.4</c:v>
                </c:pt>
                <c:pt idx="17" formatCode="#,##0.0">
                  <c:v>3614.8</c:v>
                </c:pt>
                <c:pt idx="22" formatCode="#,##0.0">
                  <c:v>3862.4</c:v>
                </c:pt>
                <c:pt idx="27" formatCode="#,##0.0">
                  <c:v>3168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3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8"/>
            <c:invertIfNegative val="0"/>
            <c:bubble3D val="0"/>
          </c:dPt>
          <c:dLbls>
            <c:dLbl>
              <c:idx val="1"/>
              <c:layout>
                <c:manualLayout>
                  <c:x val="4.0478198232983223E-2"/>
                  <c:y val="4.4935002580224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338966853728087E-3"/>
                  <c:y val="-2.825001830861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387874698655885E-3"/>
                  <c:y val="-2.5707516660837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6141248422306448E-2"/>
                  <c:y val="8.9868236065859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0478084402279527E-2"/>
                  <c:y val="1.7974001032089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2.390386164574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022139616545338E-2"/>
                  <c:y val="1.1233750645056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8.6034930174876678E-3"/>
                  <c:y val="-2.3903519428689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7.1694834268640432E-3"/>
                  <c:y val="-2.6076939977180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051512088782681E-16"/>
                  <c:y val="3.0423096640044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003727679760966E-2"/>
                  <c:y val="-3.9115238857241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2.8677933707456174E-3"/>
                  <c:y val="3.0423096640044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Лист1!$A$2:$A$31</c:f>
              <c:numCache>
                <c:formatCode>General</c:formatCode>
                <c:ptCount val="30"/>
                <c:pt idx="1">
                  <c:v>2010</c:v>
                </c:pt>
                <c:pt idx="6">
                  <c:v>2011</c:v>
                </c:pt>
                <c:pt idx="11">
                  <c:v>2012</c:v>
                </c:pt>
                <c:pt idx="16">
                  <c:v>2013</c:v>
                </c:pt>
                <c:pt idx="21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Лист1!$F$2:$F$31</c:f>
              <c:numCache>
                <c:formatCode>General</c:formatCode>
                <c:ptCount val="30"/>
                <c:pt idx="3" formatCode="#,##0.0">
                  <c:v>-161.49999999999955</c:v>
                </c:pt>
                <c:pt idx="8" formatCode="#,##0.0">
                  <c:v>-147.70000000000027</c:v>
                </c:pt>
                <c:pt idx="13" formatCode="#,##0.0">
                  <c:v>-36.200000000000273</c:v>
                </c:pt>
                <c:pt idx="18" formatCode="#,##0.0">
                  <c:v>-141.19999999999982</c:v>
                </c:pt>
                <c:pt idx="23" formatCode="#,##0.0">
                  <c:v>-319.40000000000009</c:v>
                </c:pt>
                <c:pt idx="28" formatCode="#,##0.0">
                  <c:v>26.300000000000182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Кредиты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4.3369384276064044E-2"/>
                  <c:y val="-1.1233750645056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478198232983223E-2"/>
                  <c:y val="-1.572725090307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38966853728086E-2"/>
                  <c:y val="2.17306122057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923848169875481E-2"/>
                  <c:y val="-1.348050077406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6260797980552361E-2"/>
                  <c:y val="-1.797400103208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1923848169875481E-2"/>
                  <c:y val="-2.0220751161101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2979623763574599E-2"/>
                  <c:y val="1.0865391657158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8.557180922549824E-3"/>
                  <c:y val="-3.2568091936877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"/>
                  <c:y val="-2.6076939977180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2.1508450280592024E-2"/>
                  <c:y val="1.7384626651453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1.1471173482982469E-2"/>
                  <c:y val="-2.1730783314317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Лист1!$A$2:$A$31</c:f>
              <c:numCache>
                <c:formatCode>General</c:formatCode>
                <c:ptCount val="30"/>
                <c:pt idx="1">
                  <c:v>2010</c:v>
                </c:pt>
                <c:pt idx="6">
                  <c:v>2011</c:v>
                </c:pt>
                <c:pt idx="11">
                  <c:v>2012</c:v>
                </c:pt>
                <c:pt idx="16">
                  <c:v>2013</c:v>
                </c:pt>
                <c:pt idx="21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Лист1!$G$2:$G$31</c:f>
              <c:numCache>
                <c:formatCode>General</c:formatCode>
                <c:ptCount val="30"/>
                <c:pt idx="4" formatCode="#,##0.0">
                  <c:v>122</c:v>
                </c:pt>
                <c:pt idx="14" formatCode="#,##0.0">
                  <c:v>120</c:v>
                </c:pt>
                <c:pt idx="19" formatCode="#,##0.0">
                  <c:v>-99</c:v>
                </c:pt>
                <c:pt idx="24" formatCode="#,##0.0">
                  <c:v>19</c:v>
                </c:pt>
                <c:pt idx="29" formatCode="#,##0.0">
                  <c:v>-40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Средства от продажи акций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Pt>
            <c:idx val="19"/>
            <c:invertIfNegative val="0"/>
            <c:bubble3D val="0"/>
          </c:dPt>
          <c:dLbls>
            <c:dLbl>
              <c:idx val="4"/>
              <c:layout>
                <c:manualLayout>
                  <c:x val="-1.2905070168355277E-2"/>
                  <c:y val="-2.8250018308612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5810140336710554E-2"/>
                  <c:y val="-3.259617497147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4376243651337746E-2"/>
                  <c:y val="-2.3904032754279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5810140336710554E-2"/>
                  <c:y val="-4.128848829720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Лист1!$A$2:$A$31</c:f>
              <c:numCache>
                <c:formatCode>General</c:formatCode>
                <c:ptCount val="30"/>
                <c:pt idx="1">
                  <c:v>2010</c:v>
                </c:pt>
                <c:pt idx="6">
                  <c:v>2011</c:v>
                </c:pt>
                <c:pt idx="11">
                  <c:v>2012</c:v>
                </c:pt>
                <c:pt idx="16">
                  <c:v>2013</c:v>
                </c:pt>
                <c:pt idx="21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Лист1!$H$2:$H$31</c:f>
              <c:numCache>
                <c:formatCode>General</c:formatCode>
                <c:ptCount val="30"/>
                <c:pt idx="4" formatCode="#,##0.0">
                  <c:v>8.3000000000000007</c:v>
                </c:pt>
                <c:pt idx="9" formatCode="#,##0.0">
                  <c:v>168.1</c:v>
                </c:pt>
                <c:pt idx="14" formatCode="#,##0.0">
                  <c:v>79.400000000000006</c:v>
                </c:pt>
                <c:pt idx="19" formatCode="#,##0.0">
                  <c:v>209.6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Изменение остатков средств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9"/>
            <c:invertIfNegative val="0"/>
            <c:bubble3D val="0"/>
          </c:dPt>
          <c:dLbls>
            <c:dLbl>
              <c:idx val="4"/>
              <c:layout>
                <c:manualLayout>
                  <c:x val="3.5847417134320214E-2"/>
                  <c:y val="1.0865220548628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8640656909846513E-2"/>
                  <c:y val="-1.5211377211492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2575604439134051E-17"/>
                  <c:y val="-3.0423096640044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2.4376243651337746E-2"/>
                  <c:y val="-2.390386164574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2.4376130746086931E-2"/>
                  <c:y val="-4.3461566628634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1.7206760224473705E-2"/>
                  <c:y val="-3.0423096640044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Лист1!$A$2:$A$31</c:f>
              <c:numCache>
                <c:formatCode>General</c:formatCode>
                <c:ptCount val="30"/>
                <c:pt idx="1">
                  <c:v>2010</c:v>
                </c:pt>
                <c:pt idx="6">
                  <c:v>2011</c:v>
                </c:pt>
                <c:pt idx="11">
                  <c:v>2012</c:v>
                </c:pt>
                <c:pt idx="16">
                  <c:v>2013</c:v>
                </c:pt>
                <c:pt idx="21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Лист1!$I$2:$I$31</c:f>
              <c:numCache>
                <c:formatCode>General</c:formatCode>
                <c:ptCount val="30"/>
                <c:pt idx="4" formatCode="#,##0.0">
                  <c:v>31.2</c:v>
                </c:pt>
                <c:pt idx="9" formatCode="#,##0.0">
                  <c:v>-20.399999999999999</c:v>
                </c:pt>
                <c:pt idx="14" formatCode="#,##0.0">
                  <c:v>-163.19999999999999</c:v>
                </c:pt>
                <c:pt idx="19" formatCode="#,##0.0">
                  <c:v>30.6</c:v>
                </c:pt>
                <c:pt idx="24" formatCode="#,##0.0">
                  <c:v>300.39999999999998</c:v>
                </c:pt>
                <c:pt idx="29" formatCode="#,##0.0">
                  <c:v>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gapDepth val="52"/>
        <c:shape val="cylinder"/>
        <c:axId val="117160960"/>
        <c:axId val="115888896"/>
        <c:axId val="0"/>
      </c:bar3DChart>
      <c:catAx>
        <c:axId val="117160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5888896"/>
        <c:crosses val="autoZero"/>
        <c:auto val="1"/>
        <c:lblAlgn val="ctr"/>
        <c:lblOffset val="50"/>
        <c:noMultiLvlLbl val="0"/>
      </c:catAx>
      <c:valAx>
        <c:axId val="115888896"/>
        <c:scaling>
          <c:orientation val="minMax"/>
          <c:max val="4000"/>
          <c:min val="-500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none"/>
        <c:minorTickMark val="none"/>
        <c:tickLblPos val="nextTo"/>
        <c:crossAx val="117160960"/>
        <c:crosses val="autoZero"/>
        <c:crossBetween val="between"/>
        <c:majorUnit val="500"/>
        <c:minorUnit val="500"/>
      </c:valAx>
    </c:plotArea>
    <c:legend>
      <c:legendPos val="b"/>
      <c:layout>
        <c:manualLayout>
          <c:xMode val="edge"/>
          <c:yMode val="edge"/>
          <c:x val="3.0199041504348979E-2"/>
          <c:y val="0.76516217114238461"/>
          <c:w val="0.83008227580448057"/>
          <c:h val="0.23483782885761537"/>
        </c:manualLayout>
      </c:layout>
      <c:overlay val="0"/>
      <c:spPr>
        <a:noFill/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aseline="0">
          <a:latin typeface="Tahoma" panose="020B060403050404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3836077707253"/>
          <c:y val="5.2025355859864127E-2"/>
          <c:w val="0.87245523572031169"/>
          <c:h val="0.619113986261071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Исполнение/ План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98437355972407E-2"/>
                  <c:y val="2.5423923912401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8984281382047E-2"/>
                  <c:y val="7.627177173720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79453074590334E-2"/>
                  <c:y val="1.0169569564960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079453074590334E-2"/>
                  <c:y val="1.27119619562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918593620375144E-2"/>
                  <c:y val="1.0169569564960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1.7796546550303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#,##0.0_р_.</c:formatCode>
                <c:ptCount val="8"/>
                <c:pt idx="0">
                  <c:v>1476.2</c:v>
                </c:pt>
                <c:pt idx="1">
                  <c:v>1756.8</c:v>
                </c:pt>
                <c:pt idx="2">
                  <c:v>1885.2</c:v>
                </c:pt>
                <c:pt idx="3">
                  <c:v>1973.3</c:v>
                </c:pt>
                <c:pt idx="4">
                  <c:v>1636.5</c:v>
                </c:pt>
                <c:pt idx="5">
                  <c:v>1428.1</c:v>
                </c:pt>
                <c:pt idx="6">
                  <c:v>1415.5</c:v>
                </c:pt>
                <c:pt idx="7">
                  <c:v>1406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7358515488173762E-2"/>
                  <c:y val="1.016916918820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038749884777904E-2"/>
                  <c:y val="1.5254354347440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678281091569623E-2"/>
                  <c:y val="1.27119619562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98437355972435E-2"/>
                  <c:y val="-5.0847847824803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397265372951666E-2"/>
                  <c:y val="3.3051101086122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798437355972383E-2"/>
                  <c:y val="1.0169569564960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798437355972487E-2"/>
                  <c:y val="1.01693693765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678281091569727E-2"/>
                  <c:y val="1.525415415906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Лист1!$C$2:$C$9</c:f>
              <c:numCache>
                <c:formatCode>#,##0.0_р_.</c:formatCode>
                <c:ptCount val="8"/>
                <c:pt idx="0">
                  <c:v>852.5</c:v>
                </c:pt>
                <c:pt idx="1">
                  <c:v>928.5</c:v>
                </c:pt>
                <c:pt idx="2">
                  <c:v>1074.8</c:v>
                </c:pt>
                <c:pt idx="3">
                  <c:v>1259.9000000000001</c:v>
                </c:pt>
                <c:pt idx="4">
                  <c:v>888.8</c:v>
                </c:pt>
                <c:pt idx="5">
                  <c:v>799.8</c:v>
                </c:pt>
                <c:pt idx="6">
                  <c:v>813.7</c:v>
                </c:pt>
                <c:pt idx="7">
                  <c:v>828.3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5839140545784811E-2"/>
                  <c:y val="1.5254354347440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478671752576526E-2"/>
                  <c:y val="5.0847847824803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98828016979287E-2"/>
                  <c:y val="1.0169569564960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918593620375144E-2"/>
                  <c:y val="1.0169569564960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395312067917146E-3"/>
                  <c:y val="0.11949244238828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718984281382047E-2"/>
                  <c:y val="1.779674673868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918593620375144E-2"/>
                  <c:y val="7.6271771737204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Лист1!$D$2:$D$9</c:f>
              <c:numCache>
                <c:formatCode>#,##0.0_р_.</c:formatCode>
                <c:ptCount val="8"/>
                <c:pt idx="0">
                  <c:v>169.2</c:v>
                </c:pt>
                <c:pt idx="1">
                  <c:v>224.8</c:v>
                </c:pt>
                <c:pt idx="2">
                  <c:v>252.4</c:v>
                </c:pt>
                <c:pt idx="3">
                  <c:v>196.9</c:v>
                </c:pt>
                <c:pt idx="4">
                  <c:v>212.2</c:v>
                </c:pt>
                <c:pt idx="5">
                  <c:v>72.099999999999994</c:v>
                </c:pt>
                <c:pt idx="6">
                  <c:v>36.9</c:v>
                </c:pt>
                <c:pt idx="7">
                  <c:v>12.5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Ожидаемое исполнение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1.7279062413583429E-2"/>
                  <c:y val="1.5254354347440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  <c:pt idx="4" formatCode="#,##0.0_р_.">
                  <c:v>1443.2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НДФЛ ожидаемое исполнение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2.4478668977193002E-2"/>
                  <c:y val="7.6348779654547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Лист1!$F$2:$F$9</c:f>
              <c:numCache>
                <c:formatCode>General</c:formatCode>
                <c:ptCount val="8"/>
                <c:pt idx="4" formatCode="#,##0.0_р_.">
                  <c:v>788.9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продажи материальных и нематериальных активов (ожидаемое исполнение)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dLbl>
              <c:idx val="4"/>
              <c:layout>
                <c:manualLayout>
                  <c:x val="2.1598828016979287E-2"/>
                  <c:y val="9.406851847588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Лист1!$G$2:$G$9</c:f>
              <c:numCache>
                <c:formatCode>General</c:formatCode>
                <c:ptCount val="8"/>
                <c:pt idx="4" formatCode="#,##0.0_р_.">
                  <c:v>127.6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2618880"/>
        <c:axId val="112632960"/>
        <c:axId val="0"/>
      </c:bar3DChart>
      <c:catAx>
        <c:axId val="11261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ahoma" panose="020B0604030504040204" pitchFamily="34" charset="0"/>
              </a:defRPr>
            </a:pPr>
            <a:endParaRPr lang="ru-RU"/>
          </a:p>
        </c:txPr>
        <c:crossAx val="112632960"/>
        <c:crosses val="autoZero"/>
        <c:auto val="1"/>
        <c:lblAlgn val="ctr"/>
        <c:lblOffset val="250"/>
        <c:noMultiLvlLbl val="0"/>
      </c:catAx>
      <c:valAx>
        <c:axId val="1126329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112618880"/>
        <c:crosses val="autoZero"/>
        <c:crossBetween val="between"/>
        <c:majorUnit val="2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762508924397639"/>
          <c:y val="0.73863485539893037"/>
          <c:w val="0.85971192719029421"/>
          <c:h val="0.26136504589431903"/>
        </c:manualLayout>
      </c:layout>
      <c:overlay val="0"/>
      <c:txPr>
        <a:bodyPr/>
        <a:lstStyle/>
        <a:p>
          <a:pPr>
            <a:defRPr sz="14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06239146601327"/>
          <c:y val="4.573571911923207E-2"/>
          <c:w val="0.83345957055822628"/>
          <c:h val="0.816243721837544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7.1370567940671082E-3"/>
                  <c:y val="-8.4997249301617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179661041246314E-2"/>
                  <c:y val="2.1249312325404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757328038820059E-2"/>
                  <c:y val="4.2498624650808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719959801339654E-2"/>
                  <c:y val="4.2498624650808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 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3736.2</c:v>
                </c:pt>
                <c:pt idx="1">
                  <c:v>3194.3</c:v>
                </c:pt>
                <c:pt idx="2">
                  <c:v>3029</c:v>
                </c:pt>
                <c:pt idx="3">
                  <c:v>3090.3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Ожидаемое исполнение доходов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8.5316721476224287E-3"/>
                  <c:y val="1.062448884528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84811546347351E-2"/>
                  <c:y val="4.2498624650808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047619261259887E-2"/>
                  <c:y val="6.374793697621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378664019410029E-2"/>
                  <c:y val="4.2498624650808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 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_-* #,##0.0_р_._-;\-* #,##0.0_р_._-;_-* &quot;-&quot;??_р_._-;_-@_-">
                  <c:v>3543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3.2713547061079234E-2"/>
                  <c:y val="4.0374028053107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 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33660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 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Лист1!$E$2:$E$5</c:f>
              <c:numCache>
                <c:formatCode>_-* #,##0.0_р_._-;\-* #,##0.0_р_._-;_-* "-"??_р_._-;_-@_-</c:formatCode>
                <c:ptCount val="4"/>
                <c:pt idx="0">
                  <c:v>4484</c:v>
                </c:pt>
                <c:pt idx="1">
                  <c:v>3168</c:v>
                </c:pt>
                <c:pt idx="2">
                  <c:v>3029</c:v>
                </c:pt>
                <c:pt idx="3">
                  <c:v>3090.3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Ожидаемое исполнение расходов</c:v>
                </c:pt>
              </c:strCache>
            </c:strRef>
          </c:tx>
          <c:spPr>
            <a:solidFill>
              <a:srgbClr val="9900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2800997021836284E-2"/>
                  <c:y val="6.374793697621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 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 formatCode="_-* #,##0.0_р_._-;\-* #,##0.0_р_._-;_-* &quot;-&quot;??_р_._-;_-@_-">
                  <c:v>3862.4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Дефицит (-) /Профицит (+)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3.7006097095915978E-2"/>
                  <c:y val="2.549984406016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 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Лист1!$G$2:$G$5</c:f>
              <c:numCache>
                <c:formatCode>_-* #,##0.0_р_._-;\-* #,##0.0_р_._-;_-* "-"??_р_._-;_-@_-</c:formatCode>
                <c:ptCount val="4"/>
                <c:pt idx="0">
                  <c:v>-747.8</c:v>
                </c:pt>
                <c:pt idx="1">
                  <c:v>26.3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Ожидаемый дефицит (-)/профицит (+)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3.1291326053377581E-2"/>
                  <c:y val="2.5499342107905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 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 formatCode="_-* #,##0.0_р_._-;\-* #,##0.0_р_._-;_-* &quot;-&quot;??_р_._-;_-@_-">
                  <c:v>-319.39999999999998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00320"/>
        <c:axId val="117810304"/>
        <c:axId val="0"/>
      </c:bar3DChart>
      <c:catAx>
        <c:axId val="11780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810304"/>
        <c:crosses val="autoZero"/>
        <c:auto val="1"/>
        <c:lblAlgn val="ctr"/>
        <c:lblOffset val="950"/>
        <c:noMultiLvlLbl val="0"/>
      </c:catAx>
      <c:valAx>
        <c:axId val="117810304"/>
        <c:scaling>
          <c:orientation val="minMax"/>
          <c:max val="4500"/>
        </c:scaling>
        <c:delete val="0"/>
        <c:axPos val="l"/>
        <c:majorGridlines>
          <c:spPr>
            <a:ln>
              <a:noFill/>
            </a:ln>
          </c:spPr>
        </c:majorGridlines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800320"/>
        <c:crosses val="autoZero"/>
        <c:crossBetween val="between"/>
        <c:majorUnit val="500"/>
        <c:minorUnit val="250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162685552859718"/>
          <c:y val="0.87727685544979606"/>
          <c:w val="0.60082964370079095"/>
          <c:h val="0.12146281324303242"/>
        </c:manualLayout>
      </c:layout>
      <c:overlay val="0"/>
      <c:txPr>
        <a:bodyPr/>
        <a:lstStyle/>
        <a:p>
          <a:pPr>
            <a:defRPr sz="12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000" b="1" i="0" u="none" strike="noStrike" kern="1200" baseline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r>
              <a:rPr lang="ru-RU" dirty="0" smtClean="0"/>
              <a:t>2016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8250155667458138"/>
          <c:y val="1.45537054650882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109507212376924E-2"/>
          <c:y val="0.1368038764042798"/>
          <c:w val="0.80527292833096065"/>
          <c:h val="0.476223599922074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001732365654461"/>
                  <c:y val="-1.93264422874910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prstClr val="black"/>
                    </a:solidFill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 доходы - 1 179,5 млн. руб.</c:v>
                </c:pt>
                <c:pt idx="1">
                  <c:v>Неналоговые  доходы - 236,1 млн. руб.</c:v>
                </c:pt>
                <c:pt idx="2">
                  <c:v>Безвозмездные поступления - 1 613,4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0.38900000000000001</c:v>
                </c:pt>
                <c:pt idx="1">
                  <c:v>7.8E-2</c:v>
                </c:pt>
                <c:pt idx="2">
                  <c:v>0.53300000000000003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4.2675490836935434E-2"/>
          <c:y val="0.65974410689524765"/>
          <c:w val="0.9310554641215576"/>
          <c:h val="0.32570218763966402"/>
        </c:manualLayout>
      </c:layout>
      <c:overlay val="0"/>
      <c:txPr>
        <a:bodyPr/>
        <a:lstStyle/>
        <a:p>
          <a:pPr>
            <a:defRPr lang="ru-RU" sz="1800" b="0" i="0" u="none" strike="noStrike" kern="1200" spc="-1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ctr" rtl="0">
        <a:defRPr lang="ru-RU" sz="2000" b="1" i="0" u="none" strike="noStrike" kern="1200" baseline="0">
          <a:solidFill>
            <a:prstClr val="black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dirty="0" smtClean="0"/>
              <a:t>2015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550738475941821"/>
          <c:y val="0.13900492593782279"/>
          <c:w val="0.78529520737108216"/>
          <c:h val="0.47045995295258136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2015год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0.21284985382022681"/>
                  <c:y val="6.77763651156662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420110185718751"/>
                  <c:y val="-7.4940485150978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648535409024041"/>
                  <c:y val="-3.22509477765959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0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- 1 154,6 млн. руб.</c:v>
                </c:pt>
                <c:pt idx="1">
                  <c:v>Неналоговые доходы - 273,5 млн. руб.</c:v>
                </c:pt>
                <c:pt idx="2">
                  <c:v>Безвозмездные поступления - 1 766,2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0.36099999999999999</c:v>
                </c:pt>
                <c:pt idx="1">
                  <c:v>8.5999999999999993E-2</c:v>
                </c:pt>
                <c:pt idx="2">
                  <c:v>0.55300000000000005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egendEntry>
        <c:idx val="0"/>
        <c:txPr>
          <a:bodyPr/>
          <a:lstStyle/>
          <a:p>
            <a:pPr>
              <a:defRPr sz="1600" spc="-100" baseline="0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600" b="0" i="0" u="none" strike="noStrike" kern="1200" spc="-100" baseline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1600" b="0" i="0" u="none" strike="noStrike" kern="1200" spc="-100" baseline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4149458761754388E-2"/>
          <c:y val="0.65388247869228455"/>
          <c:w val="0.87170075946488601"/>
          <c:h val="0.33170687149709632"/>
        </c:manualLayout>
      </c:layout>
      <c:overlay val="0"/>
      <c:txPr>
        <a:bodyPr/>
        <a:lstStyle/>
        <a:p>
          <a:pPr>
            <a:defRPr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000" b="1" i="0" u="none" strike="noStrike" kern="1200" baseline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r>
              <a:rPr lang="ru-RU" dirty="0" smtClean="0"/>
              <a:t>2017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38906488401771E-2"/>
          <c:y val="0.14179905696843315"/>
          <c:w val="0.81695217207666648"/>
          <c:h val="0.48807247880038079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0.1841838095790693"/>
                  <c:y val="5.97282374202424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88027087222451"/>
                  <c:y val="-7.41475417582340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186942159100964"/>
                  <c:y val="-3.16956286993306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prstClr val="black"/>
                    </a:solidFill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- 1 199,2 млн. руб.</c:v>
                </c:pt>
                <c:pt idx="1">
                  <c:v>Неналоговые доходы - 206,8 млн. руб.</c:v>
                </c:pt>
                <c:pt idx="2">
                  <c:v>Безвозмездные поступления - 1 684,3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0.38800000000000001</c:v>
                </c:pt>
                <c:pt idx="1">
                  <c:v>6.7000000000000004E-2</c:v>
                </c:pt>
                <c:pt idx="2">
                  <c:v>0.54500000000000004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 algn="just" rtl="0">
              <a:defRPr lang="ru-RU" sz="1800" b="0" i="0" u="none" strike="noStrike" kern="1200" spc="-1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 rtl="0">
              <a:defRPr lang="ru-RU" sz="1800" b="0" i="0" u="none" strike="noStrike" kern="1200" spc="-1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just" rtl="0">
              <a:defRPr lang="ru-RU" sz="1800" b="0" i="0" u="none" strike="noStrike" kern="1200" spc="-1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0984340287081461E-2"/>
          <c:y val="0.6688526851204023"/>
          <c:w val="0.91849372875507651"/>
          <c:h val="0.31698320902874383"/>
        </c:manualLayout>
      </c:layout>
      <c:overlay val="0"/>
      <c:txPr>
        <a:bodyPr/>
        <a:lstStyle/>
        <a:p>
          <a:pPr algn="ctr" rtl="0">
            <a:defRPr lang="ru-RU" sz="1800" b="0" i="0" u="none" strike="noStrike" kern="1200" spc="-1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2015 </a:t>
            </a: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9017466473765888"/>
          <c:y val="1.149568450193453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44107531634196"/>
          <c:y val="0.12988711418853502"/>
          <c:w val="0.87150540490036599"/>
          <c:h val="0.42693686895933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8,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2435130893580965E-2"/>
                  <c:y val="9.970288634008542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 i="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Обшегосударственные  вопросы - 254,9   млн. руб.</c:v>
                </c:pt>
                <c:pt idx="1">
                  <c:v>Национальная безопасность - 33,1   млн. руб.</c:v>
                </c:pt>
                <c:pt idx="2">
                  <c:v>Национальная экономика - 230,4   млн. руб.</c:v>
                </c:pt>
                <c:pt idx="3">
                  <c:v>Жилищно - коммунальное хозяйство - 429,3   млн. руб.</c:v>
                </c:pt>
                <c:pt idx="4">
                  <c:v>Образование - 1 848,4   млн. руб.</c:v>
                </c:pt>
                <c:pt idx="5">
                  <c:v>Культура - 176,5   млн. руб.</c:v>
                </c:pt>
                <c:pt idx="6">
                  <c:v>Социальная политика - 89,7   млн. руб.</c:v>
                </c:pt>
                <c:pt idx="7">
                  <c:v>Физическая культура и спорт - 63,3   млн. руб.</c:v>
                </c:pt>
                <c:pt idx="8">
                  <c:v>Обслуживание муниципального долга - 42,4   млн. руб.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0.0">
                  <c:v>254.9</c:v>
                </c:pt>
                <c:pt idx="1">
                  <c:v>33.1</c:v>
                </c:pt>
                <c:pt idx="2">
                  <c:v>230.4</c:v>
                </c:pt>
                <c:pt idx="3">
                  <c:v>429.3</c:v>
                </c:pt>
                <c:pt idx="4">
                  <c:v>1848.4</c:v>
                </c:pt>
                <c:pt idx="5">
                  <c:v>176.5</c:v>
                </c:pt>
                <c:pt idx="6">
                  <c:v>89.7</c:v>
                </c:pt>
                <c:pt idx="7">
                  <c:v>63.3</c:v>
                </c:pt>
                <c:pt idx="8">
                  <c:v>42.4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589853942212338E-2"/>
          <c:y val="0.51719573367087801"/>
          <c:w val="0.92776831017783046"/>
          <c:h val="0.46900944492680052"/>
        </c:manualLayout>
      </c:layout>
      <c:overlay val="0"/>
      <c:txPr>
        <a:bodyPr/>
        <a:lstStyle/>
        <a:p>
          <a:pPr>
            <a:defRPr sz="1000" spc="-100" baseline="0">
              <a:latin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0.12295</cdr:x>
      <cdr:y>0.73277</cdr:y>
    </cdr:from>
    <cdr:to>
      <cdr:x>0.2295</cdr:x>
      <cdr:y>0.78178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0120" y="4142078"/>
          <a:ext cx="936039" cy="277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2010 год</a:t>
          </a:r>
        </a:p>
      </cdr:txBody>
    </cdr:sp>
  </cdr:relSizeAnchor>
  <cdr:relSizeAnchor xmlns:cdr="http://schemas.openxmlformats.org/drawingml/2006/chartDrawing">
    <cdr:from>
      <cdr:x>0.31097</cdr:x>
      <cdr:y>0.73524</cdr:y>
    </cdr:from>
    <cdr:to>
      <cdr:x>0.42781</cdr:x>
      <cdr:y>0.78425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31905" y="4156004"/>
          <a:ext cx="1026437" cy="277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2011 год</a:t>
          </a:r>
        </a:p>
      </cdr:txBody>
    </cdr:sp>
  </cdr:relSizeAnchor>
  <cdr:relSizeAnchor xmlns:cdr="http://schemas.openxmlformats.org/drawingml/2006/chartDrawing">
    <cdr:from>
      <cdr:x>0.48361</cdr:x>
      <cdr:y>0.73524</cdr:y>
    </cdr:from>
    <cdr:to>
      <cdr:x>0.60448</cdr:x>
      <cdr:y>0.78425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248472" y="4156004"/>
          <a:ext cx="1061840" cy="277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2012 год</a:t>
          </a:r>
        </a:p>
      </cdr:txBody>
    </cdr:sp>
  </cdr:relSizeAnchor>
  <cdr:relSizeAnchor xmlns:cdr="http://schemas.openxmlformats.org/drawingml/2006/chartDrawing">
    <cdr:from>
      <cdr:x>0.67003</cdr:x>
      <cdr:y>0.73524</cdr:y>
    </cdr:from>
    <cdr:to>
      <cdr:x>0.78479</cdr:x>
      <cdr:y>0.78425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886166" y="4156004"/>
          <a:ext cx="1008164" cy="277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2013 год</a:t>
          </a:r>
        </a:p>
      </cdr:txBody>
    </cdr:sp>
  </cdr:relSizeAnchor>
  <cdr:relSizeAnchor xmlns:cdr="http://schemas.openxmlformats.org/drawingml/2006/chartDrawing">
    <cdr:from>
      <cdr:x>0.81967</cdr:x>
      <cdr:y>0.73524</cdr:y>
    </cdr:from>
    <cdr:to>
      <cdr:x>0.96721</cdr:x>
      <cdr:y>0.81692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200800" y="4156004"/>
          <a:ext cx="1296136" cy="4617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10 месяцев 2014 года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0.11999</cdr:x>
      <cdr:y>0.049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0" y="-1031180"/>
          <a:ext cx="1054109" cy="276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млн. руб.</a:t>
          </a:r>
        </a:p>
      </cdr:txBody>
    </cdr:sp>
  </cdr:relSizeAnchor>
  <cdr:relSizeAnchor xmlns:cdr="http://schemas.openxmlformats.org/drawingml/2006/chartDrawing">
    <cdr:from>
      <cdr:x>0.09125</cdr:x>
      <cdr:y>0.17565</cdr:y>
    </cdr:from>
    <cdr:to>
      <cdr:x>0.20156</cdr:x>
      <cdr:y>0.22466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801611" y="992893"/>
          <a:ext cx="96909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ahoma" pitchFamily="34" charset="0"/>
              <a:cs typeface="Tahoma" pitchFamily="34" charset="0"/>
            </a:rPr>
            <a:t>11 655,1</a:t>
          </a:r>
        </a:p>
      </cdr:txBody>
    </cdr:sp>
  </cdr:relSizeAnchor>
  <cdr:relSizeAnchor xmlns:cdr="http://schemas.openxmlformats.org/drawingml/2006/chartDrawing">
    <cdr:from>
      <cdr:x>0.8333</cdr:x>
      <cdr:y>0.07035</cdr:y>
    </cdr:from>
    <cdr:to>
      <cdr:x>0.93858</cdr:x>
      <cdr:y>0.11935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320520" y="397661"/>
          <a:ext cx="92490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ahoma" pitchFamily="34" charset="0"/>
              <a:cs typeface="Tahoma" pitchFamily="34" charset="0"/>
            </a:rPr>
            <a:t>14 386,7</a:t>
          </a:r>
        </a:p>
      </cdr:txBody>
    </cdr:sp>
  </cdr:relSizeAnchor>
  <cdr:relSizeAnchor xmlns:cdr="http://schemas.openxmlformats.org/drawingml/2006/chartDrawing">
    <cdr:from>
      <cdr:x>0.69268</cdr:x>
      <cdr:y>0.061</cdr:y>
    </cdr:from>
    <cdr:to>
      <cdr:x>0.79924</cdr:x>
      <cdr:y>0.11001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085184" y="344821"/>
          <a:ext cx="936104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ahoma" pitchFamily="34" charset="0"/>
              <a:cs typeface="Tahoma" pitchFamily="34" charset="0"/>
            </a:rPr>
            <a:t>15 624,7</a:t>
          </a:r>
        </a:p>
      </cdr:txBody>
    </cdr:sp>
  </cdr:relSizeAnchor>
  <cdr:relSizeAnchor xmlns:cdr="http://schemas.openxmlformats.org/drawingml/2006/chartDrawing">
    <cdr:from>
      <cdr:x>0.44678</cdr:x>
      <cdr:y>0.09583</cdr:y>
    </cdr:from>
    <cdr:to>
      <cdr:x>0.553</cdr:x>
      <cdr:y>0.14483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924944" y="541690"/>
          <a:ext cx="933148" cy="276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ahoma" pitchFamily="34" charset="0"/>
              <a:cs typeface="Tahoma" pitchFamily="34" charset="0"/>
            </a:rPr>
            <a:t>13 815,2</a:t>
          </a:r>
        </a:p>
      </cdr:txBody>
    </cdr:sp>
  </cdr:relSizeAnchor>
  <cdr:relSizeAnchor xmlns:cdr="http://schemas.openxmlformats.org/drawingml/2006/chartDrawing">
    <cdr:from>
      <cdr:x>0.26404</cdr:x>
      <cdr:y>0.16291</cdr:y>
    </cdr:from>
    <cdr:to>
      <cdr:x>0.37846</cdr:x>
      <cdr:y>0.21192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319573" y="920885"/>
          <a:ext cx="100516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ahoma" pitchFamily="34" charset="0"/>
              <a:cs typeface="Tahoma" pitchFamily="34" charset="0"/>
            </a:rPr>
            <a:t>11 880,7</a:t>
          </a:r>
        </a:p>
      </cdr:txBody>
    </cdr:sp>
  </cdr:relSizeAnchor>
  <cdr:relSizeAnchor xmlns:cdr="http://schemas.openxmlformats.org/drawingml/2006/chartDrawing">
    <cdr:from>
      <cdr:x>0.18448</cdr:x>
      <cdr:y>0.53234</cdr:y>
    </cdr:from>
    <cdr:to>
      <cdr:x>0.27846</cdr:x>
      <cdr:y>0.58135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620688" y="3009117"/>
          <a:ext cx="825612" cy="277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ahoma" pitchFamily="34" charset="0"/>
              <a:cs typeface="Tahoma" pitchFamily="34" charset="0"/>
            </a:rPr>
            <a:t>1 948,8</a:t>
          </a:r>
        </a:p>
      </cdr:txBody>
    </cdr:sp>
  </cdr:relSizeAnchor>
  <cdr:relSizeAnchor xmlns:cdr="http://schemas.openxmlformats.org/drawingml/2006/chartDrawing">
    <cdr:from>
      <cdr:x>0.34958</cdr:x>
      <cdr:y>0.5196</cdr:y>
    </cdr:from>
    <cdr:to>
      <cdr:x>0.44356</cdr:x>
      <cdr:y>0.56861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071041" y="2937109"/>
          <a:ext cx="825612" cy="277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ahoma" pitchFamily="34" charset="0"/>
              <a:cs typeface="Tahoma" pitchFamily="34" charset="0"/>
            </a:rPr>
            <a:t>2 456,3</a:t>
          </a:r>
        </a:p>
      </cdr:txBody>
    </cdr:sp>
  </cdr:relSizeAnchor>
  <cdr:relSizeAnchor xmlns:cdr="http://schemas.openxmlformats.org/drawingml/2006/chartDrawing">
    <cdr:from>
      <cdr:x>0.52055</cdr:x>
      <cdr:y>0.5196</cdr:y>
    </cdr:from>
    <cdr:to>
      <cdr:x>0.61453</cdr:x>
      <cdr:y>0.56861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573016" y="2937109"/>
          <a:ext cx="825612" cy="277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ahoma" pitchFamily="34" charset="0"/>
              <a:cs typeface="Tahoma" pitchFamily="34" charset="0"/>
            </a:rPr>
            <a:t>2 831,9</a:t>
          </a:r>
        </a:p>
      </cdr:txBody>
    </cdr:sp>
  </cdr:relSizeAnchor>
  <cdr:relSizeAnchor xmlns:cdr="http://schemas.openxmlformats.org/drawingml/2006/chartDrawing">
    <cdr:from>
      <cdr:x>0.70088</cdr:x>
      <cdr:y>0.50686</cdr:y>
    </cdr:from>
    <cdr:to>
      <cdr:x>0.79486</cdr:x>
      <cdr:y>0.55587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6157192" y="2865101"/>
          <a:ext cx="825612" cy="277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ahoma" pitchFamily="34" charset="0"/>
              <a:cs typeface="Tahoma" pitchFamily="34" charset="0"/>
            </a:rPr>
            <a:t>3 040,9</a:t>
          </a:r>
        </a:p>
      </cdr:txBody>
    </cdr:sp>
  </cdr:relSizeAnchor>
  <cdr:relSizeAnchor xmlns:cdr="http://schemas.openxmlformats.org/drawingml/2006/chartDrawing">
    <cdr:from>
      <cdr:x>0.87301</cdr:x>
      <cdr:y>0.49412</cdr:y>
    </cdr:from>
    <cdr:to>
      <cdr:x>0.96699</cdr:x>
      <cdr:y>0.54313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7669360" y="2793093"/>
          <a:ext cx="825612" cy="277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ahoma" pitchFamily="34" charset="0"/>
              <a:cs typeface="Tahoma" pitchFamily="34" charset="0"/>
            </a:rPr>
            <a:t>2 627,8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0.11304</cdr:x>
      <cdr:y>0.70716</cdr:y>
    </cdr:from>
    <cdr:to>
      <cdr:x>0.22384</cdr:x>
      <cdr:y>0.7572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62127" y="3914694"/>
          <a:ext cx="94309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2010 год</a:t>
          </a:r>
        </a:p>
      </cdr:txBody>
    </cdr:sp>
  </cdr:relSizeAnchor>
  <cdr:relSizeAnchor xmlns:cdr="http://schemas.openxmlformats.org/drawingml/2006/chartDrawing">
    <cdr:from>
      <cdr:x>0.29139</cdr:x>
      <cdr:y>0.70716</cdr:y>
    </cdr:from>
    <cdr:to>
      <cdr:x>0.40823</cdr:x>
      <cdr:y>0.75617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480199" y="3914694"/>
          <a:ext cx="994499" cy="2713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2011 год</a:t>
          </a:r>
        </a:p>
      </cdr:txBody>
    </cdr:sp>
  </cdr:relSizeAnchor>
  <cdr:relSizeAnchor xmlns:cdr="http://schemas.openxmlformats.org/drawingml/2006/chartDrawing">
    <cdr:from>
      <cdr:x>0.46313</cdr:x>
      <cdr:y>0.70716</cdr:y>
    </cdr:from>
    <cdr:to>
      <cdr:x>0.57966</cdr:x>
      <cdr:y>0.7572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942017" y="3914694"/>
          <a:ext cx="991829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2012 год</a:t>
          </a:r>
        </a:p>
      </cdr:txBody>
    </cdr:sp>
  </cdr:relSizeAnchor>
  <cdr:relSizeAnchor xmlns:cdr="http://schemas.openxmlformats.org/drawingml/2006/chartDrawing">
    <cdr:from>
      <cdr:x>0.65142</cdr:x>
      <cdr:y>0.70716</cdr:y>
    </cdr:from>
    <cdr:to>
      <cdr:x>0.76618</cdr:x>
      <cdr:y>0.75617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544616" y="3914694"/>
          <a:ext cx="976795" cy="2713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2013 год</a:t>
          </a:r>
        </a:p>
      </cdr:txBody>
    </cdr:sp>
  </cdr:relSizeAnchor>
  <cdr:relSizeAnchor xmlns:cdr="http://schemas.openxmlformats.org/drawingml/2006/chartDrawing">
    <cdr:from>
      <cdr:x>0.82061</cdr:x>
      <cdr:y>0.70716</cdr:y>
    </cdr:from>
    <cdr:to>
      <cdr:x>0.96815</cdr:x>
      <cdr:y>0.78884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984776" y="3914694"/>
          <a:ext cx="1255807" cy="4521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10 месяцев 2014 года</a:t>
          </a:r>
        </a:p>
      </cdr:txBody>
    </cdr:sp>
  </cdr:relSizeAnchor>
  <cdr:relSizeAnchor xmlns:cdr="http://schemas.openxmlformats.org/drawingml/2006/chartDrawing">
    <cdr:from>
      <cdr:x>0.05299</cdr:x>
      <cdr:y>0.71237</cdr:y>
    </cdr:from>
    <cdr:to>
      <cdr:x>0.98347</cdr:x>
      <cdr:y>0.71237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461657" y="4171604"/>
          <a:ext cx="810729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0.15583</cdr:x>
      <cdr:y>0.54605</cdr:y>
    </cdr:from>
    <cdr:to>
      <cdr:x>0.21918</cdr:x>
      <cdr:y>0.59622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9248" y="3014449"/>
          <a:ext cx="54035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ahoma" pitchFamily="34" charset="0"/>
              <a:cs typeface="Tahoma" pitchFamily="34" charset="0"/>
            </a:rPr>
            <a:t>16,7</a:t>
          </a:r>
        </a:p>
      </cdr:txBody>
    </cdr:sp>
  </cdr:relSizeAnchor>
  <cdr:relSizeAnchor xmlns:cdr="http://schemas.openxmlformats.org/drawingml/2006/chartDrawing">
    <cdr:from>
      <cdr:x>0.88999</cdr:x>
      <cdr:y>0.533</cdr:y>
    </cdr:from>
    <cdr:to>
      <cdr:x>0.95779</cdr:x>
      <cdr:y>0.58503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591699" y="2942441"/>
          <a:ext cx="578309" cy="2872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ahoma" pitchFamily="34" charset="0"/>
              <a:cs typeface="Tahoma" pitchFamily="34" charset="0"/>
            </a:rPr>
            <a:t>18,3</a:t>
          </a:r>
        </a:p>
      </cdr:txBody>
    </cdr:sp>
  </cdr:relSizeAnchor>
  <cdr:relSizeAnchor xmlns:cdr="http://schemas.openxmlformats.org/drawingml/2006/chartDrawing">
    <cdr:from>
      <cdr:x>0.71298</cdr:x>
      <cdr:y>0.533</cdr:y>
    </cdr:from>
    <cdr:to>
      <cdr:x>0.78078</cdr:x>
      <cdr:y>0.58503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081776" y="2942441"/>
          <a:ext cx="578308" cy="2872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ahoma" pitchFamily="34" charset="0"/>
              <a:cs typeface="Tahoma" pitchFamily="34" charset="0"/>
            </a:rPr>
            <a:t>19,5</a:t>
          </a:r>
        </a:p>
      </cdr:txBody>
    </cdr:sp>
  </cdr:relSizeAnchor>
  <cdr:relSizeAnchor xmlns:cdr="http://schemas.openxmlformats.org/drawingml/2006/chartDrawing">
    <cdr:from>
      <cdr:x>0.52727</cdr:x>
      <cdr:y>0.51996</cdr:y>
    </cdr:from>
    <cdr:to>
      <cdr:x>0.5948</cdr:x>
      <cdr:y>0.57199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497600" y="2870433"/>
          <a:ext cx="576064" cy="2872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ahoma" pitchFamily="34" charset="0"/>
              <a:cs typeface="Tahoma" pitchFamily="34" charset="0"/>
            </a:rPr>
            <a:t>20,5</a:t>
          </a:r>
        </a:p>
      </cdr:txBody>
    </cdr:sp>
  </cdr:relSizeAnchor>
  <cdr:relSizeAnchor xmlns:cdr="http://schemas.openxmlformats.org/drawingml/2006/chartDrawing">
    <cdr:from>
      <cdr:x>0.33525</cdr:x>
      <cdr:y>0.51996</cdr:y>
    </cdr:from>
    <cdr:to>
      <cdr:x>0.40305</cdr:x>
      <cdr:y>0.57199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859730" y="2870433"/>
          <a:ext cx="578309" cy="2872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ahoma" pitchFamily="34" charset="0"/>
              <a:cs typeface="Tahoma" pitchFamily="34" charset="0"/>
            </a:rPr>
            <a:t>20,7</a:t>
          </a:r>
        </a:p>
      </cdr:txBody>
    </cdr:sp>
  </cdr:relSizeAnchor>
  <cdr:relSizeAnchor xmlns:cdr="http://schemas.openxmlformats.org/drawingml/2006/chartDrawing">
    <cdr:from>
      <cdr:x>0.07086</cdr:x>
      <cdr:y>0.00769</cdr:y>
    </cdr:from>
    <cdr:to>
      <cdr:x>0.14407</cdr:x>
      <cdr:y>0.05972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02086" y="40923"/>
          <a:ext cx="622049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ahoma" pitchFamily="34" charset="0"/>
              <a:cs typeface="Tahoma" pitchFamily="34" charset="0"/>
            </a:rPr>
            <a:t>100</a:t>
          </a:r>
        </a:p>
      </cdr:txBody>
    </cdr:sp>
  </cdr:relSizeAnchor>
  <cdr:relSizeAnchor xmlns:cdr="http://schemas.openxmlformats.org/drawingml/2006/chartDrawing">
    <cdr:from>
      <cdr:x>0.80508</cdr:x>
      <cdr:y>0.00769</cdr:y>
    </cdr:from>
    <cdr:to>
      <cdr:x>0.87288</cdr:x>
      <cdr:y>0.05972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840761" y="40923"/>
          <a:ext cx="576064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ahoma" pitchFamily="34" charset="0"/>
              <a:cs typeface="Tahoma" pitchFamily="34" charset="0"/>
            </a:rPr>
            <a:t>100</a:t>
          </a:r>
        </a:p>
      </cdr:txBody>
    </cdr:sp>
  </cdr:relSizeAnchor>
  <cdr:relSizeAnchor xmlns:cdr="http://schemas.openxmlformats.org/drawingml/2006/chartDrawing">
    <cdr:from>
      <cdr:x>0.62712</cdr:x>
      <cdr:y>0.00634</cdr:y>
    </cdr:from>
    <cdr:to>
      <cdr:x>0.68752</cdr:x>
      <cdr:y>0.05838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328591" y="33776"/>
          <a:ext cx="51321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ahoma" pitchFamily="34" charset="0"/>
              <a:cs typeface="Tahoma" pitchFamily="34" charset="0"/>
            </a:rPr>
            <a:t>100</a:t>
          </a:r>
        </a:p>
      </cdr:txBody>
    </cdr:sp>
  </cdr:relSizeAnchor>
  <cdr:relSizeAnchor xmlns:cdr="http://schemas.openxmlformats.org/drawingml/2006/chartDrawing">
    <cdr:from>
      <cdr:x>0.44068</cdr:x>
      <cdr:y>0.01547</cdr:y>
    </cdr:from>
    <cdr:to>
      <cdr:x>0.5</cdr:x>
      <cdr:y>0.0675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3744417" y="82366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ahoma" pitchFamily="34" charset="0"/>
              <a:cs typeface="Tahoma" pitchFamily="34" charset="0"/>
            </a:rPr>
            <a:t>100</a:t>
          </a:r>
        </a:p>
      </cdr:txBody>
    </cdr:sp>
  </cdr:relSizeAnchor>
  <cdr:relSizeAnchor xmlns:cdr="http://schemas.openxmlformats.org/drawingml/2006/chartDrawing">
    <cdr:from>
      <cdr:x>0.25424</cdr:x>
      <cdr:y>0.00769</cdr:y>
    </cdr:from>
    <cdr:to>
      <cdr:x>0.31356</cdr:x>
      <cdr:y>0.05972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2160241" y="40923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ahoma" pitchFamily="34" charset="0"/>
              <a:cs typeface="Tahoma" pitchFamily="34" charset="0"/>
            </a:rPr>
            <a:t>100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0.04387</cdr:x>
      <cdr:y>0.7142</cdr:y>
    </cdr:from>
    <cdr:to>
      <cdr:x>0.13809</cdr:x>
      <cdr:y>0.76159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564" y="4173949"/>
          <a:ext cx="834505" cy="2769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2010 год</a:t>
          </a:r>
        </a:p>
      </cdr:txBody>
    </cdr:sp>
  </cdr:relSizeAnchor>
  <cdr:relSizeAnchor xmlns:cdr="http://schemas.openxmlformats.org/drawingml/2006/chartDrawing">
    <cdr:from>
      <cdr:x>0.19155</cdr:x>
      <cdr:y>0.71912</cdr:y>
    </cdr:from>
    <cdr:to>
      <cdr:x>0.31097</cdr:x>
      <cdr:y>0.76651</cdr:y>
    </cdr:to>
    <cdr:sp macro="" textlink="">
      <cdr:nvSpPr>
        <cdr:cNvPr id="5" name="TextBox 1"/>
        <cdr:cNvSpPr txBox="1"/>
      </cdr:nvSpPr>
      <cdr:spPr>
        <a:xfrm xmlns:a="http://schemas.openxmlformats.org/drawingml/2006/main" flipH="1">
          <a:off x="1696583" y="4202688"/>
          <a:ext cx="105767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2011 год</a:t>
          </a:r>
        </a:p>
      </cdr:txBody>
    </cdr:sp>
  </cdr:relSizeAnchor>
  <cdr:relSizeAnchor xmlns:cdr="http://schemas.openxmlformats.org/drawingml/2006/chartDrawing">
    <cdr:from>
      <cdr:x>0.35463</cdr:x>
      <cdr:y>0.71912</cdr:y>
    </cdr:from>
    <cdr:to>
      <cdr:x>0.4755</cdr:x>
      <cdr:y>0.76813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166488" y="4211680"/>
          <a:ext cx="1079248" cy="287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2012 год</a:t>
          </a:r>
        </a:p>
      </cdr:txBody>
    </cdr:sp>
  </cdr:relSizeAnchor>
  <cdr:relSizeAnchor xmlns:cdr="http://schemas.openxmlformats.org/drawingml/2006/chartDrawing">
    <cdr:from>
      <cdr:x>0.52489</cdr:x>
      <cdr:y>0.71912</cdr:y>
    </cdr:from>
    <cdr:to>
      <cdr:x>0.63965</cdr:x>
      <cdr:y>0.76813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648911" y="4202688"/>
          <a:ext cx="1016427" cy="2864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2013 год</a:t>
          </a:r>
        </a:p>
      </cdr:txBody>
    </cdr:sp>
  </cdr:relSizeAnchor>
  <cdr:relSizeAnchor xmlns:cdr="http://schemas.openxmlformats.org/drawingml/2006/chartDrawing">
    <cdr:from>
      <cdr:x>0.67936</cdr:x>
      <cdr:y>0.71912</cdr:y>
    </cdr:from>
    <cdr:to>
      <cdr:x>0.8269</cdr:x>
      <cdr:y>0.79811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017063" y="4202688"/>
          <a:ext cx="1306759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 2014 год (ожидаемое)</a:t>
          </a:r>
        </a:p>
      </cdr:txBody>
    </cdr:sp>
  </cdr:relSizeAnchor>
  <cdr:relSizeAnchor xmlns:cdr="http://schemas.openxmlformats.org/drawingml/2006/chartDrawing">
    <cdr:from>
      <cdr:x>0.00813</cdr:x>
      <cdr:y>0.01449</cdr:y>
    </cdr:from>
    <cdr:to>
      <cdr:x>0.13008</cdr:x>
      <cdr:y>0.06189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2008" y="84712"/>
          <a:ext cx="1080110" cy="2770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млн. руб.</a:t>
          </a:r>
        </a:p>
      </cdr:txBody>
    </cdr:sp>
  </cdr:relSizeAnchor>
  <cdr:relSizeAnchor xmlns:cdr="http://schemas.openxmlformats.org/drawingml/2006/chartDrawing">
    <cdr:from>
      <cdr:x>0.85065</cdr:x>
      <cdr:y>0.71912</cdr:y>
    </cdr:from>
    <cdr:to>
      <cdr:x>0.96541</cdr:x>
      <cdr:y>0.76813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7534230" y="4202688"/>
          <a:ext cx="1016427" cy="2864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2015 год</a:t>
          </a:r>
        </a:p>
      </cdr:txBody>
    </cdr:sp>
  </cdr:relSizeAnchor>
  <cdr:relSizeAnchor xmlns:cdr="http://schemas.openxmlformats.org/drawingml/2006/chartDrawing">
    <cdr:from>
      <cdr:x>0.00813</cdr:x>
      <cdr:y>0.23367</cdr:y>
    </cdr:from>
    <cdr:to>
      <cdr:x>0.07767</cdr:x>
      <cdr:y>0.2758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1365637"/>
          <a:ext cx="615874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ahoma" pitchFamily="34" charset="0"/>
              <a:cs typeface="Tahoma" pitchFamily="34" charset="0"/>
            </a:rPr>
            <a:t>2 352,1</a:t>
          </a:r>
        </a:p>
      </cdr:txBody>
    </cdr:sp>
  </cdr:relSizeAnchor>
  <cdr:relSizeAnchor xmlns:cdr="http://schemas.openxmlformats.org/drawingml/2006/chartDrawing">
    <cdr:from>
      <cdr:x>0.16797</cdr:x>
      <cdr:y>0.1351</cdr:y>
    </cdr:from>
    <cdr:to>
      <cdr:x>0.23751</cdr:x>
      <cdr:y>0.17723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87751" y="789573"/>
          <a:ext cx="615874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ahoma" pitchFamily="34" charset="0"/>
              <a:cs typeface="Tahoma" pitchFamily="34" charset="0"/>
            </a:rPr>
            <a:t>3 012,4</a:t>
          </a:r>
        </a:p>
      </cdr:txBody>
    </cdr:sp>
  </cdr:relSizeAnchor>
  <cdr:relSizeAnchor xmlns:cdr="http://schemas.openxmlformats.org/drawingml/2006/chartDrawing">
    <cdr:from>
      <cdr:x>0.33162</cdr:x>
      <cdr:y>0.04885</cdr:y>
    </cdr:from>
    <cdr:to>
      <cdr:x>0.40116</cdr:x>
      <cdr:y>0.09098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937187" y="285517"/>
          <a:ext cx="615874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ahoma" pitchFamily="34" charset="0"/>
              <a:cs typeface="Tahoma" pitchFamily="34" charset="0"/>
            </a:rPr>
            <a:t>3 522,2</a:t>
          </a:r>
        </a:p>
      </cdr:txBody>
    </cdr:sp>
  </cdr:relSizeAnchor>
  <cdr:relSizeAnchor xmlns:cdr="http://schemas.openxmlformats.org/drawingml/2006/chartDrawing">
    <cdr:from>
      <cdr:x>0.4878</cdr:x>
      <cdr:y>0.06118</cdr:y>
    </cdr:from>
    <cdr:to>
      <cdr:x>0.55734</cdr:x>
      <cdr:y>0.10331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320480" y="357525"/>
          <a:ext cx="615874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ahoma" pitchFamily="34" charset="0"/>
              <a:cs typeface="Tahoma" pitchFamily="34" charset="0"/>
            </a:rPr>
            <a:t>3 473,6</a:t>
          </a:r>
        </a:p>
      </cdr:txBody>
    </cdr:sp>
  </cdr:relSizeAnchor>
  <cdr:relSizeAnchor xmlns:cdr="http://schemas.openxmlformats.org/drawingml/2006/chartDrawing">
    <cdr:from>
      <cdr:x>0.65041</cdr:x>
      <cdr:y>0.04885</cdr:y>
    </cdr:from>
    <cdr:to>
      <cdr:x>0.71994</cdr:x>
      <cdr:y>0.09098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760640" y="285517"/>
          <a:ext cx="615874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ahoma" pitchFamily="34" charset="0"/>
              <a:cs typeface="Tahoma" pitchFamily="34" charset="0"/>
            </a:rPr>
            <a:t>3 543,0</a:t>
          </a:r>
        </a:p>
      </cdr:txBody>
    </cdr:sp>
  </cdr:relSizeAnchor>
  <cdr:relSizeAnchor xmlns:cdr="http://schemas.openxmlformats.org/drawingml/2006/chartDrawing">
    <cdr:from>
      <cdr:x>0.80488</cdr:x>
      <cdr:y>0.09814</cdr:y>
    </cdr:from>
    <cdr:to>
      <cdr:x>0.87441</cdr:x>
      <cdr:y>0.14027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128792" y="573549"/>
          <a:ext cx="615874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ahoma" pitchFamily="34" charset="0"/>
              <a:cs typeface="Tahoma" pitchFamily="34" charset="0"/>
            </a:rPr>
            <a:t>3 194,3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-683568" y="-1412776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39F73-31FF-48BF-ADC2-9040B357F60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FC366-7431-44AB-9BE2-0C64625E57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58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56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6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6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6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6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6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93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42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55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11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81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40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31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36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1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94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709A-F024-4CC4-BBB8-8D6C9B377910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9D6AB-9825-4B82-A89A-C2B1EE56C2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5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u02uxta@mail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2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6" y="12007"/>
            <a:ext cx="2985180" cy="1498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" y="21060"/>
            <a:ext cx="1060993" cy="13462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9752" y="214411"/>
            <a:ext cx="6394699" cy="95410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</a:rPr>
              <a:t>Финансовое управление </a:t>
            </a:r>
          </a:p>
          <a:p>
            <a:r>
              <a:rPr lang="ru-RU" sz="2800" b="1" dirty="0">
                <a:solidFill>
                  <a:schemeClr val="bg1"/>
                </a:solidFill>
                <a:latin typeface="Verdana" pitchFamily="34" charset="0"/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</a:rPr>
              <a:t>дминистрации МОГО «Ухта»</a:t>
            </a:r>
            <a:endParaRPr lang="ru-RU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rPr>
              <a:t>К ПРОЕКТУ БЮДЖЕТА МОГО «УХТА» НА </a:t>
            </a:r>
            <a:r>
              <a:rPr lang="ru-RU" sz="3000" dirty="0" smtClean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rPr>
              <a:t>2015 </a:t>
            </a:r>
            <a:r>
              <a:rPr lang="ru-RU" sz="30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rPr>
              <a:t>ГОД И ПЛАНОВЫЙ ПЕРИОД </a:t>
            </a:r>
            <a:r>
              <a:rPr lang="ru-RU" sz="3000" dirty="0" smtClean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rPr>
              <a:t>2016 </a:t>
            </a:r>
            <a:r>
              <a:rPr lang="ru-RU" sz="30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rPr>
              <a:t>И </a:t>
            </a:r>
            <a:r>
              <a:rPr lang="ru-RU" sz="3000" dirty="0" smtClean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rPr>
              <a:t>2017 </a:t>
            </a:r>
            <a:r>
              <a:rPr lang="ru-RU" sz="30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6977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54210" y="32390"/>
            <a:ext cx="4464496" cy="922114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Приоритеты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000" y="1440000"/>
            <a:ext cx="8640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lnSpc>
                <a:spcPct val="150000"/>
              </a:lnSpc>
              <a:buAutoNum type="arabicPeriod"/>
            </a:pPr>
            <a:r>
              <a:rPr lang="ru-RU" dirty="0">
                <a:latin typeface="Tahoma" pitchFamily="34" charset="0"/>
                <a:cs typeface="Tahoma" pitchFamily="34" charset="0"/>
              </a:rPr>
              <a:t>Исполнение действующих расходных обязательств.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indent="-342900" algn="just">
              <a:lnSpc>
                <a:spcPct val="150000"/>
              </a:lnSpc>
              <a:buAutoNum type="arabicPeriod"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2. Выполнение обязательств и задач, поставленных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Указами      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   Президента </a:t>
            </a:r>
            <a:r>
              <a:rPr lang="ru-RU" dirty="0">
                <a:latin typeface="Tahoma" pitchFamily="34" charset="0"/>
                <a:cs typeface="Tahoma" pitchFamily="34" charset="0"/>
              </a:rPr>
              <a:t>Российской Федерации от 07 мая 2012 года.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3. Оптимизация структуры расходов бюджета.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10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95023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майских указов Президента Российской Федерации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18706" y="6439113"/>
            <a:ext cx="485742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11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2000" y="1440000"/>
            <a:ext cx="8640000" cy="4388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6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Во </a:t>
            </a:r>
            <a:r>
              <a:rPr lang="ru-RU" dirty="0">
                <a:latin typeface="Tahoma" pitchFamily="34" charset="0"/>
                <a:cs typeface="Tahoma" pitchFamily="34" charset="0"/>
              </a:rPr>
              <a:t>исполнение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Указа </a:t>
            </a:r>
            <a:r>
              <a:rPr lang="ru-RU" dirty="0">
                <a:latin typeface="Tahoma" pitchFamily="34" charset="0"/>
                <a:cs typeface="Tahoma" pitchFamily="34" charset="0"/>
              </a:rPr>
              <a:t>Президента Российской Федерации от 07 мая 2012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года № 597 «О мероприятиях по реализации государственной социальной политики»:</a:t>
            </a:r>
          </a:p>
          <a:p>
            <a:pPr algn="just"/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риняты «дорожные карты» (план развития) в сфере образования и культуры, согласно которым средняя заработная плата в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МОГО «Ухта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ru-RU" dirty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составит: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учителя в 2015 – 2017 годах </a:t>
            </a:r>
            <a:r>
              <a:rPr lang="ru-RU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37 993 рубля;</a:t>
            </a:r>
          </a:p>
          <a:p>
            <a:pPr marL="742950" lvl="1" indent="-285750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ahoma" pitchFamily="34" charset="0"/>
                <a:cs typeface="Tahoma" pitchFamily="34" charset="0"/>
              </a:rPr>
              <a:t>воспитателя в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2017 годах – 31 832 рублей;</a:t>
            </a:r>
          </a:p>
          <a:p>
            <a:pPr marL="742950" lvl="1" indent="-285750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ahoma" pitchFamily="34" charset="0"/>
                <a:cs typeface="Tahoma" pitchFamily="34" charset="0"/>
              </a:rPr>
              <a:t>р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аботника учреждения культуры в 2015 году – 30 606 рублей, в </a:t>
            </a:r>
            <a:r>
              <a:rPr lang="ru-RU" dirty="0">
                <a:latin typeface="Tahoma" pitchFamily="34" charset="0"/>
                <a:cs typeface="Tahoma" pitchFamily="34" charset="0"/>
              </a:rPr>
              <a:t>2016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году – 37 125 рублей, в </a:t>
            </a:r>
            <a:r>
              <a:rPr lang="ru-RU" dirty="0">
                <a:latin typeface="Tahoma" pitchFamily="34" charset="0"/>
                <a:cs typeface="Tahoma" pitchFamily="34" charset="0"/>
              </a:rPr>
              <a:t>2017 году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49 710 рублей.</a:t>
            </a:r>
          </a:p>
          <a:p>
            <a:pPr algn="just"/>
            <a:r>
              <a:rPr lang="ru-RU" sz="17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   Повышение оплаты труда работников должно обеспечить достижение конкретных показателей качества и количества оказываемых услуг.</a:t>
            </a:r>
          </a:p>
          <a:p>
            <a:endParaRPr lang="ru-RU" sz="17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09425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майских указов Президента Российской Федерации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7838" y="1484784"/>
            <a:ext cx="8640000" cy="4121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340"/>
              </a:lnSpc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Во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исполнение Указа Президента Российской Федерации от 07 мая 2012 года 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№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599 «О мерах по реализации государственной политики в области образования и науки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»:</a:t>
            </a:r>
            <a:endParaRPr lang="en-US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 algn="just"/>
            <a:endParaRPr lang="ru-RU" sz="1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для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достижения к 2016 году 100 процентов доступности дошкольного образования для детей в возрасте от трёх до семи лет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осуществляется:</a:t>
            </a:r>
            <a:endParaRPr lang="en-US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7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just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реконструкция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здания муниципального образовательного учреждения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Межшкольный учебный комбинат» МОГО «Ухта» под дошкольное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образовательное учреждение на 156 мест;</a:t>
            </a:r>
          </a:p>
          <a:p>
            <a:pPr marL="800100" lvl="1" indent="-342900" algn="just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капитальный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ремонт МДОУ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«Детский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сад №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102»  на 225 мест;</a:t>
            </a:r>
          </a:p>
          <a:p>
            <a:pPr marL="800100" lvl="1" indent="-342900" algn="just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троительство объекта «Детские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ясли-сад в IV микрорайоне г.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Ухты»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220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мест.</a:t>
            </a:r>
            <a:endParaRPr lang="ru-RU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 algn="just"/>
            <a:endParaRPr lang="ru-RU" sz="1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12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02224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майских указов Президента Российской Федерации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000" y="1440000"/>
            <a:ext cx="8640000" cy="4742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340"/>
              </a:lnSpc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Во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исполнение Указа Президента Российской Федерации от 07 мая 2012 года 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№ 600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«О мерах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 обеспечению граждан Российской федерации доступным и комфортным жильём и повышению качества жилищно-коммунальных услуг»:</a:t>
            </a:r>
            <a:endParaRPr lang="en-US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 algn="just"/>
            <a:endParaRPr lang="ru-RU" sz="1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реализуются муниципальные программы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800100" lvl="1" indent="-342900" algn="just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«Переселение граждан, проживающих на территории МОГО «Ухта», из аварийного жилищного фонда с 2013 года по 1 сентября 2017 года»</a:t>
            </a:r>
            <a:r>
              <a:rPr lang="en-US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just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Жилье и жилищно-коммунальное хозяйство на 2014 – 2020 годы».</a:t>
            </a:r>
            <a:endParaRPr lang="en-US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endParaRPr lang="ru-RU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для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включения в государственную программу Республики Коми «Строительство,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беспечение качественным, доступным жильем и услугами жилищно – комммунального  хозяйства населения Республики Коми» в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целях улучшения жилищных  условий семей, имеющих трёх и более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детей разработан проект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«Индивидуальная застройка жилого района «Нагорный» (пос. УРМЗ) с инженерными сетями»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(сметная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стоимость строительства составляет 342,9 млн. руб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.).</a:t>
            </a:r>
            <a:endParaRPr lang="ru-RU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13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87823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Распределение налоговых доходов по уровням бюджетов и поступление межбюджетных трансфертов в бюджет МОГО «Ухта»</a:t>
            </a:r>
            <a:endParaRPr lang="ru-RU" sz="16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14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82582388"/>
              </p:ext>
            </p:extLst>
          </p:nvPr>
        </p:nvGraphicFramePr>
        <p:xfrm>
          <a:off x="251520" y="918859"/>
          <a:ext cx="8712968" cy="589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460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87823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Процентное распределение налоговых доходов по уровням бюджетов и поступление межбюджетных трансфертов в МОГО «Ухта»</a:t>
            </a:r>
            <a:endParaRPr lang="ru-RU" sz="16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15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57024026"/>
              </p:ext>
            </p:extLst>
          </p:nvPr>
        </p:nvGraphicFramePr>
        <p:xfrm>
          <a:off x="362432" y="918607"/>
          <a:ext cx="8530048" cy="552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813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87823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основных параметров бюджета МОГО «Ухта» за 2010-2015 годы</a:t>
            </a:r>
            <a:endParaRPr lang="ru-RU" sz="16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18706" y="6439112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16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06047319"/>
              </p:ext>
            </p:extLst>
          </p:nvPr>
        </p:nvGraphicFramePr>
        <p:xfrm>
          <a:off x="107504" y="887914"/>
          <a:ext cx="8928992" cy="585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12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87823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доходов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53190551"/>
              </p:ext>
            </p:extLst>
          </p:nvPr>
        </p:nvGraphicFramePr>
        <p:xfrm>
          <a:off x="179511" y="962031"/>
          <a:ext cx="8819924" cy="498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5269" y="903493"/>
            <a:ext cx="108012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м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9435" y="5949799"/>
            <a:ext cx="864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Потери бюджета МОГО «Ухта» по налоговым и неналоговым доходам связаны со снижением поступлений по налогу на доходы физических лиц и доходов от продажи материальных и нематериальных активов.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02224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параметры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028384" y="6439112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18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4500156"/>
              </p:ext>
            </p:extLst>
          </p:nvPr>
        </p:nvGraphicFramePr>
        <p:xfrm>
          <a:off x="179512" y="796269"/>
          <a:ext cx="8784976" cy="585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4469" y="796270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м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лн.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2154634" y="5804578"/>
            <a:ext cx="6939931" cy="6314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2015 году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6" cy="998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3" name="Овал 12"/>
          <p:cNvSpPr/>
          <p:nvPr/>
        </p:nvSpPr>
        <p:spPr>
          <a:xfrm>
            <a:off x="170619" y="953549"/>
            <a:ext cx="1131765" cy="10866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3841" y="1192621"/>
            <a:ext cx="6939931" cy="6314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104773" y="946478"/>
            <a:ext cx="1115880" cy="11212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966" y="1139015"/>
            <a:ext cx="976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26 225</a:t>
            </a: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ублей </a:t>
            </a: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4441" y="1086139"/>
            <a:ext cx="850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2 185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месяц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5239" y="1284785"/>
            <a:ext cx="666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расходов бюджета МОГО «Ухта» приходится на одного гражданина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60720" y="2077381"/>
            <a:ext cx="1131765" cy="10866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79468" y="2294545"/>
            <a:ext cx="6939931" cy="631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54177" y="2134978"/>
            <a:ext cx="1115880" cy="11212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735" y="2251397"/>
            <a:ext cx="935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2 111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рубля </a:t>
            </a: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72032" y="2294545"/>
            <a:ext cx="935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176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месяц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55239" y="2401901"/>
            <a:ext cx="666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асходов на общегосударственные вопросы 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бюджета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МОГО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«Ухта» приходится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одного гражданина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70619" y="3237490"/>
            <a:ext cx="1131765" cy="10866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97312" y="3545731"/>
            <a:ext cx="6939931" cy="631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113766" y="3351771"/>
            <a:ext cx="1115880" cy="11212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99" y="3472211"/>
            <a:ext cx="935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1 985</a:t>
            </a: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0312" y="3472211"/>
            <a:ext cx="935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165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ублей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месяц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18711" y="3579933"/>
            <a:ext cx="669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асходов на культуру, физическую культуру и спорт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бюджета МОГО «Ухта»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приходится на одного гражданина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0719" y="4441951"/>
            <a:ext cx="1131765" cy="10866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29407" y="4807032"/>
            <a:ext cx="6939931" cy="6314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59423" y="4509338"/>
            <a:ext cx="1115880" cy="11212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828" y="4700618"/>
            <a:ext cx="935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15 301</a:t>
            </a: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рубль </a:t>
            </a: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94203" y="4714389"/>
            <a:ext cx="935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275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55239" y="4822111"/>
            <a:ext cx="669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асходов на образование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бюджета МОГО «Ухта» приходится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одного гражданина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38546" y="5630562"/>
            <a:ext cx="1131765" cy="10866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132580" y="5691242"/>
            <a:ext cx="1115880" cy="11212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828" y="5804578"/>
            <a:ext cx="935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3 553</a:t>
            </a: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рубля </a:t>
            </a: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08352" y="5874607"/>
            <a:ext cx="935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296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месяц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21252" y="5858694"/>
            <a:ext cx="669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расходов на жилищно – коммунальное хозяйство бюджета МОГО «Ухта» приходится на одного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19363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1124743"/>
            <a:ext cx="85279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Уважаемые жители города Ухта!</a:t>
            </a:r>
          </a:p>
          <a:p>
            <a:pPr algn="ctr"/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вашему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вниманию «Бюджет для граждан», который познакомит в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основными положениями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 бюджета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МОГО «Ухта» на 2015 год и плановый период 2016 и 2017 годов. </a:t>
            </a: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Информация в доступной форме знакомит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вас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основными целями, задачами и приоритетными направлениями бюджетной политики МОГО «Ухта», основными характеристиками бюджета МОГО «Ухта».</a:t>
            </a: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Разработка информационного ресурса «Бюджет для граждан» является одним из важных направлений бюджетной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политики,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нацеленной на повышение прозрачности, открытости бюджета и бюджетного процесса. </a:t>
            </a: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 для граждан» нацелен на получение обратной связи от населения, которому интересны проблемы муниципального образования.</a:t>
            </a:r>
          </a:p>
          <a:p>
            <a:pPr algn="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уважением, </a:t>
            </a:r>
          </a:p>
          <a:p>
            <a:pPr algn="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администрации МОГО «Ухта» </a:t>
            </a:r>
          </a:p>
          <a:p>
            <a:pPr algn="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И.Н. Михель</a:t>
            </a:r>
          </a:p>
        </p:txBody>
      </p:sp>
    </p:spTree>
    <p:extLst>
      <p:ext uri="{BB962C8B-B14F-4D97-AF65-F5344CB8AC3E}">
        <p14:creationId xmlns:p14="http://schemas.microsoft.com/office/powerpoint/2010/main" val="34751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000" y="1894822"/>
            <a:ext cx="2970162" cy="492442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Налоговые доходы</a:t>
            </a:r>
          </a:p>
          <a:p>
            <a:pPr algn="ctr"/>
            <a:endParaRPr lang="ru-RU" sz="9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Налоги на совокупный доход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Земельный налог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Государственная пошлина за выдачу разрешения на установку рекламной продукции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2000" y="1043945"/>
            <a:ext cx="8640000" cy="432048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724302" y="1475993"/>
            <a:ext cx="0" cy="422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737081" y="1682001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757977" y="1703859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737081" y="1671985"/>
            <a:ext cx="6030371" cy="100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6904" y="1893600"/>
            <a:ext cx="2790724" cy="452431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Неналоговые доходы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использование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оказания платных услуг получателями средств бюджетов городских округов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компенсации затрат бюджетов городских округов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Штрафы, санкции, возмещение ущерба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5848" y="1893600"/>
            <a:ext cx="2566152" cy="2000548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Безвозмездные поступления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Дотации 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Субсидии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Субвенции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Иные межбюджетные трансферты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Особенности планирования доходов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99" y="-9053"/>
            <a:ext cx="864096" cy="1005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2000" y="1556792"/>
            <a:ext cx="864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С </a:t>
            </a:r>
            <a:r>
              <a:rPr lang="ru-RU" dirty="0">
                <a:latin typeface="Tahoma" pitchFamily="34" charset="0"/>
                <a:cs typeface="Tahoma" pitchFamily="34" charset="0"/>
              </a:rPr>
              <a:t>1 января 2015 года МОГО «Ухта»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осуществлена замена </a:t>
            </a:r>
            <a:r>
              <a:rPr lang="ru-RU" dirty="0">
                <a:latin typeface="Tahoma" pitchFamily="34" charset="0"/>
                <a:cs typeface="Tahoma" pitchFamily="34" charset="0"/>
              </a:rPr>
              <a:t>дополнительного норматива отчислений в бюджет МОГО «Ухта» от налога на доходы физических лиц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на дотацию </a:t>
            </a:r>
            <a:r>
              <a:rPr lang="ru-RU" dirty="0">
                <a:latin typeface="Tahoma" pitchFamily="34" charset="0"/>
                <a:cs typeface="Tahoma" pitchFamily="34" charset="0"/>
              </a:rPr>
              <a:t>на выравнивание бюджетной обеспеченности муниципальных районов (городских округов) из Фонда финансовой поддержки муниципальных районов (городских округов) в Республике Коми в связи с резким снижением поступлений налога на доходы физических лиц в 2014 году.</a:t>
            </a:r>
          </a:p>
          <a:p>
            <a:pPr algn="just">
              <a:buClr>
                <a:schemeClr val="accent6">
                  <a:lumMod val="50000"/>
                </a:schemeClr>
              </a:buClr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Федеральным законом от 03.12.2012 года № 244-ФЗ «О внесении изменений в Бюджетный кодекс Российской Федерации и отдельные законодательные акты Российской Федерации» с 1 января 2016 года увеличивается норматив зачисления в бюджет городского округа платы за негативное воздействие на окружающую среду с 40 процентов до 55 процентов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99" y="-9053"/>
            <a:ext cx="864096" cy="1005000"/>
          </a:xfrm>
          <a:prstGeom prst="rect">
            <a:avLst/>
          </a:prstGeom>
        </p:spPr>
      </p:pic>
      <p:sp>
        <p:nvSpPr>
          <p:cNvPr id="10" name="Пирог 9"/>
          <p:cNvSpPr/>
          <p:nvPr/>
        </p:nvSpPr>
        <p:spPr>
          <a:xfrm>
            <a:off x="2322729" y="1439116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>
            <a:off x="2520000" y="1620000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 rot="5400000">
            <a:off x="2521259" y="1418109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ирог 15"/>
          <p:cNvSpPr/>
          <p:nvPr/>
        </p:nvSpPr>
        <p:spPr>
          <a:xfrm rot="5400000">
            <a:off x="2700000" y="1620000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ирог 16"/>
          <p:cNvSpPr/>
          <p:nvPr/>
        </p:nvSpPr>
        <p:spPr>
          <a:xfrm rot="16200000">
            <a:off x="2338255" y="1626241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ирог 17"/>
          <p:cNvSpPr/>
          <p:nvPr/>
        </p:nvSpPr>
        <p:spPr>
          <a:xfrm rot="16200000">
            <a:off x="2562455" y="1804982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6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ирог 18"/>
          <p:cNvSpPr/>
          <p:nvPr/>
        </p:nvSpPr>
        <p:spPr>
          <a:xfrm rot="10800000">
            <a:off x="2509095" y="1626241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ирог 19"/>
          <p:cNvSpPr/>
          <p:nvPr/>
        </p:nvSpPr>
        <p:spPr>
          <a:xfrm rot="10800000">
            <a:off x="2700000" y="1800000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6176" y="2388050"/>
            <a:ext cx="14782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на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физических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59039" y="3767647"/>
            <a:ext cx="1741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Транспортный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6865" y="3746654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0220" y="2380141"/>
            <a:ext cx="1478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на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имущество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физических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640107" y="1039006"/>
            <a:ext cx="684180" cy="684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833933" y="1660966"/>
            <a:ext cx="684180" cy="684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255958" y="2228036"/>
            <a:ext cx="684180" cy="684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293895" y="1240766"/>
            <a:ext cx="684180" cy="684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473048" y="2892890"/>
            <a:ext cx="684180" cy="684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32146" y="5564863"/>
            <a:ext cx="1143877" cy="1143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928740" y="4090812"/>
            <a:ext cx="1143877" cy="1143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912710" y="4357423"/>
            <a:ext cx="1754532" cy="1754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151281" y="781476"/>
            <a:ext cx="10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Ставка налога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6324" y="759207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стоимости имущества</a:t>
            </a:r>
          </a:p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жилые/нежилые помещения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5130" y="1119486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0,099%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0,099%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33471" y="1564824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0,299%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73509" y="1737423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0,3%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1,999%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19055" y="2260643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0,5%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1,999%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63564" y="2988197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1,999%</a:t>
            </a:r>
          </a:p>
          <a:p>
            <a:r>
              <a:rPr lang="ru-RU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1,999%</a:t>
            </a:r>
            <a:endParaRPr lang="ru-RU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1766" y="4388584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37449" y="5875191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1,5%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03892" y="4542191"/>
            <a:ext cx="7761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руб.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руб.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руб.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руб.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руб.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руб.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 руб.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95362" y="3511420"/>
            <a:ext cx="19639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Ставка налога</a:t>
            </a:r>
          </a:p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кадастровой стоимости</a:t>
            </a:r>
          </a:p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Земельных участков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Занятых жилищным 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фондом,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Сельскохозяйственного 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назначения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приобретенных 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(предоставленных) для 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Личного подсобного 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хозяйства, садоводства,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Огородничества,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Животноводства или 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дачного хозяйства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59672" y="1312223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0,2%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041" y="6167238"/>
            <a:ext cx="2028370" cy="662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4868" y="6167238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 Республики Коми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объеме 100 %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041" y="3625620"/>
            <a:ext cx="253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ставки налога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автомобили легковые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7598" y="4250084"/>
            <a:ext cx="17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Мощность двигателя: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10676" y="4527083"/>
            <a:ext cx="12394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70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 – 85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 – 100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– 150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 – 200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– 250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свыше 250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942" y="936469"/>
            <a:ext cx="1992437" cy="13850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59581" y="904587"/>
            <a:ext cx="1872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поступает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 МОГО «Ухта»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размере 20 %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 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размере 80 %</a:t>
            </a:r>
          </a:p>
        </p:txBody>
      </p:sp>
      <p:sp>
        <p:nvSpPr>
          <p:cNvPr id="52" name="Овал 51"/>
          <p:cNvSpPr/>
          <p:nvPr/>
        </p:nvSpPr>
        <p:spPr>
          <a:xfrm>
            <a:off x="1730397" y="1174257"/>
            <a:ext cx="1754532" cy="1754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752082" y="1249873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Ставка налога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38671" y="1575705"/>
            <a:ext cx="135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13 %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404352" y="2231860"/>
            <a:ext cx="1368360" cy="1368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375676" y="2660062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отдельных 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лучаях: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9%, 30%, 35%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95362" y="5760441"/>
            <a:ext cx="2028370" cy="6623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151543" y="5752080"/>
            <a:ext cx="190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 МОГО «Ухта»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объеме 100 %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232274" y="1174257"/>
            <a:ext cx="1827087" cy="662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232274" y="1226270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 МОГО «Ухта»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объеме 100 %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39681" y="998654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300 тыс. руб.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69134" y="1240766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300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500 тыс. руб.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80440" y="1737423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500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700 тыс. руб.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40138" y="2345146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700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млн. руб.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01266" y="3096480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свыше 1 млн. руб.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129723" y="5828891"/>
            <a:ext cx="1029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отношении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ругих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емельных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участков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129815" y="6465998"/>
            <a:ext cx="462777" cy="3759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22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Мы - налогоплательщики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36700821"/>
              </p:ext>
            </p:extLst>
          </p:nvPr>
        </p:nvGraphicFramePr>
        <p:xfrm>
          <a:off x="3059832" y="1484784"/>
          <a:ext cx="3096344" cy="523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733367994"/>
              </p:ext>
            </p:extLst>
          </p:nvPr>
        </p:nvGraphicFramePr>
        <p:xfrm>
          <a:off x="107504" y="1484784"/>
          <a:ext cx="3114658" cy="519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062200565"/>
              </p:ext>
            </p:extLst>
          </p:nvPr>
        </p:nvGraphicFramePr>
        <p:xfrm>
          <a:off x="5886458" y="1484784"/>
          <a:ext cx="3084997" cy="516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512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Причины снижения доходов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24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779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95947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 причины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снижения 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доходов в 2014 году по сравнению с 2013 годом: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налогу на доходы физических 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 на 401,8 млн. рублей.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нижения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орматива отчислений в бюджет МОГО «Ухта» в связи с изменением бюджетного законодательства (с 35,39%  в 2013 году до 22,24% в 2014 году);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снижение темпа роста в 2014 году поступлений по налогоплательщикам, обеспечивающим 41% поступлений налога.</a:t>
            </a:r>
          </a:p>
          <a:p>
            <a:pPr algn="just"/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смена дислокации мобильных бригад в связи со спецификой деятельности организаций (уплата налога производится по месту получения дохода физическими лицами).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доходам от продажи материальных и нематериальных 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активов на 82,8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снижение поступлений за приватизацию муниципального имущества в рамках реализации Федерального закона от 22 июля 2008 № 159-ФЗ «Об особенностях отчуждения недвижимого имущества, находящегося в государственной собственности субъектов Российской Федерации или в муниципальной собственности и арендуемого субъектами малого и среднего предпринимательства, и о внесении изменений в отдельные законодательные акты Российской Федерации».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низкая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привлекательность объектов, предлагаемых к продаже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Налоговые и неналоговые доходы на 2015 год запланированы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уровне ожидаемого исполнения 2014 года. </a:t>
            </a:r>
          </a:p>
        </p:txBody>
      </p:sp>
    </p:spTree>
    <p:extLst>
      <p:ext uri="{BB962C8B-B14F-4D97-AF65-F5344CB8AC3E}">
        <p14:creationId xmlns:p14="http://schemas.microsoft.com/office/powerpoint/2010/main" val="2986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Источники финансирования расходов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324296"/>
              </p:ext>
            </p:extLst>
          </p:nvPr>
        </p:nvGraphicFramePr>
        <p:xfrm>
          <a:off x="713177" y="1268760"/>
          <a:ext cx="7675245" cy="43103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48979"/>
                <a:gridCol w="1275422"/>
                <a:gridCol w="1275422"/>
                <a:gridCol w="1275422"/>
              </a:tblGrid>
              <a:tr h="2675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Расходное полномочие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2015 </a:t>
                      </a:r>
                      <a:r>
                        <a:rPr lang="ru-RU" sz="1000" b="1" u="none" strike="noStrike" kern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ru-RU" sz="1000" b="1" u="none" strike="noStrike" kern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2017  </a:t>
                      </a:r>
                      <a:r>
                        <a:rPr lang="ru-RU" sz="1000" b="1" u="none" strike="noStrike" kern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годы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Уровень бюджета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федеральный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республиканский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местный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30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 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438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195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 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 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 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357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14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Образование, в том числе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20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дошкольное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 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effectLst/>
                        </a:rPr>
                        <a:t> </a:t>
                      </a: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10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общее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14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дополнительное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Культура, кинематография, средства массовой информации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83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83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437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Обслуживание государственного и </a:t>
                      </a:r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муниципального </a:t>
                      </a:r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долга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25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779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90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Особенности планирования расходов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99" y="-9053"/>
            <a:ext cx="864096" cy="1005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26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000" y="1268760"/>
            <a:ext cx="864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С 01 января 2015 года органы местного самоуправления наделяются полномочием Республики Коми по выплате ежемесячной денежной компенсации за предоставленные меры социальной поддержки по оплате жилого помещения и коммунальных услуг работникам учреждений социальной сферы с предоставлением субвенций на осуществление государственного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полномочия. Данные </a:t>
            </a:r>
            <a:r>
              <a:rPr lang="ru-RU" dirty="0">
                <a:latin typeface="Tahoma" pitchFamily="34" charset="0"/>
                <a:cs typeface="Tahoma" pitchFamily="34" charset="0"/>
              </a:rPr>
              <a:t>выплаты являются публичными обязательствами перед физическим лицом в денежной форме.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ыполнение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майских Указов Президента Российской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Федерации.</a:t>
            </a:r>
          </a:p>
          <a:p>
            <a:pPr algn="just">
              <a:buClr>
                <a:schemeClr val="accent6">
                  <a:lumMod val="50000"/>
                </a:schemeClr>
              </a:buClr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Расходы на содержание органов местного самоуправления и их структурных подразделений, за исключением расходов на оплату труда и начислений на выплаты по оплате труда, а также расходы на финансовое обеспечение муниципальных заданий на оказание муниципальных услуг, выполнения работ, за исключением расходов на оплату труда и начислений на выплаты по оплате труда по оплате предлагается сократить на 40%.</a:t>
            </a:r>
          </a:p>
        </p:txBody>
      </p:sp>
    </p:spTree>
    <p:extLst>
      <p:ext uri="{BB962C8B-B14F-4D97-AF65-F5344CB8AC3E}">
        <p14:creationId xmlns:p14="http://schemas.microsoft.com/office/powerpoint/2010/main" val="30522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расходов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99" y="-9053"/>
            <a:ext cx="864096" cy="1005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27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82860677"/>
              </p:ext>
            </p:extLst>
          </p:nvPr>
        </p:nvGraphicFramePr>
        <p:xfrm>
          <a:off x="15950" y="972355"/>
          <a:ext cx="3115890" cy="552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013935767"/>
              </p:ext>
            </p:extLst>
          </p:nvPr>
        </p:nvGraphicFramePr>
        <p:xfrm>
          <a:off x="2987824" y="995947"/>
          <a:ext cx="3115890" cy="552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42756374"/>
              </p:ext>
            </p:extLst>
          </p:nvPr>
        </p:nvGraphicFramePr>
        <p:xfrm>
          <a:off x="5886458" y="995947"/>
          <a:ext cx="3115890" cy="552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19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Финансирование муниципальных учреждений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2000" y="1161235"/>
            <a:ext cx="8640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Финансирование муниципальных учреждений осуществляется на основании муниципальных заданий в рамках программной части бюджета.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Муниципальным  учреждениям (бюджетным и автономным) устанавливается муниципальное задание на оказание муниципальных услуг (выполнение работ) с указанием показателей объёма и качества его выполнения.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Перечень муниципальных услуг (работ), оказываемых (выполняемых) муниципальными учреждениями утверждается администрацией МОГО «Ухта».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Муниципальные услуги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(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работы), оказываемые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(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выполняемые) муниципальными учреждениями в рамках муниципального задания предоставляются </a:t>
            </a:r>
            <a:r>
              <a:rPr lang="ru-RU" sz="1700" b="1" dirty="0" smtClean="0">
                <a:latin typeface="Tahoma" pitchFamily="34" charset="0"/>
                <a:cs typeface="Tahoma" pitchFamily="34" charset="0"/>
              </a:rPr>
              <a:t>населению бесплатно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Оказание услуг (выполнение работ) на платной основе для населения возможно только при наличии перечня видов приносящей доход деятельности в уставе учреждения, заключения письменного договора об оказании платных услуг (выполнении работ).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Финансирование органов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местного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самоуправления,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отраслевых (функциональных)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управлений и казённых учреждений осуществляется согласно бюджетных смет в рамках непрограммной части бюджета.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28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87823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муниципальной программы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29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564" y="924028"/>
            <a:ext cx="859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бюджета МОГО «Ухта» на 2015 - 2017 годы сформирован в рамках восьми муниципальных и одной иной программы. Каждая программа содержит комплекс мероприятий, направленных на достижение стратегической цели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5399" y="1724299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ПРОГРАММА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71994" y="2115029"/>
            <a:ext cx="5247296" cy="8463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32285" y="218464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Стратегическая цель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МОГО «Ухта»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4902" y="3180898"/>
            <a:ext cx="1656184" cy="6998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48351" y="3218313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73205" y="3205572"/>
            <a:ext cx="1656184" cy="6998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816654" y="3242987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3164797"/>
            <a:ext cx="1656184" cy="6998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15649" y="3202212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771994" y="2830975"/>
            <a:ext cx="351734" cy="1957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514268" y="2879719"/>
            <a:ext cx="360039" cy="1632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01296" y="2991141"/>
            <a:ext cx="1" cy="1788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83568" y="3942381"/>
            <a:ext cx="2016224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224245" y="4117755"/>
            <a:ext cx="93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493185" y="3994228"/>
            <a:ext cx="2016224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033862" y="4169602"/>
            <a:ext cx="93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192179" y="3994228"/>
            <a:ext cx="2016224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732856" y="4169602"/>
            <a:ext cx="93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3278" y="4761808"/>
            <a:ext cx="1656184" cy="69984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68069" y="4799223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Программные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73203" y="4787980"/>
            <a:ext cx="1656184" cy="69984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677994" y="4825395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Программные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14182" y="4811731"/>
            <a:ext cx="1656184" cy="69984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518973" y="4849146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Программные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495477"/>
            <a:ext cx="3817727" cy="6958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501295" y="5589240"/>
            <a:ext cx="3815121" cy="6020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953123" y="6348960"/>
            <a:ext cx="3096343" cy="40674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930190" y="6358053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эффективности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Социально-экономическая характеристика МОГО «Ухта»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2000" y="1360800"/>
            <a:ext cx="86400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Территория МОГО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«Ухта»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расположена в центральной части Республики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Коми.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Ухта является базовым центром нефтегазовой промышленности российского Северо-Запада. </a:t>
            </a: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Газовая и нефтяная промышленность является бюджетоформирующей основой экономики муниципалитета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Основными отраслями промышленности МОГО «Ухта» являются: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н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ефтедобывающая (НШУ «</a:t>
            </a:r>
            <a:r>
              <a:rPr lang="ru-RU" sz="1700" dirty="0" err="1" smtClean="0">
                <a:latin typeface="Tahoma" pitchFamily="34" charset="0"/>
                <a:cs typeface="Tahoma" pitchFamily="34" charset="0"/>
              </a:rPr>
              <a:t>Яреганефть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»,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ТПП «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ЛУКОЙЛ-</a:t>
            </a:r>
            <a:r>
              <a:rPr lang="ru-RU" sz="1700" dirty="0" err="1" smtClean="0">
                <a:latin typeface="Tahoma" pitchFamily="34" charset="0"/>
                <a:cs typeface="Tahoma" pitchFamily="34" charset="0"/>
              </a:rPr>
              <a:t>Ухтанефтегаз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»);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н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ефтеперерабатывающая (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ООО «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ЛУКОЙЛ-</a:t>
            </a:r>
            <a:r>
              <a:rPr lang="ru-RU" sz="1700" dirty="0" err="1" smtClean="0">
                <a:latin typeface="Tahoma" pitchFamily="34" charset="0"/>
                <a:cs typeface="Tahoma" pitchFamily="34" charset="0"/>
              </a:rPr>
              <a:t>Ухтанефтепереработка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»);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горнодобывающая (ОАО «</a:t>
            </a:r>
            <a:r>
              <a:rPr lang="ru-RU" sz="1700" dirty="0" err="1" smtClean="0">
                <a:latin typeface="Tahoma" pitchFamily="34" charset="0"/>
                <a:cs typeface="Tahoma" pitchFamily="34" charset="0"/>
              </a:rPr>
              <a:t>ЯрегаРуда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»);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т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ранспортировка природного газа (ОАО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«Газпром трансгаз Ухта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»);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т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ранспортировка нефти (АО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«</a:t>
            </a:r>
            <a:r>
              <a:rPr lang="ru-RU" sz="1700" dirty="0" err="1">
                <a:latin typeface="Tahoma" pitchFamily="34" charset="0"/>
                <a:cs typeface="Tahoma" pitchFamily="34" charset="0"/>
              </a:rPr>
              <a:t>Транснефть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-Север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»).</a:t>
            </a: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Транспортные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связи на территории городского округа осуществляются железнодорожным, автомобильным и воздушным транспортом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Протяженность автомобильных  дорог, расположенных в границах городского округа составляет 109,13 км.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Муниципальные программы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000" y="1043082"/>
            <a:ext cx="8640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Реализуются восемь муниципальных программ: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«Развитие системы </a:t>
            </a:r>
            <a:r>
              <a:rPr lang="ru-RU" dirty="0">
                <a:latin typeface="Tahoma" pitchFamily="34" charset="0"/>
                <a:cs typeface="Tahoma" pitchFamily="34" charset="0"/>
              </a:rPr>
              <a:t>муниципального управления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dirty="0">
                <a:latin typeface="Tahoma" pitchFamily="34" charset="0"/>
                <a:cs typeface="Tahoma" pitchFamily="34" charset="0"/>
              </a:rPr>
              <a:t>Развитие экономики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«Безопасность </a:t>
            </a:r>
            <a:r>
              <a:rPr lang="ru-RU" dirty="0">
                <a:latin typeface="Tahoma" pitchFamily="34" charset="0"/>
                <a:cs typeface="Tahoma" pitchFamily="34" charset="0"/>
              </a:rPr>
              <a:t>жизнедеятельности населения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«Развитие </a:t>
            </a:r>
            <a:r>
              <a:rPr lang="ru-RU" dirty="0">
                <a:latin typeface="Tahoma" pitchFamily="34" charset="0"/>
                <a:cs typeface="Tahoma" pitchFamily="34" charset="0"/>
              </a:rPr>
              <a:t>транспортной системы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«Жильё и жилищно – </a:t>
            </a:r>
            <a:r>
              <a:rPr lang="ru-RU" dirty="0">
                <a:latin typeface="Tahoma" pitchFamily="34" charset="0"/>
                <a:cs typeface="Tahoma" pitchFamily="34" charset="0"/>
              </a:rPr>
              <a:t>коммунальное хозяйство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lvl="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lvl="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«Культура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«Развитие физической культуры </a:t>
            </a:r>
            <a:r>
              <a:rPr lang="ru-RU" dirty="0">
                <a:latin typeface="Tahoma" pitchFamily="34" charset="0"/>
                <a:cs typeface="Tahoma" pitchFamily="34" charset="0"/>
              </a:rPr>
              <a:t>и спорта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В целях реализации республиканской адресной программы «Переселение граждан из аварийного жилищного фонда с учетом необходимости развития малоэтажного жилищного строительства на 2013-2017 годы» принята одна иная программа: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«Переселение граждан, проживающих на территории МОГО «Ухта», из аварийного жилищного фонда с 2013 года по 01 сентября 2017 года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16626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системы муниципального управления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эффективности и результативности деятельности органов местного самоуправления МОГО «Ухта»</a:t>
            </a:r>
          </a:p>
        </p:txBody>
      </p:sp>
      <p:cxnSp>
        <p:nvCxnSpPr>
          <p:cNvPr id="22" name="Прямая соединительная линия 21"/>
          <p:cNvCxnSpPr>
            <a:endCxn id="23" idx="0"/>
          </p:cNvCxnSpPr>
          <p:nvPr/>
        </p:nvCxnSpPr>
        <p:spPr>
          <a:xfrm>
            <a:off x="4554310" y="1671985"/>
            <a:ext cx="0" cy="49070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014561" y="1930601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991150" y="1930601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14561" y="1912819"/>
            <a:ext cx="697782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31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70" y="2146625"/>
            <a:ext cx="1570207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«Электронный муниципалитет»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1680" y="2162694"/>
            <a:ext cx="1850106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«Дополнительные меры социальной поддержки граждан, проживающих на территории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4210" y="2162694"/>
            <a:ext cx="180020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«Развитие кадрового потенциала муниципальной службы в администрации МОГО «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0976" y="4221088"/>
            <a:ext cx="83839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Объём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финансирования Программы на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2015 - 2017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годы составляет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160,3  млн. руб.,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в том числе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за счет средств бюджета МОГО «Ухта» -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160,3 млн. руб.:</a:t>
            </a: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marL="540000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56,2 млн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. руб.;</a:t>
            </a:r>
          </a:p>
          <a:p>
            <a:pPr marL="540000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55,7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2017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48,4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endParaRPr lang="ru-RU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6276" y="2167654"/>
            <a:ext cx="165618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«Управление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муниципальными финансами и муниципальным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долгом»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2634337" y="1946672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374367" y="1930601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90614" y="2167655"/>
            <a:ext cx="174588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«Управление муниципальным имуществом и земельными ресурсами»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16626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системы муниципального управления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47712" y="1349710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</a:t>
            </a:r>
            <a:r>
              <a:rPr lang="ru-RU" sz="17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МУНИЦИПАЛЬНОЙ </a:t>
            </a:r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ПРОГРАММЫ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103436" y="1900745"/>
            <a:ext cx="0" cy="25361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987129" y="2146489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126619" y="2189790"/>
            <a:ext cx="1" cy="20792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85329" y="2156019"/>
            <a:ext cx="71333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26620" y="6439112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32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21" y="2379808"/>
            <a:ext cx="1800200" cy="27699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Подпрограмма </a:t>
            </a:r>
          </a:p>
          <a:p>
            <a:pPr algn="ctr"/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«Электронный муниципалитет»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(выполнение работ)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многофункциональ-ным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центром предоставления государственных и муниципальных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услуг – 37,4 млн.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4048" y="2378046"/>
            <a:ext cx="1944216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«Дополнительные меры социальной поддержки граждан проживающих на территории МОГО «Ухта»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Предоставление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субсидий некоммерческим организациям –  4,5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5936" y="2389175"/>
            <a:ext cx="1516399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«Развитие кадрового потенциала муниципальной службы в администрации МОГО «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хта»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6677" y="2397713"/>
            <a:ext cx="180020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200" b="1" dirty="0">
                <a:latin typeface="Tahoma" pitchFamily="34" charset="0"/>
                <a:cs typeface="Tahoma" pitchFamily="34" charset="0"/>
              </a:rPr>
              <a:t>«Управление муниципальными финансами и муниципальным долгом»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Обслуживание муниципального долга – 118,4 млн.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906156" y="2181691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498473" y="2146491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33424" y="2388569"/>
            <a:ext cx="1563689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«Управление муниципальным имуществом и земельными ресурсами»</a:t>
            </a:r>
            <a:endParaRPr lang="ru-RU" sz="12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4860032" y="2136959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6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экономики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529720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Обеспечение устойчивого экономического развития МОГО «Ухта»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15776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98594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79534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80374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42320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33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605573"/>
            <a:ext cx="324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«Стратегическое планирование в МОГО «Ухта»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00" y="2606175"/>
            <a:ext cx="324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«Малое и среднее предпринимательство в МОГО «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2000" y="3584752"/>
            <a:ext cx="864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Общий объем финансирования Программы на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2015–2017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годы составляет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          2,0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руб., в том числе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за счет средств республиканского бюджета – </a:t>
            </a:r>
            <a:r>
              <a:rPr lang="ru-RU" sz="17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0,4 </a:t>
            </a:r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 lvl="0"/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2015 год – </a:t>
            </a:r>
            <a:r>
              <a:rPr lang="ru-RU" sz="17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0,1 </a:t>
            </a:r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 lvl="0"/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2016 год – </a:t>
            </a:r>
            <a:r>
              <a:rPr lang="ru-RU" sz="17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0,1 </a:t>
            </a:r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 lvl="0"/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2017 год – </a:t>
            </a:r>
            <a:r>
              <a:rPr lang="ru-RU" sz="17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0,2 </a:t>
            </a:r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7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.;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dirty="0">
                <a:latin typeface="Tahoma" pitchFamily="34" charset="0"/>
                <a:cs typeface="Tahoma" pitchFamily="34" charset="0"/>
              </a:rPr>
              <a:t>счет средств бюджета МОГО «Ухта» -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1,6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руб.: </a:t>
            </a:r>
          </a:p>
          <a:p>
            <a:pPr marL="540000"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0,6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0,6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2017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0,4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 </a:t>
            </a:r>
          </a:p>
        </p:txBody>
      </p:sp>
    </p:spTree>
    <p:extLst>
      <p:ext uri="{BB962C8B-B14F-4D97-AF65-F5344CB8AC3E}">
        <p14:creationId xmlns:p14="http://schemas.microsoft.com/office/powerpoint/2010/main" val="18538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экономики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529720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МУНИЦИПАЛЬНОЙ ПРОГРАММЫ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15776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98594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79534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80374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34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605573"/>
            <a:ext cx="324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«Стратегическое планирование в МОГО «Ухта»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00" y="2606175"/>
            <a:ext cx="3240000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«Малое и среднее предпринимательство в МОГО «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хта»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Обеспечение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деятельности информационно - маркетинговых центров малого и среднего предпринимательства на территориях муниципальных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образований – 2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Безопасность жизнедеятельности населения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510670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Создание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безопасных условий жизнедеятельности населения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13871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79544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60484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61324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35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586523"/>
            <a:ext cx="324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«Защита населения и территории городского округа»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00" y="2587125"/>
            <a:ext cx="3240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«Экологическая безопасность»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2000" y="3557045"/>
            <a:ext cx="8640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Общий объем финансирования Программы на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2015-2017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годы составляет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            103,6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руб., в том числе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dirty="0">
                <a:latin typeface="Tahoma" pitchFamily="34" charset="0"/>
                <a:cs typeface="Tahoma" pitchFamily="34" charset="0"/>
              </a:rPr>
              <a:t>счет средств бюджета МОГО «Ухта» -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103,6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33,2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35,2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2017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35,2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0676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Безопасность жизнедеятельности населения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510670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МУНИЦИПАЛЬНОЙ ПРОГРАММЫ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13871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79544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60484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61324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36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576506"/>
            <a:ext cx="3599920" cy="18466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«Защита населения и территории городского округа»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Профилактика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пожарной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безопасности – 1,9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Обеспечение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выполнения комплекса мер гражданской обороны, предупреждение чрезвычайных ситуаций и пожарной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безопасности –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101,7 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2587125"/>
            <a:ext cx="38159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«Экологическая безопасность»</a:t>
            </a:r>
          </a:p>
        </p:txBody>
      </p:sp>
    </p:spTree>
    <p:extLst>
      <p:ext uri="{BB962C8B-B14F-4D97-AF65-F5344CB8AC3E}">
        <p14:creationId xmlns:p14="http://schemas.microsoft.com/office/powerpoint/2010/main" val="23680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транспортной системы </a:t>
            </a:r>
          </a:p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4630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Обеспечение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потребности населения МОГО </a:t>
            </a:r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«Ухта»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 качественных, доступных и безопасных транспортных услугах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0910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31919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12859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13699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37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538898"/>
            <a:ext cx="324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«Дорожная деятельность и обеспечение безопасности дорожного движения на территории МОГО «Ухта»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00" y="2539500"/>
            <a:ext cx="324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«Организация транспортного обслуживания населения на территории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2000" y="3694723"/>
            <a:ext cx="864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Общий объем финансирования Программы на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2015-2017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годы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составляет         706,8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руб., в том числе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lvl="0"/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за счет средств федерального бюджета – </a:t>
            </a:r>
            <a:r>
              <a:rPr lang="ru-RU" sz="17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9,3 </a:t>
            </a:r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 lvl="0"/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2015 год – </a:t>
            </a:r>
            <a:r>
              <a:rPr lang="ru-RU" sz="17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3,1 </a:t>
            </a:r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 lvl="0"/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2016 год – </a:t>
            </a:r>
            <a:r>
              <a:rPr lang="ru-RU" sz="17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2,1 </a:t>
            </a:r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 lvl="0"/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2017 год – </a:t>
            </a:r>
            <a:r>
              <a:rPr lang="ru-RU" sz="17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4,1 </a:t>
            </a:r>
            <a:r>
              <a:rPr lang="ru-RU" sz="1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algn="just"/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dirty="0">
                <a:latin typeface="Tahoma" pitchFamily="34" charset="0"/>
                <a:cs typeface="Tahoma" pitchFamily="34" charset="0"/>
              </a:rPr>
              <a:t>счет средств бюджета МОГО «Ухта» -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697,5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201,4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230,8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2017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265,3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транспортной системы </a:t>
            </a:r>
          </a:p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4630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МУНИЦИПАЛЬНОЙ ПРОГРАММЫ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0910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31919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12859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13699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38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538898"/>
            <a:ext cx="3834258" cy="32008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«Дорожная деятельность и обеспечение безопасности дорожного движения на территории МОГО «Ухта»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Капитальный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ремонт (ремонт) и содержание улично-дорожной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сети – 675,3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Обеспечение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обустройства и содержания технических средств организации безопасного дорожного движения на автомобильных 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дорогах общего пользование местного значения – 20,5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Обеспечение осуществления дорожной деятельности – 9,3 млн.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Содержание автомобильных дорог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общего пользование местного значения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– 0,1  млн. руб.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4" y="2539500"/>
            <a:ext cx="3743936" cy="26161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«Организация транспортного обслуживания населения на территории МОГО «Ухта»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Обеспечение транспортного обслуживание населения в границах городского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округа – 1,2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Возмещение выпадающих доходов организаций воздушного транспорта, осуществляющих внутримуниципальные пассажирские перевозки воздушным транспортом в труднодоступные населенные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пункты – 0,4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транспортной системы </a:t>
            </a:r>
          </a:p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39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892" y="1412776"/>
            <a:ext cx="852743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Капитальный </a:t>
            </a:r>
            <a:r>
              <a:rPr lang="ru-RU" sz="1500" b="1" dirty="0">
                <a:latin typeface="Tahoma" pitchFamily="34" charset="0"/>
                <a:cs typeface="Tahoma" pitchFamily="34" charset="0"/>
              </a:rPr>
              <a:t>ремонт (ремонт) и содержание улично-дорожной сети – </a:t>
            </a:r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684,7 </a:t>
            </a:r>
            <a:r>
              <a:rPr lang="ru-RU" sz="1500" b="1" dirty="0">
                <a:latin typeface="Tahoma" pitchFamily="34" charset="0"/>
                <a:cs typeface="Tahoma" pitchFamily="34" charset="0"/>
              </a:rPr>
              <a:t>млн. руб., в том числе</a:t>
            </a:r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:</a:t>
            </a:r>
            <a:endParaRPr lang="ru-RU" sz="15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к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апитальный ремонт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(ремонт)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улично-дорожной сети и автомобильных дорог общего пользования местного значения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120,9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одержание дорог и искусственных сооружений на них (автодороги, автодорожные мосты, посадочные площадки автобусных остановок, сети  и выпуски ливневой канализации,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дренажные канавы)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547,8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содержание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поселковых дорог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13,0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оборудование и содержание ледовых переправ и зимних автодорог через р. Ижма в селе Кедвавом – 3,0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руб.</a:t>
            </a:r>
          </a:p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Обеспечение </a:t>
            </a:r>
            <a:r>
              <a:rPr lang="ru-RU" sz="1500" b="1" dirty="0">
                <a:latin typeface="Tahoma" pitchFamily="34" charset="0"/>
                <a:cs typeface="Tahoma" pitchFamily="34" charset="0"/>
              </a:rPr>
              <a:t>обустройства и содержания технических средств организации безопасного дорожного движения на автомобильных  дорогах – </a:t>
            </a:r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20,5 </a:t>
            </a:r>
            <a:r>
              <a:rPr lang="ru-RU" sz="1500" b="1" dirty="0">
                <a:latin typeface="Tahoma" pitchFamily="34" charset="0"/>
                <a:cs typeface="Tahoma" pitchFamily="34" charset="0"/>
              </a:rPr>
              <a:t>млн. руб., в том числе</a:t>
            </a:r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стройство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дорожной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разметки, искусственных неровностей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10,6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одержание и обслуживание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дорожных знаков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2,9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содержание и обслуживание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светофорных объектов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7,0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Численность населения МОГО «Ухта»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2000" y="1360800"/>
            <a:ext cx="864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Численность постоянного населения на 01.01.2014 года составила 120 800 человек, в том числе: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Ухта –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99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155 человек;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Боровой –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1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464 человека;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Водный – 6 321 человек;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Шудаяг – 3 398 человек;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Ярега –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7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660 человек;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Сельское население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(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Кэмдин, Седью, Кедвавом)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2 802 человека.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Жильё и жилищно-коммунальное хозяйство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Создание условий для удовлетворения потребностей населения в качественном жилье и жилищно-коммунальных услугах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239675" y="1924316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915103" y="1903323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239675" y="1894599"/>
            <a:ext cx="6675428" cy="193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40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119798"/>
            <a:ext cx="198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«Доступное и комфортное жилье»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47460" y="2119798"/>
            <a:ext cx="198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«Жилищное хозяйство»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01600" y="2120400"/>
            <a:ext cx="198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«Коммунальное хозяйство»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12000" y="2119798"/>
            <a:ext cx="198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«Благоустройство»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5" name="Прямая соединительная линия 34"/>
          <p:cNvCxnSpPr>
            <a:stCxn id="33" idx="0"/>
          </p:cNvCxnSpPr>
          <p:nvPr/>
        </p:nvCxnSpPr>
        <p:spPr>
          <a:xfrm flipV="1">
            <a:off x="5691600" y="1924318"/>
            <a:ext cx="0" cy="19608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437460" y="1889796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59772" y="2826127"/>
            <a:ext cx="85322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ahoma" pitchFamily="34" charset="0"/>
                <a:cs typeface="Tahoma" pitchFamily="34" charset="0"/>
              </a:rPr>
              <a:t>Общий объем финансирования Программы на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2015 - 2017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годы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составляет          603,2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в том числе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ru-RU" sz="600" dirty="0">
              <a:latin typeface="Tahoma" pitchFamily="34" charset="0"/>
              <a:cs typeface="Tahoma" pitchFamily="34" charset="0"/>
            </a:endParaRPr>
          </a:p>
          <a:p>
            <a:r>
              <a:rPr lang="ru-RU" sz="1700" dirty="0">
                <a:latin typeface="Tahoma" pitchFamily="34" charset="0"/>
                <a:cs typeface="Tahoma" pitchFamily="34" charset="0"/>
              </a:rPr>
              <a:t>за счет средств федерального бюджета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26,8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/>
            <a:r>
              <a:rPr lang="ru-RU" sz="1700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9,0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700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8,9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700" dirty="0" smtClean="0">
                <a:latin typeface="Tahoma" pitchFamily="34" charset="0"/>
                <a:cs typeface="Tahoma" pitchFamily="34" charset="0"/>
              </a:rPr>
              <a:t>2017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8,9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.;</a:t>
            </a:r>
          </a:p>
          <a:p>
            <a:endParaRPr lang="ru-RU" sz="600" dirty="0">
              <a:latin typeface="Tahoma" pitchFamily="34" charset="0"/>
              <a:cs typeface="Tahoma" pitchFamily="34" charset="0"/>
            </a:endParaRPr>
          </a:p>
          <a:p>
            <a:r>
              <a:rPr lang="ru-RU" sz="1700" dirty="0">
                <a:latin typeface="Tahoma" pitchFamily="34" charset="0"/>
                <a:cs typeface="Tahoma" pitchFamily="34" charset="0"/>
              </a:rPr>
              <a:t>за счет средств республиканского бюджета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21,9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/>
            <a:r>
              <a:rPr lang="ru-RU" sz="1700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7,3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700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7,3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700" dirty="0" smtClean="0">
                <a:latin typeface="Tahoma" pitchFamily="34" charset="0"/>
                <a:cs typeface="Tahoma" pitchFamily="34" charset="0"/>
              </a:rPr>
              <a:t>2017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7,3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.;</a:t>
            </a:r>
          </a:p>
          <a:p>
            <a:endParaRPr lang="ru-RU" sz="600" dirty="0">
              <a:latin typeface="Tahoma" pitchFamily="34" charset="0"/>
              <a:cs typeface="Tahoma" pitchFamily="34" charset="0"/>
            </a:endParaRPr>
          </a:p>
          <a:p>
            <a:r>
              <a:rPr lang="ru-RU" sz="1700" dirty="0">
                <a:latin typeface="Tahoma" pitchFamily="34" charset="0"/>
                <a:cs typeface="Tahoma" pitchFamily="34" charset="0"/>
              </a:rPr>
              <a:t>за счет средств бюджета МОГО «Ухта»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554,5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/>
            <a:r>
              <a:rPr lang="ru-RU" sz="1700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387,9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700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82,1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700" dirty="0" smtClean="0">
                <a:latin typeface="Tahoma" pitchFamily="34" charset="0"/>
                <a:cs typeface="Tahoma" pitchFamily="34" charset="0"/>
              </a:rPr>
              <a:t>2017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84,5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5643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Жильё и жилищно-коммунальное хозяйство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МУНИЦИПАЛЬНОЙ ПРОГРАММЫ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239675" y="1924316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915103" y="1903323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239675" y="1894599"/>
            <a:ext cx="6675428" cy="193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41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570" y="2105818"/>
            <a:ext cx="2288209" cy="46166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«Доступное и комфортное жилье»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Строительство малоэтажных жилых домов для переселения граждан из аварийного жилищного фонда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298,1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Обеспечение предоставления жилых помещений детям-сиротам и детям, оставшимся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без попечения родителей – 25,4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Обеспечение жильём отдельных категорий граждан (ветераны, инвалиды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) – 19,9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Предоставление социальных выплат молодым семьям на приобретение жилого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помещения – 33,1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5776" y="2116560"/>
            <a:ext cx="1898294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«Жилищное хозяйство»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Капитальный ремонт (ремонт) муниципального жилого фонда – 18,9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Организация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содержания муниципального жилого фонда–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9,6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1027" y="2119345"/>
            <a:ext cx="2124016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 «Коммунальное хозяйство»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Обеспечение населения коммунальными и бытовыми услугами – 0,4 млн.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Создание системы управления комплексом водоснабжения (объект «Строительство станции водоочистки в «Пожня – Ель» -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15,0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руб.)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12000" y="2119798"/>
            <a:ext cx="2124496" cy="40318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«Благоустройство»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Капитальный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ремонт (ремонт) объектов внешнего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благоустройства – 14,0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Содержание объектов внешнего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благоустройства – 158,2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Обустройство и приобретение объектов для создания привлекательной среды городского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округа – 7,2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Мероприятия по отлову и содержанию безнадзорных животных – 3,4 млн.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5" name="Прямая соединительная линия 34"/>
          <p:cNvCxnSpPr>
            <a:stCxn id="33" idx="0"/>
          </p:cNvCxnSpPr>
          <p:nvPr/>
        </p:nvCxnSpPr>
        <p:spPr>
          <a:xfrm flipV="1">
            <a:off x="5683035" y="1904291"/>
            <a:ext cx="0" cy="21505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437460" y="1889796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Жильё и жилищно-коммунальное хозяйство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42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010245"/>
            <a:ext cx="892899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5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Организация </a:t>
            </a:r>
            <a:r>
              <a:rPr lang="ru-RU" sz="15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содержания муниципального жилого фонда – </a:t>
            </a:r>
            <a:r>
              <a:rPr lang="ru-RU" sz="15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9,6 </a:t>
            </a:r>
            <a:r>
              <a:rPr lang="ru-RU" sz="15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руб., в том числе:</a:t>
            </a:r>
          </a:p>
          <a:p>
            <a:pPr marL="285750" lvl="0" indent="-285750" algn="just"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возмещение выпадающих доходов управляющим организациям за содержание и ремонт муниципального жилищного фонда – </a:t>
            </a:r>
            <a:r>
              <a:rPr lang="ru-RU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7,0 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</a:t>
            </a:r>
          </a:p>
          <a:p>
            <a:pPr marL="285750" lvl="0" indent="-285750" algn="just"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межевание 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 кадастр </a:t>
            </a:r>
            <a:r>
              <a:rPr lang="ru-RU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123 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земельных участков под МКД – 2,6 млн. руб.</a:t>
            </a:r>
          </a:p>
          <a:p>
            <a:pPr lvl="0" algn="just">
              <a:buClr>
                <a:srgbClr val="F79646">
                  <a:lumMod val="50000"/>
                </a:srgbClr>
              </a:buClr>
            </a:pPr>
            <a:r>
              <a:rPr lang="ru-RU" sz="15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Капитальный </a:t>
            </a:r>
            <a:r>
              <a:rPr lang="ru-RU" sz="15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ремонт (ремонт) объектов внешнего благоустройства – 14,0 млн. руб., в том числе:</a:t>
            </a:r>
          </a:p>
          <a:p>
            <a:pPr marL="285750" lvl="0" indent="-285750" algn="just"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посадка цветов – 14,0 млн. руб</a:t>
            </a:r>
            <a:r>
              <a:rPr lang="ru-RU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lvl="0" algn="just">
              <a:buClr>
                <a:srgbClr val="F79646">
                  <a:lumMod val="50000"/>
                </a:srgbClr>
              </a:buClr>
            </a:pPr>
            <a:r>
              <a:rPr lang="ru-RU" sz="15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Содержание </a:t>
            </a:r>
            <a:r>
              <a:rPr lang="ru-RU" sz="15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объектов внешнего благоустройства – </a:t>
            </a:r>
            <a:r>
              <a:rPr lang="ru-RU" sz="15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158,2 </a:t>
            </a:r>
            <a:r>
              <a:rPr lang="ru-RU" sz="15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руб., в том числе:</a:t>
            </a:r>
          </a:p>
          <a:p>
            <a:pPr marL="285750" lvl="0" indent="-285750" algn="just"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ремонт 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 содержание систем наружного освещения – 17,6 млн. руб.;</a:t>
            </a:r>
          </a:p>
          <a:p>
            <a:pPr marL="285750" lvl="0" indent="-285750" algn="just"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оплата расходов за уличное освещение – 51,0 млн. руб.;</a:t>
            </a:r>
          </a:p>
          <a:p>
            <a:pPr marL="285750" lvl="0" indent="-285750" algn="just"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содержание кладбищ – 14,0 млн. руб.;</a:t>
            </a:r>
          </a:p>
          <a:p>
            <a:pPr marL="285750" lvl="0" indent="-285750" algn="just"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содержание и текущий ремонт зелёного хозяйства (парки, скверы, клумбы) –  </a:t>
            </a:r>
            <a:r>
              <a:rPr lang="ru-RU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53,6 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285750" lvl="0" indent="-285750" algn="just"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уборка несанкционированных свалок – 2,0 млн. руб.;</a:t>
            </a:r>
          </a:p>
          <a:p>
            <a:pPr marL="285750" lvl="0" indent="-285750" algn="just"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содержание 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 текущий ремонт лестниц, пешеходных мостов – 10,6 млн. руб.;</a:t>
            </a:r>
          </a:p>
          <a:p>
            <a:pPr marL="285750" lvl="0" indent="-285750" algn="just"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уборка территории после проведения культурно – массовых мероприятий – 2,5 млн. руб.;</a:t>
            </a:r>
          </a:p>
          <a:p>
            <a:pPr marL="285750" lvl="0" indent="-285750" algn="just"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содержание прочих объектов внешнего благоустройства (пожарных водоёмов, фонтана, малых архитектурных форм) – </a:t>
            </a:r>
            <a:r>
              <a:rPr lang="ru-RU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6,9 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</a:t>
            </a:r>
          </a:p>
          <a:p>
            <a:pPr lvl="0" algn="just"/>
            <a:r>
              <a:rPr lang="ru-RU" sz="15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Обустройство </a:t>
            </a:r>
            <a:r>
              <a:rPr lang="ru-RU" sz="15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 приобретение объектов для создания привлекательной среды городского округа – 7,2 млн. руб., в том числе:</a:t>
            </a:r>
          </a:p>
          <a:p>
            <a:pPr marL="285750" lvl="0" indent="-285750" algn="just"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обустройство ледового городка – 7,2 млн. </a:t>
            </a:r>
            <a:r>
              <a:rPr lang="ru-RU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руб.</a:t>
            </a:r>
          </a:p>
          <a:p>
            <a:pPr lvl="0" algn="just">
              <a:buClr>
                <a:srgbClr val="F79646">
                  <a:lumMod val="50000"/>
                </a:srgbClr>
              </a:buClr>
            </a:pPr>
            <a:r>
              <a:rPr lang="ru-RU" sz="15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Мероприятия </a:t>
            </a:r>
            <a:r>
              <a:rPr lang="ru-RU" sz="15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 отлову и содержанию безнадзорных животных – 3,4 млн. руб</a:t>
            </a:r>
            <a:r>
              <a:rPr lang="ru-RU" sz="15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., в том числе:</a:t>
            </a:r>
          </a:p>
          <a:p>
            <a:pPr marL="285750" lvl="0" indent="-285750" algn="just"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отлов 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безнадзорных собак – 3,4 млн. руб</a:t>
            </a:r>
            <a:r>
              <a:rPr lang="ru-RU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5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95023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образования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доступности, качества и эффективности системы образования с учетом потребностей населения МОГО «Ухта»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239675" y="1924316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915103" y="1903323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239675" y="1894599"/>
            <a:ext cx="6675428" cy="193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43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119798"/>
            <a:ext cx="198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«Развитие дошкольного образования»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47460" y="2119798"/>
            <a:ext cx="198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«Развитие общего образования»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01600" y="2120400"/>
            <a:ext cx="198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«Развитие дополнительного образования»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12000" y="2119798"/>
            <a:ext cx="198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«Оздоровление, отдых детей и трудоустройство подростков»</a:t>
            </a:r>
          </a:p>
        </p:txBody>
      </p:sp>
      <p:cxnSp>
        <p:nvCxnSpPr>
          <p:cNvPr id="35" name="Прямая соединительная линия 34"/>
          <p:cNvCxnSpPr>
            <a:stCxn id="33" idx="0"/>
          </p:cNvCxnSpPr>
          <p:nvPr/>
        </p:nvCxnSpPr>
        <p:spPr>
          <a:xfrm flipV="1">
            <a:off x="5691600" y="1924318"/>
            <a:ext cx="0" cy="19608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437460" y="1889796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2000" y="3501008"/>
            <a:ext cx="864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Общий объем финансирования Программы на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2015-2017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годы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составляет                      5 301,4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руб., в том числе:</a:t>
            </a:r>
          </a:p>
          <a:p>
            <a:r>
              <a:rPr lang="ru-RU" sz="1600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счёт средств республиканского бюджета – 4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369,2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/>
            <a:r>
              <a:rPr lang="ru-RU" sz="1600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год – 1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441,8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600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год – 1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463,4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600" dirty="0" smtClean="0">
                <a:latin typeface="Tahoma" pitchFamily="34" charset="0"/>
                <a:cs typeface="Tahoma" pitchFamily="34" charset="0"/>
              </a:rPr>
              <a:t>2017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год – 1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464,0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r>
              <a:rPr lang="ru-RU" sz="1600" dirty="0">
                <a:latin typeface="Tahoma" pitchFamily="34" charset="0"/>
                <a:cs typeface="Tahoma" pitchFamily="34" charset="0"/>
              </a:rPr>
              <a:t>за счёт средств бюджета МОГО «Ухта»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932,2 млн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. руб.:</a:t>
            </a:r>
          </a:p>
          <a:p>
            <a:pPr marL="540000"/>
            <a:r>
              <a:rPr lang="ru-RU" sz="1600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284,6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600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323,8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600" dirty="0" smtClean="0">
                <a:latin typeface="Tahoma" pitchFamily="34" charset="0"/>
                <a:cs typeface="Tahoma" pitchFamily="34" charset="0"/>
              </a:rPr>
              <a:t>2017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323,8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95023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образования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7811" y="937728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МУНИЦИПАЛЬНОЙ ПРОГРАММЫ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13617"/>
            <a:ext cx="0" cy="7211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211468" y="1637452"/>
            <a:ext cx="0" cy="1557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696449" y="1668147"/>
            <a:ext cx="0" cy="1557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29571" y="1685730"/>
            <a:ext cx="446687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950" y="1756649"/>
            <a:ext cx="4447060" cy="50783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 «Развитие дошкольного образования»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 (выполнение работ)  дошкольными образовательными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учреждениями – 2288,0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Капитальный и текущий ремонт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дошкольных образовательных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учреждений (объект «Капитальный ремонт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МДОУ «Детский сад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№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102»)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- 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18,1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Строительство, реконструкция, модернизация дошкольных образовательных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учреждений (объект «Реконструкция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здания муниципального образовательного учреждения «Межшкольный учебный комбинат» МОГО «Ухта» под дошкольное образовательное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учреждение») – 15,4 млн.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Обеспечение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квалифицированными кадрами дошкольных образовательных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учреждений – 25,3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Повышение квалификации работников дошкольных образовательных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учреждений – 2,4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Предоставление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компенсации родителям (законным представителям) платы за присмотр и уход за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детьми – 111,4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руб.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Выплата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ежемесячной денежной компенсации на оплату жилого помещения и коммунальных услуг специалистам муниципальных учреждений, работающим и проживающим в сельских населенных пунктах или поселках городского типа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16,4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08538" y="1752936"/>
            <a:ext cx="4509796" cy="47705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 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«Развитие общего образования»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 (выполнение работ)  общеобразовательными 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учреждениями – 2525,8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Капитальный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и текущий ремонт общеобразовательных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учреждений (объект «Капитальный ремонт МОУ «Средняя общеобразовательная школа № 2») -  9,6 млн. руб.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Организация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, проведение и участие обучающихся и педагогов в конкурсах, фестивалях, соревнованиях, различных мероприятиях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- 5,2 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Повышение квалификации работников общеобразовательных учреждений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- 4,8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Организация и проведение ЕГЭ 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ГИА-9 – 1,3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Психологическая, медицинская, социальная реабилитация и коррекция детей, имеющих проблемы в развитии, обучении, социальной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адаптации – 67,4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Организация методической и мониторинговой деятельности в образовательных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учреждениях – 21,2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Выплата ежемесячной денежной компенсации на оплату жилого помещения и коммунальных услуг специалистам муниципальных учреждений, работающим и проживающим в сельских населенных пунктах или поселках городского типа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21,2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425152" y="6525344"/>
            <a:ext cx="413734" cy="3326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44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95023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образования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МУНИЦИПАЛЬНОЙ ПРОГРАММЫ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051720" y="1924316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020272" y="1903323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051720" y="1913983"/>
            <a:ext cx="49685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45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2000" y="2166919"/>
            <a:ext cx="3505694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 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«Развитие дополнительного образования»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 (выполнение работ)  учреждениями дополнительного образования детей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129,8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Повышение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квалификации работников учреждений  дополнительного образования детей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0,4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4048" y="2119798"/>
            <a:ext cx="3887952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 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«Оздоровление, отдых детей и трудоустройство подростков»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Организация временной занятости подростков в летний период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19,5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Проведение оздоровительной кампании детей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18,2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Культура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422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602000" y="1912819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533425" y="1885660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602000" y="1893759"/>
            <a:ext cx="5931425" cy="190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46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119798"/>
            <a:ext cx="270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«Культурное наследие МОГО «Ухта» - наше достояние»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2000" y="2119798"/>
            <a:ext cx="270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«Организация отдыха и развитие творческого потенциала жителей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2000" y="2119798"/>
            <a:ext cx="270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«Укрепление межнациональных отношений в сфере культуры МОГО «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Развитие культурного потенциала, способствующее повышению уровня и качества жизни населения МОГО «Ухта»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2000" y="3356992"/>
            <a:ext cx="86400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Общий объем финансирования Программы на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2015 - 2017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годы составляет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628,0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руб., в том числе: </a:t>
            </a: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600" dirty="0">
                <a:latin typeface="Tahoma" pitchFamily="34" charset="0"/>
                <a:cs typeface="Tahoma" pitchFamily="34" charset="0"/>
              </a:rPr>
              <a:t>за счёт средств республиканского бюджета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0,7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2015 год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0,2 млн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. руб.;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2016 год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0,2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2017 год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0,3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.;</a:t>
            </a: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счет средств бюджета МОГО «Ухта»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627,3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202,9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212,2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2017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212,2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endParaRPr lang="ru-RU" sz="9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Культура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422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1081550" y="1850492"/>
            <a:ext cx="1" cy="17148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859161" y="1856440"/>
            <a:ext cx="1" cy="15581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081550" y="1841347"/>
            <a:ext cx="6777612" cy="190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47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669" y="2006258"/>
            <a:ext cx="2167468" cy="44935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«Культурное наследие МОГО «Ухта» - наше достояние»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 (выполнение работ) музеями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34,1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Содержание и обслуживание объектов культурного наследия, проведение музейных мероприятий управлением культуры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7,3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Укрепление и модернизация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материально-технической базы в области культурного наследия и музейного дела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4,2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2012250"/>
            <a:ext cx="4168014" cy="4462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«Организация отдыха и развитие творческого потенциала жителей МОГО «Ухта»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(выполнение работ) учреждениями культуры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381,5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(выполнение работ) учреждениями  дополнительного образования детей в области искусств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146,6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Укрепление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и модернизация материально-технической базы учреждений культуры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5,9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Укрепление и модернизация материально-технической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базы учреждений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дополнительного образования детей в области искусств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8,3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Комплектование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документных фондов библиотек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0,5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Выплата ежемесячной денежной компенсации на оплату жилого помещения и коммунальных услуг специалистам муниципальных учреждений, работающим и проживающим в сельских населенных пунктах или поселках городского типа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2,1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89329" y="2025810"/>
            <a:ext cx="2339664" cy="4339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«Укрепление межнациональных отношений в сфере культуры МОГО «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хта»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(выполнение работ) объединенным центром народной культуры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37,3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Выплата ежемесячной денежной компенсации на оплату жилого помещения и коммунальных услуг специалистам муниципальных учреждений, работающим и проживающим в сельских населенных пунктах или поселках городского типа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0,2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8393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физической культуры и спорта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196344"/>
            <a:ext cx="8640000" cy="84981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Совершенствование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системы физической культуры и спорта, направленной на укрепление здоровья, улучшение качества жизни населения и развитие массового спорта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81053" y="203806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273438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263431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266097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48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425740"/>
            <a:ext cx="3240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«Массовая физическая культура»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00" y="2437254"/>
            <a:ext cx="324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«Дополнительное образование в области физической культуры и спорта»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1053" y="3573016"/>
            <a:ext cx="86400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Общий объем финансирования Программы на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2015-2017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годы составляет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       322,3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руб.,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том числе: </a:t>
            </a: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600" dirty="0">
                <a:latin typeface="Tahoma" pitchFamily="34" charset="0"/>
                <a:cs typeface="Tahoma" pitchFamily="34" charset="0"/>
              </a:rPr>
              <a:t>за счёт средств республиканского бюджета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0,3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2015 год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0,1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2016 год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0,1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2017 год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0,1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руб.;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счет средств бюджета МОГО «Ухта» -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322,0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 algn="just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107,0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 algn="just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107,5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 algn="just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2017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107,5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sz="9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физической культуры и спорта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196344"/>
            <a:ext cx="8640000" cy="84981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МУНИЦИПАЛЬНОЙ ПРОГРАММЫ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81053" y="203806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273438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263431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266097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2000" y="2418100"/>
            <a:ext cx="4103976" cy="23698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«Массовая физическая культура»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 (выполнение работ) физкультурно - спортивными учреждениями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124,5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Строительство, реконструкция, модернизация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физкультурно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- спортивных учреждений (объект «Реконструкция спорткомплекса «Нефтяник» в г. Ухта (крытый каток с искусственным льдом)») – 13,7 млн. руб.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Реализация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календарного плана физкультурных и спортивных мероприятий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2,8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2437254"/>
            <a:ext cx="4031968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«Дополнительное образование в области физической культуры и спорта»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 (выполнение работ) учреждениями дополнительного образования детей в области физической культуры и спорта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181,1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Выплата ежемесячной денежной компенсации на оплату жилого помещения и коммунальных услуг специалистам муниципальных учреждений, работающим и проживающим в сельских населенных пунктах или поселках городского типа – 0,2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80622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Сеть муниципальных учреждений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2000" y="1360800"/>
            <a:ext cx="8712488" cy="5245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Из бюджета МОГО «Ухта» финансируется 3 органа местного самоуправления (Совет, администрация, Контрольно – счётная палата), 8 отраслевых (функциональных) управлений и 110 муниципальных учреждений, в том числе:</a:t>
            </a:r>
          </a:p>
          <a:p>
            <a:pPr algn="just"/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50 детских дошкольных учреждений – 8 407 воспитанников;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27 школ – 12 138 обучающихся;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3 учреждения дополнительного образования детей – 2 554 обучающихся;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Центр психолого-педагогической реабилитации и коррекции – 28 обучающихся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Информационно-методический центр;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4 детско–юношеских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школы – 2 470 обучающихся;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3 музыкальные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школы – 620 обучающихся;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Художественная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школа – 270 обучающихся;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11 учреждений культуры;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6 учреждений физической культуры и спорта;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Многофункциональный центр предоставления государственных и муниципальных услуг;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Управление по делам ГО и ЧС;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Управление капитального строительства.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5780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310278" cy="1129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Муниципальная программа «Переселение граждан, проживающих на территории МОГО «Ухта», из аварийного жилищного фонда с 2013 года по 01 сентября 2017 года»</a:t>
            </a:r>
            <a:endParaRPr lang="ru-RU" sz="14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268760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itchFamily="34" charset="0"/>
                <a:cs typeface="Tahoma" pitchFamily="34" charset="0"/>
              </a:rPr>
              <a:t>Реализация мероприятий муниципальной программы позволит достичь следующих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результатов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871536"/>
              </p:ext>
            </p:extLst>
          </p:nvPr>
        </p:nvGraphicFramePr>
        <p:xfrm>
          <a:off x="251521" y="1884313"/>
          <a:ext cx="8684775" cy="20116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2771"/>
                <a:gridCol w="1511979"/>
                <a:gridCol w="907188"/>
                <a:gridCol w="755990"/>
                <a:gridCol w="1058385"/>
                <a:gridCol w="1058385"/>
                <a:gridCol w="1058385"/>
                <a:gridCol w="1055664"/>
                <a:gridCol w="856028"/>
              </a:tblGrid>
              <a:tr h="1663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Наименование показателей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Единица измерения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Значения показателей по годам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Всего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2013 -2014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II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2014-2015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III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2015-2016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IV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2016-2017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V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2017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1.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Количество расселяемых домов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шт.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74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41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12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2.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Количество расселяемых жилых помещений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шт.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507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242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50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62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128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25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3.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Количество расселяемых жителей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граждан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1265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632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103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137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331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62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093583"/>
              </p:ext>
            </p:extLst>
          </p:nvPr>
        </p:nvGraphicFramePr>
        <p:xfrm>
          <a:off x="252000" y="4425246"/>
          <a:ext cx="8712488" cy="19752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4799"/>
                <a:gridCol w="2286996"/>
                <a:gridCol w="991032"/>
                <a:gridCol w="1829596"/>
                <a:gridCol w="1465929"/>
                <a:gridCol w="1224136"/>
              </a:tblGrid>
              <a:tr h="1927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п/п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Наименование показателя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Всего,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млн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руб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в том числе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средства Фонда содействия реформированию ЖКХ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средства республиканского бюджета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средства бюджета МОГО «Ухта»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этап 2013 -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2014 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358,4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96,7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233,7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28,0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II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 2014-2015 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76,1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47,8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22,3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6,0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III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 2015-2016 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111,2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71,3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31,2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8,7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IV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 2016-2017 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196,6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126,8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54,4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15,4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5.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V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 2017 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44,8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26,8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14,5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3,5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Итого: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787,1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369,4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356,1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61,6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51520" y="3983600"/>
            <a:ext cx="86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Объём </a:t>
            </a:r>
            <a:r>
              <a:rPr lang="ru-RU" dirty="0">
                <a:latin typeface="Tahoma" pitchFamily="34" charset="0"/>
                <a:cs typeface="Tahoma" pitchFamily="34" charset="0"/>
              </a:rPr>
              <a:t>финансирования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6333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310278" cy="1129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4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4563" y="1161618"/>
            <a:ext cx="8599925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	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 предусмотрены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бюджета МОГО «Ухта» в сумме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298,1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реализации муниципальной программы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«Жильё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жилищно-коммунальное хозяйство на 2014-2020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годы»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подпрограмма «Доступное и комфортное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жилье» для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оплаты превышения стоимости строительства одного квадратного метра над утверждённой стоимостью в рамках программы  «Переселение граждан, проживающих на территории МОГО «Ухта», из аварийного жилищного фонда с 2013 года по 1 сентября 2017 года» (нормативная стоимость одного квадратного метра строительства - 34 600 рублей, фактическая стоимость в среднем составляет 56 068 рублей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 –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257,0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млн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 строительство семи домов:</a:t>
            </a:r>
            <a:endParaRPr lang="ru-RU" sz="1600" dirty="0">
              <a:latin typeface="Arial"/>
            </a:endParaRPr>
          </a:p>
          <a:p>
            <a:pPr fontAlgn="t">
              <a:lnSpc>
                <a:spcPct val="115000"/>
              </a:lnSpc>
            </a:pPr>
            <a:endParaRPr lang="ru-RU" sz="1600" dirty="0" smtClean="0">
              <a:latin typeface="Arial"/>
            </a:endParaRPr>
          </a:p>
          <a:p>
            <a:pPr fontAlgn="t">
              <a:lnSpc>
                <a:spcPct val="115000"/>
              </a:lnSpc>
            </a:pPr>
            <a:endParaRPr lang="ru-RU" sz="1600" dirty="0" smtClean="0">
              <a:latin typeface="Arial"/>
            </a:endParaRPr>
          </a:p>
          <a:p>
            <a:pPr fontAlgn="t">
              <a:lnSpc>
                <a:spcPct val="115000"/>
              </a:lnSpc>
            </a:pPr>
            <a:endParaRPr lang="ru-RU" sz="1600" dirty="0">
              <a:latin typeface="Arial"/>
            </a:endParaRPr>
          </a:p>
          <a:p>
            <a:pPr fontAlgn="t">
              <a:lnSpc>
                <a:spcPct val="115000"/>
              </a:lnSpc>
            </a:pPr>
            <a:endParaRPr lang="ru-RU" sz="1600" dirty="0">
              <a:latin typeface="Arial"/>
            </a:endParaRPr>
          </a:p>
          <a:p>
            <a:pPr fontAlgn="t">
              <a:lnSpc>
                <a:spcPct val="115000"/>
              </a:lnSpc>
            </a:pPr>
            <a:endParaRPr lang="ru-RU" sz="1600" dirty="0" smtClean="0">
              <a:latin typeface="Arial"/>
            </a:endParaRPr>
          </a:p>
          <a:p>
            <a:pPr fontAlgn="t">
              <a:lnSpc>
                <a:spcPct val="115000"/>
              </a:lnSpc>
            </a:pPr>
            <a:endParaRPr lang="ru-RU" sz="1600" dirty="0">
              <a:latin typeface="Arial"/>
            </a:endParaRPr>
          </a:p>
          <a:p>
            <a:pPr algn="just">
              <a:spcAft>
                <a:spcPts val="0"/>
              </a:spcAft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этап – 41,1 млн. рублей.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54210" y="32390"/>
            <a:ext cx="5310278" cy="1129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Особенности реализации мероприятий по переселению граждан, проживающих на территории МОГО «Ухта», из аварийного жилищного фонда </a:t>
            </a:r>
            <a:endParaRPr lang="ru-RU" sz="14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138"/>
              </p:ext>
            </p:extLst>
          </p:nvPr>
        </p:nvGraphicFramePr>
        <p:xfrm>
          <a:off x="1403648" y="4221088"/>
          <a:ext cx="5256584" cy="1860741"/>
        </p:xfrm>
        <a:graphic>
          <a:graphicData uri="http://schemas.openxmlformats.org/drawingml/2006/table">
            <a:tbl>
              <a:tblPr firstRow="1" firstCol="1" bandRow="1"/>
              <a:tblGrid>
                <a:gridCol w="3718004"/>
                <a:gridCol w="1538580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Адрес строительства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Сумма, млн. руб.</a:t>
                      </a:r>
                      <a:endParaRPr lang="ru-RU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Ухта, ул. Геологов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5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39,9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Ухта, ул. Молодежная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1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37,0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Ухта, ул. Геологов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2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31,5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Ухта, </a:t>
                      </a:r>
                      <a:r>
                        <a:rPr lang="ru-RU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пгт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Шудаяг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переулок Больничный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33,2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Ухта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ул. Молодежная – ул. Геологов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3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42,4 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Ухта, пгт. Шудаяг, 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Совхозная, 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10,1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Ухта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ул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Молодежная, 4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62,9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</a:t>
            </a: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355" y="1124744"/>
            <a:ext cx="8640000" cy="242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В случае возникновения дефицита предусматриваются источники на его   покрытие: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к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редиты кредитных организаций в валюте Российской Федерации;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юджетные кредиты от других бюджетов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бюджетной системы Российской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Федерации;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и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зменение остатков средств на счетах по учету средств бюджета;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и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ные источники внутреннего финансирования дефицитов бюджетов (средства от продажи акций и иных форм участия в капитале, находящихся в собственности  городских округов).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581207"/>
              </p:ext>
            </p:extLst>
          </p:nvPr>
        </p:nvGraphicFramePr>
        <p:xfrm>
          <a:off x="399965" y="3576872"/>
          <a:ext cx="8350779" cy="2389167"/>
        </p:xfrm>
        <a:graphic>
          <a:graphicData uri="http://schemas.openxmlformats.org/drawingml/2006/table">
            <a:tbl>
              <a:tblPr/>
              <a:tblGrid>
                <a:gridCol w="4591205"/>
                <a:gridCol w="1220386"/>
                <a:gridCol w="1220386"/>
                <a:gridCol w="1318802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Источники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год,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2016 год,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2017 год,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кредиты кредитных организаций в валюте Российской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Федерации (привлечение кредита)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кредиты кредитных организаций в валюте Российской Федерации</a:t>
                      </a: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(погашение кредита)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бюджетные кредиты от других бюджетов бюджетной системы Российской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Всего источники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финансирования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дефицита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4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53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2000" y="1440000"/>
            <a:ext cx="8640000" cy="3290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Tahoma" pitchFamily="34" charset="0"/>
                <a:cs typeface="Tahoma" pitchFamily="34" charset="0"/>
              </a:rPr>
              <a:t>И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нформационный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ресурс «Бюджет для граждан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» подготовлен:</a:t>
            </a:r>
          </a:p>
          <a:p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Финансовым управлением администрации  МОГО «Ухта», расположенным по адресу: Республика Коми, город Ухта, улица Бушуева, 11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телефон/факс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8(8216) 700-128, 700-129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700" dirty="0" smtClean="0">
                <a:latin typeface="Tahoma" pitchFamily="34" charset="0"/>
                <a:cs typeface="Tahoma" pitchFamily="34" charset="0"/>
              </a:rPr>
              <a:t>E – mail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n-US" sz="1700" dirty="0" smtClean="0">
                <a:latin typeface="Tahoma" pitchFamily="34" charset="0"/>
                <a:cs typeface="Tahoma" pitchFamily="34" charset="0"/>
                <a:hlinkClick r:id="rId4"/>
              </a:rPr>
              <a:t>fu02uxta@mail.ru</a:t>
            </a: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Информационный ресурс «Бюджет для граждан» подготовлен на основании проекта решения Совета МОГО «Ухта» «О бюджете МОГО «Ухта» на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и плановый период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и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2017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годов».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17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54210" y="32390"/>
            <a:ext cx="4464496" cy="922114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понятия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000" y="1440000"/>
            <a:ext cx="864000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самоуправления.</a:t>
            </a:r>
          </a:p>
          <a:p>
            <a:pPr algn="just">
              <a:lnSpc>
                <a:spcPct val="150000"/>
              </a:lnSpc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поступающие в бюджет денежные средства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Расходы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Дефицит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Профицит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54210" y="32390"/>
            <a:ext cx="5310278" cy="922114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характеристики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7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5" y="995946"/>
            <a:ext cx="1866078" cy="20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37" y="1190826"/>
            <a:ext cx="2000830" cy="23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69" y="1179959"/>
            <a:ext cx="2131806" cy="246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02" y="1140679"/>
            <a:ext cx="1439947" cy="17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96147" y="3067384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1744" y="3772786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7850" y="3772786"/>
            <a:ext cx="118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9922" y="3067383"/>
            <a:ext cx="1165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6128" y="4509120"/>
            <a:ext cx="3229197" cy="720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ильный пятиугольник 22"/>
          <p:cNvSpPr/>
          <p:nvPr/>
        </p:nvSpPr>
        <p:spPr>
          <a:xfrm rot="10800000">
            <a:off x="1510940" y="4586158"/>
            <a:ext cx="1874194" cy="1003081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610306" y="4628021"/>
            <a:ext cx="16754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Дефицит</a:t>
            </a:r>
          </a:p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(расходы больше </a:t>
            </a:r>
          </a:p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доходов)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706" y="5595892"/>
            <a:ext cx="4286660" cy="891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10728" y="5542933"/>
            <a:ext cx="4059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превышении расходов над доходами принимается решение об источниках покрытия дефицита (привлечение кредитов, изменение остатков средств).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32390" y="4502367"/>
            <a:ext cx="3229197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ильный пятиугольник 27"/>
          <p:cNvSpPr/>
          <p:nvPr/>
        </p:nvSpPr>
        <p:spPr>
          <a:xfrm rot="10800000">
            <a:off x="5917202" y="4567830"/>
            <a:ext cx="1874194" cy="1003081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055842" y="4609693"/>
            <a:ext cx="15969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Профицит</a:t>
            </a:r>
          </a:p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(доходы больше </a:t>
            </a:r>
          </a:p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расходов)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10968" y="5577564"/>
            <a:ext cx="4195286" cy="9194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867191" y="5564370"/>
            <a:ext cx="3974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превышении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доходов над расходами принимается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как их использовать (погашать долг, накапливать остатки, направлять на развитие).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54210" y="32390"/>
            <a:ext cx="4464496" cy="922114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Основа формирования проекта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000" y="1360800"/>
            <a:ext cx="8640000" cy="936103"/>
          </a:xfrm>
          <a:prstGeom prst="roundRect">
            <a:avLst>
              <a:gd name="adj" fmla="val 154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5597" y="1505685"/>
            <a:ext cx="86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Проект бюджета составляется и утверждается сроком на 3 года – очередной финансовый год и плановый период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08668" y="2704635"/>
            <a:ext cx="6048352" cy="936103"/>
          </a:xfrm>
          <a:prstGeom prst="roundRect">
            <a:avLst>
              <a:gd name="adj" fmla="val 1548"/>
            </a:avLst>
          </a:prstGeom>
          <a:solidFill>
            <a:schemeClr val="accent3"/>
          </a:solidFill>
          <a:ln>
            <a:noFill/>
          </a:ln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rgbClr val="94C600">
                <a:shade val="30000"/>
              </a:srgbClr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kern="0" dirty="0">
              <a:solidFill>
                <a:sysClr val="window" lastClr="FFFFFF"/>
              </a:solidFill>
              <a:latin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0091" y="2988021"/>
            <a:ext cx="604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Основой для составления проекта бюджета является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8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9592" y="4168620"/>
            <a:ext cx="198000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Прогноз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социально-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экономического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развития МОГО «Ухта»</a:t>
            </a:r>
          </a:p>
          <a:p>
            <a:pPr algn="ctr"/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2000" y="4168017"/>
            <a:ext cx="198000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Основные 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направления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бюджетной и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налоговой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олитики МОГО «Ухта»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09569" y="4168017"/>
            <a:ext cx="19800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Муниципальные 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рограммы МОГО «Ухта»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86258" y="32390"/>
            <a:ext cx="4590198" cy="922114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Что такое бюджет на 3 года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9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658" y="4221088"/>
            <a:ext cx="1735962" cy="628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Очередной год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87482" y="4221088"/>
            <a:ext cx="3413174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Плановый период, 2 года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87482" y="2865198"/>
            <a:ext cx="1740981" cy="628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Очередной год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7903" y="2852936"/>
            <a:ext cx="3370775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Плановый период, 2 года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1573886"/>
            <a:ext cx="1800200" cy="628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Очередной год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1573886"/>
            <a:ext cx="3413174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Плановый период, 2 года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2615656" y="3645024"/>
            <a:ext cx="484632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4588612" y="3645024"/>
            <a:ext cx="484632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6389690" y="3660459"/>
            <a:ext cx="484632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66766" y="3869753"/>
            <a:ext cx="14218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к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орректировка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20071" y="3845811"/>
            <a:ext cx="1119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разработка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Стрелка вверх 25"/>
          <p:cNvSpPr/>
          <p:nvPr/>
        </p:nvSpPr>
        <p:spPr>
          <a:xfrm>
            <a:off x="7649178" y="2264597"/>
            <a:ext cx="484632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5854656" y="2264597"/>
            <a:ext cx="484632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3877689" y="2264597"/>
            <a:ext cx="484632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394386" y="2478629"/>
            <a:ext cx="14218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к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орректировка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91688" y="2500263"/>
            <a:ext cx="1119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разработка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3658" y="5013176"/>
            <a:ext cx="8618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6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Каждый год трехлетний период бюджетного планирования сдвигается на один год вперед, т. е. корректируются ранее утвержденные параметры первого и второго годов, добавляются параметры третьего года.</a:t>
            </a:r>
            <a:endParaRPr lang="ru-RU" sz="17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5147</TotalTime>
  <Words>6584</Words>
  <Application>Microsoft Office PowerPoint</Application>
  <PresentationFormat>Экран (4:3)</PresentationFormat>
  <Paragraphs>1248</Paragraphs>
  <Slides>53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понятия</vt:lpstr>
      <vt:lpstr>Основные характеристики бюджета</vt:lpstr>
      <vt:lpstr>Основа формирования проекта бюджета</vt:lpstr>
      <vt:lpstr>Что такое бюджет на 3 года</vt:lpstr>
      <vt:lpstr>Приоритеты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popcova</cp:lastModifiedBy>
  <cp:revision>445</cp:revision>
  <cp:lastPrinted>2014-12-04T15:14:03Z</cp:lastPrinted>
  <dcterms:created xsi:type="dcterms:W3CDTF">2013-11-20T11:05:04Z</dcterms:created>
  <dcterms:modified xsi:type="dcterms:W3CDTF">2014-12-05T06:01:08Z</dcterms:modified>
</cp:coreProperties>
</file>