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61" r:id="rId3"/>
    <p:sldId id="262" r:id="rId4"/>
    <p:sldId id="308" r:id="rId5"/>
    <p:sldId id="291" r:id="rId6"/>
    <p:sldId id="264" r:id="rId7"/>
    <p:sldId id="265" r:id="rId8"/>
    <p:sldId id="267" r:id="rId9"/>
    <p:sldId id="268" r:id="rId10"/>
    <p:sldId id="270" r:id="rId11"/>
    <p:sldId id="269" r:id="rId12"/>
    <p:sldId id="273" r:id="rId13"/>
    <p:sldId id="272" r:id="rId14"/>
    <p:sldId id="275" r:id="rId15"/>
    <p:sldId id="274" r:id="rId16"/>
    <p:sldId id="276" r:id="rId17"/>
    <p:sldId id="277" r:id="rId18"/>
    <p:sldId id="307" r:id="rId19"/>
    <p:sldId id="292" r:id="rId20"/>
    <p:sldId id="278" r:id="rId21"/>
    <p:sldId id="279" r:id="rId22"/>
    <p:sldId id="293" r:id="rId23"/>
    <p:sldId id="294" r:id="rId24"/>
    <p:sldId id="280" r:id="rId25"/>
    <p:sldId id="281" r:id="rId26"/>
    <p:sldId id="295" r:id="rId27"/>
    <p:sldId id="282" r:id="rId28"/>
    <p:sldId id="296" r:id="rId29"/>
    <p:sldId id="309" r:id="rId30"/>
    <p:sldId id="283" r:id="rId31"/>
    <p:sldId id="297" r:id="rId32"/>
    <p:sldId id="310" r:id="rId33"/>
    <p:sldId id="284" r:id="rId34"/>
    <p:sldId id="298" r:id="rId35"/>
    <p:sldId id="299" r:id="rId36"/>
    <p:sldId id="286" r:id="rId37"/>
    <p:sldId id="300" r:id="rId38"/>
    <p:sldId id="287" r:id="rId39"/>
    <p:sldId id="301" r:id="rId40"/>
    <p:sldId id="288" r:id="rId41"/>
    <p:sldId id="289" r:id="rId42"/>
    <p:sldId id="290" r:id="rId43"/>
    <p:sldId id="302" r:id="rId4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336600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615" autoAdjust="0"/>
    <p:restoredTop sz="86446" autoAdjust="0"/>
  </p:normalViewPr>
  <p:slideViewPr>
    <p:cSldViewPr>
      <p:cViewPr varScale="1">
        <p:scale>
          <a:sx n="80" d="100"/>
          <a:sy n="80" d="100"/>
        </p:scale>
        <p:origin x="-60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1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906239146601327"/>
          <c:y val="4.573571911923207E-2"/>
          <c:w val="0.83345957055822628"/>
          <c:h val="0.816243721837544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-9.9563310169837761E-3"/>
                  <c:y val="-2.12493123254042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179661041246314E-2"/>
                  <c:y val="2.12493123254042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757328038820059E-2"/>
                  <c:y val="4.24986246508085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446660048525075E-2"/>
                  <c:y val="2.12493123254042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 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_-* #,##0.0_р_._-;\-* #,##0.0_р_._-;_-* "-"??_р_._-;_-@_-</c:formatCode>
                <c:ptCount val="4"/>
                <c:pt idx="0">
                  <c:v>3938.1</c:v>
                </c:pt>
                <c:pt idx="1">
                  <c:v>3252.3</c:v>
                </c:pt>
                <c:pt idx="2">
                  <c:v>3013.8</c:v>
                </c:pt>
                <c:pt idx="3">
                  <c:v>3090.8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Ожидаемое исполнение доходов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9.9563310169837761E-3"/>
                  <c:y val="8.4997249301617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669990072787094E-3"/>
                  <c:y val="4.24986246508085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378664019410029E-2"/>
                  <c:y val="-6.3747936976212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378664019410029E-2"/>
                  <c:y val="4.24986246508085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 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Лист1!$C$2:$C$5</c:f>
              <c:numCache>
                <c:formatCode>_-* #,##0.0_р_._-;\-* #,##0.0_р_._-;_-* "-"??_р_._-;_-@_-</c:formatCode>
                <c:ptCount val="4"/>
                <c:pt idx="0">
                  <c:v>3863.3</c:v>
                </c:pt>
                <c:pt idx="1">
                  <c:v>3842.7</c:v>
                </c:pt>
                <c:pt idx="2">
                  <c:v>3020.7</c:v>
                </c:pt>
                <c:pt idx="3">
                  <c:v>3020.8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3.2713547061079234E-2"/>
                  <c:y val="4.0374028053107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 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Лист1!$D$2:$D$5</c:f>
              <c:numCache>
                <c:formatCode>_-* #,##0.0_р_._-;\-* #,##0.0_р_._-;_-* "-"??_р_._-;_-@_-</c:formatCode>
                <c:ptCount val="4"/>
                <c:pt idx="1">
                  <c:v>-590.4</c:v>
                </c:pt>
                <c:pt idx="2">
                  <c:v>-6.9</c:v>
                </c:pt>
                <c:pt idx="3">
                  <c:v>70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latin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 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 formatCode="_-* #,##0.0_р_._-;\-* #,##0.0_р_._-;_-* &quot;-&quot;??_р_._-;_-@_-">
                  <c:v>4493.6000000000004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Ожидаемое исполнение расходов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2800997021836284E-2"/>
                  <c:y val="6.3747936976212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 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 formatCode="_-* #,##0.0_р_._-;\-* #,##0.0_р_._-;_-* &quot;-&quot;??_р_._-;_-@_-">
                  <c:v>4283.2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Дефицит (-) /Профицит (+)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9912662033967552E-2"/>
                  <c:y val="1.2749754712662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 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 formatCode="_-* #,##0.0_р_._-;\-* #,##0.0_р_._-;_-* &quot;-&quot;??_р_._-;_-@_-">
                  <c:v>-555.5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Ожидаемый дефицит (-)/профицит (+)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1291326053377581E-2"/>
                  <c:y val="2.5499342107905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 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 formatCode="_-* #,##0.0_р_._-;\-* #,##0.0_р_._-;_-* &quot;-&quot;??_р_._-;_-@_-">
                  <c:v>-419.9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0903552"/>
        <c:axId val="120905088"/>
        <c:axId val="0"/>
      </c:bar3DChart>
      <c:catAx>
        <c:axId val="120903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700" b="0">
                <a:latin typeface="Tahoma" pitchFamily="34" charset="0"/>
                <a:cs typeface="Tahoma" pitchFamily="34" charset="0"/>
              </a:defRPr>
            </a:pPr>
            <a:endParaRPr lang="ru-RU"/>
          </a:p>
        </c:txPr>
        <c:crossAx val="120905088"/>
        <c:crosses val="autoZero"/>
        <c:auto val="1"/>
        <c:lblAlgn val="ctr"/>
        <c:lblOffset val="700"/>
        <c:noMultiLvlLbl val="0"/>
      </c:catAx>
      <c:valAx>
        <c:axId val="120905088"/>
        <c:scaling>
          <c:orientation val="minMax"/>
          <c:max val="4500"/>
        </c:scaling>
        <c:delete val="0"/>
        <c:axPos val="l"/>
        <c:majorGridlines>
          <c:spPr>
            <a:ln>
              <a:noFill/>
            </a:ln>
          </c:spPr>
        </c:majorGridlines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Tahoma" pitchFamily="34" charset="0"/>
                <a:cs typeface="Tahoma" pitchFamily="34" charset="0"/>
              </a:defRPr>
            </a:pPr>
            <a:endParaRPr lang="ru-RU"/>
          </a:p>
        </c:txPr>
        <c:crossAx val="120903552"/>
        <c:crosses val="autoZero"/>
        <c:crossBetween val="between"/>
        <c:majorUnit val="500"/>
        <c:minorUnit val="250"/>
      </c:val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162685552859718"/>
          <c:y val="0.87727685544979606"/>
          <c:w val="0.76315671296296295"/>
          <c:h val="0.1205982133176635"/>
        </c:manualLayout>
      </c:layout>
      <c:overlay val="0"/>
      <c:txPr>
        <a:bodyPr/>
        <a:lstStyle/>
        <a:p>
          <a:pPr>
            <a:defRPr sz="1200" b="0">
              <a:latin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8250155667458138"/>
          <c:y val="1.4553705465088296E-2"/>
        </c:manualLayout>
      </c:layout>
      <c:overlay val="0"/>
      <c:txPr>
        <a:bodyPr/>
        <a:lstStyle/>
        <a:p>
          <a:pPr algn="ctr" rtl="0">
            <a:defRPr lang="ru-RU" sz="2000" b="1" i="0" u="none" strike="noStrike" kern="1200" baseline="0">
              <a:solidFill>
                <a:prstClr val="black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7109507212376924E-2"/>
          <c:y val="0.1368038764042798"/>
          <c:w val="0.80527292833096065"/>
          <c:h val="0.4762235999220746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numFmt formatCode="0.0%" sourceLinked="0"/>
            <c:txPr>
              <a:bodyPr/>
              <a:lstStyle/>
              <a:p>
                <a:pPr algn="ctr">
                  <a:defRPr lang="ru-RU" sz="1400" b="0" i="0" u="none" strike="noStrike" kern="1200" baseline="0">
                    <a:solidFill>
                      <a:prstClr val="black"/>
                    </a:solidFill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 доходы - 1 328,5 млн. руб.</c:v>
                </c:pt>
                <c:pt idx="1">
                  <c:v>Неналоговые  доходы - 231,4 млн. руб.</c:v>
                </c:pt>
                <c:pt idx="2">
                  <c:v>Безвозмездные поступления - 1 453,9 млн. 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0.441</c:v>
                </c:pt>
                <c:pt idx="1">
                  <c:v>7.6999999999999999E-2</c:v>
                </c:pt>
                <c:pt idx="2">
                  <c:v>0.48199999999999998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c:spPr>
    </c:plotArea>
    <c:legend>
      <c:legendPos val="b"/>
      <c:layout>
        <c:manualLayout>
          <c:xMode val="edge"/>
          <c:yMode val="edge"/>
          <c:x val="4.2675490836935434E-2"/>
          <c:y val="0.65974410689524765"/>
          <c:w val="0.9310554641215576"/>
          <c:h val="0.32570218763966402"/>
        </c:manualLayout>
      </c:layout>
      <c:overlay val="0"/>
      <c:txPr>
        <a:bodyPr/>
        <a:lstStyle/>
        <a:p>
          <a:pPr>
            <a:defRPr lang="ru-RU" sz="1800" b="0" i="0" u="none" strike="noStrike" kern="1200" spc="-1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 algn="ctr" rtl="0">
        <a:defRPr lang="ru-RU" sz="2000" b="1" i="0" u="none" strike="noStrike" kern="1200" baseline="0">
          <a:solidFill>
            <a:prstClr val="black"/>
          </a:solidFill>
          <a:latin typeface="Tahoma" panose="020B0604030504040204" pitchFamily="34" charset="0"/>
          <a:ea typeface="+mn-ea"/>
          <a:cs typeface="Tahom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000">
              <a:latin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550738475941821"/>
          <c:y val="0.13900492593782279"/>
          <c:w val="0.78529520737108216"/>
          <c:h val="0.47045995295258136"/>
        </c:manualLayout>
      </c:layout>
      <c:pie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2014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1"/>
              <c:layout>
                <c:manualLayout>
                  <c:x val="-0.14420110185718751"/>
                  <c:y val="-7.49404851509789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0794291997322881"/>
                  <c:y val="1.948085350383035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 b="0">
                    <a:latin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- 1 220,4 млн. руб.</c:v>
                </c:pt>
                <c:pt idx="1">
                  <c:v>Неналоговые доходы - 416,1 млн. руб.</c:v>
                </c:pt>
                <c:pt idx="2">
                  <c:v>Безвозмездные поступления - 1 615,8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0.375</c:v>
                </c:pt>
                <c:pt idx="1">
                  <c:v>0.128</c:v>
                </c:pt>
                <c:pt idx="2">
                  <c:v>0.497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b"/>
      <c:legendEntry>
        <c:idx val="0"/>
        <c:txPr>
          <a:bodyPr/>
          <a:lstStyle/>
          <a:p>
            <a:pPr>
              <a:defRPr sz="1600" spc="-100" baseline="0">
                <a:latin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lang="ru-RU" sz="1600" b="0" i="0" u="none" strike="noStrike" kern="1200" spc="-100" baseline="0">
                <a:solidFill>
                  <a:prstClr val="black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lang="ru-RU" sz="1600" b="0" i="0" u="none" strike="noStrike" kern="1200" spc="-100" baseline="0">
                <a:solidFill>
                  <a:prstClr val="black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6.4149458761754388E-2"/>
          <c:y val="0.65388247869228455"/>
          <c:w val="0.87170075946488601"/>
          <c:h val="0.33170687149709632"/>
        </c:manualLayout>
      </c:layout>
      <c:overlay val="0"/>
      <c:txPr>
        <a:bodyPr/>
        <a:lstStyle/>
        <a:p>
          <a:pPr>
            <a:defRPr spc="-1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 algn="ctr" rtl="0">
            <a:defRPr lang="ru-RU" sz="2000" b="1" i="0" u="none" strike="noStrike" kern="1200" baseline="0">
              <a:solidFill>
                <a:prstClr val="black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073915793110982"/>
          <c:y val="0.12704240233689637"/>
          <c:w val="0.81695217207666648"/>
          <c:h val="0.48807247880038079"/>
        </c:manualLayout>
      </c:layout>
      <c:pie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2016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1"/>
              <c:layout>
                <c:manualLayout>
                  <c:x val="4.6981368984713688E-3"/>
                  <c:y val="-6.430968757923162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 algn="ctr">
                  <a:defRPr lang="ru-RU" sz="1400" b="0" i="0" u="none" strike="noStrike" kern="1200" baseline="0">
                    <a:solidFill>
                      <a:prstClr val="black"/>
                    </a:solidFill>
                    <a:latin typeface="Tahoma" panose="020B0604030504040204" pitchFamily="34" charset="0"/>
                    <a:ea typeface="+mn-ea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- 1 437,0 млн. руб.</c:v>
                </c:pt>
                <c:pt idx="1">
                  <c:v>Неналоговые доходы - 209,9 млн. руб.</c:v>
                </c:pt>
                <c:pt idx="2">
                  <c:v>Безвозмездные поступления - 1 443,9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0.46500000000000002</c:v>
                </c:pt>
                <c:pt idx="1">
                  <c:v>6.8000000000000005E-2</c:v>
                </c:pt>
                <c:pt idx="2">
                  <c:v>0.46700000000000003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egendEntry>
        <c:idx val="0"/>
        <c:txPr>
          <a:bodyPr/>
          <a:lstStyle/>
          <a:p>
            <a:pPr algn="just" rtl="0">
              <a:defRPr lang="ru-RU" sz="1800" b="0" i="0" u="none" strike="noStrike" kern="1200" spc="-1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algn="just" rtl="0">
              <a:defRPr lang="ru-RU" sz="1800" b="0" i="0" u="none" strike="noStrike" kern="1200" spc="-1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 algn="just" rtl="0">
              <a:defRPr lang="ru-RU" sz="1800" b="0" i="0" u="none" strike="noStrike" kern="1200" spc="-1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0984340287081461E-2"/>
          <c:y val="0.6688526851204023"/>
          <c:w val="0.91849372875507651"/>
          <c:h val="0.31698320902874383"/>
        </c:manualLayout>
      </c:layout>
      <c:overlay val="0"/>
      <c:txPr>
        <a:bodyPr/>
        <a:lstStyle/>
        <a:p>
          <a:pPr algn="ctr" rtl="0">
            <a:defRPr lang="ru-RU" sz="1800" b="0" i="0" u="none" strike="noStrike" kern="1200" spc="-1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2014 год</a:t>
            </a:r>
          </a:p>
        </c:rich>
      </c:tx>
      <c:layout>
        <c:manualLayout>
          <c:xMode val="edge"/>
          <c:yMode val="edge"/>
          <c:x val="0.39017466473765888"/>
          <c:y val="1.149568450193453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44107531634196"/>
          <c:y val="0.12988711418853502"/>
          <c:w val="0.87150540490036599"/>
          <c:h val="0.426936868959334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explosion val="25"/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9,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 b="1" i="0" baseline="0">
                    <a:latin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Обшегосударственные  вопросы - 288,5 млн. руб.</c:v>
                </c:pt>
                <c:pt idx="1">
                  <c:v>Национальная безопасность - 31,8 млн. руб.</c:v>
                </c:pt>
                <c:pt idx="2">
                  <c:v>Национальная экономика - 362,6 млн. руб.</c:v>
                </c:pt>
                <c:pt idx="3">
                  <c:v>Жилищно - коммунальное хозяйство - 286,9 млн. руб.</c:v>
                </c:pt>
                <c:pt idx="4">
                  <c:v>Образование - 2 430,2 млн. руб.</c:v>
                </c:pt>
                <c:pt idx="5">
                  <c:v>Культура - 246,6 млн. руб.</c:v>
                </c:pt>
                <c:pt idx="6">
                  <c:v>Социальная политика - 29,8 млн. руб.</c:v>
                </c:pt>
                <c:pt idx="7">
                  <c:v>Физическая культура и спорт - 112,0 млн. руб.</c:v>
                </c:pt>
                <c:pt idx="8">
                  <c:v>Обслуживание муниципального долга - 54,3 млн. руб.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288.5</c:v>
                </c:pt>
                <c:pt idx="1">
                  <c:v>31.8</c:v>
                </c:pt>
                <c:pt idx="2">
                  <c:v>362.6</c:v>
                </c:pt>
                <c:pt idx="3">
                  <c:v>286.89999999999998</c:v>
                </c:pt>
                <c:pt idx="4">
                  <c:v>2430.1999999999998</c:v>
                </c:pt>
                <c:pt idx="5">
                  <c:v>246.6</c:v>
                </c:pt>
                <c:pt idx="6">
                  <c:v>29.8</c:v>
                </c:pt>
                <c:pt idx="7">
                  <c:v>112</c:v>
                </c:pt>
                <c:pt idx="8">
                  <c:v>54.3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2.589853942212338E-2"/>
          <c:y val="0.51719573367087801"/>
          <c:w val="0.92776831017783046"/>
          <c:h val="0.46900944492680052"/>
        </c:manualLayout>
      </c:layout>
      <c:overlay val="0"/>
      <c:txPr>
        <a:bodyPr/>
        <a:lstStyle/>
        <a:p>
          <a:pPr>
            <a:defRPr sz="1000" spc="-100" baseline="0">
              <a:latin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2015 </a:t>
            </a:r>
            <a:r>
              <a:rPr 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39017466473765888"/>
          <c:y val="1.149568450193453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758168613141032E-2"/>
          <c:y val="0.11609229278621358"/>
          <c:w val="0.86742953056751038"/>
          <c:h val="0.424637732058947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explosion val="25"/>
          <c:dLbls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8,2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4,</a:t>
                    </a:r>
                    <a:r>
                      <a:rPr lang="ru-RU" smtClean="0"/>
                      <a:t>4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 b="1" i="0" baseline="0">
                    <a:latin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Обшегосударственные  вопросы - 277,1 млн. руб.</c:v>
                </c:pt>
                <c:pt idx="1">
                  <c:v>Национальная безопасность - 32,5 млн. руб.</c:v>
                </c:pt>
                <c:pt idx="2">
                  <c:v>Национальная экономика - 247,9 млн. руб.</c:v>
                </c:pt>
                <c:pt idx="3">
                  <c:v>Жилищно - коммунальное хозяйство - 134,6 млн. руб.</c:v>
                </c:pt>
                <c:pt idx="4">
                  <c:v>Образование - 1 957,0 млн. руб.</c:v>
                </c:pt>
                <c:pt idx="5">
                  <c:v>Культура - 193,1 млн. руб.</c:v>
                </c:pt>
                <c:pt idx="6">
                  <c:v>Социальная политика - 31,3 млн. руб.</c:v>
                </c:pt>
                <c:pt idx="7">
                  <c:v>Физическая культура и спорт - 53,7 млн. руб.</c:v>
                </c:pt>
                <c:pt idx="8">
                  <c:v>Обслуживание муниципального долга - 54,0 млн. руб.</c:v>
                </c:pt>
                <c:pt idx="9">
                  <c:v>Условно утверждаемые расходы - 39,5 млн. руб.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277.10000000000002</c:v>
                </c:pt>
                <c:pt idx="1">
                  <c:v>32.5</c:v>
                </c:pt>
                <c:pt idx="2">
                  <c:v>247.9</c:v>
                </c:pt>
                <c:pt idx="3">
                  <c:v>134.6</c:v>
                </c:pt>
                <c:pt idx="4">
                  <c:v>1957</c:v>
                </c:pt>
                <c:pt idx="5">
                  <c:v>193.1</c:v>
                </c:pt>
                <c:pt idx="6">
                  <c:v>31.3</c:v>
                </c:pt>
                <c:pt idx="7">
                  <c:v>53.7</c:v>
                </c:pt>
                <c:pt idx="8">
                  <c:v>54</c:v>
                </c:pt>
                <c:pt idx="9">
                  <c:v>39.5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1.367089338840588E-2"/>
          <c:y val="0.51719573367087801"/>
          <c:w val="0.92776831017783046"/>
          <c:h val="0.46900944492680052"/>
        </c:manualLayout>
      </c:layout>
      <c:overlay val="0"/>
      <c:txPr>
        <a:bodyPr/>
        <a:lstStyle/>
        <a:p>
          <a:pPr>
            <a:defRPr sz="1000" spc="-100" baseline="0">
              <a:latin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2016 </a:t>
            </a:r>
            <a:r>
              <a:rPr 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39017466473765888"/>
          <c:y val="1.149568450193453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44107531634196"/>
          <c:y val="0.12988711418853502"/>
          <c:w val="0.87150540490036599"/>
          <c:h val="0.426936868959334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explosion val="25"/>
          <c:dLbls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5,9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 b="1" i="0" baseline="0">
                    <a:latin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Обшегосударственные  вопросы - 277,5 млн. руб.</c:v>
                </c:pt>
                <c:pt idx="1">
                  <c:v>Национальная безопасность - 32,5 млн. руб.</c:v>
                </c:pt>
                <c:pt idx="2">
                  <c:v>Национальная экономика - 178,1 млн. руб.</c:v>
                </c:pt>
                <c:pt idx="3">
                  <c:v>Жилищно - коммунальное хозяйство - 119,3 млн. руб.</c:v>
                </c:pt>
                <c:pt idx="4">
                  <c:v>Образование - 1 969,8 млн. руб.</c:v>
                </c:pt>
                <c:pt idx="5">
                  <c:v>Культура - 223,4 млн. руб.</c:v>
                </c:pt>
                <c:pt idx="6">
                  <c:v>Социальная политика - 31,4 млн. руб.</c:v>
                </c:pt>
                <c:pt idx="7">
                  <c:v>Физическая культура и спорт - 53,8 млн. руб.</c:v>
                </c:pt>
                <c:pt idx="8">
                  <c:v>Обслуживание муниципального долга - 56,4 млн. руб.</c:v>
                </c:pt>
                <c:pt idx="9">
                  <c:v>Условно утверждаемые расходы - 78,6 млн. руб.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277.5</c:v>
                </c:pt>
                <c:pt idx="1">
                  <c:v>32.5</c:v>
                </c:pt>
                <c:pt idx="2">
                  <c:v>178.1</c:v>
                </c:pt>
                <c:pt idx="3">
                  <c:v>119.3</c:v>
                </c:pt>
                <c:pt idx="4">
                  <c:v>1969.8</c:v>
                </c:pt>
                <c:pt idx="5">
                  <c:v>223.4</c:v>
                </c:pt>
                <c:pt idx="6">
                  <c:v>31.4</c:v>
                </c:pt>
                <c:pt idx="7">
                  <c:v>53.8</c:v>
                </c:pt>
                <c:pt idx="8">
                  <c:v>56.4</c:v>
                </c:pt>
                <c:pt idx="9">
                  <c:v>78.599999999999994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2.589853942212338E-2"/>
          <c:y val="0.51719573367087801"/>
          <c:w val="0.92776831017783046"/>
          <c:h val="0.46900944492680052"/>
        </c:manualLayout>
      </c:layout>
      <c:overlay val="0"/>
      <c:txPr>
        <a:bodyPr/>
        <a:lstStyle/>
        <a:p>
          <a:pPr>
            <a:defRPr sz="1000" spc="-100" baseline="0">
              <a:latin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flipV="1">
          <a:off x="-683568" y="-1412776"/>
          <a:ext cx="0" cy="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39F73-31FF-48BF-ADC2-9040B357F601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FC366-7431-44AB-9BE2-0C64625E5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582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FC366-7431-44AB-9BE2-0C64625E5783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564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FC366-7431-44AB-9BE2-0C64625E578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062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FC366-7431-44AB-9BE2-0C64625E578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062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FC366-7431-44AB-9BE2-0C64625E578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062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FC366-7431-44AB-9BE2-0C64625E578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06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709A-F024-4CC4-BBB8-8D6C9B377910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6AB-9825-4B82-A89A-C2B1EE56C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932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709A-F024-4CC4-BBB8-8D6C9B377910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6AB-9825-4B82-A89A-C2B1EE56C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709A-F024-4CC4-BBB8-8D6C9B377910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6AB-9825-4B82-A89A-C2B1EE56C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42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709A-F024-4CC4-BBB8-8D6C9B377910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6AB-9825-4B82-A89A-C2B1EE56C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55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709A-F024-4CC4-BBB8-8D6C9B377910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6AB-9825-4B82-A89A-C2B1EE56C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11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709A-F024-4CC4-BBB8-8D6C9B377910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6AB-9825-4B82-A89A-C2B1EE56C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81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709A-F024-4CC4-BBB8-8D6C9B377910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6AB-9825-4B82-A89A-C2B1EE56C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40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709A-F024-4CC4-BBB8-8D6C9B377910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6AB-9825-4B82-A89A-C2B1EE56C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31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709A-F024-4CC4-BBB8-8D6C9B377910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6AB-9825-4B82-A89A-C2B1EE56C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36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709A-F024-4CC4-BBB8-8D6C9B377910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6AB-9825-4B82-A89A-C2B1EE56C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1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709A-F024-4CC4-BBB8-8D6C9B377910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6AB-9825-4B82-A89A-C2B1EE56C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94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0709A-F024-4CC4-BBB8-8D6C9B377910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9D6AB-9825-4B82-A89A-C2B1EE56C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1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u02uxta@mail.ru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29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6" y="12007"/>
            <a:ext cx="2985180" cy="14989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" y="21060"/>
            <a:ext cx="1060993" cy="13462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39752" y="214411"/>
            <a:ext cx="6394699" cy="954107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Verdana" pitchFamily="34" charset="0"/>
              </a:rPr>
              <a:t>Финансовое управление </a:t>
            </a:r>
          </a:p>
          <a:p>
            <a:r>
              <a:rPr lang="ru-RU" sz="2800" b="1" dirty="0">
                <a:solidFill>
                  <a:schemeClr val="bg1"/>
                </a:solidFill>
                <a:latin typeface="Verdana" pitchFamily="34" charset="0"/>
              </a:rPr>
              <a:t>а</a:t>
            </a:r>
            <a:r>
              <a:rPr lang="ru-RU" sz="2800" b="1" dirty="0" smtClean="0">
                <a:solidFill>
                  <a:schemeClr val="bg1"/>
                </a:solidFill>
                <a:latin typeface="Verdana" pitchFamily="34" charset="0"/>
              </a:rPr>
              <a:t>дминистрации МОГО «Ухта»</a:t>
            </a:r>
            <a:endParaRPr lang="ru-RU" sz="28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4700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БЮДЖЕТ</a:t>
            </a:r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ДЛЯ ГРАЖДАН</a:t>
            </a:r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000" dirty="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rPr>
              <a:t>К ПРОЕКТУ БЮДЖЕТА МОГО «УХТА» НА 2014 ГОД И ПЛАНОВЫЙ ПЕРИОД 2015 И 2016 ГОДОВ</a:t>
            </a:r>
          </a:p>
        </p:txBody>
      </p:sp>
    </p:spTree>
    <p:extLst>
      <p:ext uri="{BB962C8B-B14F-4D97-AF65-F5344CB8AC3E}">
        <p14:creationId xmlns:p14="http://schemas.microsoft.com/office/powerpoint/2010/main" val="69774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509425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Исполнение майских указов Президента Российской Федерации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2000" y="1440000"/>
            <a:ext cx="8640000" cy="4973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2340"/>
              </a:lnSpc>
            </a:pP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Во </a:t>
            </a: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исполнение Указа Президента Российской Федерации от 07 мая 2012 года </a:t>
            </a:r>
            <a:r>
              <a:rPr lang="en-US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     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№ </a:t>
            </a: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599 «О мерах по реализации государственной политики в области образования и науки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»:</a:t>
            </a:r>
            <a:endParaRPr lang="en-US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lvl="0" algn="just"/>
            <a:endParaRPr lang="ru-RU" sz="1700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для </a:t>
            </a: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достижения к 2016 году 100 процентов доступности дошкольного образования для детей в возрасте от трёх до семи лет осуществляется строительство следующих объектов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:</a:t>
            </a:r>
            <a:endParaRPr lang="en-US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sz="17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algn="just">
              <a:lnSpc>
                <a:spcPts val="234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Детские ясли-сад по ул. Куратова в г. 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Ухте на 220 мест;</a:t>
            </a:r>
            <a:endParaRPr lang="ru-RU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algn="just">
              <a:lnSpc>
                <a:spcPts val="234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Детские </a:t>
            </a: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ясли-сад в IV микрорайоне г. Ухты на 220 мест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en-US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1700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ts val="2340"/>
              </a:lnSpc>
            </a:pPr>
            <a:r>
              <a:rPr lang="ru-RU" sz="17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      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Кроме того, продолжится реконструкция </a:t>
            </a: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здания муниципального образовательного учреждения 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«</a:t>
            </a: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Межшкольный учебный комбинат» МОГО «Ухта» под дошкольное 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образовательное учреждение на 156 мест.</a:t>
            </a:r>
            <a:endParaRPr lang="ru-RU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lvl="0" algn="just"/>
            <a:endParaRPr lang="ru-RU" sz="1700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существляется поддержка одаренных детей и молодёжи в рамках принятых муниципальных программ</a:t>
            </a:r>
            <a:r>
              <a:rPr lang="en-US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18706" y="6439113"/>
            <a:ext cx="341726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10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05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502224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Исполнение майских указов Президента Российской Федерации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2000" y="1440000"/>
            <a:ext cx="8640000" cy="4988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2340"/>
              </a:lnSpc>
            </a:pP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Во исполнение Указа Президента Российской Федерации от 07 мая 2012 года </a:t>
            </a:r>
            <a:r>
              <a:rPr lang="en-US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     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№ 600 </a:t>
            </a: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«О мерах 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по обеспечению граждан Российской федерации доступным и комфортным жильём и повышению качества жилищно-коммунальных услуг»:</a:t>
            </a:r>
            <a:endParaRPr lang="en-US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lvl="0" algn="just"/>
            <a:endParaRPr lang="ru-RU" sz="1700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приняты муниципальные программы</a:t>
            </a:r>
            <a:r>
              <a:rPr lang="en-US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sz="1700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algn="just">
              <a:lnSpc>
                <a:spcPts val="234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«Переселение </a:t>
            </a: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граждан, проживающих на территории МОГО 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«Ухта», </a:t>
            </a: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из аварийного жилищного фонда с 2013 года по 1 сентября 2017 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года»</a:t>
            </a:r>
            <a:r>
              <a:rPr lang="en-US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  <a:endParaRPr lang="ru-RU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algn="just">
              <a:lnSpc>
                <a:spcPts val="234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«Жилье </a:t>
            </a: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и жилищно-коммунальное хозяйство на 2014 – 2020 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годы»</a:t>
            </a:r>
            <a:r>
              <a:rPr lang="en-US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en-US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ru-RU" sz="1700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 целях улучшения жилищных  условий семей, имеющих трёх и более детей, проводится комплекс мер по созданию необходимой инфраструктуры на земельных участках, предоставляемых  на бесплатной основе.</a:t>
            </a:r>
          </a:p>
          <a:p>
            <a:pPr lvl="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</a:pP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(Разработан проект «Индивидуальная застройка жилого района «Нагорный» (пос. УРМЗ) с инженерными сетями» сметная стоимость строительства составляет 342,9 млн. </a:t>
            </a:r>
            <a:r>
              <a:rPr lang="ru-RU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руб.).</a:t>
            </a:r>
            <a:endParaRPr lang="ru-RU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118706" y="6439113"/>
            <a:ext cx="341726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9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11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37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502224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Основные параметры бюджета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12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651322886"/>
              </p:ext>
            </p:extLst>
          </p:nvPr>
        </p:nvGraphicFramePr>
        <p:xfrm>
          <a:off x="166240" y="796270"/>
          <a:ext cx="8928992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44469" y="796270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м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лн. руб.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652120" y="5157192"/>
            <a:ext cx="216024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41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4644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Доходы бюджета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администрации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000" y="1894822"/>
            <a:ext cx="2970162" cy="4924425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Налоговые доходы</a:t>
            </a:r>
          </a:p>
          <a:p>
            <a:pPr algn="ctr"/>
            <a:endParaRPr lang="ru-RU" sz="9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Налог на доходы физических лиц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Доходы от акцизов на автомобильный и прямогонный бензин, дизельное топливо, моторные масла для дизельных и (или) карбюраторных (</a:t>
            </a:r>
            <a:r>
              <a:rPr lang="ru-RU" sz="12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инжекторных</a:t>
            </a: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) двигателей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Налоги на совокупный доход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Налог на имущество физических лиц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Земельный налог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Государственная пошлина по делам, рассматриваемым в судах общей юрисдикции, мировыми судьями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Государственная пошлина за выдачу разрешения на установку рекламной продукции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Государственная пошлина за выдачу специального разрешения на движение по автомобильным дорогам транспортных средств, осуществляющих перевозки опасных, тяжеловесных и (или) крупногабаритных грузов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2000" y="1043945"/>
            <a:ext cx="8640000" cy="432048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Доходы бюджета</a:t>
            </a:r>
            <a:endParaRPr lang="ru-RU" sz="17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724302" y="1475993"/>
            <a:ext cx="0" cy="42203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737081" y="1682001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757977" y="1703859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737081" y="1671985"/>
            <a:ext cx="6030371" cy="1001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13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56904" y="1893600"/>
            <a:ext cx="2790724" cy="4524315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Неналоговые доходы</a:t>
            </a:r>
          </a:p>
          <a:p>
            <a:pPr algn="ctr"/>
            <a:endParaRPr lang="ru-RU" sz="12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Доходы от использование имущества, находящегося в муниципальной собственности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Плата за негативное воздействие на окружающую среду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Доходы от оказания платных услуг получателями средств бюджетов городских округов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Доходы от компенсации затрат бюджетов городских округов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Доходы от реализации имущества, находящегося в муниципальной собственности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Доходы от продажи земельных участков, находящихся в муниципальной собственности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Платежи, взимаемые органами местного самоуправления городских округов за выполнение определенных функций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Штрафы, санкции, возмещение ущерба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25848" y="1893600"/>
            <a:ext cx="2566152" cy="2000548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Безвозмездные поступления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Дотации </a:t>
            </a:r>
            <a:endParaRPr lang="ru-RU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Субсидии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Субвенции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Иные межбюджетные трансферты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Прочие безвозмездные поступления от юридических и физических лиц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4644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Структура доходов бюджета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14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224968643"/>
              </p:ext>
            </p:extLst>
          </p:nvPr>
        </p:nvGraphicFramePr>
        <p:xfrm>
          <a:off x="3059832" y="1484784"/>
          <a:ext cx="3096344" cy="5235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431840592"/>
              </p:ext>
            </p:extLst>
          </p:nvPr>
        </p:nvGraphicFramePr>
        <p:xfrm>
          <a:off x="107504" y="1484784"/>
          <a:ext cx="3114658" cy="5199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698110946"/>
              </p:ext>
            </p:extLst>
          </p:nvPr>
        </p:nvGraphicFramePr>
        <p:xfrm>
          <a:off x="5905359" y="1484784"/>
          <a:ext cx="3084997" cy="5163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85121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4644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Особенности планирования доходов бюджета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15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926664"/>
              </p:ext>
            </p:extLst>
          </p:nvPr>
        </p:nvGraphicFramePr>
        <p:xfrm>
          <a:off x="251998" y="1196752"/>
          <a:ext cx="8640483" cy="5210625"/>
        </p:xfrm>
        <a:graphic>
          <a:graphicData uri="http://schemas.openxmlformats.org/drawingml/2006/table">
            <a:tbl>
              <a:tblPr/>
              <a:tblGrid>
                <a:gridCol w="2087754"/>
                <a:gridCol w="864096"/>
                <a:gridCol w="1080120"/>
                <a:gridCol w="576064"/>
                <a:gridCol w="864096"/>
                <a:gridCol w="1008112"/>
                <a:gridCol w="729682"/>
                <a:gridCol w="476853"/>
                <a:gridCol w="476853"/>
                <a:gridCol w="476853"/>
              </a:tblGrid>
              <a:tr h="2073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 дохода</a:t>
                      </a: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2013 год</a:t>
                      </a: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2014 - 2016  годы</a:t>
                      </a: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Ожидаемое изменение доходов местного бюджета (млн. руб.)</a:t>
                      </a: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4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Уровень бюджета</a:t>
                      </a: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Уровень бюджета</a:t>
                      </a: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90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федеральный</a:t>
                      </a:r>
                      <a:endParaRPr lang="ru-RU" sz="800" b="1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республиканский</a:t>
                      </a:r>
                      <a:endParaRPr lang="ru-RU" sz="800" b="1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местный</a:t>
                      </a:r>
                      <a:endParaRPr lang="ru-RU" sz="800" b="1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федеральный</a:t>
                      </a:r>
                      <a:endParaRPr lang="ru-RU" sz="800" b="1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республиканский</a:t>
                      </a:r>
                      <a:endParaRPr lang="ru-RU" sz="800" b="1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местный</a:t>
                      </a:r>
                      <a:endParaRPr lang="ru-RU" sz="800" b="1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2014</a:t>
                      </a: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2015</a:t>
                      </a: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2016</a:t>
                      </a: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доходы физических лиц</a:t>
                      </a:r>
                    </a:p>
                  </a:txBody>
                  <a:tcPr marL="72000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65%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35%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78%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22%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-644,4</a:t>
                      </a: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-751,5</a:t>
                      </a: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9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Доходы от акцизов на автомобильный и прямогонный бензин, дизельное топливо, моторные масла для дизельных и (или) карбюраторных (инжекторных) двигателей, производимые на территории Российской Федерации</a:t>
                      </a:r>
                    </a:p>
                  </a:txBody>
                  <a:tcPr marL="72000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100%</a:t>
                      </a: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38%</a:t>
                      </a: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65%</a:t>
                      </a: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7%</a:t>
                      </a: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+15,4</a:t>
                      </a: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+14,6</a:t>
                      </a: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+14,7</a:t>
                      </a: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3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Доходы от передачи в аренду земельных участков, государственная собственность на которые не разграничена и которые расположены в границах городских округов, а также средства от продажи права на заключение договоров аренды указанных земельных участков </a:t>
                      </a:r>
                    </a:p>
                  </a:txBody>
                  <a:tcPr marL="72000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20%</a:t>
                      </a: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80%</a:t>
                      </a: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100%</a:t>
                      </a: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+28,0</a:t>
                      </a: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+28,0</a:t>
                      </a: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+28,0</a:t>
                      </a: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Плата за негативное воздействие на окружающую среду </a:t>
                      </a:r>
                    </a:p>
                  </a:txBody>
                  <a:tcPr marL="72000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20%</a:t>
                      </a: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40%</a:t>
                      </a: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40%</a:t>
                      </a: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5%</a:t>
                      </a: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40%</a:t>
                      </a: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55%</a:t>
                      </a: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+3,5</a:t>
                      </a: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96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4644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Источники финансирования расходов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294681"/>
              </p:ext>
            </p:extLst>
          </p:nvPr>
        </p:nvGraphicFramePr>
        <p:xfrm>
          <a:off x="251520" y="1196753"/>
          <a:ext cx="8640959" cy="455895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46997"/>
                <a:gridCol w="1030465"/>
                <a:gridCol w="1347074"/>
                <a:gridCol w="720080"/>
                <a:gridCol w="1080120"/>
                <a:gridCol w="1296144"/>
                <a:gridCol w="720079"/>
              </a:tblGrid>
              <a:tr h="26925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Расходное полномочие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2013 год</a:t>
                      </a:r>
                    </a:p>
                  </a:txBody>
                  <a:tcPr marL="7039" marR="7039" marT="703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2014 - 2016  годы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Уровень бюджета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Уровень бюджета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32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федеральный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республиканский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местный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федеральный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республиканский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местный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</a:tr>
              <a:tr h="232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Общегосударственные вопросы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2000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√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√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√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√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</a:tr>
              <a:tr h="3792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2000" marR="7039" marT="703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√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√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</a:tr>
              <a:tr h="196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Национальная экономика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2000" marR="7039" marT="703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√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√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 √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√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Жилищно-коммунальное хозяйство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2000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 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√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√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√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 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√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√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√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Образование, в том числе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2000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√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√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√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√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√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√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          дошкольное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2000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√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√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 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√*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√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</a:tr>
              <a:tr h="2116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          общее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2000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√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√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√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√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          дополнительное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2000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√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√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</a:tr>
              <a:tr h="3832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Культура, кинематография, средства массовой информации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2000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√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√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√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√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√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√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</a:tr>
              <a:tr h="2851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Здравоохранение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2000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√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√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√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</a:tr>
              <a:tr h="2851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Социальная политика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2000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√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√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√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√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√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√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</a:tr>
              <a:tr h="2851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Физическая культура и спорт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2000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√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√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√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√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</a:tr>
              <a:tr h="439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Обслуживание государственного и </a:t>
                      </a:r>
                      <a:r>
                        <a:rPr lang="ru-RU" sz="1000" b="1" u="none" strike="noStrike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муниципального </a:t>
                      </a:r>
                      <a:r>
                        <a:rPr lang="ru-RU" sz="1000" b="1" u="none" strike="noStrike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долга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2000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√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√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039" marR="7039" marT="7039" marB="0" anchor="ctr"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16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4779" y="648866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4778" y="5855772"/>
            <a:ext cx="8647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ru-RU" sz="1400" b="1" dirty="0">
                <a:latin typeface="Tahoma" pitchFamily="34" charset="0"/>
                <a:cs typeface="Tahoma" pitchFamily="34" charset="0"/>
              </a:rPr>
              <a:t>√* - с 1 января 2014 года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полномочие по предоставлению общедоступного и бесплатного дошкольного образования передано на республиканский уровень 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09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4644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Особенности планирования расходов бюджета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администрации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599" y="-9053"/>
            <a:ext cx="864096" cy="1005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17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2000" y="1440000"/>
            <a:ext cx="8640000" cy="3818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cs typeface="Tahoma" pitchFamily="34" charset="0"/>
              </a:rPr>
              <a:t>П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ереход </a:t>
            </a:r>
            <a:r>
              <a:rPr lang="ru-RU" dirty="0">
                <a:latin typeface="Tahoma" pitchFamily="34" charset="0"/>
                <a:cs typeface="Tahoma" pitchFamily="34" charset="0"/>
              </a:rPr>
              <a:t>к формированию бюджета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в </a:t>
            </a:r>
            <a:r>
              <a:rPr lang="ru-RU" dirty="0">
                <a:latin typeface="Tahoma" pitchFamily="34" charset="0"/>
                <a:cs typeface="Tahoma" pitchFamily="34" charset="0"/>
              </a:rPr>
              <a:t>программном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формате. 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dirty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cs typeface="Tahoma" pitchFamily="34" charset="0"/>
              </a:rPr>
              <a:t>С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оздание муниципального дорожного фонда.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cs typeface="Tahoma" pitchFamily="34" charset="0"/>
              </a:rPr>
              <a:t>П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олномочия </a:t>
            </a:r>
            <a:r>
              <a:rPr lang="ru-RU" dirty="0">
                <a:latin typeface="Tahoma" pitchFamily="34" charset="0"/>
                <a:cs typeface="Tahoma" pitchFamily="34" charset="0"/>
              </a:rPr>
              <a:t>по обеспечению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осуществляются посредством предоставления субвенций местным бюджетам,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услуг).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cs typeface="Tahoma" pitchFamily="34" charset="0"/>
              </a:rPr>
              <a:t>В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ыполнение </a:t>
            </a:r>
            <a:r>
              <a:rPr lang="ru-RU" dirty="0">
                <a:latin typeface="Tahoma" pitchFamily="34" charset="0"/>
                <a:cs typeface="Tahoma" pitchFamily="34" charset="0"/>
              </a:rPr>
              <a:t>майских Указов Президента Российской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Федерации.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0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4644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Структура расходов бюджета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администрации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599" y="-9053"/>
            <a:ext cx="864096" cy="1005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18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802852972"/>
              </p:ext>
            </p:extLst>
          </p:nvPr>
        </p:nvGraphicFramePr>
        <p:xfrm>
          <a:off x="15950" y="972355"/>
          <a:ext cx="3115890" cy="552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149545123"/>
              </p:ext>
            </p:extLst>
          </p:nvPr>
        </p:nvGraphicFramePr>
        <p:xfrm>
          <a:off x="2987824" y="995947"/>
          <a:ext cx="3115890" cy="552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308315627"/>
              </p:ext>
            </p:extLst>
          </p:nvPr>
        </p:nvGraphicFramePr>
        <p:xfrm>
          <a:off x="5886458" y="995947"/>
          <a:ext cx="3115890" cy="552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8192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4644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Финансирование муниципальных учреждений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2000" y="1161235"/>
            <a:ext cx="86400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Финансирование муниципальных учреждений осуществляется на основании муниципальных заданий в рамках программной части бюджета.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900" dirty="0" smtClean="0">
              <a:latin typeface="Tahoma" pitchFamily="34" charset="0"/>
              <a:cs typeface="Tahoma" pitchFamily="34" charset="0"/>
            </a:endParaRPr>
          </a:p>
          <a:p>
            <a:pPr marL="5400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Муниципальным  учреждениям (бюджетным и автономным) устанавливается муниципальное задание на оказание муниципальных услуг (выполнение работ) с указанием показателей объёма и качества </a:t>
            </a:r>
            <a:r>
              <a:rPr lang="ru-RU" sz="1700" smtClean="0">
                <a:latin typeface="Tahoma" pitchFamily="34" charset="0"/>
                <a:cs typeface="Tahoma" pitchFamily="34" charset="0"/>
              </a:rPr>
              <a:t>его выполнения.</a:t>
            </a:r>
            <a:endParaRPr lang="ru-RU" sz="1700" dirty="0" smtClean="0">
              <a:latin typeface="Tahoma" pitchFamily="34" charset="0"/>
              <a:cs typeface="Tahoma" pitchFamily="34" charset="0"/>
            </a:endParaRPr>
          </a:p>
          <a:p>
            <a:pPr marL="5400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 smtClean="0">
              <a:latin typeface="Tahoma" pitchFamily="34" charset="0"/>
              <a:cs typeface="Tahoma" pitchFamily="34" charset="0"/>
            </a:endParaRPr>
          </a:p>
          <a:p>
            <a:pPr marL="5400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Перечень муниципальных услуг (работ), оказываемых (выполняемых) муниципальными учреждениями утверждается администрацией МОГО «Ухта».</a:t>
            </a:r>
          </a:p>
          <a:p>
            <a:pPr marL="5400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 smtClean="0">
              <a:latin typeface="Tahoma" pitchFamily="34" charset="0"/>
              <a:cs typeface="Tahoma" pitchFamily="34" charset="0"/>
            </a:endParaRPr>
          </a:p>
          <a:p>
            <a:pPr marL="5400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Муниципальные услуги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(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работы), оказываемые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(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выполняемые) муниципальными учреждениями в рамках муниципального задания предоставляются </a:t>
            </a:r>
            <a:r>
              <a:rPr lang="ru-RU" sz="1700" b="1" dirty="0" smtClean="0">
                <a:latin typeface="Tahoma" pitchFamily="34" charset="0"/>
                <a:cs typeface="Tahoma" pitchFamily="34" charset="0"/>
              </a:rPr>
              <a:t>населению бесплатно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marL="5400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 smtClean="0">
              <a:latin typeface="Tahoma" pitchFamily="34" charset="0"/>
              <a:cs typeface="Tahoma" pitchFamily="34" charset="0"/>
            </a:endParaRPr>
          </a:p>
          <a:p>
            <a:pPr marL="5400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Оказание услуг (выполнение работ) на платной основе для населения возможно только при наличии перечня видов приносящей доход деятельности в уставе учреждения, заключения письменного договора об оказании платных услуг (выполнении работ).</a:t>
            </a:r>
          </a:p>
          <a:p>
            <a:pPr marL="5400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Финансирование органов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местного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самоуправления,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отраслевых (функциональных)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управлений и казённых учреждений осуществляется согласно бюджетных смет в рамках непрограммной части бюджета.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19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1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pic>
        <p:nvPicPr>
          <p:cNvPr id="9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t="2071" r="16299" b="13609"/>
          <a:stretch>
            <a:fillRect/>
          </a:stretch>
        </p:blipFill>
        <p:spPr bwMode="auto">
          <a:xfrm>
            <a:off x="252000" y="1360800"/>
            <a:ext cx="4147155" cy="41764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644008" y="1360800"/>
            <a:ext cx="4291216" cy="4200027"/>
          </a:xfrm>
          <a:prstGeom prst="roundRect">
            <a:avLst>
              <a:gd name="adj" fmla="val 1548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9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63500" sx="101000" sy="101000" algn="ctr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Текст 4"/>
          <p:cNvSpPr txBox="1">
            <a:spLocks/>
          </p:cNvSpPr>
          <p:nvPr/>
        </p:nvSpPr>
        <p:spPr>
          <a:xfrm>
            <a:off x="4644008" y="1360800"/>
            <a:ext cx="4291216" cy="423062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i="1" dirty="0" smtClean="0">
                <a:cs typeface="Tahoma" pitchFamily="34" charset="0"/>
              </a:rPr>
              <a:t>Уважаемые ухтинцы!</a:t>
            </a:r>
          </a:p>
          <a:p>
            <a:pPr marL="0" indent="0" algn="ctr">
              <a:buNone/>
            </a:pPr>
            <a:endParaRPr lang="ru-RU" sz="1400" i="1" dirty="0" smtClean="0">
              <a:cs typeface="Tahoma" pitchFamily="34" charset="0"/>
            </a:endParaRPr>
          </a:p>
          <a:p>
            <a:pPr marL="0" indent="0" algn="just">
              <a:buNone/>
            </a:pPr>
            <a:r>
              <a:rPr lang="ru-RU" sz="1400" i="1" dirty="0" smtClean="0">
                <a:cs typeface="Tahoma" pitchFamily="34" charset="0"/>
              </a:rPr>
              <a:t>Представляем Вашему вниманию информационный ресурс «Бюджет для граждан», который создан для обеспечения открытости и прозрачности бюджета. Это упрощенная версия бюджетного документа, которая использует неформальный язык и доступные форматы, чтобы облегчить понимание бюджета. «Бюджет для граждан» нацелен на получение обратной связи от населения, которому интересны проблемы муниципального образования.</a:t>
            </a:r>
          </a:p>
          <a:p>
            <a:pPr marL="0" indent="0" algn="just">
              <a:buNone/>
            </a:pPr>
            <a:endParaRPr lang="ru-RU" sz="1400" i="1" dirty="0" smtClean="0">
              <a:cs typeface="Tahoma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i="1" dirty="0" smtClean="0">
                <a:cs typeface="Tahoma" pitchFamily="34" charset="0"/>
              </a:rPr>
              <a:t>С уважением,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i="1" dirty="0" smtClean="0">
                <a:cs typeface="Tahoma" pitchFamily="34" charset="0"/>
              </a:rPr>
              <a:t>руководитель администрации МОГО «Ухта»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i="1" dirty="0" smtClean="0">
                <a:cs typeface="Tahoma" pitchFamily="34" charset="0"/>
              </a:rPr>
              <a:t>И.Н. Михель</a:t>
            </a:r>
            <a:endParaRPr lang="ru-RU" sz="1400" i="1" dirty="0"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18706" y="6439113"/>
            <a:ext cx="341726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0366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4644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Муниципальные программы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20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000" y="1440000"/>
            <a:ext cx="8640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В МОГО «Ухта» принято 8 муниципальных программ: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endParaRPr lang="ru-RU" sz="1700" dirty="0" smtClean="0">
              <a:latin typeface="Tahoma" pitchFamily="34" charset="0"/>
              <a:cs typeface="Tahoma" pitchFamily="34" charset="0"/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«Развитие системы </a:t>
            </a:r>
            <a:r>
              <a:rPr lang="ru-RU" dirty="0">
                <a:latin typeface="Tahoma" pitchFamily="34" charset="0"/>
                <a:cs typeface="Tahoma" pitchFamily="34" charset="0"/>
              </a:rPr>
              <a:t>муниципального управления на 2014 – 2020 годы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 smtClean="0">
              <a:latin typeface="Tahoma" pitchFamily="34" charset="0"/>
              <a:cs typeface="Tahoma" pitchFamily="34" charset="0"/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ru-RU" dirty="0">
                <a:latin typeface="Tahoma" pitchFamily="34" charset="0"/>
                <a:cs typeface="Tahoma" pitchFamily="34" charset="0"/>
              </a:rPr>
              <a:t>Развитие экономики на 2014 – 2020 годы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 smtClean="0">
              <a:latin typeface="Tahoma" pitchFamily="34" charset="0"/>
              <a:cs typeface="Tahoma" pitchFamily="34" charset="0"/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«Безопасность </a:t>
            </a:r>
            <a:r>
              <a:rPr lang="ru-RU" dirty="0">
                <a:latin typeface="Tahoma" pitchFamily="34" charset="0"/>
                <a:cs typeface="Tahoma" pitchFamily="34" charset="0"/>
              </a:rPr>
              <a:t>жизнедеятельности населения на 2014 – 2020 годы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 smtClean="0">
              <a:latin typeface="Tahoma" pitchFamily="34" charset="0"/>
              <a:cs typeface="Tahoma" pitchFamily="34" charset="0"/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«Развитие </a:t>
            </a:r>
            <a:r>
              <a:rPr lang="ru-RU" dirty="0">
                <a:latin typeface="Tahoma" pitchFamily="34" charset="0"/>
                <a:cs typeface="Tahoma" pitchFamily="34" charset="0"/>
              </a:rPr>
              <a:t>транспортной системы на 2014 – 2020 годы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«Жильё и жилищно – </a:t>
            </a:r>
            <a:r>
              <a:rPr lang="ru-RU" dirty="0">
                <a:latin typeface="Tahoma" pitchFamily="34" charset="0"/>
                <a:cs typeface="Tahoma" pitchFamily="34" charset="0"/>
              </a:rPr>
              <a:t>коммунальное хозяйство на 2014 – 2020 годы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 smtClean="0">
              <a:latin typeface="Tahoma" pitchFamily="34" charset="0"/>
              <a:cs typeface="Tahoma" pitchFamily="34" charset="0"/>
            </a:endParaRPr>
          </a:p>
          <a:p>
            <a:pPr marL="285750" lvl="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«Развитие образования 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на </a:t>
            </a:r>
            <a:r>
              <a:rPr lang="ru-RU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2014 – 2020 годы</a:t>
            </a:r>
            <a:r>
              <a:rPr lang="ru-RU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lvl="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latin typeface="Tahoma" pitchFamily="34" charset="0"/>
                <a:cs typeface="Tahoma" pitchFamily="34" charset="0"/>
              </a:rPr>
              <a:t>«Культура на 2014 – 2020 годы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 smtClean="0">
              <a:latin typeface="Tahoma" pitchFamily="34" charset="0"/>
              <a:cs typeface="Tahoma" pitchFamily="34" charset="0"/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Развитие физической культуры </a:t>
            </a:r>
            <a:r>
              <a:rPr lang="ru-RU" dirty="0">
                <a:latin typeface="Tahoma" pitchFamily="34" charset="0"/>
                <a:cs typeface="Tahoma" pitchFamily="34" charset="0"/>
              </a:rPr>
              <a:t>и спорта на 2014 – 2020 годы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».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83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516626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Развитие системы муниципального управления на 2014-2020 годы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52000" y="1043945"/>
            <a:ext cx="8640000" cy="62804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Цель программы: повышение эффективности и результативности деятельности органов местного самоуправления МОГО «Ухта»</a:t>
            </a:r>
            <a:endParaRPr lang="ru-RU" sz="17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572000" y="1671985"/>
            <a:ext cx="0" cy="42203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602000" y="1912819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533425" y="1885660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602000" y="1893759"/>
            <a:ext cx="5931425" cy="1906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21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2000" y="2119798"/>
            <a:ext cx="2700000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 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«Электронный муниципалитет»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22000" y="2119798"/>
            <a:ext cx="2700000" cy="11695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«Дополнительные меры социальной поддержки граждан, проживающих на территории МОГО «Ухта»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92000" y="2119798"/>
            <a:ext cx="2700000" cy="11695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«Развитие кадрового потенциала муниципальной службы в администрации МОГО «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У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хта»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1520" y="3316176"/>
            <a:ext cx="8640000" cy="3318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40"/>
              </a:lnSpc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Объём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финансирования Программы на 2014-2016 годы составляет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98,2  млн. руб.,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в том числе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:</a:t>
            </a:r>
          </a:p>
          <a:p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ts val="2340"/>
              </a:lnSpc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за счет средств бюджета МОГО «Ухта» -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58,2 млн. руб.:</a:t>
            </a:r>
            <a:endParaRPr lang="ru-RU" sz="1700" dirty="0">
              <a:latin typeface="Tahoma" pitchFamily="34" charset="0"/>
              <a:cs typeface="Tahoma" pitchFamily="34" charset="0"/>
            </a:endParaRPr>
          </a:p>
          <a:p>
            <a:pPr marL="540000">
              <a:lnSpc>
                <a:spcPts val="2340"/>
              </a:lnSpc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2014 год 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18,6 млн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. руб.;</a:t>
            </a:r>
          </a:p>
          <a:p>
            <a:pPr marL="540000">
              <a:lnSpc>
                <a:spcPts val="2340"/>
              </a:lnSpc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2015 год 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19,8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marL="540000">
              <a:lnSpc>
                <a:spcPts val="2340"/>
              </a:lnSpc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2016 год 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19,8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руб.; </a:t>
            </a:r>
            <a:endParaRPr lang="ru-RU" sz="1700" dirty="0" smtClean="0">
              <a:latin typeface="Tahoma" pitchFamily="34" charset="0"/>
              <a:cs typeface="Tahoma" pitchFamily="34" charset="0"/>
            </a:endParaRPr>
          </a:p>
          <a:p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ts val="2340"/>
              </a:lnSpc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за счет средств от приносящей доход деятельности 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40,0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руб.:</a:t>
            </a:r>
          </a:p>
          <a:p>
            <a:pPr marL="540000">
              <a:lnSpc>
                <a:spcPts val="2340"/>
              </a:lnSpc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2014 год 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12,8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marL="540000">
              <a:lnSpc>
                <a:spcPts val="2340"/>
              </a:lnSpc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2015 год 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13,6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marL="540000">
              <a:lnSpc>
                <a:spcPts val="2340"/>
              </a:lnSpc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2016 год 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13,6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17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6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516626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Развитие системы муниципального управления на 2014-2020 годы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47712" y="1349710"/>
            <a:ext cx="8640000" cy="62804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ОСНОВНЫЕ МЕРОПРИЯТИЯ ЗА СЧЁТ СРЕДСТВ ФЕДЕРАЛЬНОГО, РЕСПУБЛИКАНСКОГО И МЕСТНОГО БЮДЖЕТОВ </a:t>
            </a:r>
            <a:endParaRPr lang="ru-RU" sz="17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572000" y="1915185"/>
            <a:ext cx="0" cy="42203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602000" y="2156019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533425" y="2128860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602000" y="2136959"/>
            <a:ext cx="5931425" cy="1906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22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2000" y="2362998"/>
            <a:ext cx="2700000" cy="35086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Подпрограмма </a:t>
            </a: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«Электронный муниципалитет»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Оказание муниципальных услуг (выполнение работ) многофункциональным центром предоставления государственных и муниципальных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услуг – 38,4 млн. руб.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Развитие единой муниципальной мультисервисной корпоративной сети передачи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данных – 6,2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Обеспечение  функционирования информационных систем  в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администрации – 7,1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 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22000" y="2362998"/>
            <a:ext cx="2700000" cy="20928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«Дополнительные меры социальной поддержки граждан проживающих на территории МОГО «Ухта»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Предоставление дополнительных мер социальной поддержки  отдельным категориям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граждан – 6,3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92000" y="2362998"/>
            <a:ext cx="2700000" cy="37856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«Развитие кадрового потенциала муниципальной службы в администрации МОГО «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У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хта»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Организация непрерывного профессионального образования и развития работников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 - 0,2 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Совершенствование форм оценки персонала на муниципальной службе и работы с кадровым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резервом.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Совершенствование механизма контроля соблюдения ограничений, связанных с замещением должностей муниципальной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службы.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60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4644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Развитие экономики на 2014-2020 годы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52000" y="1529720"/>
            <a:ext cx="8640000" cy="62804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Цель программы: обеспечение устойчивого экономического развития МОГО «Ухта»</a:t>
            </a:r>
            <a:endParaRPr lang="ru-RU" sz="17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572000" y="2157760"/>
            <a:ext cx="0" cy="24083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872000" y="2398594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272000" y="2379534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872000" y="2380374"/>
            <a:ext cx="5400000" cy="1735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23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2000" y="2605573"/>
            <a:ext cx="3240000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 «Стратегическое планирование МОГО «Ухта»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2000" y="2606175"/>
            <a:ext cx="3240000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 «Малое и среднее предпринимательство МОГО «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У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хта»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2000" y="3584752"/>
            <a:ext cx="8640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40"/>
              </a:lnSpc>
            </a:pPr>
            <a:r>
              <a:rPr lang="ru-RU" dirty="0">
                <a:latin typeface="Tahoma" pitchFamily="34" charset="0"/>
                <a:cs typeface="Tahoma" pitchFamily="34" charset="0"/>
              </a:rPr>
              <a:t>Общий объем финансирования Программы на 2014–2016 годы составляет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          6,0 </a:t>
            </a:r>
            <a:r>
              <a:rPr lang="ru-RU" dirty="0">
                <a:latin typeface="Tahoma" pitchFamily="34" charset="0"/>
                <a:cs typeface="Tahoma" pitchFamily="34" charset="0"/>
              </a:rPr>
              <a:t>млн. руб., в том числе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:</a:t>
            </a:r>
          </a:p>
          <a:p>
            <a:pPr algn="just"/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ts val="2340"/>
              </a:lnSpc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за </a:t>
            </a:r>
            <a:r>
              <a:rPr lang="ru-RU" dirty="0">
                <a:latin typeface="Tahoma" pitchFamily="34" charset="0"/>
                <a:cs typeface="Tahoma" pitchFamily="34" charset="0"/>
              </a:rPr>
              <a:t>счет средств бюджета МОГО «Ухта» -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6,0 </a:t>
            </a:r>
            <a:r>
              <a:rPr lang="ru-RU" dirty="0">
                <a:latin typeface="Tahoma" pitchFamily="34" charset="0"/>
                <a:cs typeface="Tahoma" pitchFamily="34" charset="0"/>
              </a:rPr>
              <a:t>млн. руб.: </a:t>
            </a:r>
          </a:p>
          <a:p>
            <a:pPr marL="540000">
              <a:lnSpc>
                <a:spcPts val="2340"/>
              </a:lnSpc>
            </a:pPr>
            <a:r>
              <a:rPr lang="ru-RU" dirty="0">
                <a:latin typeface="Tahoma" pitchFamily="34" charset="0"/>
                <a:cs typeface="Tahoma" pitchFamily="34" charset="0"/>
              </a:rPr>
              <a:t>2014 год –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2,0 </a:t>
            </a:r>
            <a:r>
              <a:rPr lang="ru-RU" dirty="0"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marL="540000">
              <a:lnSpc>
                <a:spcPts val="2340"/>
              </a:lnSpc>
            </a:pPr>
            <a:r>
              <a:rPr lang="ru-RU" dirty="0">
                <a:latin typeface="Tahoma" pitchFamily="34" charset="0"/>
                <a:cs typeface="Tahoma" pitchFamily="34" charset="0"/>
              </a:rPr>
              <a:t>2015 год –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2,0 </a:t>
            </a:r>
            <a:r>
              <a:rPr lang="ru-RU" dirty="0"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marL="540000">
              <a:lnSpc>
                <a:spcPts val="2340"/>
              </a:lnSpc>
            </a:pPr>
            <a:r>
              <a:rPr lang="ru-RU" dirty="0">
                <a:latin typeface="Tahoma" pitchFamily="34" charset="0"/>
                <a:cs typeface="Tahoma" pitchFamily="34" charset="0"/>
              </a:rPr>
              <a:t>2016 год –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2,0 </a:t>
            </a:r>
            <a:r>
              <a:rPr lang="ru-RU" dirty="0">
                <a:latin typeface="Tahoma" pitchFamily="34" charset="0"/>
                <a:cs typeface="Tahoma" pitchFamily="34" charset="0"/>
              </a:rPr>
              <a:t>млн. руб. </a:t>
            </a:r>
          </a:p>
        </p:txBody>
      </p:sp>
    </p:spTree>
    <p:extLst>
      <p:ext uri="{BB962C8B-B14F-4D97-AF65-F5344CB8AC3E}">
        <p14:creationId xmlns:p14="http://schemas.microsoft.com/office/powerpoint/2010/main" val="185387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4644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Развитие экономики на 2014-2020 годы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52000" y="1529720"/>
            <a:ext cx="8640000" cy="62804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7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ОСНОВНЫЕ МЕРОПРИЯТИЯ ЗА СЧЁТ СРЕДСТВ ФЕДЕРАЛЬНОГО, РЕСПУБЛИКАНСКОГО И МЕСТНОГО БЮДЖЕТОВ 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572000" y="2157760"/>
            <a:ext cx="0" cy="24083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872000" y="2398594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272000" y="2379534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872000" y="2380374"/>
            <a:ext cx="5400000" cy="1735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24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2000" y="2605573"/>
            <a:ext cx="3240000" cy="18466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 «Стратегическое планирование МОГО «Ухта»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Участие в разработке и реализации документов стратегического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планирования.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Осуществление анализа и прогнозирования социально-экономического развития МОГО «Ухта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52000" y="2606175"/>
            <a:ext cx="3240000" cy="261610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 «Малое и среднее предпринимательство МОГО «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У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хта»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Финансовая поддержка субъектов малого и среднего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предпринимательства – 4,5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Обеспечение деятельности информационно - маркетинговых центров малого и среднего предпринимательства на территориях муниципальных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образований – 1,5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2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523779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Безопасность жизнедеятельности населения на 2014-2020 годы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52000" y="1510670"/>
            <a:ext cx="8640000" cy="62804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Создание безопасных условий жизнедеятельности населения</a:t>
            </a:r>
            <a:endParaRPr lang="ru-RU" sz="17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572000" y="2138710"/>
            <a:ext cx="0" cy="24083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872000" y="2379544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272000" y="2360484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872000" y="2361324"/>
            <a:ext cx="5400000" cy="1735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25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2000" y="2586523"/>
            <a:ext cx="3240000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 «Защита населения и территории городского округа»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2000" y="2587125"/>
            <a:ext cx="32400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 «Экологическая безопасность»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2000" y="3557045"/>
            <a:ext cx="8640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40"/>
              </a:lnSpc>
            </a:pPr>
            <a:r>
              <a:rPr lang="ru-RU" dirty="0">
                <a:latin typeface="Tahoma" pitchFamily="34" charset="0"/>
                <a:cs typeface="Tahoma" pitchFamily="34" charset="0"/>
              </a:rPr>
              <a:t>Общий объем финансирования Программы на 2014-2016 годы составляет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            107,0 </a:t>
            </a:r>
            <a:r>
              <a:rPr lang="ru-RU" dirty="0">
                <a:latin typeface="Tahoma" pitchFamily="34" charset="0"/>
                <a:cs typeface="Tahoma" pitchFamily="34" charset="0"/>
              </a:rPr>
              <a:t>млн. руб., в том числе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:</a:t>
            </a:r>
          </a:p>
          <a:p>
            <a:pPr algn="just"/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ts val="2340"/>
              </a:lnSpc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за </a:t>
            </a:r>
            <a:r>
              <a:rPr lang="ru-RU" dirty="0">
                <a:latin typeface="Tahoma" pitchFamily="34" charset="0"/>
                <a:cs typeface="Tahoma" pitchFamily="34" charset="0"/>
              </a:rPr>
              <a:t>счет средств бюджета МОГО «Ухта» -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107,0 </a:t>
            </a:r>
            <a:r>
              <a:rPr lang="ru-RU" dirty="0">
                <a:latin typeface="Tahoma" pitchFamily="34" charset="0"/>
                <a:cs typeface="Tahoma" pitchFamily="34" charset="0"/>
              </a:rPr>
              <a:t>млн. руб.:</a:t>
            </a:r>
          </a:p>
          <a:p>
            <a:pPr marL="540000">
              <a:lnSpc>
                <a:spcPts val="2340"/>
              </a:lnSpc>
            </a:pPr>
            <a:r>
              <a:rPr lang="ru-RU" dirty="0">
                <a:latin typeface="Tahoma" pitchFamily="34" charset="0"/>
                <a:cs typeface="Tahoma" pitchFamily="34" charset="0"/>
              </a:rPr>
              <a:t>2014 год –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42,0 </a:t>
            </a:r>
            <a:r>
              <a:rPr lang="ru-RU" dirty="0"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marL="540000">
              <a:lnSpc>
                <a:spcPts val="2340"/>
              </a:lnSpc>
            </a:pPr>
            <a:r>
              <a:rPr lang="ru-RU" dirty="0">
                <a:latin typeface="Tahoma" pitchFamily="34" charset="0"/>
                <a:cs typeface="Tahoma" pitchFamily="34" charset="0"/>
              </a:rPr>
              <a:t>2015 год –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32,5 </a:t>
            </a:r>
            <a:r>
              <a:rPr lang="ru-RU" dirty="0"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marL="540000">
              <a:lnSpc>
                <a:spcPts val="2340"/>
              </a:lnSpc>
            </a:pPr>
            <a:r>
              <a:rPr lang="ru-RU" dirty="0">
                <a:latin typeface="Tahoma" pitchFamily="34" charset="0"/>
                <a:cs typeface="Tahoma" pitchFamily="34" charset="0"/>
              </a:rPr>
              <a:t>2016 год –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32,5 </a:t>
            </a:r>
            <a:r>
              <a:rPr lang="ru-RU" dirty="0">
                <a:latin typeface="Tahoma" pitchFamily="34" charset="0"/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06769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523779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Безопасность жизнедеятельности населения на 2014-2020 годы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52000" y="1510670"/>
            <a:ext cx="8640000" cy="62804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7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ОСНОВНЫЕ МЕРОПРИЯТИЯ ЗА СЧЁТ СРЕДСТВ ФЕДЕРАЛЬНОГО, РЕСПУБЛИКАНСКОГО И МЕСТНОГО БЮДЖЕТОВ 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572000" y="2138710"/>
            <a:ext cx="0" cy="24083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872000" y="2379544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272000" y="2360484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872000" y="2361324"/>
            <a:ext cx="5400000" cy="1735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26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2000" y="2576506"/>
            <a:ext cx="3599920" cy="25853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 «Защита населения и территории городского округа»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Профилактика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правонарушений – 9,3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Профилактика пожарной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безопасности – 3,3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Предупреждение чрезвычайных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ситуаций – 0,4 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Обеспечение выполнения комплекса мер гражданской обороны, предупреждение чрезвычайных ситуаций и пожарной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безопасности -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83,7  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76056" y="2587125"/>
            <a:ext cx="3815944" cy="218521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 «Экологическая безопасность»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Строительство, реконструкция, модернизация полигонов ТБО  (объект «Строительство нового полигона ТБО между пгт. Водный и пгт. Шудаяг – 4,0 млн. руб.)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Капитальный ремонт (ремонт) гидротехнических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сооружений –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4,0 млн.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руб.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Проведение лесоустройства городских лесов и разработка лесохозяйственного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регламента – 2,3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9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523779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Развитие транспортной системы </a:t>
            </a:r>
          </a:p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на 2014-2020 годы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администрации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52000" y="1463045"/>
            <a:ext cx="8640000" cy="62804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Обеспечение потребности населения МОГО «Ухта» в качественных, доступных и безопасных транспортных услугах</a:t>
            </a:r>
            <a:endParaRPr lang="ru-RU" sz="17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572000" y="2091085"/>
            <a:ext cx="0" cy="24083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872000" y="2331919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272000" y="2312859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872000" y="2313699"/>
            <a:ext cx="5400000" cy="1735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27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2000" y="2538898"/>
            <a:ext cx="3240000" cy="11695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 «Дорожная деятельность и обеспечение безопасности дорожного движения на территории МОГО «Ухта»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2000" y="2539500"/>
            <a:ext cx="324000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 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«Организация транспортного обслуживания населения на территории МОГО «Ухта»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2000" y="3848100"/>
            <a:ext cx="8640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40"/>
              </a:lnSpc>
            </a:pPr>
            <a:r>
              <a:rPr lang="ru-RU" dirty="0">
                <a:latin typeface="Tahoma" pitchFamily="34" charset="0"/>
                <a:cs typeface="Tahoma" pitchFamily="34" charset="0"/>
              </a:rPr>
              <a:t>Общий объем финансирования Программы на 2014-2016 годы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составляет         698,8 </a:t>
            </a:r>
            <a:r>
              <a:rPr lang="ru-RU" dirty="0">
                <a:latin typeface="Tahoma" pitchFamily="34" charset="0"/>
                <a:cs typeface="Tahoma" pitchFamily="34" charset="0"/>
              </a:rPr>
              <a:t>млн. руб., в том числе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:</a:t>
            </a:r>
          </a:p>
          <a:p>
            <a:pPr algn="just"/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ts val="2340"/>
              </a:lnSpc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за </a:t>
            </a:r>
            <a:r>
              <a:rPr lang="ru-RU" dirty="0">
                <a:latin typeface="Tahoma" pitchFamily="34" charset="0"/>
                <a:cs typeface="Tahoma" pitchFamily="34" charset="0"/>
              </a:rPr>
              <a:t>счет средств бюджета МОГО «Ухта» -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698,8 </a:t>
            </a:r>
            <a:r>
              <a:rPr lang="ru-RU" dirty="0">
                <a:latin typeface="Tahoma" pitchFamily="34" charset="0"/>
                <a:cs typeface="Tahoma" pitchFamily="34" charset="0"/>
              </a:rPr>
              <a:t>млн. руб.:</a:t>
            </a:r>
          </a:p>
          <a:p>
            <a:pPr marL="540000">
              <a:lnSpc>
                <a:spcPts val="2340"/>
              </a:lnSpc>
            </a:pPr>
            <a:r>
              <a:rPr lang="ru-RU" dirty="0">
                <a:latin typeface="Tahoma" pitchFamily="34" charset="0"/>
                <a:cs typeface="Tahoma" pitchFamily="34" charset="0"/>
              </a:rPr>
              <a:t>2014 год –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329,5 </a:t>
            </a:r>
            <a:r>
              <a:rPr lang="ru-RU" dirty="0"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marL="540000">
              <a:lnSpc>
                <a:spcPts val="2340"/>
              </a:lnSpc>
            </a:pPr>
            <a:r>
              <a:rPr lang="ru-RU" dirty="0">
                <a:latin typeface="Tahoma" pitchFamily="34" charset="0"/>
                <a:cs typeface="Tahoma" pitchFamily="34" charset="0"/>
              </a:rPr>
              <a:t>2015 год –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219,6 </a:t>
            </a:r>
            <a:r>
              <a:rPr lang="ru-RU" dirty="0"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marL="540000">
              <a:lnSpc>
                <a:spcPts val="2340"/>
              </a:lnSpc>
            </a:pPr>
            <a:r>
              <a:rPr lang="ru-RU" dirty="0">
                <a:latin typeface="Tahoma" pitchFamily="34" charset="0"/>
                <a:cs typeface="Tahoma" pitchFamily="34" charset="0"/>
              </a:rPr>
              <a:t>2016 год –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149,7 </a:t>
            </a:r>
            <a:r>
              <a:rPr lang="ru-RU" dirty="0"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16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523779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Развитие транспортной системы </a:t>
            </a:r>
          </a:p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на 2014-2020 годы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администрации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52000" y="1463045"/>
            <a:ext cx="8640000" cy="62804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7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ОСНОВНЫЕ МЕРОПРИЯТИЯ ЗА СЧЁТ СРЕДСТВ ФЕДЕРАЛЬНОГО, РЕСПУБЛИКАНСКОГО И МЕСТНОГО БЮДЖЕТОВ 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572000" y="2091085"/>
            <a:ext cx="0" cy="24083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872000" y="2331919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272000" y="2312859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872000" y="2313699"/>
            <a:ext cx="5400000" cy="1735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28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2000" y="2538898"/>
            <a:ext cx="3834258" cy="43088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 «Дорожная деятельность и обеспечение безопасности дорожного движения на территории МОГО «Ухта»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Строительство улично-дорожной сети (объект «Строительство пешеходного моста через реку </a:t>
            </a:r>
            <a:r>
              <a:rPr lang="ru-RU" sz="1200" dirty="0" err="1">
                <a:latin typeface="Tahoma" pitchFamily="34" charset="0"/>
                <a:cs typeface="Tahoma" pitchFamily="34" charset="0"/>
              </a:rPr>
              <a:t>Чибью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» - 2,7 млн. руб., объект «Объездная дорога от ул. Первомайская до автодороги Ухта – Сыктывкар – 5,5 млн. руб.)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Капитальный ремонт (ремонт) и содержание улично-дорожной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сети – 658,8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Обустройство автомобильных дорог необходимыми объектами дорожной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инфраструктуры – 0,6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Обеспечение обустройства и содержания технических средств организации безопасного дорожного движения на автомобильных 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дорогах – 29,1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Оборудование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и содержание ледовых переправ и зимних автомобильных дорог общего пользования местного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значения – 0,5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48064" y="2539500"/>
            <a:ext cx="3743936" cy="261610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Подпрограмма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 </a:t>
            </a:r>
            <a:endParaRPr lang="ru-RU" sz="1400" b="1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«Организация транспортного обслуживания населения на территории МОГО «Ухта»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Обеспечение транспортного обслуживание населения в границах городского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округа – 1,2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Возмещение выпадающих доходов организаций воздушного транспорта, осуществляющих внутримуниципальные пассажирские перевозки воздушным транспортом в труднодоступные населенные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пункты – 0,4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19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523779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Развитие транспортной системы </a:t>
            </a:r>
          </a:p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на 2014-2020 годы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администрации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29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1518" y="1196752"/>
            <a:ext cx="852743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 smtClean="0">
                <a:latin typeface="Tahoma" pitchFamily="34" charset="0"/>
                <a:cs typeface="Tahoma" pitchFamily="34" charset="0"/>
              </a:rPr>
              <a:t>     Капитальный </a:t>
            </a:r>
            <a:r>
              <a:rPr lang="ru-RU" sz="1500" b="1" dirty="0">
                <a:latin typeface="Tahoma" pitchFamily="34" charset="0"/>
                <a:cs typeface="Tahoma" pitchFamily="34" charset="0"/>
              </a:rPr>
              <a:t>ремонт (ремонт) и содержание улично-дорожной сети – 658,8 млн. руб., в том числе: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dirty="0" smtClean="0">
                <a:latin typeface="Tahoma" pitchFamily="34" charset="0"/>
                <a:cs typeface="Tahoma" pitchFamily="34" charset="0"/>
              </a:rPr>
              <a:t>сплошное асфальтирование улиц и дорог – 279,2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руб.;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dirty="0">
                <a:latin typeface="Tahoma" pitchFamily="34" charset="0"/>
                <a:cs typeface="Tahoma" pitchFamily="34" charset="0"/>
              </a:rPr>
              <a:t>к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апитальный ремонт подъезда к пгт.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Боровой – 6,0 млн.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руб.;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dirty="0">
                <a:latin typeface="Tahoma" pitchFamily="34" charset="0"/>
                <a:cs typeface="Tahoma" pitchFamily="34" charset="0"/>
              </a:rPr>
              <a:t>с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одержание дорог и искусственных сооружений на них (посадочные площадки автобусных остановок, сети  и выпуски ливневой канализации,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дренажные канавы) – 344,8 млн.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руб.;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dirty="0">
                <a:latin typeface="Tahoma" pitchFamily="34" charset="0"/>
                <a:cs typeface="Tahoma" pitchFamily="34" charset="0"/>
              </a:rPr>
              <a:t>т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ехническое обслуживание, содержание и текущий ремонт лестниц и пешеходных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мостов – 14,5 млн.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руб.;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dirty="0">
                <a:latin typeface="Tahoma" pitchFamily="34" charset="0"/>
                <a:cs typeface="Tahoma" pitchFamily="34" charset="0"/>
              </a:rPr>
              <a:t>с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одержание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поселковых дорог – 10,5 млн.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руб.;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dirty="0" smtClean="0">
                <a:latin typeface="Tahoma" pitchFamily="34" charset="0"/>
                <a:cs typeface="Tahoma" pitchFamily="34" charset="0"/>
              </a:rPr>
              <a:t>оборудование и содержание ледовых переправ и зимних автодорог через р. Ижма в селе </a:t>
            </a:r>
            <a:r>
              <a:rPr lang="ru-RU" sz="1500" dirty="0" err="1" smtClean="0">
                <a:latin typeface="Tahoma" pitchFamily="34" charset="0"/>
                <a:cs typeface="Tahoma" pitchFamily="34" charset="0"/>
              </a:rPr>
              <a:t>Кедвавом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 – 3,8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руб.</a:t>
            </a:r>
          </a:p>
          <a:p>
            <a:pPr algn="just">
              <a:buClr>
                <a:schemeClr val="accent6">
                  <a:lumMod val="50000"/>
                </a:schemeClr>
              </a:buClr>
            </a:pPr>
            <a:r>
              <a:rPr lang="ru-RU" sz="1500" b="1" dirty="0" smtClean="0">
                <a:latin typeface="Tahoma" pitchFamily="34" charset="0"/>
                <a:cs typeface="Tahoma" pitchFamily="34" charset="0"/>
              </a:rPr>
              <a:t>     Обустройство </a:t>
            </a:r>
            <a:r>
              <a:rPr lang="ru-RU" sz="1500" b="1" dirty="0">
                <a:latin typeface="Tahoma" pitchFamily="34" charset="0"/>
                <a:cs typeface="Tahoma" pitchFamily="34" charset="0"/>
              </a:rPr>
              <a:t>автомобильных дорог необходимыми объектами дорожной инфраструктуры – 0,6 млн. руб</a:t>
            </a:r>
            <a:r>
              <a:rPr lang="ru-RU" sz="1500" b="1" dirty="0" smtClean="0">
                <a:latin typeface="Tahoma" pitchFamily="34" charset="0"/>
                <a:cs typeface="Tahoma" pitchFamily="34" charset="0"/>
              </a:rPr>
              <a:t>., в том числе: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dirty="0">
                <a:latin typeface="Tahoma" pitchFamily="34" charset="0"/>
                <a:cs typeface="Tahoma" pitchFamily="34" charset="0"/>
              </a:rPr>
              <a:t>у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стройство 11 остановочных павильонов, обустройство посадочной площадки и площадки ожидания 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– 0,6 млн.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руб.</a:t>
            </a:r>
          </a:p>
          <a:p>
            <a:pPr algn="just"/>
            <a:r>
              <a:rPr lang="ru-RU" sz="1500" b="1" dirty="0" smtClean="0">
                <a:latin typeface="Tahoma" pitchFamily="34" charset="0"/>
                <a:cs typeface="Tahoma" pitchFamily="34" charset="0"/>
              </a:rPr>
              <a:t>     Обеспечение </a:t>
            </a:r>
            <a:r>
              <a:rPr lang="ru-RU" sz="1500" b="1" dirty="0">
                <a:latin typeface="Tahoma" pitchFamily="34" charset="0"/>
                <a:cs typeface="Tahoma" pitchFamily="34" charset="0"/>
              </a:rPr>
              <a:t>обустройства и содержания технических средств организации безопасного дорожного движения на автомобильных  дорогах – 29,1 млн. руб., в том числе</a:t>
            </a:r>
            <a:r>
              <a:rPr lang="ru-RU" sz="1500" b="1" dirty="0" smtClean="0">
                <a:latin typeface="Tahoma" pitchFamily="34" charset="0"/>
                <a:cs typeface="Tahoma" pitchFamily="34" charset="0"/>
              </a:rPr>
              <a:t>: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dirty="0">
                <a:latin typeface="Tahoma" pitchFamily="34" charset="0"/>
                <a:cs typeface="Tahoma" pitchFamily="34" charset="0"/>
              </a:rPr>
              <a:t>у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стройство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дорожной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разметки, искусственных неровностей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–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15,3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.;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dirty="0">
                <a:latin typeface="Tahoma" pitchFamily="34" charset="0"/>
                <a:cs typeface="Tahoma" pitchFamily="34" charset="0"/>
              </a:rPr>
              <a:t>с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одержание и обслуживание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дорожных знаков – 2,6 млн. руб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.;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dirty="0">
                <a:latin typeface="Tahoma" pitchFamily="34" charset="0"/>
                <a:cs typeface="Tahoma" pitchFamily="34" charset="0"/>
              </a:rPr>
              <a:t>содержание и обслуживание светофоров – 9,2 млн. руб.;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dirty="0" smtClean="0">
                <a:latin typeface="Tahoma" pitchFamily="34" charset="0"/>
                <a:cs typeface="Tahoma" pitchFamily="34" charset="0"/>
              </a:rPr>
              <a:t>Обустройство светофорного объекта на перекрестке ул. Озёрная и автодороги – Ухта – Дальний – 2,0 млн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. руб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15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40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4644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Социально-экономическая характеристика МОГО «Ухта»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2000" y="1360800"/>
            <a:ext cx="86400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Территория МОГО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«Ухта»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расположена в центральной части Республики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Коми.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Ухта является базовым центром нефтегазовой промышленности российского Северо-Запада. </a:t>
            </a:r>
            <a:endParaRPr lang="ru-RU" sz="1700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Газовая и нефтяная промышленность является </a:t>
            </a:r>
            <a:r>
              <a:rPr lang="ru-RU" sz="1700" dirty="0" err="1">
                <a:latin typeface="Tahoma" pitchFamily="34" charset="0"/>
                <a:cs typeface="Tahoma" pitchFamily="34" charset="0"/>
              </a:rPr>
              <a:t>бюджетоформирующей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 основой экономики муниципалитета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На территории городского округа промышленную деятельность осуществляют 275 крупных и средних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предприятий. Наиболее крупными являются: ОАО «Газпром </a:t>
            </a:r>
            <a:r>
              <a:rPr lang="ru-RU" sz="1700" dirty="0" err="1" smtClean="0">
                <a:latin typeface="Tahoma" pitchFamily="34" charset="0"/>
                <a:cs typeface="Tahoma" pitchFamily="34" charset="0"/>
              </a:rPr>
              <a:t>трансгаз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 Ухта», ООО «Лукойл-Коми»,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ОАО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«Северные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магистральные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нефтепроводы».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Транспортные связи на территории городского округа осуществляются железнодорожным, автомобильным и воздушным транспортом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Протяженность автомобильных  дорог, расположенных в границах городского округа составляет 109,13 км.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18706" y="6439113"/>
            <a:ext cx="341726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1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523779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Жильё и жилищно-коммунальное хозяйство на 2014-2020 годы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52000" y="1043945"/>
            <a:ext cx="8640000" cy="62804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Цель программы: создание условий для удовлетворения потребностей населения в качественном жилье и жилищно-коммунальных услугах</a:t>
            </a:r>
            <a:endParaRPr lang="ru-RU" sz="17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572000" y="1671985"/>
            <a:ext cx="0" cy="24083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239675" y="1924316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915103" y="1903323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239675" y="1894599"/>
            <a:ext cx="6675428" cy="193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30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2000" y="2119798"/>
            <a:ext cx="1980000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«Доступное и комфортное жилье»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47460" y="2119798"/>
            <a:ext cx="1980000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«Жилищное хозяйство»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01600" y="2120400"/>
            <a:ext cx="1980000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 «Коммунальное хозяйство»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12000" y="2119798"/>
            <a:ext cx="1980000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«Благоустройство»</a:t>
            </a:r>
          </a:p>
          <a:p>
            <a:pPr algn="ctr"/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5" name="Прямая соединительная линия 34"/>
          <p:cNvCxnSpPr>
            <a:stCxn id="33" idx="0"/>
          </p:cNvCxnSpPr>
          <p:nvPr/>
        </p:nvCxnSpPr>
        <p:spPr>
          <a:xfrm flipV="1">
            <a:off x="5691600" y="1924318"/>
            <a:ext cx="0" cy="19608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3437460" y="1889796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52000" y="2863435"/>
            <a:ext cx="8640000" cy="3994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latin typeface="Tahoma" pitchFamily="34" charset="0"/>
                <a:cs typeface="Tahoma" pitchFamily="34" charset="0"/>
              </a:rPr>
              <a:t>Общий объем финансирования Программы на 2014-2016 годы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составляет          440,9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руб.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в том числе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:</a:t>
            </a:r>
          </a:p>
          <a:p>
            <a:pPr algn="just"/>
            <a:endParaRPr lang="ru-RU" sz="600" dirty="0">
              <a:latin typeface="Tahoma" pitchFamily="34" charset="0"/>
              <a:cs typeface="Tahoma" pitchFamily="34" charset="0"/>
            </a:endParaRPr>
          </a:p>
          <a:p>
            <a:r>
              <a:rPr lang="ru-RU" sz="1700" dirty="0">
                <a:latin typeface="Tahoma" pitchFamily="34" charset="0"/>
                <a:cs typeface="Tahoma" pitchFamily="34" charset="0"/>
              </a:rPr>
              <a:t>за счет средств федерального бюджета 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21,6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руб.:</a:t>
            </a:r>
          </a:p>
          <a:p>
            <a:pPr marL="540000"/>
            <a:r>
              <a:rPr lang="ru-RU" sz="1700" dirty="0">
                <a:latin typeface="Tahoma" pitchFamily="34" charset="0"/>
                <a:cs typeface="Tahoma" pitchFamily="34" charset="0"/>
              </a:rPr>
              <a:t>2014 год 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7,0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marL="540000"/>
            <a:r>
              <a:rPr lang="ru-RU" sz="1700" dirty="0">
                <a:latin typeface="Tahoma" pitchFamily="34" charset="0"/>
                <a:cs typeface="Tahoma" pitchFamily="34" charset="0"/>
              </a:rPr>
              <a:t>2015 год 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7,2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marL="540000"/>
            <a:r>
              <a:rPr lang="ru-RU" sz="1700" dirty="0">
                <a:latin typeface="Tahoma" pitchFamily="34" charset="0"/>
                <a:cs typeface="Tahoma" pitchFamily="34" charset="0"/>
              </a:rPr>
              <a:t>2016 год 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7,4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.;</a:t>
            </a:r>
          </a:p>
          <a:p>
            <a:endParaRPr lang="ru-RU" sz="600" dirty="0">
              <a:latin typeface="Tahoma" pitchFamily="34" charset="0"/>
              <a:cs typeface="Tahoma" pitchFamily="34" charset="0"/>
            </a:endParaRPr>
          </a:p>
          <a:p>
            <a:r>
              <a:rPr lang="ru-RU" sz="1700" dirty="0">
                <a:latin typeface="Tahoma" pitchFamily="34" charset="0"/>
                <a:cs typeface="Tahoma" pitchFamily="34" charset="0"/>
              </a:rPr>
              <a:t>за счет средств республиканского бюджета 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62,0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руб.:</a:t>
            </a:r>
          </a:p>
          <a:p>
            <a:pPr marL="540000"/>
            <a:r>
              <a:rPr lang="ru-RU" sz="1700" dirty="0">
                <a:latin typeface="Tahoma" pitchFamily="34" charset="0"/>
                <a:cs typeface="Tahoma" pitchFamily="34" charset="0"/>
              </a:rPr>
              <a:t>2014 год 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18,4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marL="540000"/>
            <a:r>
              <a:rPr lang="ru-RU" sz="1700" dirty="0">
                <a:latin typeface="Tahoma" pitchFamily="34" charset="0"/>
                <a:cs typeface="Tahoma" pitchFamily="34" charset="0"/>
              </a:rPr>
              <a:t>2015 год 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21,8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marL="540000"/>
            <a:r>
              <a:rPr lang="ru-RU" sz="1700" dirty="0">
                <a:latin typeface="Tahoma" pitchFamily="34" charset="0"/>
                <a:cs typeface="Tahoma" pitchFamily="34" charset="0"/>
              </a:rPr>
              <a:t>2016 год 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21,8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.;</a:t>
            </a:r>
          </a:p>
          <a:p>
            <a:endParaRPr lang="ru-RU" sz="600" dirty="0">
              <a:latin typeface="Tahoma" pitchFamily="34" charset="0"/>
              <a:cs typeface="Tahoma" pitchFamily="34" charset="0"/>
            </a:endParaRPr>
          </a:p>
          <a:p>
            <a:r>
              <a:rPr lang="ru-RU" sz="1700" dirty="0">
                <a:latin typeface="Tahoma" pitchFamily="34" charset="0"/>
                <a:cs typeface="Tahoma" pitchFamily="34" charset="0"/>
              </a:rPr>
              <a:t>за счет средств бюджета МОГО «Ухта» 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357,3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руб.:</a:t>
            </a:r>
          </a:p>
          <a:p>
            <a:pPr marL="540000"/>
            <a:r>
              <a:rPr lang="ru-RU" sz="1700" dirty="0">
                <a:latin typeface="Tahoma" pitchFamily="34" charset="0"/>
                <a:cs typeface="Tahoma" pitchFamily="34" charset="0"/>
              </a:rPr>
              <a:t>2014 год 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195,3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marL="540000"/>
            <a:r>
              <a:rPr lang="ru-RU" sz="1700" dirty="0">
                <a:latin typeface="Tahoma" pitchFamily="34" charset="0"/>
                <a:cs typeface="Tahoma" pitchFamily="34" charset="0"/>
              </a:rPr>
              <a:t>2015 год 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87,1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руб.;</a:t>
            </a:r>
          </a:p>
          <a:p>
            <a:pPr marL="540000"/>
            <a:r>
              <a:rPr lang="ru-RU" sz="1700" dirty="0">
                <a:latin typeface="Tahoma" pitchFamily="34" charset="0"/>
                <a:cs typeface="Tahoma" pitchFamily="34" charset="0"/>
              </a:rPr>
              <a:t>2016 год 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74,9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56433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523779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Жильё и жилищно-коммунальное хозяйство на 2014-2020 годы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52000" y="1043945"/>
            <a:ext cx="8640000" cy="62804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7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ОСНОВНЫЕ МЕРОПРИЯТИЯ ЗА СЧЁТ СРЕДСТВ ФЕДЕРАЛЬНОГО, РЕСПУБЛИКАНСКОГО И МЕСТНОГО БЮДЖЕТОВ 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572000" y="1671985"/>
            <a:ext cx="0" cy="24083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239675" y="1924316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915103" y="1903323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239675" y="1894599"/>
            <a:ext cx="6675428" cy="193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31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570" y="2105818"/>
            <a:ext cx="2288209" cy="46166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Подпрограмма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«Доступное и комфортное жилье»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Строительство малоэтажных жилых домов для переселения граждан из аварийного жилищного фонда 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69,3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млн. руб.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Обеспечение предоставления жилых помещений детям-сиротам и детям, оставшимся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без попечения родителей – 41,6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Обеспечение жильём отдельных категорий граждан (ветераны, инвалиды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) – 12,0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Предоставление социальных выплат молодым семьям на приобретение жилого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помещения – 32,6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55776" y="2116560"/>
            <a:ext cx="1898294" cy="276998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Подпрограмма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«Жилищное хозяйство»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Предоставление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субсидий организациям для улучшения состояния и содержания муниципального жилищного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фонда – 14,1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Межевание и кадастр земельных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участков – 3,2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21027" y="2119345"/>
            <a:ext cx="2124016" cy="40626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Подпрограмма «Коммунальное хозяйство»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Строительство, реконструкция и модернизация объектов коммунальной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инфраструктуры (объект «Строительство бани в пгт. Водный» – 28,2 млн. руб.,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объект «Строительство 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котельной в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пгт. Водный» – 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13,0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руб.)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Создание системы управления комплексом водоснабжения (объект «Строительство станции водоочистки в «Пожня – Ель» -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42,8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млн. руб.)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12000" y="2119798"/>
            <a:ext cx="2124496" cy="32932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Подпрограмма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«Благоустройство»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Капитальный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ремонт (ремонт) объектов внешнего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благоустройства – 15,4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Содержание объектов внешнего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благоустройства – 151,5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Обустройство и приобретение объектов для создания привлекательной среды городского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округа – 17,2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5" name="Прямая соединительная линия 34"/>
          <p:cNvCxnSpPr>
            <a:stCxn id="33" idx="0"/>
          </p:cNvCxnSpPr>
          <p:nvPr/>
        </p:nvCxnSpPr>
        <p:spPr>
          <a:xfrm flipV="1">
            <a:off x="5683035" y="1904291"/>
            <a:ext cx="0" cy="21505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3437460" y="1889796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69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523779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Жильё и жилищно-коммунальное хозяйство на 2014-2020 годы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32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010245"/>
            <a:ext cx="864048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500" b="1" dirty="0" smtClean="0">
                <a:latin typeface="Tahoma" pitchFamily="34" charset="0"/>
                <a:cs typeface="Tahoma" pitchFamily="34" charset="0"/>
              </a:rPr>
              <a:t>    Предоставление </a:t>
            </a:r>
            <a:r>
              <a:rPr lang="ru-RU" sz="1500" b="1" dirty="0">
                <a:latin typeface="Tahoma" pitchFamily="34" charset="0"/>
                <a:cs typeface="Tahoma" pitchFamily="34" charset="0"/>
              </a:rPr>
              <a:t>субсидий организациям для улучшения состояния и содержания муниципального жилищного фонда – 14,1 млн. руб</a:t>
            </a:r>
            <a:r>
              <a:rPr lang="ru-RU" sz="1500" b="1" dirty="0" smtClean="0">
                <a:latin typeface="Tahoma" pitchFamily="34" charset="0"/>
                <a:cs typeface="Tahoma" pitchFamily="34" charset="0"/>
              </a:rPr>
              <a:t>., в том числе:</a:t>
            </a:r>
            <a:endParaRPr lang="ru-RU" sz="1500" b="1" dirty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dirty="0">
                <a:latin typeface="Tahoma" pitchFamily="34" charset="0"/>
                <a:cs typeface="Tahoma" pitchFamily="34" charset="0"/>
              </a:rPr>
              <a:t>в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озмещение выпадающих доходов управляющим организациям за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содержание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и ремонт муниципального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жилищного фонда – 14,1 млн. руб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1500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1500" b="1" dirty="0" smtClean="0">
                <a:latin typeface="Tahoma" pitchFamily="34" charset="0"/>
                <a:cs typeface="Tahoma" pitchFamily="34" charset="0"/>
              </a:rPr>
              <a:t>     Межевание </a:t>
            </a:r>
            <a:r>
              <a:rPr lang="ru-RU" sz="1500" b="1" dirty="0">
                <a:latin typeface="Tahoma" pitchFamily="34" charset="0"/>
                <a:cs typeface="Tahoma" pitchFamily="34" charset="0"/>
              </a:rPr>
              <a:t>и кадастр земельных участков – 3,2 млн. руб., в том числе: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dirty="0">
                <a:latin typeface="Tahoma" pitchFamily="34" charset="0"/>
                <a:cs typeface="Tahoma" pitchFamily="34" charset="0"/>
              </a:rPr>
              <a:t>межевание и кадастр 65 земельных участков под МКД – 3,2 млн. руб.</a:t>
            </a:r>
          </a:p>
          <a:p>
            <a:pPr algn="just">
              <a:buClr>
                <a:schemeClr val="accent6">
                  <a:lumMod val="50000"/>
                </a:schemeClr>
              </a:buClr>
            </a:pPr>
            <a:r>
              <a:rPr lang="ru-RU" sz="1500" b="1" dirty="0" smtClean="0">
                <a:latin typeface="Tahoma" pitchFamily="34" charset="0"/>
                <a:cs typeface="Tahoma" pitchFamily="34" charset="0"/>
              </a:rPr>
              <a:t>     Капитальный </a:t>
            </a:r>
            <a:r>
              <a:rPr lang="ru-RU" sz="1500" b="1" dirty="0">
                <a:latin typeface="Tahoma" pitchFamily="34" charset="0"/>
                <a:cs typeface="Tahoma" pitchFamily="34" charset="0"/>
              </a:rPr>
              <a:t>ремонт (ремонт) объектов внешнего благоустройства – 15,4 млн. руб., в том числе: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dirty="0">
                <a:latin typeface="Tahoma" pitchFamily="34" charset="0"/>
                <a:cs typeface="Tahoma" pitchFamily="34" charset="0"/>
              </a:rPr>
              <a:t>посадка цветов - 15,4 млн. руб.</a:t>
            </a:r>
          </a:p>
          <a:p>
            <a:pPr algn="just"/>
            <a:r>
              <a:rPr lang="ru-RU" sz="1500" b="1" dirty="0" smtClean="0">
                <a:latin typeface="Tahoma" pitchFamily="34" charset="0"/>
                <a:cs typeface="Tahoma" pitchFamily="34" charset="0"/>
              </a:rPr>
              <a:t>     Содержание </a:t>
            </a:r>
            <a:r>
              <a:rPr lang="ru-RU" sz="1500" b="1" dirty="0">
                <a:latin typeface="Tahoma" pitchFamily="34" charset="0"/>
                <a:cs typeface="Tahoma" pitchFamily="34" charset="0"/>
              </a:rPr>
              <a:t>объектов внешнего благоустройства – 151,5 млн. руб., в том числе: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dirty="0">
                <a:latin typeface="Tahoma" pitchFamily="34" charset="0"/>
                <a:cs typeface="Tahoma" pitchFamily="34" charset="0"/>
              </a:rPr>
              <a:t>отлов безнадзорных собак –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10,5 млн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. руб.;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dirty="0">
                <a:latin typeface="Tahoma" pitchFamily="34" charset="0"/>
                <a:cs typeface="Tahoma" pitchFamily="34" charset="0"/>
              </a:rPr>
              <a:t>ремонт и содержание систем наружного освещения –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19,2 млн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. руб.;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dirty="0">
                <a:latin typeface="Tahoma" pitchFamily="34" charset="0"/>
                <a:cs typeface="Tahoma" pitchFamily="34" charset="0"/>
              </a:rPr>
              <a:t>оплата расходов за уличное освещение –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48,5 млн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. руб.;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dirty="0">
                <a:latin typeface="Tahoma" pitchFamily="34" charset="0"/>
                <a:cs typeface="Tahoma" pitchFamily="34" charset="0"/>
              </a:rPr>
              <a:t>содержание кладбищ –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16,8 млн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. руб.;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dirty="0">
                <a:latin typeface="Tahoma" pitchFamily="34" charset="0"/>
                <a:cs typeface="Tahoma" pitchFamily="34" charset="0"/>
              </a:rPr>
              <a:t>содержание и текущий ремонт зелёного хозяйства (парки, скверы) – 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45,0 млн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. руб.;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dirty="0">
                <a:latin typeface="Tahoma" pitchFamily="34" charset="0"/>
                <a:cs typeface="Tahoma" pitchFamily="34" charset="0"/>
              </a:rPr>
              <a:t>уборка несанкционированных свалок –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3,5 млн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. руб.;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dirty="0">
                <a:latin typeface="Tahoma" pitchFamily="34" charset="0"/>
                <a:cs typeface="Tahoma" pitchFamily="34" charset="0"/>
              </a:rPr>
              <a:t>уборка территории после проведения культурно – массовых мероприятий –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3,0 млн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. руб.;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dirty="0">
                <a:latin typeface="Tahoma" pitchFamily="34" charset="0"/>
                <a:cs typeface="Tahoma" pitchFamily="34" charset="0"/>
              </a:rPr>
              <a:t>содержание прочих объектов внешнего благоустройства (пожарных водоёмов, фонтана) </a:t>
            </a:r>
            <a:r>
              <a:rPr lang="ru-RU" sz="1500" dirty="0" smtClean="0">
                <a:latin typeface="Tahoma" pitchFamily="34" charset="0"/>
                <a:cs typeface="Tahoma" pitchFamily="34" charset="0"/>
              </a:rPr>
              <a:t>– 5,0 </a:t>
            </a:r>
            <a:r>
              <a:rPr lang="ru-RU" sz="1500" dirty="0">
                <a:latin typeface="Tahoma" pitchFamily="34" charset="0"/>
                <a:cs typeface="Tahoma" pitchFamily="34" charset="0"/>
              </a:rPr>
              <a:t>млн. руб.</a:t>
            </a:r>
          </a:p>
          <a:p>
            <a:pPr algn="just"/>
            <a:r>
              <a:rPr lang="ru-RU" sz="1500" b="1" dirty="0" smtClean="0">
                <a:latin typeface="Tahoma" pitchFamily="34" charset="0"/>
                <a:cs typeface="Tahoma" pitchFamily="34" charset="0"/>
              </a:rPr>
              <a:t>     Обустройство </a:t>
            </a:r>
            <a:r>
              <a:rPr lang="ru-RU" sz="1500" b="1" dirty="0">
                <a:latin typeface="Tahoma" pitchFamily="34" charset="0"/>
                <a:cs typeface="Tahoma" pitchFamily="34" charset="0"/>
              </a:rPr>
              <a:t>и приобретение объектов для создания привлекательной среды городского округа – 17,2 млн. руб., в том числе: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dirty="0">
                <a:latin typeface="Tahoma" pitchFamily="34" charset="0"/>
                <a:cs typeface="Tahoma" pitchFamily="34" charset="0"/>
              </a:rPr>
              <a:t>новогодняя иллюминация – 10,0 млн. руб.;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dirty="0">
                <a:latin typeface="Tahoma" pitchFamily="34" charset="0"/>
                <a:cs typeface="Tahoma" pitchFamily="34" charset="0"/>
              </a:rPr>
              <a:t>обустройство ледового городка – 7,2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96468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950238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Развитие образования на 2014-2020 годы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52000" y="1043945"/>
            <a:ext cx="8640000" cy="62804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Цель программы: повышение доступности, качества и эффективности системы образования с учетом потребностей населения МОГО «Ухта»</a:t>
            </a:r>
            <a:endParaRPr lang="ru-RU" sz="17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572000" y="1671985"/>
            <a:ext cx="0" cy="24083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239675" y="1924316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915103" y="1903323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239675" y="1894599"/>
            <a:ext cx="6675428" cy="193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33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2000" y="2119798"/>
            <a:ext cx="198000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 «Развитие дошкольного образования»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47460" y="2119798"/>
            <a:ext cx="1980000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 «Развитие общего образования»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01600" y="2120400"/>
            <a:ext cx="198000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 «Развитие дополнительного образования»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12000" y="2119798"/>
            <a:ext cx="1980000" cy="11695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 «Оздоровление, отдых детей и трудоустройство подростков»</a:t>
            </a:r>
          </a:p>
        </p:txBody>
      </p:sp>
      <p:cxnSp>
        <p:nvCxnSpPr>
          <p:cNvPr id="35" name="Прямая соединительная линия 34"/>
          <p:cNvCxnSpPr>
            <a:stCxn id="33" idx="0"/>
          </p:cNvCxnSpPr>
          <p:nvPr/>
        </p:nvCxnSpPr>
        <p:spPr>
          <a:xfrm flipV="1">
            <a:off x="5691600" y="1924318"/>
            <a:ext cx="0" cy="19608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3437460" y="1889796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52000" y="3298200"/>
            <a:ext cx="8640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ahoma" pitchFamily="34" charset="0"/>
                <a:cs typeface="Tahoma" pitchFamily="34" charset="0"/>
              </a:rPr>
              <a:t>Общий объем финансирования Программы на 2014-2016 годы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составляет                     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6 156,5 млн. руб., в том числе:</a:t>
            </a:r>
          </a:p>
          <a:p>
            <a:r>
              <a:rPr lang="ru-RU" sz="1600" dirty="0" smtClean="0">
                <a:latin typeface="Tahoma" pitchFamily="34" charset="0"/>
                <a:cs typeface="Tahoma" pitchFamily="34" charset="0"/>
              </a:rPr>
              <a:t>за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счёт средств республиканского бюджета – 4 331,7 млн. руб.:</a:t>
            </a:r>
          </a:p>
          <a:p>
            <a:pPr marL="540000"/>
            <a:r>
              <a:rPr lang="ru-RU" sz="1600" dirty="0">
                <a:latin typeface="Tahoma" pitchFamily="34" charset="0"/>
                <a:cs typeface="Tahoma" pitchFamily="34" charset="0"/>
              </a:rPr>
              <a:t>2014 год – 1 510,5 млн. руб.;</a:t>
            </a:r>
          </a:p>
          <a:p>
            <a:pPr marL="540000"/>
            <a:r>
              <a:rPr lang="ru-RU" sz="1600" dirty="0">
                <a:latin typeface="Tahoma" pitchFamily="34" charset="0"/>
                <a:cs typeface="Tahoma" pitchFamily="34" charset="0"/>
              </a:rPr>
              <a:t>2015 год – 1 410,6 млн. руб.;</a:t>
            </a:r>
          </a:p>
          <a:p>
            <a:pPr marL="540000"/>
            <a:r>
              <a:rPr lang="ru-RU" sz="1600" dirty="0">
                <a:latin typeface="Tahoma" pitchFamily="34" charset="0"/>
                <a:cs typeface="Tahoma" pitchFamily="34" charset="0"/>
              </a:rPr>
              <a:t>2016 год – 1 410,6 млн. руб.;</a:t>
            </a:r>
          </a:p>
          <a:p>
            <a:r>
              <a:rPr lang="ru-RU" sz="1600" dirty="0">
                <a:latin typeface="Tahoma" pitchFamily="34" charset="0"/>
                <a:cs typeface="Tahoma" pitchFamily="34" charset="0"/>
              </a:rPr>
              <a:t>за счёт средств бюджета МОГО «Ухта» – 1 472,8 млн. руб.:</a:t>
            </a:r>
          </a:p>
          <a:p>
            <a:pPr marL="540000"/>
            <a:r>
              <a:rPr lang="ru-RU" sz="1600" dirty="0">
                <a:latin typeface="Tahoma" pitchFamily="34" charset="0"/>
                <a:cs typeface="Tahoma" pitchFamily="34" charset="0"/>
              </a:rPr>
              <a:t>2014 год – 743,8 млн. руб.;</a:t>
            </a:r>
          </a:p>
          <a:p>
            <a:pPr marL="540000"/>
            <a:r>
              <a:rPr lang="ru-RU" sz="1600" dirty="0">
                <a:latin typeface="Tahoma" pitchFamily="34" charset="0"/>
                <a:cs typeface="Tahoma" pitchFamily="34" charset="0"/>
              </a:rPr>
              <a:t>2015 год – 364,5 млн. руб.;</a:t>
            </a:r>
          </a:p>
          <a:p>
            <a:pPr marL="540000"/>
            <a:r>
              <a:rPr lang="ru-RU" sz="1600" dirty="0">
                <a:latin typeface="Tahoma" pitchFamily="34" charset="0"/>
                <a:cs typeface="Tahoma" pitchFamily="34" charset="0"/>
              </a:rPr>
              <a:t>2016 год – 364,5 млн. руб.;</a:t>
            </a:r>
          </a:p>
          <a:p>
            <a:r>
              <a:rPr lang="ru-RU" sz="1600" dirty="0">
                <a:latin typeface="Tahoma" pitchFamily="34" charset="0"/>
                <a:cs typeface="Tahoma" pitchFamily="34" charset="0"/>
              </a:rPr>
              <a:t> за счет средств, приносящей доход деятельности – 352,0 млн. руб.:</a:t>
            </a:r>
          </a:p>
          <a:p>
            <a:pPr marL="540000"/>
            <a:r>
              <a:rPr lang="ru-RU" sz="1600" dirty="0">
                <a:latin typeface="Tahoma" pitchFamily="34" charset="0"/>
                <a:cs typeface="Tahoma" pitchFamily="34" charset="0"/>
              </a:rPr>
              <a:t>2014 год – 117,4 млн. руб.;</a:t>
            </a:r>
          </a:p>
          <a:p>
            <a:pPr marL="540000"/>
            <a:r>
              <a:rPr lang="ru-RU" sz="1600" dirty="0">
                <a:latin typeface="Tahoma" pitchFamily="34" charset="0"/>
                <a:cs typeface="Tahoma" pitchFamily="34" charset="0"/>
              </a:rPr>
              <a:t>2015 год – 117,3 млн. руб.;</a:t>
            </a:r>
          </a:p>
          <a:p>
            <a:pPr marL="540000"/>
            <a:r>
              <a:rPr lang="ru-RU" sz="1600" dirty="0">
                <a:latin typeface="Tahoma" pitchFamily="34" charset="0"/>
                <a:cs typeface="Tahoma" pitchFamily="34" charset="0"/>
              </a:rPr>
              <a:t>2016 год – 117,3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73095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950238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Развитие образования на 2014-2020 годы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52000" y="985577"/>
            <a:ext cx="8640000" cy="62804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7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ОСНОВНЫЕ МЕРОПРИЯТИЯ ЗА СЧЁТ СРЕДСТВ ФЕДЕРАЛЬНОГО, РЕСПУБЛИКАНСКОГО И МЕСТНОГО БЮДЖЕТОВ 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572000" y="1613617"/>
            <a:ext cx="0" cy="14422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227168" y="1746016"/>
            <a:ext cx="0" cy="15573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6696449" y="1746016"/>
            <a:ext cx="0" cy="15573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227168" y="1746016"/>
            <a:ext cx="4466878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950" y="1854027"/>
            <a:ext cx="4196010" cy="49552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 «Развитие дошкольного образования»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Оказание муниципальных услуг  (выполнение работ)  дошкольными образовательными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учреждениями – 2 566,9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Строительство, реконструкция, модернизация дошкольных образовательных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учреждений (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объект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«Детские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ясли-сад по ул. Куратова в г.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Ухте» – 147,2 млн. руб.,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объект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«Детские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ясли-сад в IV микрорайоне г.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Ухты» – 108,1 млн. руб.,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объект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«Реконструкция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здания муниципального образовательного учреждения «Межшкольный учебный комбинат» МОГО «Ухта» под дошкольное образовательное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учреждение» – 33,2 млн. руб.). 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Обеспечение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квалифицированными кадрами дошкольных образовательных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учреждений – 25,3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Повышение квалификации работников дошкольных образовательных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учреждений – 4,2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Организация, проведение и участие воспитанников и педагогов в конкурсах, фестивалях, соревнованиях, различных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мероприятиях – 1,4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Предоставление компенсации родителям (законным представителям) платы за присмотр и уход за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детьми – 76,5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lvl="0"/>
            <a:endParaRPr lang="ru-RU" sz="1200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3968" y="1854027"/>
            <a:ext cx="4752528" cy="49552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Подпрограмма </a:t>
            </a: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«Развитие общего образования»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Оказание муниципальных услуг  (выполнение работ)  общеобразовательными 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учреждениями – 2 386,4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Строительство, реконструкция, модернизация общеобразовательных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учреждений (объект «Строительство средней школы в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VI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 квартале г. Ухты» – 16,6 млн. руб., объект «Многофункциональные спортивные площадки с </a:t>
            </a:r>
            <a:r>
              <a:rPr lang="ru-RU" sz="1200" dirty="0" err="1" smtClean="0">
                <a:latin typeface="Tahoma" pitchFamily="34" charset="0"/>
                <a:cs typeface="Tahoma" pitchFamily="34" charset="0"/>
              </a:rPr>
              <a:t>травмобезопасным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 покрытием для игровых видов спорта» - 10,0 млн. руб.).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Капитальный и текущий ремонт общеобразовательных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учреждений (объект «Капитальный ремонт МОУ «Средняя общеобразовательная школа № 2» -  73,3 млн. руб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., объект «Капитальный ремонт МОУ «Средняя общеобразовательная школа №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3»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- 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71,1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руб.).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Организация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, проведение и участие обучающихся и педагогов в конкурсах, фестивалях, соревнованиях, различных мероприятиях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 - 5,5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руб.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Повышение квалификации работников общеобразовательных учреждений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 - 6,2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руб.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Организация и проведение ЕГЭ и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ГИА-9 – 1,4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руб.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Психологическая, медицинская, социальная реабилитация и коррекция детей, имеющих проблемы в развитии, обучении, социальной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адаптации – 78,7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руб.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Организация методической и мониторинговой деятельности в образовательных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учреждениях – 22,9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425152" y="6525344"/>
            <a:ext cx="413734" cy="3326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34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86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950238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Развитие образования на 2014-2020 годы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52000" y="1043945"/>
            <a:ext cx="8640000" cy="62804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7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ОСНОВНЫЕ МЕРОПРИЯТИЯ ЗА СЧЁТ СРЕДСТВ ФЕДЕРАЛЬНОГО, РЕСПУБЛИКАНСКОГО И МЕСТНОГО БЮДЖЕТОВ 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572000" y="1671985"/>
            <a:ext cx="0" cy="24083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051720" y="1924316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020272" y="1903323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051720" y="1913983"/>
            <a:ext cx="496855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35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2000" y="2166919"/>
            <a:ext cx="3505694" cy="276998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Подпрограмма </a:t>
            </a: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«Развитие дополнительного образования»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Оказание муниципальных услуг  (выполнение работ)  учреждениями дополнительного образования детей 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134,4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Организация, проведение и участие обучающихся, молодежи и педагогов в конкурсах, фестивалях, соревнованиях, различных  -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0,4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Повышение квалификации работников учреждений  дополнительного образования детей 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0,6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4048" y="2119798"/>
            <a:ext cx="3887952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Подпрограмма </a:t>
            </a: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«Оздоровление, отдых детей и трудоустройство подростков»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Организация временной занятости подростков в летний период 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16,3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Проведение оздоровительной кампании детей – 17,9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05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4644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Культура на 2014-2020 годы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4572000" y="1671985"/>
            <a:ext cx="0" cy="42203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602000" y="1912819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533425" y="1885660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602000" y="1893759"/>
            <a:ext cx="5931425" cy="1906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36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2000" y="2119798"/>
            <a:ext cx="2700000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 «Культурное наследие МОГО «Ухта» - наше достояние»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22000" y="2119798"/>
            <a:ext cx="2700000" cy="11695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 «Организация отдыха и развитие творческого потенциала жителей МОГО «Ухта»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92000" y="2119798"/>
            <a:ext cx="2700000" cy="11695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 «Укрепление межнациональных отношений в сфере культуры МОГО «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У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хта»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2000" y="1043945"/>
            <a:ext cx="8640000" cy="62804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Цель программы: развитие культурного потенциала, способствующее повышению уровня и качества жизни населения МОГО «Ухта»</a:t>
            </a:r>
            <a:endParaRPr lang="ru-RU" sz="17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2000" y="3356992"/>
            <a:ext cx="8640000" cy="3318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40"/>
              </a:lnSpc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Общий объем финансирования Программы на 2014- 2016 годы составляет 903,2 млн. руб., в том числе: </a:t>
            </a:r>
            <a:endParaRPr lang="ru-RU" sz="1700" dirty="0" smtClean="0">
              <a:latin typeface="Tahoma" pitchFamily="34" charset="0"/>
              <a:cs typeface="Tahoma" pitchFamily="34" charset="0"/>
            </a:endParaRPr>
          </a:p>
          <a:p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ts val="2340"/>
              </a:lnSpc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за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счет средств бюджета МОГО «Ухта» – 747,1 млн. руб.:</a:t>
            </a:r>
          </a:p>
          <a:p>
            <a:pPr marL="540000">
              <a:lnSpc>
                <a:spcPts val="2340"/>
              </a:lnSpc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2014 год – 273,2 млн. руб.;</a:t>
            </a:r>
          </a:p>
          <a:p>
            <a:pPr marL="540000">
              <a:lnSpc>
                <a:spcPts val="2340"/>
              </a:lnSpc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2015 год – 218,9 млн. руб.;</a:t>
            </a:r>
          </a:p>
          <a:p>
            <a:pPr marL="540000">
              <a:lnSpc>
                <a:spcPts val="2340"/>
              </a:lnSpc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2016 год – 255,0 млн. руб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.;</a:t>
            </a:r>
          </a:p>
          <a:p>
            <a:endParaRPr lang="ru-RU" sz="9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ts val="2340"/>
              </a:lnSpc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за счет средств, приносящий доход деятельности – 156,1 млн. руб.:</a:t>
            </a:r>
          </a:p>
          <a:p>
            <a:pPr marL="540000">
              <a:lnSpc>
                <a:spcPts val="2340"/>
              </a:lnSpc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2014 год – 54,0 млн. руб.;</a:t>
            </a:r>
          </a:p>
          <a:p>
            <a:pPr marL="540000">
              <a:lnSpc>
                <a:spcPts val="2340"/>
              </a:lnSpc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2015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год – 48,5 млн. руб.;</a:t>
            </a:r>
          </a:p>
          <a:p>
            <a:pPr marL="540000">
              <a:lnSpc>
                <a:spcPts val="2340"/>
              </a:lnSpc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2016 год – 53,6 млн. руб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17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02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4644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Культура на 2014-2020 годы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4572000" y="1671985"/>
            <a:ext cx="0" cy="42203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1081550" y="1850492"/>
            <a:ext cx="1" cy="17148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859161" y="1856440"/>
            <a:ext cx="1" cy="15581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081550" y="1841347"/>
            <a:ext cx="6777612" cy="1906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37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669" y="2006258"/>
            <a:ext cx="1944215" cy="37548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 «Культурное наследие МОГО «Ухта» - наше достояние»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Оказание муниципальных услуг  (выполнение работ) музеями – 34,6 млн. руб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Содержание и обслуживание объектов культурного наследия, проведение музейных мероприятий управлением культуры – 8,4 млн. руб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11178" y="1993671"/>
            <a:ext cx="4549054" cy="48320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 «Организация отдыха и развитие творческого потенциала жителей МОГО «Ухта»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Оказание муниципальных услуг (выполнение работ) учреждениями культуры – 402,0 млн. руб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Оказание муниципальных услуг (выполнение работ) учреждениями  дополнительного образования детей в области искусств – 151,4 млн. руб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Строительство, реконструкция, модернизация учреждений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культуры (объект «Социально – культурный центр в пос. </a:t>
            </a:r>
            <a:r>
              <a:rPr lang="ru-RU" sz="1200" dirty="0" err="1" smtClean="0">
                <a:latin typeface="Tahoma" pitchFamily="34" charset="0"/>
                <a:cs typeface="Tahoma" pitchFamily="34" charset="0"/>
              </a:rPr>
              <a:t>Кэмдин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» – 50,0 млн. руб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.).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Капитальный  и текущий ремонт объектов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культуры (объект «Капитальный ремонт кровли на объекте «Капитальный ремонт здания МАУ «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Городской Дворец культуры» – 17,5 млн. руб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.).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Укрепление и модернизация материально-технической базы учреждений культуры – 18,7 млн. руб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Организация городских мероприятий, фестивалей, смотров, реализация творческих проектов в области культуры – 18,7 млн. руб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Поддержка одаренных детей и талантливой молодежи – 0,2 млн. руб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Комплектование документных фондов библиотек – 1,3 млн. руб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32240" y="1993671"/>
            <a:ext cx="2303776" cy="45243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 «Укрепление межнациональных отношений в сфере культуры МОГО «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У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хта»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Оказание муниципальных услуг (выполнение работ) объединенным центром народной культуры – 43,9 млн. руб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Содействие сохранению и развитию государственных языков Республики Коми – 0,1 млн. руб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Реализация государственной национальной политики и поддержка национально-культурных автономий и общественных движений в МОГО «Ухта» - 0,3 млн. руб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2000" y="1043945"/>
            <a:ext cx="8640000" cy="62804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7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ОСНОВНЫЕ МЕРОПРИЯТИЯ ЗА СЧЁТ СРЕДСТВ ФЕДЕРАЛЬНОГО, РЕСПУБЛИКАНСКОГО И МЕСТНОГО БЮДЖЕТОВ </a:t>
            </a:r>
          </a:p>
        </p:txBody>
      </p:sp>
    </p:spTree>
    <p:extLst>
      <p:ext uri="{BB962C8B-B14F-4D97-AF65-F5344CB8AC3E}">
        <p14:creationId xmlns:p14="http://schemas.microsoft.com/office/powerpoint/2010/main" val="83939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4644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Развитие физической культуры и спорта на 2014-2020 годы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52000" y="1196344"/>
            <a:ext cx="8640000" cy="849815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Совершенствование системы физической культуры и спорта, направленной на укрепление здоровья, улучшение качества жизни населения и развитие массового спорта</a:t>
            </a:r>
            <a:endParaRPr lang="ru-RU" sz="17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581053" y="2038060"/>
            <a:ext cx="0" cy="24083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872000" y="2273438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272000" y="2263431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872000" y="2266097"/>
            <a:ext cx="5400000" cy="1735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38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2000" y="2425740"/>
            <a:ext cx="32400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 «Массовая физическая культура»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2000" y="2437254"/>
            <a:ext cx="324000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Подпрограмма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 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«Дополнительное образование в области физической культуры и спорта»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2000" y="3462065"/>
            <a:ext cx="8640000" cy="3318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40"/>
              </a:lnSpc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Общий объем финансирования Программы на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2014-2016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годы составляет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       747,2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млн. руб.,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в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том числе: </a:t>
            </a:r>
            <a:endParaRPr lang="ru-RU" sz="1700" dirty="0" smtClean="0">
              <a:latin typeface="Tahoma" pitchFamily="34" charset="0"/>
              <a:cs typeface="Tahoma" pitchFamily="34" charset="0"/>
            </a:endParaRPr>
          </a:p>
          <a:p>
            <a:pPr algn="just"/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ts val="2340"/>
              </a:lnSpc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за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счет средств бюджета МОГО «Ухта» - 417,2 млн. руб.:</a:t>
            </a:r>
          </a:p>
          <a:p>
            <a:pPr marL="540000" algn="just">
              <a:lnSpc>
                <a:spcPts val="2340"/>
              </a:lnSpc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2014 год – 172,3 млн. руб.;</a:t>
            </a:r>
          </a:p>
          <a:p>
            <a:pPr marL="540000" algn="just">
              <a:lnSpc>
                <a:spcPts val="2340"/>
              </a:lnSpc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2015 год – 118,9 млн. руб.;</a:t>
            </a:r>
          </a:p>
          <a:p>
            <a:pPr marL="540000" algn="just">
              <a:lnSpc>
                <a:spcPts val="2340"/>
              </a:lnSpc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2016 год – 126,0 млн. руб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.;</a:t>
            </a:r>
          </a:p>
          <a:p>
            <a:pPr algn="just"/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ts val="2340"/>
              </a:lnSpc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за счет средств, приносящий доход деятельности – 330,0 млн. руб.:</a:t>
            </a:r>
          </a:p>
          <a:p>
            <a:pPr marL="540000" algn="just">
              <a:lnSpc>
                <a:spcPts val="2340"/>
              </a:lnSpc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2014 год - 110,0 млн. руб.;</a:t>
            </a:r>
          </a:p>
          <a:p>
            <a:pPr marL="540000" algn="just">
              <a:lnSpc>
                <a:spcPts val="2340"/>
              </a:lnSpc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2015 год - 110,0 млн. руб.;</a:t>
            </a:r>
          </a:p>
          <a:p>
            <a:pPr marL="540000" algn="just">
              <a:lnSpc>
                <a:spcPts val="2340"/>
              </a:lnSpc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2016 год - 110,0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54152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4644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Развитие физической культуры и спорта на 2014-2020 годы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52000" y="1196344"/>
            <a:ext cx="8640000" cy="849815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7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ОСНОВНЫЕ МЕРОПРИЯТИЯ ЗА СЧЁТ СРЕДСТВ ФЕДЕРАЛЬНОГО, РЕСПУБЛИКАНСКОГО И МЕСТНОГО БЮДЖЕТОВ 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581053" y="2038060"/>
            <a:ext cx="0" cy="24083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872000" y="2273438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272000" y="2263431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872000" y="2266097"/>
            <a:ext cx="5400000" cy="1735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2000" y="2418100"/>
            <a:ext cx="4103976" cy="42165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Подпрограмма</a:t>
            </a: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 «Массовая физическая культура»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Оказание муниципальных услуг  (выполнение работ) физкультурно - спортивными учреждениями – 128,2 млн. руб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Строительство, реконструкция, модернизация физкультурно - спортивных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учреждений (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объект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«Реконструкция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спорткомплекса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«Нефтяник»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в г. Ухта (крытый каток с искусственным льдом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)» – 43,8 млн. руб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., объект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«Реконструкция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АУ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«Плавательный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бассейн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«Юность»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МОГО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«Ухта» -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8,5 млн. руб., объект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«Многофункциональные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спортивные площадки с </a:t>
            </a:r>
            <a:r>
              <a:rPr lang="ru-RU" sz="1200" dirty="0" err="1">
                <a:latin typeface="Tahoma" pitchFamily="34" charset="0"/>
                <a:cs typeface="Tahoma" pitchFamily="34" charset="0"/>
              </a:rPr>
              <a:t>травмобезопасным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 искусственным покрытием для игровых видов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спорта» – 5,0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млн.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руб.).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Укрепление и модернизация материально-технической базы физкультурно - спортивных учреждений – 4,9 млн. руб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Реализация календарного плана физкультурных и спортивных мероприятий – 5,8 млн. руб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Развитие адаптивного спорта физкультурно - спортивными учреждениями 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0,4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млн. руб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52000" y="2437254"/>
            <a:ext cx="3240000" cy="39087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Подпрограмма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 </a:t>
            </a:r>
            <a:endParaRPr lang="ru-RU" sz="1400" b="1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«Дополнительное образование в области физической культуры и спорта»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Оказание муниципальных услуг  (выполнение работ) учреждениями дополнительного образования детей в области физической культуры и спорта – 211,8 млн. руб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Реализация календарного плана физкультурных и спортивных мероприятий учреждений дополнительного образования детей в области физической культуры и спорта – 8,7 млн. руб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Развитие адаптивного спорта учреждениями дополнительного образования детей в области физической культуры и спорта – 0,1 млн. руб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1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4644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Численность населения МОГО «Ухта»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2000" y="1360800"/>
            <a:ext cx="8640000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 smtClean="0">
              <a:latin typeface="Tahoma" pitchFamily="34" charset="0"/>
              <a:cs typeface="Tahoma" pitchFamily="34" charset="0"/>
            </a:endParaRPr>
          </a:p>
          <a:p>
            <a:pPr algn="just">
              <a:buClr>
                <a:schemeClr val="accent6">
                  <a:lumMod val="50000"/>
                </a:schemeClr>
              </a:buClr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Численность постоянного населения на 01.01.2013 года составила 121 253 человека, в том числе:</a:t>
            </a:r>
          </a:p>
          <a:p>
            <a:pPr marL="285750" indent="-285750" algn="just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Ухта –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99 933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человека;</a:t>
            </a:r>
          </a:p>
          <a:p>
            <a:pPr marL="285750" indent="-285750" algn="just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Боровой –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1 516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человек;</a:t>
            </a:r>
          </a:p>
          <a:p>
            <a:pPr marL="285750" indent="-285750" algn="just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Водный – 6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610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человек;</a:t>
            </a:r>
          </a:p>
          <a:p>
            <a:pPr marL="285750" indent="-285750" algn="just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Шудаяг – 3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354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человека;</a:t>
            </a:r>
          </a:p>
          <a:p>
            <a:pPr marL="285750" indent="-285750" algn="just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Ярега –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7 732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человека;</a:t>
            </a:r>
          </a:p>
          <a:p>
            <a:pPr marL="285750" indent="-285750" algn="just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700" dirty="0" err="1" smtClean="0">
                <a:latin typeface="Tahoma" pitchFamily="34" charset="0"/>
                <a:cs typeface="Tahoma" pitchFamily="34" charset="0"/>
              </a:rPr>
              <a:t>Кэмдин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– 542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человека;</a:t>
            </a:r>
          </a:p>
          <a:p>
            <a:pPr marL="285750" indent="-285750" algn="just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700" dirty="0" err="1" smtClean="0">
                <a:latin typeface="Tahoma" pitchFamily="34" charset="0"/>
                <a:cs typeface="Tahoma" pitchFamily="34" charset="0"/>
              </a:rPr>
              <a:t>Седью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 –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1 113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человек;</a:t>
            </a:r>
          </a:p>
          <a:p>
            <a:pPr marL="285750" indent="-285750" algn="just"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700" dirty="0" err="1" smtClean="0">
                <a:latin typeface="Tahoma" pitchFamily="34" charset="0"/>
                <a:cs typeface="Tahoma" pitchFamily="34" charset="0"/>
              </a:rPr>
              <a:t>Кедвавом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 – 453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человека.</a:t>
            </a:r>
            <a:endParaRPr lang="ru-RU" sz="17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18706" y="6439113"/>
            <a:ext cx="341726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4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91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5310278" cy="1129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ru-RU" sz="14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Муниципальная программа «Переселение граждан, проживающих на территории МОГО «Ухта», из аварийного жилищного фонда с 2013 года по 01 сентября 2017 года»</a:t>
            </a:r>
            <a:endParaRPr lang="ru-RU" sz="14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40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1268760"/>
            <a:ext cx="8640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latin typeface="Tahoma" pitchFamily="34" charset="0"/>
                <a:cs typeface="Tahoma" pitchFamily="34" charset="0"/>
              </a:rPr>
              <a:t>Реализация мероприятий муниципальной программы позволит достичь следующих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результатов</a:t>
            </a:r>
            <a:endParaRPr lang="ru-RU" sz="17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046064"/>
              </p:ext>
            </p:extLst>
          </p:nvPr>
        </p:nvGraphicFramePr>
        <p:xfrm>
          <a:off x="251520" y="1881832"/>
          <a:ext cx="8639998" cy="20116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77994"/>
                <a:gridCol w="1511979"/>
                <a:gridCol w="907188"/>
                <a:gridCol w="755990"/>
                <a:gridCol w="1058385"/>
                <a:gridCol w="1058385"/>
                <a:gridCol w="1058385"/>
                <a:gridCol w="1055664"/>
                <a:gridCol w="856028"/>
              </a:tblGrid>
              <a:tr h="16635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№ п/п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Наименование показателей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Единица измерения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Значения показателей по годам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7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Всего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I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этап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2013 -2014 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II 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этап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2014-2015 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III 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этап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2015-2016 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IV 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этап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2016-2017 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V 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этап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2017 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1.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Количество расселяемых домов 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шт.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74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41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22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2.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Количество расселяемых жилых помещений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шт.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507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242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144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68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29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24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3.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Количество расселяемых жителей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граждан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1265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632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356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156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61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60</a:t>
                      </a:r>
                    </a:p>
                  </a:txBody>
                  <a:tcPr marL="57583" marR="57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165976"/>
              </p:ext>
            </p:extLst>
          </p:nvPr>
        </p:nvGraphicFramePr>
        <p:xfrm>
          <a:off x="252000" y="4425246"/>
          <a:ext cx="8712488" cy="197525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14799"/>
                <a:gridCol w="2286996"/>
                <a:gridCol w="991032"/>
                <a:gridCol w="1829596"/>
                <a:gridCol w="1465929"/>
                <a:gridCol w="1224136"/>
              </a:tblGrid>
              <a:tr h="19272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п/п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Наименование показателя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Всего,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млн</a:t>
                      </a: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.</a:t>
                      </a:r>
                      <a:r>
                        <a:rPr lang="en-US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руб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.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в том числе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2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средства Фонда содействия реформированию ЖКХ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средства республиканского бюджета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средства бюджета МОГО «Ухта»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</a:t>
                      </a:r>
                      <a:r>
                        <a:rPr lang="ru-RU" sz="120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.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I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этап 2013 -</a:t>
                      </a:r>
                      <a:r>
                        <a:rPr lang="ru-RU" sz="1200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2014 </a:t>
                      </a:r>
                      <a:endParaRPr lang="ru-RU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358,4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96,7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233,7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28,0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</a:t>
                      </a:r>
                      <a:r>
                        <a:rPr lang="ru-RU" sz="120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.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II 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этап 2014-2015 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238,4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81,5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138,3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18,6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r>
                        <a:rPr lang="ru-RU" sz="120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.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III 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этап 2015-2016 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84,0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28,5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48,9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6,6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r>
                        <a:rPr lang="ru-RU" sz="120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.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IV 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этап 2016-2017 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43,1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14,6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25,1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3,4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5.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V </a:t>
                      </a: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этап 2017 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41,6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14,0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24,3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3,3</a:t>
                      </a: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Итого:</a:t>
                      </a:r>
                      <a:endParaRPr lang="ru-RU" sz="1200" b="1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765,5</a:t>
                      </a:r>
                      <a:endParaRPr lang="ru-RU" sz="1200" b="1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235,3</a:t>
                      </a:r>
                      <a:endParaRPr lang="ru-RU" sz="1200" b="1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470,3</a:t>
                      </a:r>
                      <a:endParaRPr lang="ru-RU" sz="1200" b="1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59,9</a:t>
                      </a:r>
                      <a:endParaRPr lang="ru-RU" sz="1200" b="1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59949" marR="59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251520" y="3983600"/>
            <a:ext cx="86400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latin typeface="Tahoma" pitchFamily="34" charset="0"/>
                <a:cs typeface="Tahoma" pitchFamily="34" charset="0"/>
              </a:rPr>
              <a:t>Объём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финансирования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63337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4644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Дефицит и источники финансирования дефицита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41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2000" y="1178346"/>
            <a:ext cx="8640000" cy="353943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7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Доходы – расходы = дефицит / профицит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2000" y="1661052"/>
            <a:ext cx="8640000" cy="353943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7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Доходы &gt; Расходы, то складывается профицит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2000" y="2179261"/>
            <a:ext cx="8640000" cy="353943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7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Доходы &lt; Расходы, то складывается дефицит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1999" y="2552660"/>
            <a:ext cx="8640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340"/>
              </a:lnSpc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В случае возникновения дефицита предусматриваются источники на его   покрытие:</a:t>
            </a: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к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редиты кредитных организаций в валюте Российской Федерации;</a:t>
            </a: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б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юджетные кредиты от других бюджетов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бюджетной системы Российской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Федерации;</a:t>
            </a: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и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зменение остатков средств на счетах по учету средств бюджета;</a:t>
            </a: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и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ные источники внутреннего финансирования дефицитов бюджетов (средства от продажи акций и иных форм участия в капитале, находящихся в собственности  городских округов).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027403"/>
              </p:ext>
            </p:extLst>
          </p:nvPr>
        </p:nvGraphicFramePr>
        <p:xfrm>
          <a:off x="364563" y="4347552"/>
          <a:ext cx="8527436" cy="2085724"/>
        </p:xfrm>
        <a:graphic>
          <a:graphicData uri="http://schemas.openxmlformats.org/drawingml/2006/table">
            <a:tbl>
              <a:tblPr/>
              <a:tblGrid>
                <a:gridCol w="5490750"/>
                <a:gridCol w="1459493"/>
                <a:gridCol w="1577193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Источники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2014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год, млн.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год, млн.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кредиты кредитных организаций в валюте Российской Федерации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бюджетные кредиты от других бюджетов бюджетной системы Российской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Федерации (погашение кредита)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-40,0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-40,0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изменение остатков средств на счетах по учету средств бюджета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иные источники внутреннего финансирования дефицитов бюджетов (средства от продажи акций и иных форм участия в капитале, находящихся в собственности  городских округов)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428,4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6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Всего источники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финансирования дефицита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590,4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48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118706" y="6439113"/>
            <a:ext cx="413734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42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2000" y="1440000"/>
            <a:ext cx="8640000" cy="3290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Tahoma" pitchFamily="34" charset="0"/>
                <a:cs typeface="Tahoma" pitchFamily="34" charset="0"/>
              </a:rPr>
              <a:t>И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нформационный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ресурс «Бюджет для граждан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» подготовлен:</a:t>
            </a:r>
          </a:p>
          <a:p>
            <a:endParaRPr lang="ru-RU" sz="900" dirty="0" smtClean="0">
              <a:latin typeface="Tahoma" pitchFamily="34" charset="0"/>
              <a:cs typeface="Tahoma" pitchFamily="34" charset="0"/>
            </a:endParaRPr>
          </a:p>
          <a:p>
            <a:pPr marL="285750" indent="-285750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Финансовым управлением администрации  МОГО «Ухта», расположенным по адресу: Республика Коми, город Ухта, улица Бушуева, 11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 smtClean="0">
              <a:latin typeface="Tahoma" pitchFamily="34" charset="0"/>
              <a:cs typeface="Tahoma" pitchFamily="34" charset="0"/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телефон/факс</a:t>
            </a:r>
            <a:r>
              <a:rPr lang="en-US" sz="17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en-US" sz="17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8(8216) 700-128, 700-129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900" dirty="0" smtClean="0">
              <a:latin typeface="Tahoma" pitchFamily="34" charset="0"/>
              <a:cs typeface="Tahoma" pitchFamily="34" charset="0"/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1700" dirty="0" smtClean="0">
                <a:latin typeface="Tahoma" pitchFamily="34" charset="0"/>
                <a:cs typeface="Tahoma" pitchFamily="34" charset="0"/>
              </a:rPr>
              <a:t>E – mail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: </a:t>
            </a:r>
            <a:r>
              <a:rPr lang="en-US" sz="1700" dirty="0" smtClean="0">
                <a:latin typeface="Tahoma" pitchFamily="34" charset="0"/>
                <a:cs typeface="Tahoma" pitchFamily="34" charset="0"/>
                <a:hlinkClick r:id="rId4"/>
              </a:rPr>
              <a:t>fu02uxta@mail.ru</a:t>
            </a:r>
            <a:endParaRPr lang="ru-RU" sz="1700" dirty="0" smtClean="0">
              <a:latin typeface="Tahoma" pitchFamily="34" charset="0"/>
              <a:cs typeface="Tahoma" pitchFamily="34" charset="0"/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1700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</a:pPr>
            <a:r>
              <a:rPr lang="ru-RU" sz="1700" dirty="0">
                <a:latin typeface="Tahoma" pitchFamily="34" charset="0"/>
                <a:cs typeface="Tahoma" pitchFamily="34" charset="0"/>
              </a:rPr>
              <a:t>Информационный ресурс «Бюджет для граждан» подготовлен на основании проекта решения Совета МОГО «Ухта» «О бюджете МОГО «Ухта» на 2014 год и плановый период 2015 и 2016 годов». 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sz="17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13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58707" y="2721114"/>
            <a:ext cx="4626587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СПАСИБО </a:t>
            </a:r>
          </a:p>
          <a:p>
            <a:pPr algn="ctr"/>
            <a:r>
              <a:rPr lang="ru-RU" sz="4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7528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80622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Сеть муниципальных учреждений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18706" y="6439113"/>
            <a:ext cx="341726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5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2000" y="1360800"/>
            <a:ext cx="8640000" cy="536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40"/>
              </a:lnSpc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Из бюджета МОГО «Ухта» финансируется 3 органа местного самоуправления (Совет, администрация, Контрольно – счётная палата), 9 отраслевых (функциональных) управлений и 107 муниципальных учреждений, в том числе:</a:t>
            </a:r>
          </a:p>
          <a:p>
            <a:pPr algn="just"/>
            <a:endParaRPr lang="ru-RU" sz="900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46 детских дошкольных учреждений;</a:t>
            </a:r>
            <a:endParaRPr lang="ru-RU" sz="600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27 школ;</a:t>
            </a:r>
            <a:endParaRPr lang="ru-RU" sz="600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3 учреждения дополнительного образования детей;</a:t>
            </a:r>
            <a:endParaRPr lang="ru-RU" sz="600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Центр психолого- педагогической реабилитации и коррекции;</a:t>
            </a:r>
            <a:endParaRPr lang="ru-RU" sz="600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Информационно-методический центр;</a:t>
            </a:r>
            <a:endParaRPr lang="ru-RU" sz="600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5 </a:t>
            </a:r>
            <a:r>
              <a:rPr lang="ru-RU" sz="1700" dirty="0" err="1" smtClean="0">
                <a:latin typeface="Tahoma" pitchFamily="34" charset="0"/>
                <a:cs typeface="Tahoma" pitchFamily="34" charset="0"/>
              </a:rPr>
              <a:t>детско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–юношеских школ;</a:t>
            </a:r>
            <a:endParaRPr lang="ru-RU" sz="600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3 музыкальные школы;</a:t>
            </a:r>
            <a:endParaRPr lang="ru-RU" sz="600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Художественная школа;</a:t>
            </a:r>
            <a:endParaRPr lang="ru-RU" sz="600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10 учреждений культуры;</a:t>
            </a:r>
            <a:endParaRPr lang="ru-RU" sz="600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7 учреждений физической культуры и спорта;</a:t>
            </a:r>
            <a:endParaRPr lang="ru-RU" sz="600" dirty="0" smtClean="0">
              <a:latin typeface="Tahoma" pitchFamily="34" charset="0"/>
              <a:cs typeface="Tahoma" pitchFamily="34" charset="0"/>
            </a:endParaRPr>
          </a:p>
          <a:p>
            <a:pPr marL="285750" indent="-285750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Многофункциональный центр предоставления государственных и муниципальных услуг;</a:t>
            </a:r>
            <a:endParaRPr lang="ru-RU" sz="600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Управление по делам ГО и ЧС;</a:t>
            </a:r>
            <a:endParaRPr lang="ru-RU" sz="600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Tahoma" pitchFamily="34" charset="0"/>
                <a:cs typeface="Tahoma" pitchFamily="34" charset="0"/>
              </a:rPr>
              <a:t>Управление капитального строительства.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157807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54210" y="32390"/>
            <a:ext cx="4464496" cy="922114"/>
          </a:xfrm>
        </p:spPr>
        <p:txBody>
          <a:bodyPr>
            <a:normAutofit/>
          </a:bodyPr>
          <a:lstStyle/>
          <a:p>
            <a:pPr algn="just"/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Основные понятия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000" y="1440000"/>
            <a:ext cx="8640000" cy="407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340"/>
              </a:lnSpc>
            </a:pPr>
            <a:r>
              <a:rPr lang="ru-RU" sz="2000" b="1" u="sng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форма 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самоуправления.</a:t>
            </a:r>
          </a:p>
          <a:p>
            <a:pPr algn="just">
              <a:lnSpc>
                <a:spcPct val="150000"/>
              </a:lnSpc>
            </a:pPr>
            <a:endParaRPr lang="ru-RU" sz="900" dirty="0" smtClean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Доходы бюджета</a:t>
            </a:r>
            <a:r>
              <a:rPr lang="ru-RU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поступающие в бюджет денежные средства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Расходы бюджета</a:t>
            </a:r>
            <a:r>
              <a:rPr lang="ru-RU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выплачиваемые из бюджета денежные средства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u="sng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Дефицит </a:t>
            </a: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бюджета</a:t>
            </a:r>
            <a:r>
              <a:rPr lang="ru-RU" sz="17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превышение расходов бюджета над его доходами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Профицит бюджета</a:t>
            </a:r>
            <a:r>
              <a:rPr lang="ru-RU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превышение доходов бюджета над его расходами.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18706" y="6439113"/>
            <a:ext cx="341726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6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54210" y="32390"/>
            <a:ext cx="4464496" cy="922114"/>
          </a:xfrm>
        </p:spPr>
        <p:txBody>
          <a:bodyPr>
            <a:normAutofit/>
          </a:bodyPr>
          <a:lstStyle/>
          <a:p>
            <a:pPr algn="just"/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Основа формирования проекта бюджета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2000" y="1360800"/>
            <a:ext cx="8640000" cy="936103"/>
          </a:xfrm>
          <a:prstGeom prst="roundRect">
            <a:avLst>
              <a:gd name="adj" fmla="val 1548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9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63500" sx="101000" sy="101000" algn="ctr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5597" y="1505685"/>
            <a:ext cx="8640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 smtClean="0">
                <a:latin typeface="Tahoma" pitchFamily="34" charset="0"/>
                <a:cs typeface="Tahoma" pitchFamily="34" charset="0"/>
              </a:rPr>
              <a:t>Проект бюджета составляется и утверждается сроком на 3 года – очередной финансовый год и плановый период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92000" y="2889302"/>
            <a:ext cx="5760000" cy="936103"/>
          </a:xfrm>
          <a:prstGeom prst="roundRect">
            <a:avLst>
              <a:gd name="adj" fmla="val 1548"/>
            </a:avLst>
          </a:prstGeom>
          <a:solidFill>
            <a:schemeClr val="accent3"/>
          </a:solidFill>
          <a:ln>
            <a:noFill/>
          </a:ln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rgbClr val="94C600">
                <a:shade val="30000"/>
              </a:srgbClr>
            </a:contourClr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kern="0" dirty="0">
              <a:solidFill>
                <a:sysClr val="window" lastClr="FFFFFF"/>
              </a:solidFill>
              <a:latin typeface="Century Gothic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95597" y="3172687"/>
            <a:ext cx="5760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latin typeface="Tahoma" pitchFamily="34" charset="0"/>
                <a:cs typeface="Tahoma" pitchFamily="34" charset="0"/>
              </a:rPr>
              <a:t>Основой для составления проекта бюджета является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118706" y="6439113"/>
            <a:ext cx="341726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7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5349" y="4168620"/>
            <a:ext cx="1980000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Бюджетное</a:t>
            </a:r>
            <a:endParaRPr lang="ru-RU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послани</a:t>
            </a:r>
            <a:r>
              <a:rPr lang="ru-RU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е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Президента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Российской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Федерации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47460" y="4168017"/>
            <a:ext cx="1980000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Прогноз</a:t>
            </a:r>
            <a:endParaRPr lang="ru-RU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социально-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экономического 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развития МОГО «Ухта»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01600" y="4168620"/>
            <a:ext cx="1980000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Основные </a:t>
            </a:r>
            <a:endParaRPr lang="ru-RU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направления</a:t>
            </a:r>
            <a:endParaRPr lang="ru-RU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бюджетной и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налоговой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олитики МОГО «Ухта»</a:t>
            </a:r>
            <a:endParaRPr lang="ru-RU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12000" y="4168018"/>
            <a:ext cx="1980000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Муниципальные </a:t>
            </a:r>
            <a:endParaRPr lang="ru-RU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рограммы МОГО «Ухта»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65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54210" y="32390"/>
            <a:ext cx="4464496" cy="922114"/>
          </a:xfrm>
        </p:spPr>
        <p:txBody>
          <a:bodyPr>
            <a:normAutofit/>
          </a:bodyPr>
          <a:lstStyle/>
          <a:p>
            <a:pPr algn="just"/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Приоритеты бюджета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000" y="1440000"/>
            <a:ext cx="864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just">
              <a:lnSpc>
                <a:spcPct val="150000"/>
              </a:lnSpc>
              <a:buAutoNum type="arabicPeriod"/>
            </a:pPr>
            <a:r>
              <a:rPr lang="ru-RU" b="1" dirty="0">
                <a:latin typeface="Tahoma" pitchFamily="34" charset="0"/>
                <a:cs typeface="Tahoma" pitchFamily="34" charset="0"/>
              </a:rPr>
              <a:t>Исполнение действующих расходных обязательств.</a:t>
            </a:r>
            <a:endParaRPr lang="en-US" b="1" dirty="0">
              <a:latin typeface="Tahoma" pitchFamily="34" charset="0"/>
              <a:cs typeface="Tahoma" pitchFamily="34" charset="0"/>
            </a:endParaRPr>
          </a:p>
          <a:p>
            <a:pPr indent="-342900" algn="just">
              <a:lnSpc>
                <a:spcPct val="150000"/>
              </a:lnSpc>
              <a:buAutoNum type="arabicPeriod"/>
            </a:pPr>
            <a:endParaRPr lang="ru-RU" b="1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>
                <a:latin typeface="Tahoma" pitchFamily="34" charset="0"/>
                <a:cs typeface="Tahoma" pitchFamily="34" charset="0"/>
              </a:rPr>
              <a:t>2. Выполнение обязательств и задач, поставленных 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Указами       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ahoma" pitchFamily="34" charset="0"/>
                <a:cs typeface="Tahoma" pitchFamily="34" charset="0"/>
              </a:rPr>
              <a:t>    Президента </a:t>
            </a:r>
            <a:r>
              <a:rPr lang="ru-RU" b="1" dirty="0">
                <a:latin typeface="Tahoma" pitchFamily="34" charset="0"/>
                <a:cs typeface="Tahoma" pitchFamily="34" charset="0"/>
              </a:rPr>
              <a:t>Российской Федерации от 07 мая 2012 года.</a:t>
            </a:r>
            <a:endParaRPr lang="en-US" b="1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endParaRPr lang="ru-RU" b="1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>
                <a:latin typeface="Tahoma" pitchFamily="34" charset="0"/>
                <a:cs typeface="Tahoma" pitchFamily="34" charset="0"/>
              </a:rPr>
              <a:t>3. Оптимизация структуры расходов бюджета.</a:t>
            </a:r>
            <a:endParaRPr lang="en-US" b="1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endParaRPr lang="ru-RU" b="1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>
                <a:latin typeface="Tahoma" pitchFamily="34" charset="0"/>
                <a:cs typeface="Tahoma" pitchFamily="34" charset="0"/>
              </a:rPr>
              <a:t>4. Переход на программный бюджет.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118706" y="6439113"/>
            <a:ext cx="341726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8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2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54210" y="32390"/>
            <a:ext cx="4950238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0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Исполнение майских указов Президента Российской Федерации</a:t>
            </a:r>
            <a:endParaRPr lang="ru-RU" sz="2000" b="1" u="sng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-9052"/>
            <a:ext cx="1988765" cy="998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" y="0"/>
            <a:ext cx="697227" cy="8846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639" y="14993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Финансовое управление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а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дминистрации МОГО «Ухта»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2" y="-9053"/>
            <a:ext cx="864096" cy="1005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118706" y="6439113"/>
            <a:ext cx="341726" cy="418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9</a:t>
            </a:r>
            <a:endParaRPr lang="ru-RU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2000" y="1440000"/>
            <a:ext cx="8640000" cy="497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60"/>
              </a:lnSpc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Во </a:t>
            </a:r>
            <a:r>
              <a:rPr lang="ru-RU" dirty="0">
                <a:latin typeface="Tahoma" pitchFamily="34" charset="0"/>
                <a:cs typeface="Tahoma" pitchFamily="34" charset="0"/>
              </a:rPr>
              <a:t>исполнение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Указа </a:t>
            </a:r>
            <a:r>
              <a:rPr lang="ru-RU" dirty="0">
                <a:latin typeface="Tahoma" pitchFamily="34" charset="0"/>
                <a:cs typeface="Tahoma" pitchFamily="34" charset="0"/>
              </a:rPr>
              <a:t>Президента Российской Федерации от 07 мая 2012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года № 597 «О мероприятиях по реализации государственной социальной политики»:</a:t>
            </a:r>
          </a:p>
          <a:p>
            <a:pPr algn="just"/>
            <a:endParaRPr lang="ru-RU" sz="1700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Tahoma" pitchFamily="34" charset="0"/>
                <a:cs typeface="Tahoma" pitchFamily="34" charset="0"/>
              </a:rPr>
              <a:t>п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риняты «дорожные карты» (план развития) в сфере образования и культуры, согласно которым средняя заработная плата в </a:t>
            </a:r>
            <a:r>
              <a:rPr lang="ru-RU" dirty="0">
                <a:latin typeface="Tahoma" pitchFamily="34" charset="0"/>
                <a:cs typeface="Tahoma" pitchFamily="34" charset="0"/>
              </a:rPr>
              <a:t>МОГО «Ухта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»</a:t>
            </a:r>
            <a:r>
              <a:rPr lang="ru-RU" dirty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составит: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700" dirty="0" smtClean="0">
              <a:latin typeface="Tahoma" pitchFamily="34" charset="0"/>
              <a:cs typeface="Tahoma" pitchFamily="34" charset="0"/>
            </a:endParaRPr>
          </a:p>
          <a:p>
            <a:pPr marL="742950" lvl="1" indent="-285750">
              <a:lnSpc>
                <a:spcPts val="234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учителя в 2014 – 2016 </a:t>
            </a:r>
            <a:r>
              <a:rPr lang="ru-RU" dirty="0">
                <a:latin typeface="Tahoma" pitchFamily="34" charset="0"/>
                <a:cs typeface="Tahoma" pitchFamily="34" charset="0"/>
              </a:rPr>
              <a:t>году – 38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022 рубля;</a:t>
            </a:r>
          </a:p>
          <a:p>
            <a:pPr marL="742950" lvl="1" indent="-285750">
              <a:lnSpc>
                <a:spcPts val="234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ahoma" pitchFamily="34" charset="0"/>
                <a:cs typeface="Tahoma" pitchFamily="34" charset="0"/>
              </a:rPr>
              <a:t>воспитателя в 2014 – 2016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году – 32 227 рублей;</a:t>
            </a:r>
          </a:p>
          <a:p>
            <a:pPr marL="742950" lvl="1" indent="-285750">
              <a:lnSpc>
                <a:spcPts val="234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ahoma" pitchFamily="34" charset="0"/>
                <a:cs typeface="Tahoma" pitchFamily="34" charset="0"/>
              </a:rPr>
              <a:t>р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аботника учреждения культуры в 2014 году – 24 782 рубля, в 2015 году – 30 607 рублей, в </a:t>
            </a:r>
            <a:r>
              <a:rPr lang="ru-RU" dirty="0">
                <a:latin typeface="Tahoma" pitchFamily="34" charset="0"/>
                <a:cs typeface="Tahoma" pitchFamily="34" charset="0"/>
              </a:rPr>
              <a:t>2016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году – 37 129 рублей.</a:t>
            </a:r>
          </a:p>
          <a:p>
            <a:pPr algn="just"/>
            <a:r>
              <a:rPr lang="ru-RU" sz="17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   Повышение оплаты труда работников должно обеспечить достижение конкретных показателей качества и количества оказываемых услуг.</a:t>
            </a:r>
          </a:p>
          <a:p>
            <a:endParaRPr lang="ru-RU" sz="1700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ts val="2340"/>
              </a:lnSpc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предусмотрены субсидии социально ориентированным некоммерческим организациям в сумме 1 500 000 рублей ежегодно.</a:t>
            </a:r>
          </a:p>
        </p:txBody>
      </p:sp>
    </p:spTree>
    <p:extLst>
      <p:ext uri="{BB962C8B-B14F-4D97-AF65-F5344CB8AC3E}">
        <p14:creationId xmlns:p14="http://schemas.microsoft.com/office/powerpoint/2010/main" val="311423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1799</TotalTime>
  <Words>5882</Words>
  <Application>Microsoft Office PowerPoint</Application>
  <PresentationFormat>Экран (4:3)</PresentationFormat>
  <Paragraphs>938</Paragraphs>
  <Slides>43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БЮДЖЕТ ДЛЯ ГРАЖДАН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понятия</vt:lpstr>
      <vt:lpstr>Основа формирования проекта бюджета</vt:lpstr>
      <vt:lpstr>Приоритеты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Финансовое управление администрации МОГО "Ухта"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</dc:title>
  <dc:creator>Броткина О.В.</dc:creator>
  <cp:lastModifiedBy>Попцова Е.Г.</cp:lastModifiedBy>
  <cp:revision>206</cp:revision>
  <cp:lastPrinted>2013-12-04T10:34:02Z</cp:lastPrinted>
  <dcterms:created xsi:type="dcterms:W3CDTF">2013-11-20T11:05:04Z</dcterms:created>
  <dcterms:modified xsi:type="dcterms:W3CDTF">2013-12-04T10:34:47Z</dcterms:modified>
</cp:coreProperties>
</file>